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4"/>
  </p:notesMasterIdLst>
  <p:handoutMasterIdLst>
    <p:handoutMasterId r:id="rId85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6" r:id="rId20"/>
    <p:sldId id="327" r:id="rId21"/>
    <p:sldId id="341" r:id="rId22"/>
    <p:sldId id="330" r:id="rId23"/>
    <p:sldId id="328" r:id="rId24"/>
    <p:sldId id="331" r:id="rId25"/>
    <p:sldId id="333" r:id="rId26"/>
    <p:sldId id="332" r:id="rId27"/>
    <p:sldId id="334" r:id="rId28"/>
    <p:sldId id="335" r:id="rId29"/>
    <p:sldId id="329" r:id="rId30"/>
    <p:sldId id="336" r:id="rId31"/>
    <p:sldId id="258" r:id="rId32"/>
    <p:sldId id="261" r:id="rId33"/>
    <p:sldId id="259" r:id="rId34"/>
    <p:sldId id="260" r:id="rId35"/>
    <p:sldId id="264" r:id="rId36"/>
    <p:sldId id="321" r:id="rId37"/>
    <p:sldId id="323" r:id="rId38"/>
    <p:sldId id="337" r:id="rId39"/>
    <p:sldId id="338" r:id="rId40"/>
    <p:sldId id="352" r:id="rId41"/>
    <p:sldId id="353" r:id="rId42"/>
    <p:sldId id="357" r:id="rId43"/>
    <p:sldId id="358" r:id="rId44"/>
    <p:sldId id="359" r:id="rId45"/>
    <p:sldId id="360" r:id="rId46"/>
    <p:sldId id="354" r:id="rId47"/>
    <p:sldId id="355" r:id="rId48"/>
    <p:sldId id="294" r:id="rId49"/>
    <p:sldId id="273" r:id="rId50"/>
    <p:sldId id="275" r:id="rId51"/>
    <p:sldId id="274" r:id="rId52"/>
    <p:sldId id="271" r:id="rId53"/>
    <p:sldId id="272" r:id="rId54"/>
    <p:sldId id="340" r:id="rId55"/>
    <p:sldId id="345" r:id="rId56"/>
    <p:sldId id="346" r:id="rId57"/>
    <p:sldId id="344" r:id="rId58"/>
    <p:sldId id="347" r:id="rId59"/>
    <p:sldId id="342" r:id="rId60"/>
    <p:sldId id="343" r:id="rId61"/>
    <p:sldId id="379" r:id="rId62"/>
    <p:sldId id="350" r:id="rId63"/>
    <p:sldId id="356" r:id="rId64"/>
    <p:sldId id="361" r:id="rId65"/>
    <p:sldId id="362" r:id="rId66"/>
    <p:sldId id="349" r:id="rId67"/>
    <p:sldId id="380" r:id="rId68"/>
    <p:sldId id="348" r:id="rId69"/>
    <p:sldId id="364" r:id="rId70"/>
    <p:sldId id="369" r:id="rId71"/>
    <p:sldId id="365" r:id="rId72"/>
    <p:sldId id="366" r:id="rId73"/>
    <p:sldId id="368" r:id="rId74"/>
    <p:sldId id="371" r:id="rId75"/>
    <p:sldId id="370" r:id="rId76"/>
    <p:sldId id="372" r:id="rId77"/>
    <p:sldId id="373" r:id="rId78"/>
    <p:sldId id="374" r:id="rId79"/>
    <p:sldId id="375" r:id="rId80"/>
    <p:sldId id="378" r:id="rId81"/>
    <p:sldId id="376" r:id="rId82"/>
    <p:sldId id="377" r:id="rId8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B9B9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8/10/relationships/authors" Target="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9F10-34E1-356B-6153-A5C87ED2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DE54F-581C-2883-ED1D-95ECE998A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22046-180D-79B9-65BC-BAECE564D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Spiel about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40729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AD8D-3B9C-4AF2-3FB5-8AFC885F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1EF80-6D9F-C37E-C3A0-E64257C16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4BE9A-EB0E-29C0-A36C-156D6E967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Important to recognize this design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8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94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</a:t>
            </a:r>
            <a:r>
              <a:rPr lang="en-US"/>
              <a:t>of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27,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27,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27,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27,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January 27,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998208-1659-E590-6ED6-0D0EE46B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D742-7DC2-6F8E-23D4-075EF77A1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105126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time in a log file</a:t>
            </a:r>
          </a:p>
          <a:p>
            <a:r>
              <a:rPr lang="en-US" dirty="0"/>
              <a:t>What is the challenge?</a:t>
            </a:r>
          </a:p>
          <a:p>
            <a:r>
              <a:rPr lang="en-US" dirty="0"/>
              <a:t>What is the solution? </a:t>
            </a:r>
            <a:r>
              <a:rPr lang="en-US" b="1" dirty="0"/>
              <a:t>[Blackboard]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C6243-F395-1BA9-8E66-C1D4AC22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9575F63-D8A3-26D0-E6B3-F94EFDA53A9B}"/>
              </a:ext>
            </a:extLst>
          </p:cNvPr>
          <p:cNvGrpSpPr/>
          <p:nvPr/>
        </p:nvGrpSpPr>
        <p:grpSpPr>
          <a:xfrm>
            <a:off x="6553200" y="1477107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5022AB-7B42-702C-D2A4-DD88A8D0AA6C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FF4987-E60C-FABA-D977-51A851D54428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7B0B39-6433-4EEB-BF7B-87013145D965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1B22A-B597-129E-63D2-FDFE718772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9A5459-5312-5C2D-B237-BDAC6056D3EF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9148DC-51C9-B077-1447-BE2E4C5A2B1C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EB2F9C-A88D-26D2-52DB-9876424477D0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3F438-2529-C0A8-EC22-2C683B09082C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9BB5CC-DC8A-821B-3067-2D611AF12EF1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756874-36F9-AC0F-2229-F9088E480E6E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AB3D2B4-2150-6D7E-941B-593B8C9DF60D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C3C12AC-4E07-3D54-4B8C-2B79D48F3A9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90D5217-0627-B2AF-CA5E-04D9AAFF320B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5063F1-4AA3-A21B-95B9-DCC8DD74F40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4546EE-A22E-F3A2-DA23-9939666EDE55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86D60A0-88CC-1E09-74DA-325637E1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“proxy” object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68168-5BB4-2950-E6BE-C9B3D306B8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Proxies wrap the target object</a:t>
            </a:r>
          </a:p>
          <a:p>
            <a:r>
              <a:rPr lang="en-US" dirty="0"/>
              <a:t>Proxies act on </a:t>
            </a:r>
            <a:r>
              <a:rPr lang="en-US" i="1" dirty="0"/>
              <a:t>behalf </a:t>
            </a:r>
            <a:r>
              <a:rPr lang="en-US" dirty="0"/>
              <a:t>of the target object</a:t>
            </a:r>
          </a:p>
          <a:p>
            <a:r>
              <a:rPr lang="en-US" dirty="0"/>
              <a:t>Used to change some functionality of the class</a:t>
            </a:r>
          </a:p>
          <a:p>
            <a:pPr lvl="1"/>
            <a:r>
              <a:rPr lang="en-US" dirty="0"/>
              <a:t>But provide the same API</a:t>
            </a:r>
          </a:p>
          <a:p>
            <a:pPr lvl="1"/>
            <a:r>
              <a:rPr lang="en-US" dirty="0"/>
              <a:t>And can be used interchangeably with the original object</a:t>
            </a:r>
          </a:p>
          <a:p>
            <a:pPr lvl="2"/>
            <a:r>
              <a:rPr lang="en-US" b="1" i="1" dirty="0"/>
              <a:t>How??</a:t>
            </a:r>
          </a:p>
          <a:p>
            <a:r>
              <a:rPr lang="en-US" dirty="0"/>
              <a:t>It is a design pattern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2F4CB3-D45A-5942-BC61-26B3E3CBBD87}"/>
              </a:ext>
            </a:extLst>
          </p:cNvPr>
          <p:cNvGrpSpPr/>
          <p:nvPr/>
        </p:nvGrpSpPr>
        <p:grpSpPr>
          <a:xfrm>
            <a:off x="7332784" y="2039815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44C0D3-DF03-B6E3-51E6-E4EDFE450E1E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FE7101-4C25-1D73-172F-7CB9B369D9F0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F8CA05-C1A3-64BD-6BF7-9FBC71C8ADC7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211B1A-60C0-B306-5BD8-3E1F9D8DF5E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D619E0-6B76-C8A5-709A-2455A7CA2005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59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(“Doing Redis op”);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E668-EE20-3BF2-9AC8-C950ECD9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5746E4A-564E-7141-F103-2FB04845653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A01952-C51C-4704-0965-C8671E38A80F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4D0F8E-BF2E-D51D-C636-B43EF68E702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533462-5033-7C2B-AF26-97790700C0C3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66912-06A1-E4C8-B524-E452967219F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A196E2-C98C-0314-9730-1140629DCA9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983CF-6336-FF94-397F-253AB8C745DB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2D1BEC-8211-4610-52F5-E9FC46ABCAE7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2C20C6-9ABE-4765-A652-7CE41AD88251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57F38-FE00-7D98-2F40-863BDA8BDA2F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4B571E8-6806-7D7C-F67A-924236E39687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F743D8C-1AA6-D52A-0BEF-A3F25A15B9BE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1FD011B-C30F-3B6C-FBB7-6627CF0DD329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84823EA-1B3E-E882-72EF-2412CCEC4E21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0CFC9A-BCE9-1937-3C41-20AF90038555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0B3EEF2-4056-9F57-A4C3-73BC9B1BA75E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D931414-7379-35B8-7D1C-D9649CC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(“Doing Redis op”);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B53DD1-38D7-25D5-E206-EBB8BA01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Interchangeability with original object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E70B6D-27FE-A333-E89E-F30115E2B471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F10E34-4019-0181-A881-7FA46C59C9A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FEF224-4445-E035-1691-B83177A055F6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141745-AC78-C87A-5D5F-D13A97F21D3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8416CD-7AEC-7CFA-AEBF-F5A8C776258A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557A2-F4EF-5C76-3EC5-329AC610DEB3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03670-6A5A-B5ED-ABDC-907A4489CD29}"/>
              </a:ext>
            </a:extLst>
          </p:cNvPr>
          <p:cNvSpPr/>
          <p:nvPr/>
        </p:nvSpPr>
        <p:spPr>
          <a:xfrm>
            <a:off x="6176511" y="1960683"/>
            <a:ext cx="4841631" cy="38393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9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Pass the proxy objects to the “users” of the original object</a:t>
            </a:r>
          </a:p>
          <a:p>
            <a:r>
              <a:rPr lang="en-US" b="1" i="1" dirty="0"/>
              <a:t>Limitation: proxy classes must be statically designed for each “</a:t>
            </a:r>
            <a:r>
              <a:rPr lang="en-US" b="1" i="1" dirty="0" err="1"/>
              <a:t>proxyable</a:t>
            </a:r>
            <a:r>
              <a:rPr lang="en-US" b="1" i="1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proxy</a:t>
            </a:r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logging code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451953" cy="1582615"/>
            <a:chOff x="7311633" y="2039815"/>
            <a:chExt cx="2451953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24758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withdraw</a:t>
              </a:r>
              <a:r>
                <a:rPr lang="en-US" dirty="0"/>
                <a:t>()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1618B33-9DCB-7A02-7025-3794A5AD8F3D}"/>
              </a:ext>
            </a:extLst>
          </p:cNvPr>
          <p:cNvSpPr/>
          <p:nvPr/>
        </p:nvSpPr>
        <p:spPr>
          <a:xfrm>
            <a:off x="778042" y="3552091"/>
            <a:ext cx="9118812" cy="768390"/>
          </a:xfrm>
          <a:prstGeom prst="rect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9378407" y="3133491"/>
            <a:ext cx="249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Duplicated logging code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78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Want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generate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lvl="1"/>
            <a:r>
              <a:rPr lang="en-US" i="1" dirty="0"/>
              <a:t>-&gt; Java can’t generate code on the fly</a:t>
            </a:r>
          </a:p>
          <a:p>
            <a:pPr marL="0" indent="0">
              <a:buNone/>
            </a:pPr>
            <a:endParaRPr lang="en-US" b="1" i="1" dirty="0"/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JavaAssist</a:t>
            </a:r>
            <a:r>
              <a:rPr lang="en-US" dirty="0"/>
              <a:t> libraries allow proxy creation via subclassing</a:t>
            </a:r>
          </a:p>
          <a:p>
            <a:r>
              <a:rPr lang="en-US" dirty="0"/>
              <a:t>E.g. </a:t>
            </a:r>
            <a:r>
              <a:rPr lang="en-US" dirty="0" err="1"/>
              <a:t>JavaAssist</a:t>
            </a:r>
            <a:r>
              <a:rPr lang="en-US" dirty="0"/>
              <a:t> code for creating a proxy </a:t>
            </a:r>
            <a:r>
              <a:rPr lang="en-US" i="1" dirty="0"/>
              <a:t>subclass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subclass of Jedis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F4C03-E57A-D0D6-2062-F9D96B89FCC6}"/>
              </a:ext>
            </a:extLst>
          </p:cNvPr>
          <p:cNvSpPr txBox="1"/>
          <p:nvPr/>
        </p:nvSpPr>
        <p:spPr>
          <a:xfrm>
            <a:off x="6176511" y="2543908"/>
            <a:ext cx="5633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How to create an object’s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which encapsulates the proxy’s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746942" y="3071328"/>
            <a:ext cx="103702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Question: isn’t this too much trouble just for logging?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Data-store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r>
              <a:rPr lang="en-US" dirty="0"/>
              <a:t>File content</a:t>
            </a:r>
          </a:p>
          <a:p>
            <a:r>
              <a:rPr lang="en-US" dirty="0"/>
              <a:t>Content to be fetched over the network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r>
              <a:rPr lang="en-US" dirty="0"/>
              <a:t>Problem: what if I don’t want to persist all fields in an object? </a:t>
            </a:r>
          </a:p>
          <a:p>
            <a:pPr lvl="1"/>
            <a:r>
              <a:rPr lang="en-US" dirty="0"/>
              <a:t>Annotations allow adding meta-data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r>
              <a:rPr lang="en-US" dirty="0"/>
              <a:t>Problem: what I want to </a:t>
            </a:r>
            <a:r>
              <a:rPr lang="en-US" i="1" dirty="0"/>
              <a:t>lazy-load </a:t>
            </a:r>
            <a:r>
              <a:rPr lang="en-US" dirty="0"/>
              <a:t>all related data of an object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9923</TotalTime>
  <Words>7535</Words>
  <Application>Microsoft Office PowerPoint</Application>
  <PresentationFormat>Widescreen</PresentationFormat>
  <Paragraphs>1216</Paragraphs>
  <Slides>82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The need for method “interception”</vt:lpstr>
      <vt:lpstr>The need for “proxy” object</vt:lpstr>
      <vt:lpstr>Proxy object</vt:lpstr>
      <vt:lpstr>Interchangeability with original object</vt:lpstr>
      <vt:lpstr>Static proxy</vt:lpstr>
      <vt:lpstr>Duplicated logging code</vt:lpstr>
      <vt:lpstr>Java dynamic proxy</vt:lpstr>
      <vt:lpstr>Java dynamic proxy</vt:lpstr>
      <vt:lpstr>Java dynamic proxy</vt:lpstr>
      <vt:lpstr>Java dynamic proxy</vt:lpstr>
      <vt:lpstr>Proxy goals</vt:lpstr>
      <vt:lpstr>Runtime bytecode generation and manipulation</vt:lpstr>
      <vt:lpstr>Proxying using Javassist (extra-credit HW2)</vt:lpstr>
      <vt:lpstr>PowerPoint Presentation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Lazy loading</vt:lpstr>
      <vt:lpstr>Summary</vt:lpstr>
      <vt:lpstr>Summary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868</cp:revision>
  <dcterms:created xsi:type="dcterms:W3CDTF">2019-06-30T03:25:06Z</dcterms:created>
  <dcterms:modified xsi:type="dcterms:W3CDTF">2025-01-27T22:11:16Z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