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73"/>
  </p:notesMasterIdLst>
  <p:handoutMasterIdLst>
    <p:handoutMasterId r:id="rId74"/>
  </p:handoutMasterIdLst>
  <p:sldIdLst>
    <p:sldId id="256" r:id="rId2"/>
    <p:sldId id="257" r:id="rId3"/>
    <p:sldId id="326" r:id="rId4"/>
    <p:sldId id="327" r:id="rId5"/>
    <p:sldId id="328" r:id="rId6"/>
    <p:sldId id="329" r:id="rId7"/>
    <p:sldId id="258" r:id="rId8"/>
    <p:sldId id="263" r:id="rId9"/>
    <p:sldId id="264" r:id="rId10"/>
    <p:sldId id="266" r:id="rId11"/>
    <p:sldId id="267" r:id="rId12"/>
    <p:sldId id="268" r:id="rId13"/>
    <p:sldId id="259" r:id="rId14"/>
    <p:sldId id="325" r:id="rId15"/>
    <p:sldId id="330" r:id="rId16"/>
    <p:sldId id="261" r:id="rId17"/>
    <p:sldId id="262" r:id="rId18"/>
    <p:sldId id="269" r:id="rId19"/>
    <p:sldId id="270" r:id="rId20"/>
    <p:sldId id="272" r:id="rId21"/>
    <p:sldId id="271" r:id="rId22"/>
    <p:sldId id="273" r:id="rId23"/>
    <p:sldId id="274" r:id="rId24"/>
    <p:sldId id="275" r:id="rId25"/>
    <p:sldId id="276" r:id="rId26"/>
    <p:sldId id="277" r:id="rId27"/>
    <p:sldId id="287" r:id="rId28"/>
    <p:sldId id="278" r:id="rId29"/>
    <p:sldId id="279" r:id="rId30"/>
    <p:sldId id="280" r:id="rId31"/>
    <p:sldId id="281" r:id="rId32"/>
    <p:sldId id="282" r:id="rId33"/>
    <p:sldId id="288" r:id="rId34"/>
    <p:sldId id="283" r:id="rId35"/>
    <p:sldId id="284" r:id="rId36"/>
    <p:sldId id="285" r:id="rId37"/>
    <p:sldId id="286" r:id="rId38"/>
    <p:sldId id="289" r:id="rId39"/>
    <p:sldId id="291" r:id="rId40"/>
    <p:sldId id="292" r:id="rId41"/>
    <p:sldId id="293" r:id="rId42"/>
    <p:sldId id="294" r:id="rId43"/>
    <p:sldId id="290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8" r:id="rId66"/>
    <p:sldId id="317" r:id="rId67"/>
    <p:sldId id="319" r:id="rId68"/>
    <p:sldId id="321" r:id="rId69"/>
    <p:sldId id="323" r:id="rId70"/>
    <p:sldId id="316" r:id="rId71"/>
    <p:sldId id="324" r:id="rId72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99"/>
    <a:srgbClr val="FFFFFF"/>
    <a:srgbClr val="0000FF"/>
    <a:srgbClr val="B9B9FF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handoutMaster" Target="handoutMasters/handoutMaster1.xml"/><Relationship Id="rId79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8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88-437D-87DB-0EE3F77BBA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8614415"/>
        <c:axId val="1008613455"/>
      </c:barChart>
      <c:catAx>
        <c:axId val="1008614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3455"/>
        <c:crosses val="autoZero"/>
        <c:auto val="1"/>
        <c:lblAlgn val="ctr"/>
        <c:lblOffset val="100"/>
        <c:noMultiLvlLbl val="0"/>
      </c:catAx>
      <c:valAx>
        <c:axId val="10086134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86144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91A-4F92-9A73-65DFD0CC548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91A-4F92-9A73-65DFD0CC54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91A-4F92-9A73-65DFD0CC548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20</c:v>
                </c:pt>
                <c:pt idx="2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4E-4047-97F2-020BA21BFF2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Sheet1!$A$2:$A$4</cx:f>
        <cx:lvl ptCount="3">
          <cx:pt idx="0">a</cx:pt>
          <cx:pt idx="1">b</cx:pt>
          <cx:pt idx="2">c</cx:pt>
        </cx:lvl>
      </cx:strDim>
      <cx:numDim type="size">
        <cx:f dir="row">Sheet1!$B$2:$B$4</cx:f>
        <cx:lvl ptCount="3" formatCode="General">
          <cx:pt idx="0">10</cx:pt>
          <cx:pt idx="1">20</cx:pt>
          <cx:pt idx="2">30</cx:pt>
        </cx:lvl>
      </cx:numDim>
    </cx:data>
  </cx:chartData>
  <cx:chart>
    <cx:plotArea>
      <cx:plotAreaRegion>
        <cx:series layoutId="sunburst" uniqueId="{ECF5EE0C-F7F4-40CA-A582-881CEA022ED8}">
          <cx:tx>
            <cx:txData>
              <cx:f>Sheet1!$B$1</cx:f>
              <cx:v>Series 1</cx:v>
            </cx:txData>
          </cx:tx>
          <cx:dataId val="0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z="1400"/>
          </a:pPr>
          <a:endParaRPr lang="en-US" sz="1400" b="0" i="0" u="none" strike="noStrike" kern="1200" baseline="0">
            <a:solidFill>
              <a:srgbClr val="022850">
                <a:lumMod val="65000"/>
                <a:lumOff val="35000"/>
              </a:srgb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Adapter, 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505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4B140-9B05-F047-55E7-C997224CE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1FECE-A482-6E02-628A-7D8DFB79F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36BF51-4963-E0F1-CAAA-9A939F6C1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4455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DF16C-E038-9EEF-0869-E9DAC6CAE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BF8D7B-5339-E5EF-B53A-4FA530E8F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4CA588-806E-629D-26CF-2E63C6F1D4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88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4FA85-129B-FD55-D295-13F6579B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79B962-9777-0B90-1582-540F49057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04116-BD8C-67A9-2D5D-26C6FCF77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Bridge, Composite, Decorator, Proxy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929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18AA-E7B6-FBB3-2D76-FE19452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FDF17-E42B-C9C0-081E-963268F7B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96993-22B0-018F-470E-6E5B3096C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474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4C440-1D4E-1A52-0A09-0BAB9A72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2E58F-061A-9077-7210-5C3172EBA6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92EA-38B6-E5D4-D165-4D33BB3BC5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791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7D318-C73C-2CDD-125B-8A306D32C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E0448-C55B-4023-BBA1-2A7A8FD06B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A4C4C-F8B4-C063-FC3A-CD5F7EA6D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495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24E6E-74BF-AE62-EDA5-CA2F01FC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D2A78E-0AF2-63C5-CEAC-0D77E4AD64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1C9CD9-1349-6885-FE56-55E58414C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286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2457C-A779-B9B4-70F3-E59C92394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411DA-BD4B-23C3-8A07-A24C3D178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BAD7-D20A-FB61-9E92-F59CFA42E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1231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27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DA0B-1F0C-0338-0E28-0E35765E3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D03790-60FA-0750-028F-FB5ECA61B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1F6D32-2E11-AA8C-E3B6-197CD8D02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40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B3589-B57A-724D-3A0B-C73EFFB95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1E3B6D-0C27-C8A4-326F-7C38057440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6EC92B-18C4-70EE-0D58-DFE6E5310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721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3094B-3A71-8BA3-4696-F4710D110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60A6BB-4B13-9A2B-0BB8-DE935B706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DCFAB4-CD96-64B8-3959-A5E53E2CD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12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AFFD5-4505-3A43-DD0E-9E3F868FA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0B1707-DFC5-31AB-6F48-85A10D8159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2B830-04B7-CDA9-800D-11CA7010E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215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73118-3A56-3F4C-53BF-C0D89360B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7CDB6-3E9F-E631-3193-BE9B891FF4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92FBE9-C135-AEA4-9089-DA305DFE8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2212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B71A0-A317-3368-2CB2-E1650FD6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0329F1-BB0B-B647-E041-F43311D234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5D209A-0900-C8BB-67F2-5C00FF486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5202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13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decorator twice</a:t>
            </a:r>
          </a:p>
        </p:txBody>
      </p:sp>
    </p:spTree>
    <p:extLst>
      <p:ext uri="{BB962C8B-B14F-4D97-AF65-F5344CB8AC3E}">
        <p14:creationId xmlns:p14="http://schemas.microsoft.com/office/powerpoint/2010/main" val="3549860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31313176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8380B-3A1A-4078-988A-9987C97E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BB56A0-D4F0-C9F2-98FC-1DFEEB82D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A5270A-AC38-34BE-8993-46F26ADCEB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41257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256E-D04A-4FFA-485B-20298649B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FF9FD-4D27-FAA4-E9ED-23C6EA767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E1306-95CB-4245-1090-819D53F28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Observer, state, template method, visitor</a:t>
            </a:r>
          </a:p>
        </p:txBody>
      </p:sp>
    </p:spTree>
    <p:extLst>
      <p:ext uri="{BB962C8B-B14F-4D97-AF65-F5344CB8AC3E}">
        <p14:creationId xmlns:p14="http://schemas.microsoft.com/office/powerpoint/2010/main" val="260262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583D3-A526-A3F9-7826-4358F392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1338B7-FDD6-D2E0-0643-299D06641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188EF2-1A11-62C8-53C1-D676BED2F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075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562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286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78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6244-1499-F3BA-B9F5-5D4F50597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BA520-FA5D-98BD-5470-92D59C79A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69BC3-BB51-2CF2-B9FB-8FA159E612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5991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23B0F-3EC2-6E8A-129B-B7A8EAA21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572829-A23C-2222-2E19-EF197100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78443F-A044-9EB3-D456-A161D8CEC9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8771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D7FB-F733-AFD5-E4D9-4FD5CE12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6D5B77-3B90-CBF4-81EE-97792D4A9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32685-E4F1-359D-42F5-9D3875863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952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2F57-1296-41A4-222E-5B5753709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982ED9-CCCD-8F95-8F8C-50E5883B06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8A9D8C-E814-CD2E-8C84-B4300DC81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137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D1055-E99C-67E6-697F-56C941B65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354EA3-DC79-FBD1-1B34-D3497159B8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60959-7606-3383-D589-2DE6C69DDE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1180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ED05-8388-1289-36F9-95821A13A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1ED0D2-7044-DFF4-00BD-35A03A9DC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92424-6566-70BD-026D-63FD00182A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89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04E4F-AA39-616A-E3F1-8BE13C9A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AFCB6-074C-D99D-61EA-4C689ECA4D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06CDE-9708-DD44-5611-7AD688CB44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325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7C80-B1BD-96F2-4C6F-39CA3B44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4B616-7197-257F-3C1A-0C5C690B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EB3E-DFBB-ED1C-2EFE-2DB48DA4F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 this module, we will pop out a bit</a:t>
            </a:r>
          </a:p>
          <a:p>
            <a:pPr marL="171450" indent="-171450">
              <a:buFontTx/>
              <a:buChar char="-"/>
            </a:pPr>
            <a:r>
              <a:rPr lang="en-US" dirty="0"/>
              <a:t>Look at entire system</a:t>
            </a:r>
          </a:p>
          <a:p>
            <a:pPr marL="171450" indent="-171450">
              <a:buFontTx/>
              <a:buChar char="-"/>
            </a:pPr>
            <a:r>
              <a:rPr lang="en-US" dirty="0"/>
              <a:t>Design these complex systems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5143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0FC1-B700-2744-2181-AB4E0864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AEE11-9254-CEC2-FAEE-4AAA030A9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0D33C-650F-1E49-7B5F-F0060C5FC3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Observer, state, </a:t>
            </a:r>
            <a:r>
              <a:rPr lang="en-US"/>
              <a:t>template method, visitor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687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60B85-74BF-F9FC-1D4C-A7A96D8E6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552918-9E4F-51F5-23F3-6EDE667D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76445-71E7-8394-B9F5-58A8D5D2D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2697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15856-2D14-3BA6-A529-DAE9D91D7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E7D5E-8483-98FE-C196-238D28AF8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550022-39C5-5FFC-58AA-9CFD43ED17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7668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B78F1-B982-4ADB-4A4D-D7542677E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1006C5-B8D4-B462-E05A-1F1484E2E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1C57F5-F312-0F96-9BED-F96A274EE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19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9F67F-CF1C-9230-E5B2-2FF4B7B0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CF843-BE09-460D-0CB3-4AA3BE212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146B1F-5B50-07EE-27F2-904B2B4FC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template method, visitor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122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super</a:t>
            </a:r>
          </a:p>
        </p:txBody>
      </p:sp>
    </p:spTree>
    <p:extLst>
      <p:ext uri="{BB962C8B-B14F-4D97-AF65-F5344CB8AC3E}">
        <p14:creationId xmlns:p14="http://schemas.microsoft.com/office/powerpoint/2010/main" val="3611985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C7EBA-A6E5-F090-DE1A-0D8AA678B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F46CD-8F1D-46C5-7DA5-67A584E1E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CC5479-BF98-33F6-3FBD-3841E2083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1047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F24D4-CB05-E5FB-65F9-C8F04E478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E9A07C-5116-13A1-40CE-E2CD27D4D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930E5-2B4F-0A2C-AD9C-1C096CC5C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01539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ABF5E-AC93-B4FF-4C37-BD6AD501D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62EB8E-6D99-B7A5-E509-2E7C558989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476D61-7B38-63F9-B322-567B56616E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5884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64CC9-E972-9688-526A-7E646538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AF3C4-45C4-9E9F-6E34-2937CFA9E7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022C8A-2B49-A33A-BD4E-DBE2EA558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187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5DD41-5300-72D6-0225-2B181D15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05F694-41FD-3D1D-E5D1-44824A012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950417-97F3-398C-E6BD-0CB7F1EDC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2894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CF6DB-0C9A-6D02-40D7-04A9783C3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EE4CA-EB1E-8750-ADA6-F85D763751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6D377-EF70-27B1-CE02-08415155E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52603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4343E-F9E4-B171-61A0-F3E68F414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A207B5-201E-4933-02D0-9E9BCB715F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7FEC0-5A1A-7A68-9F77-F9F8A1DED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4540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D1003-E289-43AA-A9A7-4215D1CEC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51BD0-5B30-D198-69F2-FDFCF4041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F3AB46-5489-BFC2-F1F0-CD42505AE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8513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7A4E8-673F-9EBF-7218-0D676F1D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4FDF9B-F8BA-AA04-6359-F652CA209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32E747-4CDF-3F42-AABF-D9A23556F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07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457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12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CE87D-5C00-D78B-1602-D81E6BC40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87061-6C89-9423-2FA7-D335E9C4DB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1FF7-C16A-2A9F-45ED-5D4E0E1A67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7077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B2980-862A-4F51-5584-6E8F0239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C21926-78A4-AFC4-5DC4-30C85092AE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647A7A-4AA5-96F2-DBF9-0BBFEC2EE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02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13,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13,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13,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13,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13,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Thursday, February 13,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Thursday, February 13,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design-patterns/bridg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14/relationships/chartEx" Target="../charts/chartEx1.xml"/><Relationship Id="rId4" Type="http://schemas.openxmlformats.org/officeDocument/2006/relationships/chart" Target="../charts/char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Design patterns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94F7-BF2F-3EDC-165B-1514C007E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58F09-7C9C-4FFA-61C7-E13541785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8B549-78E1-1C2E-8438-DF14791B6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9F06A0-85E2-870E-0B24-A2B79CFD52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pPr lvl="1"/>
            <a:endParaRPr lang="en-US" dirty="0"/>
          </a:p>
          <a:p>
            <a:r>
              <a:rPr lang="en-US" dirty="0"/>
              <a:t>Problem: how to ensure that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r>
              <a:rPr lang="en-US" dirty="0"/>
              <a:t> is always initialized?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026" name="Picture 2" descr="Red x mark icon - Free red x mark icons">
            <a:extLst>
              <a:ext uri="{FF2B5EF4-FFF2-40B4-BE49-F238E27FC236}">
                <a16:creationId xmlns:a16="http://schemas.microsoft.com/office/drawing/2014/main" id="{A941E8DE-C08F-1902-1586-005BA1F1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131" y="1858109"/>
            <a:ext cx="590916" cy="590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ED75E012-EC63-D066-68CF-00B079C21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590" y="2946918"/>
            <a:ext cx="1031997" cy="115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08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C59A3-34A1-87E3-F8EF-72060003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BAF0D-ABC2-D46B-F95D-023EB4400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Logger </a:t>
            </a:r>
            <a:r>
              <a:rPr lang="en-US" b="1" dirty="0" err="1"/>
              <a:t>getLogger</a:t>
            </a:r>
            <a:r>
              <a:rPr lang="en-US" b="1" dirty="0"/>
              <a:t>(String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B34688-0C58-1444-CD37-E44A7FA5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5C0734-FCFC-4240-03F8-BF978321B2B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Provide a static method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that instantiates the logger</a:t>
            </a:r>
          </a:p>
          <a:p>
            <a:r>
              <a:rPr lang="en-US" dirty="0"/>
              <a:t>Turn the constructor </a:t>
            </a:r>
            <a:r>
              <a:rPr lang="en-US" dirty="0">
                <a:latin typeface="Consolas" panose="020B0609020204030204" pitchFamily="49" charset="0"/>
              </a:rPr>
              <a:t>private</a:t>
            </a:r>
          </a:p>
          <a:p>
            <a:pPr lvl="1"/>
            <a:r>
              <a:rPr lang="en-US" dirty="0"/>
              <a:t>All object creation goes through </a:t>
            </a:r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getLogger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reuses existing logger if already created, if not, creates a new logger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C3A70B-C30D-3978-1981-E36057ACC286}"/>
              </a:ext>
            </a:extLst>
          </p:cNvPr>
          <p:cNvSpPr/>
          <p:nvPr/>
        </p:nvSpPr>
        <p:spPr>
          <a:xfrm>
            <a:off x="6444399" y="2034727"/>
            <a:ext cx="5261762" cy="124773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5AA00-715F-9AC0-633D-208DE36B696F}"/>
              </a:ext>
            </a:extLst>
          </p:cNvPr>
          <p:cNvSpPr/>
          <p:nvPr/>
        </p:nvSpPr>
        <p:spPr>
          <a:xfrm>
            <a:off x="6548163" y="1322132"/>
            <a:ext cx="5261762" cy="71259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B36153-919C-F476-D1CC-1DB0D8FF29B9}"/>
              </a:ext>
            </a:extLst>
          </p:cNvPr>
          <p:cNvSpPr/>
          <p:nvPr/>
        </p:nvSpPr>
        <p:spPr>
          <a:xfrm>
            <a:off x="6176512" y="4844143"/>
            <a:ext cx="5261762" cy="84154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39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ED42D-D175-AA27-087E-FBC53F1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C14595-D66F-8F68-B99D-AD70D01EC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static Logger </a:t>
            </a:r>
            <a:r>
              <a:rPr lang="en-US" dirty="0" err="1"/>
              <a:t>logger</a:t>
            </a:r>
            <a:r>
              <a:rPr lang="en-US" dirty="0"/>
              <a:t> = </a:t>
            </a:r>
            <a:r>
              <a:rPr lang="en-US" dirty="0" err="1"/>
              <a:t>nullptr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private</a:t>
            </a:r>
            <a:r>
              <a:rPr lang="en-US" dirty="0"/>
              <a:t>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b="1" dirty="0"/>
              <a:t>	public Logger </a:t>
            </a:r>
            <a:r>
              <a:rPr lang="en-US" b="1" dirty="0" err="1"/>
              <a:t>getLogger</a:t>
            </a:r>
            <a:r>
              <a:rPr lang="en-US" b="1" dirty="0"/>
              <a:t>(String </a:t>
            </a:r>
            <a:r>
              <a:rPr lang="en-US" b="1" dirty="0" err="1"/>
              <a:t>outputFileName</a:t>
            </a:r>
            <a:r>
              <a:rPr lang="en-US" b="1" dirty="0"/>
              <a:t>) {</a:t>
            </a:r>
          </a:p>
          <a:p>
            <a:r>
              <a:rPr lang="en-US" b="1" dirty="0"/>
              <a:t>		if (logger == </a:t>
            </a:r>
            <a:r>
              <a:rPr lang="en-US" b="1" dirty="0" err="1"/>
              <a:t>nullptr</a:t>
            </a:r>
            <a:r>
              <a:rPr lang="en-US" b="1" dirty="0"/>
              <a:t>) {</a:t>
            </a:r>
          </a:p>
          <a:p>
            <a:r>
              <a:rPr lang="en-US" b="1" dirty="0"/>
              <a:t>		   logger = new Logger(</a:t>
            </a:r>
            <a:r>
              <a:rPr lang="en-US" b="1" dirty="0" err="1"/>
              <a:t>outputFileName</a:t>
            </a:r>
            <a:r>
              <a:rPr lang="en-US" b="1" dirty="0"/>
              <a:t>);</a:t>
            </a:r>
          </a:p>
          <a:p>
            <a:r>
              <a:rPr lang="en-US" b="1" dirty="0"/>
              <a:t>		}</a:t>
            </a:r>
          </a:p>
          <a:p>
            <a:r>
              <a:rPr lang="en-US" b="1" dirty="0"/>
              <a:t>		return logger;</a:t>
            </a:r>
          </a:p>
          <a:p>
            <a:r>
              <a:rPr lang="en-US" b="1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// … more stuff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Logger.getLogger</a:t>
            </a:r>
            <a:r>
              <a:rPr lang="en-US" b="1" dirty="0"/>
              <a:t>(“/</a:t>
            </a:r>
            <a:r>
              <a:rPr lang="en-US" b="1" dirty="0" err="1"/>
              <a:t>mypath</a:t>
            </a:r>
            <a:r>
              <a:rPr lang="en-US" b="1" dirty="0"/>
              <a:t>);</a:t>
            </a:r>
          </a:p>
          <a:p>
            <a:r>
              <a:rPr lang="en-US" b="1" dirty="0"/>
              <a:t>	logger.log(</a:t>
            </a:r>
            <a:r>
              <a:rPr lang="en-US" dirty="0"/>
              <a:t>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B136A2-66CC-365D-2A14-B819AE55E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singleton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2DB226-FF9A-28CC-2C91-0CADFFC6DF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8DA9D0D5-63C6-E843-9C50-EAC067A9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1869049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25,500+ Green Check Mark Stock Illustrations, Royalty-Free ...">
            <a:extLst>
              <a:ext uri="{FF2B5EF4-FFF2-40B4-BE49-F238E27FC236}">
                <a16:creationId xmlns:a16="http://schemas.microsoft.com/office/drawing/2014/main" id="{147F4B00-A2A4-77B6-2BBB-BAADA0049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5" y="3082020"/>
            <a:ext cx="622522" cy="6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249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03D43-B7F0-1C80-92E9-F7EFD436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DABA82-F2B4-1FD4-C136-BF6C5CDCD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of the Logger class captures a design pattern</a:t>
            </a:r>
          </a:p>
          <a:p>
            <a:pPr lvl="1"/>
            <a:r>
              <a:rPr lang="en-US" dirty="0"/>
              <a:t>Applicable in many other contexts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Configuration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class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DatabaseConnector</a:t>
            </a:r>
            <a:r>
              <a:rPr lang="en-US" dirty="0"/>
              <a:t> class, and so on</a:t>
            </a:r>
          </a:p>
          <a:p>
            <a:r>
              <a:rPr lang="en-US" dirty="0"/>
              <a:t>Understanding this design pattern allows software engineers to apply the same solution to these other contexts without having to re-engineer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5D50E-2F72-0001-FF1B-B8A0671B7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388763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7BD05-A462-6690-F782-CCFBC44B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to </a:t>
            </a:r>
            <a:r>
              <a:rPr lang="en-US" b="1" i="1" dirty="0"/>
              <a:t>quickly</a:t>
            </a:r>
            <a:r>
              <a:rPr lang="en-US" dirty="0"/>
              <a:t> recognize common requirements </a:t>
            </a:r>
          </a:p>
          <a:p>
            <a:r>
              <a:rPr lang="en-US" dirty="0"/>
              <a:t>Important for </a:t>
            </a:r>
            <a:r>
              <a:rPr lang="en-US" b="1" i="1" dirty="0"/>
              <a:t>reading</a:t>
            </a:r>
            <a:r>
              <a:rPr lang="en-US" dirty="0"/>
              <a:t> large codebases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B </a:t>
            </a:r>
            <a:r>
              <a:rPr lang="en-US" dirty="0"/>
              <a:t>extends </a:t>
            </a:r>
            <a:r>
              <a:rPr lang="en-US" dirty="0">
                <a:latin typeface="Consolas" panose="020B0609020204030204" pitchFamily="49" charset="0"/>
              </a:rPr>
              <a:t>class A</a:t>
            </a:r>
            <a:r>
              <a:rPr lang="en-US" dirty="0"/>
              <a:t> and also contains an object of </a:t>
            </a:r>
            <a:r>
              <a:rPr lang="en-US" dirty="0">
                <a:latin typeface="Consolas" panose="020B0609020204030204" pitchFamily="49" charset="0"/>
              </a:rPr>
              <a:t>class A </a:t>
            </a:r>
          </a:p>
          <a:p>
            <a:pPr lvl="2"/>
            <a:r>
              <a:rPr lang="en-US" b="1" i="1" dirty="0"/>
              <a:t>… why?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8D96B9-CB15-7516-4E67-2891CED60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we </a:t>
            </a:r>
            <a:r>
              <a:rPr lang="en-US" b="1" i="1" dirty="0"/>
              <a:t>study </a:t>
            </a:r>
            <a:r>
              <a:rPr lang="en-US" dirty="0"/>
              <a:t>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278621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0DA867-B89C-C7B5-6F32-CF96C3661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design patterns are so widely used the language itself supports them</a:t>
            </a:r>
          </a:p>
          <a:p>
            <a:pPr lvl="1"/>
            <a:r>
              <a:rPr lang="en-US" dirty="0"/>
              <a:t>Proxy pattern supported by dynamic proxies in Java</a:t>
            </a:r>
          </a:p>
          <a:p>
            <a:pPr lvl="1"/>
            <a:r>
              <a:rPr lang="en-US" dirty="0"/>
              <a:t>Pattern matching simulates the visitor pattern in functional languages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57FBCF-AA7B-8E5A-FFC3-4985C1D9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Misc. trivia</a:t>
            </a:r>
          </a:p>
        </p:txBody>
      </p:sp>
    </p:spTree>
    <p:extLst>
      <p:ext uri="{BB962C8B-B14F-4D97-AF65-F5344CB8AC3E}">
        <p14:creationId xmlns:p14="http://schemas.microsoft.com/office/powerpoint/2010/main" val="696982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E0310-62B8-4364-2E98-E779C413E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DB889C-2B08-1248-4BCB-CB2B4027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Creational patterns control how objects are created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, Factory, Singleton</a:t>
            </a:r>
          </a:p>
          <a:p>
            <a:r>
              <a:rPr lang="en-US" dirty="0"/>
              <a:t>Structural patterns control how objects and classes are composed</a:t>
            </a:r>
          </a:p>
          <a:p>
            <a:pPr lvl="1"/>
            <a:r>
              <a:rPr lang="en-US" dirty="0"/>
              <a:t>Deal with object relationships</a:t>
            </a:r>
          </a:p>
          <a:p>
            <a:pPr lvl="1"/>
            <a:r>
              <a:rPr lang="en-US" dirty="0"/>
              <a:t>E.g., Adapter, Bridge, Composite, Decorator</a:t>
            </a:r>
          </a:p>
          <a:p>
            <a:r>
              <a:rPr lang="en-US" dirty="0"/>
              <a:t>Behavioral patterns control how objects distribute responsibilities</a:t>
            </a:r>
          </a:p>
          <a:p>
            <a:pPr lvl="1"/>
            <a:r>
              <a:rPr lang="en-US" dirty="0"/>
              <a:t>Template method, State, Observer, Visitor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E50752-8179-8D70-FF8E-F084D53A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93604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4E2F-E90C-63F9-1EE7-6015D674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A87DA-66DA-5A39-F393-779B20E42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the instantiation process</a:t>
            </a:r>
          </a:p>
          <a:p>
            <a:r>
              <a:rPr lang="en-US" dirty="0"/>
              <a:t>Provides flexibility in</a:t>
            </a:r>
          </a:p>
          <a:p>
            <a:pPr lvl="1"/>
            <a:r>
              <a:rPr lang="en-US" i="1" dirty="0"/>
              <a:t>What </a:t>
            </a:r>
            <a:r>
              <a:rPr lang="en-US" dirty="0"/>
              <a:t>gets created</a:t>
            </a:r>
          </a:p>
          <a:p>
            <a:pPr lvl="1"/>
            <a:r>
              <a:rPr lang="en-US" i="1" dirty="0"/>
              <a:t>Who </a:t>
            </a:r>
            <a:r>
              <a:rPr lang="en-US" dirty="0"/>
              <a:t>creates it</a:t>
            </a:r>
          </a:p>
          <a:p>
            <a:pPr lvl="1"/>
            <a:r>
              <a:rPr lang="en-US" i="1" dirty="0"/>
              <a:t>How </a:t>
            </a:r>
            <a:r>
              <a:rPr lang="en-US" dirty="0"/>
              <a:t>it is created and when</a:t>
            </a:r>
          </a:p>
          <a:p>
            <a:r>
              <a:rPr lang="en-US" dirty="0"/>
              <a:t>Singleton pattern (seen earlier), abstract factory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0A266-AD48-CE84-98D8-12E0EF9E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Creational patterns </a:t>
            </a:r>
          </a:p>
        </p:txBody>
      </p:sp>
    </p:spTree>
    <p:extLst>
      <p:ext uri="{BB962C8B-B14F-4D97-AF65-F5344CB8AC3E}">
        <p14:creationId xmlns:p14="http://schemas.microsoft.com/office/powerpoint/2010/main" val="73823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66C345-4FE9-861F-9401-62552AB8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an interface for creating families of related or dependent objects without specifying their concrete classes</a:t>
            </a:r>
          </a:p>
          <a:p>
            <a:r>
              <a:rPr lang="en-US" dirty="0"/>
              <a:t>An abstract factory class provides an abstract interface for object creation</a:t>
            </a:r>
          </a:p>
          <a:p>
            <a:r>
              <a:rPr lang="en-US" dirty="0"/>
              <a:t>Concreate factory sub-classes implement that abstract interface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5707DD-719B-2F02-2BF7-BE6738BB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</a:t>
            </a:r>
          </a:p>
        </p:txBody>
      </p:sp>
    </p:spTree>
    <p:extLst>
      <p:ext uri="{BB962C8B-B14F-4D97-AF65-F5344CB8AC3E}">
        <p14:creationId xmlns:p14="http://schemas.microsoft.com/office/powerpoint/2010/main" val="3886140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14958-E609-FD5C-3A1C-7D0E0E4FB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2DACA3-4BF1-ACB9-8247-3D08B49FC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design a GUI app that can support both Windows and MacOS UI components</a:t>
            </a:r>
          </a:p>
          <a:p>
            <a:r>
              <a:rPr lang="en-US" dirty="0"/>
              <a:t>Option 1 – add if-else statements for each UI component creation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</a:rPr>
              <a:t>Button </a:t>
            </a:r>
            <a:r>
              <a:rPr lang="en-US" sz="1800" dirty="0" err="1">
                <a:latin typeface="Consolas" panose="020B0609020204030204" pitchFamily="49" charset="0"/>
              </a:rPr>
              <a:t>button</a:t>
            </a:r>
            <a:r>
              <a:rPr lang="en-US" sz="1800" dirty="0">
                <a:latin typeface="Consolas" panose="020B06090202040302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</a:rPr>
              <a:t>nullptr</a:t>
            </a:r>
            <a:r>
              <a:rPr lang="en-US" sz="1800" dirty="0">
                <a:latin typeface="Consolas" panose="020B0609020204030204" pitchFamily="49" charset="0"/>
              </a:rPr>
              <a:t>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if (platform == “win”)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button = new </a:t>
            </a:r>
            <a:r>
              <a:rPr lang="en-US" sz="1800" dirty="0" err="1">
                <a:latin typeface="Consolas" panose="020B0609020204030204" pitchFamily="49" charset="0"/>
              </a:rPr>
              <a:t>WinButton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 else {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	button = new </a:t>
            </a:r>
            <a:r>
              <a:rPr lang="en-US" sz="1800" dirty="0" err="1">
                <a:latin typeface="Consolas" panose="020B0609020204030204" pitchFamily="49" charset="0"/>
              </a:rPr>
              <a:t>MacOSButton</a:t>
            </a:r>
            <a:r>
              <a:rPr lang="en-US" sz="1800" dirty="0">
                <a:latin typeface="Consolas" panose="020B0609020204030204" pitchFamily="49" charset="0"/>
              </a:rPr>
              <a:t>();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Very ugly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  <a:sym typeface="Wingdings" panose="05000000000000000000" pitchFamily="2" charset="2"/>
              </a:rPr>
              <a:t>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59E192-1E6C-E546-8E98-0C2E6551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toolkit</a:t>
            </a:r>
          </a:p>
        </p:txBody>
      </p:sp>
    </p:spTree>
    <p:extLst>
      <p:ext uri="{BB962C8B-B14F-4D97-AF65-F5344CB8AC3E}">
        <p14:creationId xmlns:p14="http://schemas.microsoft.com/office/powerpoint/2010/main" val="377731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Objects of type Class Car abstract the behavior of a car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94F4B-DBCD-4D79-CA17-752A8568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F32625-FDC5-A453-80F5-27946CB95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WinButton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createButton</a:t>
            </a:r>
            <a:r>
              <a:rPr lang="en-US" dirty="0"/>
              <a:t>() {</a:t>
            </a:r>
          </a:p>
          <a:p>
            <a:r>
              <a:rPr lang="en-US" dirty="0"/>
              <a:t>		return new </a:t>
            </a:r>
            <a:r>
              <a:rPr lang="en-US" dirty="0" err="1"/>
              <a:t>MacOSButton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F969879-3781-7743-E985-9EA7F6F6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B589CC-126E-D915-5851-DEF1857E7B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</a:t>
            </a:r>
            <a:r>
              <a:rPr lang="en-US" dirty="0" err="1">
                <a:latin typeface="Consolas" panose="020B0609020204030204" pitchFamily="49" charset="0"/>
              </a:rPr>
              <a:t>UIFactory</a:t>
            </a:r>
            <a:r>
              <a:rPr lang="en-US" dirty="0"/>
              <a:t> class that provides abstract methods for UI component creation</a:t>
            </a:r>
          </a:p>
          <a:p>
            <a:r>
              <a:rPr lang="en-US" dirty="0"/>
              <a:t>Create concrete factory classes for both Windows and MacOS</a:t>
            </a:r>
          </a:p>
        </p:txBody>
      </p:sp>
    </p:spTree>
    <p:extLst>
      <p:ext uri="{BB962C8B-B14F-4D97-AF65-F5344CB8AC3E}">
        <p14:creationId xmlns:p14="http://schemas.microsoft.com/office/powerpoint/2010/main" val="86399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42A29-48D8-4139-1177-D82A19112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5AC07F-CD1B-D3F1-B5AD-56A387907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Button { // button stuff }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WinButton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MacOSButton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extends Button { // … }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/>
              <a:t>abstract Class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WinFactory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 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MacOSFactory</a:t>
            </a:r>
            <a:r>
              <a:rPr lang="en-US" dirty="0"/>
              <a:t> extends </a:t>
            </a:r>
            <a:r>
              <a:rPr lang="en-US" dirty="0" err="1"/>
              <a:t>UIFactory</a:t>
            </a:r>
            <a:r>
              <a:rPr lang="en-US" dirty="0"/>
              <a:t> { …}</a:t>
            </a:r>
          </a:p>
          <a:p>
            <a:endParaRPr lang="en-US" dirty="0"/>
          </a:p>
          <a:p>
            <a:r>
              <a:rPr lang="en-US" dirty="0"/>
              <a:t>public class Application {</a:t>
            </a:r>
          </a:p>
          <a:p>
            <a:r>
              <a:rPr lang="en-US" dirty="0"/>
              <a:t>	private </a:t>
            </a:r>
            <a:r>
              <a:rPr lang="en-US" dirty="0" err="1"/>
              <a:t>UIFactory</a:t>
            </a:r>
            <a:r>
              <a:rPr lang="en-US" dirty="0"/>
              <a:t> </a:t>
            </a:r>
            <a:r>
              <a:rPr lang="en-US" dirty="0" err="1"/>
              <a:t>uiFactory</a:t>
            </a:r>
            <a:r>
              <a:rPr lang="en-US" dirty="0"/>
              <a:t>;</a:t>
            </a:r>
          </a:p>
          <a:p>
            <a:r>
              <a:rPr lang="en-US" dirty="0"/>
              <a:t>	public Application() {</a:t>
            </a:r>
          </a:p>
          <a:p>
            <a:r>
              <a:rPr lang="en-US" dirty="0"/>
              <a:t>		String platform = </a:t>
            </a:r>
            <a:r>
              <a:rPr lang="en-US" dirty="0" err="1"/>
              <a:t>detectPlatform</a:t>
            </a:r>
            <a:r>
              <a:rPr lang="en-US" dirty="0"/>
              <a:t>();</a:t>
            </a:r>
          </a:p>
          <a:p>
            <a:r>
              <a:rPr lang="en-US" dirty="0"/>
              <a:t>		if (platform == “win”)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WinFactory</a:t>
            </a:r>
            <a:r>
              <a:rPr lang="en-US" dirty="0"/>
              <a:t>();</a:t>
            </a:r>
          </a:p>
          <a:p>
            <a:r>
              <a:rPr lang="en-US" dirty="0"/>
              <a:t>		} else if (platform == “</a:t>
            </a:r>
            <a:r>
              <a:rPr lang="en-US" dirty="0" err="1"/>
              <a:t>macos</a:t>
            </a:r>
            <a:r>
              <a:rPr lang="en-US" dirty="0"/>
              <a:t>”) {</a:t>
            </a:r>
          </a:p>
          <a:p>
            <a:r>
              <a:rPr lang="en-US" dirty="0"/>
              <a:t>		    </a:t>
            </a:r>
            <a:r>
              <a:rPr lang="en-US" dirty="0" err="1"/>
              <a:t>uiFactory</a:t>
            </a:r>
            <a:r>
              <a:rPr lang="en-US" dirty="0"/>
              <a:t> = new </a:t>
            </a:r>
            <a:r>
              <a:rPr lang="en-US" dirty="0" err="1"/>
              <a:t>UIFactory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drawGUI</a:t>
            </a:r>
            <a:r>
              <a:rPr lang="en-US" dirty="0"/>
              <a:t>() {</a:t>
            </a:r>
          </a:p>
          <a:p>
            <a:r>
              <a:rPr lang="en-US" dirty="0"/>
              <a:t>		Button </a:t>
            </a:r>
            <a:r>
              <a:rPr lang="en-US" dirty="0" err="1"/>
              <a:t>button</a:t>
            </a:r>
            <a:r>
              <a:rPr lang="en-US" dirty="0"/>
              <a:t> = </a:t>
            </a:r>
            <a:r>
              <a:rPr lang="en-US" dirty="0" err="1"/>
              <a:t>uiFactory.createButton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47DA89-6477-5418-7AE2-DDE15A555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factory pattern for UI toolkit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DC1E04-2BC5-AF62-B5F8-10210EEAA1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Application contains a field of type </a:t>
            </a:r>
            <a:r>
              <a:rPr lang="en-US" dirty="0" err="1"/>
              <a:t>UIFactory</a:t>
            </a:r>
            <a:endParaRPr lang="en-US" dirty="0"/>
          </a:p>
          <a:p>
            <a:pPr lvl="1"/>
            <a:r>
              <a:rPr lang="en-US" dirty="0"/>
              <a:t>Initialized depending on the platform</a:t>
            </a:r>
          </a:p>
          <a:p>
            <a:pPr lvl="1"/>
            <a:r>
              <a:rPr lang="en-US" dirty="0"/>
              <a:t>ONLY place where the platform check is performed</a:t>
            </a:r>
          </a:p>
        </p:txBody>
      </p:sp>
    </p:spTree>
    <p:extLst>
      <p:ext uri="{BB962C8B-B14F-4D97-AF65-F5344CB8AC3E}">
        <p14:creationId xmlns:p14="http://schemas.microsoft.com/office/powerpoint/2010/main" val="3621645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82BE99-4688-BBD0-00B4-F0B88544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Isolates concrete classes</a:t>
            </a:r>
          </a:p>
          <a:p>
            <a:pPr lvl="1"/>
            <a:r>
              <a:rPr lang="en-US" dirty="0"/>
              <a:t>Objects are created through the interface / abstract classes</a:t>
            </a:r>
          </a:p>
          <a:p>
            <a:r>
              <a:rPr lang="en-US" dirty="0"/>
              <a:t>Easier to exchange product families</a:t>
            </a:r>
          </a:p>
          <a:p>
            <a:r>
              <a:rPr lang="en-US" dirty="0"/>
              <a:t>Promotes consistency among products</a:t>
            </a:r>
          </a:p>
          <a:p>
            <a:pPr lvl="1"/>
            <a:r>
              <a:rPr lang="en-US" dirty="0"/>
              <a:t>All UI families must support same functionalities</a:t>
            </a:r>
          </a:p>
          <a:p>
            <a:r>
              <a:rPr lang="en-US" dirty="0"/>
              <a:t>Supporting new kind of UI family is easier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6D94F0-D760-0527-69CE-B30BDEE9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8836681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E3DB8-72E0-65BB-8252-1DAEE6DF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957A4-C116-3A8A-3126-9639181B7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classes and objects compose to form larger structures</a:t>
            </a:r>
          </a:p>
          <a:p>
            <a:r>
              <a:rPr lang="en-US" dirty="0"/>
              <a:t>Structural patterns can be applied at</a:t>
            </a:r>
          </a:p>
          <a:p>
            <a:pPr lvl="1"/>
            <a:r>
              <a:rPr lang="en-US" dirty="0"/>
              <a:t>Class level</a:t>
            </a:r>
          </a:p>
          <a:p>
            <a:pPr lvl="1"/>
            <a:r>
              <a:rPr lang="en-US" dirty="0"/>
              <a:t>Object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6A2237B-DB38-0B09-7E6B-FB905BAE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patterns</a:t>
            </a:r>
          </a:p>
        </p:txBody>
      </p:sp>
    </p:spTree>
    <p:extLst>
      <p:ext uri="{BB962C8B-B14F-4D97-AF65-F5344CB8AC3E}">
        <p14:creationId xmlns:p14="http://schemas.microsoft.com/office/powerpoint/2010/main" val="16999004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FC10D-68FA-95DD-7036-88FA30F32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291191-6187-FAE6-ABCA-5872F805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interface of a class into another interface clients expect</a:t>
            </a:r>
          </a:p>
          <a:p>
            <a:r>
              <a:rPr lang="en-US" dirty="0"/>
              <a:t>Allows classes to work together that couldn't otherwise because of incompatible interfaces</a:t>
            </a:r>
          </a:p>
          <a:p>
            <a:pPr lvl="1"/>
            <a:r>
              <a:rPr lang="en-US" dirty="0"/>
              <a:t>… just like a HDMI to USB-C adapter</a:t>
            </a:r>
          </a:p>
          <a:p>
            <a:r>
              <a:rPr lang="en-US" dirty="0"/>
              <a:t>Also known as </a:t>
            </a:r>
            <a:r>
              <a:rPr lang="en-US" i="1" dirty="0"/>
              <a:t>wrapper</a:t>
            </a:r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9D9A61-5063-2D50-C2F9-AF651770C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Adapter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6254353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CE27-E540-108F-8563-06C16DFC0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20D83-9ED8-1EFC-00B5-F76F98FCB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PaypalProcessor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StripeProcessor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makePayment</a:t>
            </a:r>
            <a:r>
              <a:rPr lang="en-US" dirty="0"/>
              <a:t>(double amount) {</a:t>
            </a:r>
          </a:p>
          <a:p>
            <a:r>
              <a:rPr lang="en-US" dirty="0"/>
              <a:t>		// stripe functionality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AB3BE7-4371-B561-6198-A513CAB97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0394B-7BD7-051C-9695-560E29531A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Example: an e-commerce website uses a unified payment interface (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) to handle all payment requests</a:t>
            </a:r>
            <a:br>
              <a:rPr lang="en-US" dirty="0"/>
            </a:br>
            <a:endParaRPr lang="en-US" sz="3200" dirty="0">
              <a:latin typeface="Consolas" panose="020B0609020204030204" pitchFamily="49" charset="0"/>
            </a:endParaRPr>
          </a:p>
          <a:p>
            <a:r>
              <a:rPr lang="en-US" dirty="0"/>
              <a:t>Want to integrate a new third-party payment gateway (</a:t>
            </a:r>
            <a:r>
              <a:rPr lang="en-US" dirty="0" err="1">
                <a:latin typeface="Consolas" panose="020B0609020204030204" pitchFamily="49" charset="0"/>
              </a:rPr>
              <a:t>ThirdPartyPayment</a:t>
            </a:r>
            <a:r>
              <a:rPr lang="en-US" dirty="0"/>
              <a:t>) with a different interface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BE05887-031A-C61F-677A-649440796468}"/>
              </a:ext>
            </a:extLst>
          </p:cNvPr>
          <p:cNvGrpSpPr/>
          <p:nvPr/>
        </p:nvGrpSpPr>
        <p:grpSpPr>
          <a:xfrm>
            <a:off x="6015487" y="4396153"/>
            <a:ext cx="5633413" cy="1435303"/>
            <a:chOff x="6015487" y="4038545"/>
            <a:chExt cx="5633413" cy="17929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5D9286-6B37-D700-F666-53CD5725BFE9}"/>
                </a:ext>
              </a:extLst>
            </p:cNvPr>
            <p:cNvSpPr/>
            <p:nvPr/>
          </p:nvSpPr>
          <p:spPr>
            <a:xfrm>
              <a:off x="6015487" y="4407877"/>
              <a:ext cx="4746298" cy="1423580"/>
            </a:xfrm>
            <a:prstGeom prst="rect">
              <a:avLst/>
            </a:prstGeom>
            <a:noFill/>
            <a:ln w="3175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104984-B080-B71B-9980-23887F883084}"/>
                </a:ext>
              </a:extLst>
            </p:cNvPr>
            <p:cNvSpPr txBox="1"/>
            <p:nvPr/>
          </p:nvSpPr>
          <p:spPr>
            <a:xfrm flipH="1">
              <a:off x="8074360" y="4038545"/>
              <a:ext cx="357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Third party payment gateway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92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A068719-C6B0-DD6F-5C3D-F19F30169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StripeAdapter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{</a:t>
            </a:r>
          </a:p>
          <a:p>
            <a:r>
              <a:rPr lang="en-US" dirty="0"/>
              <a:t>	private </a:t>
            </a:r>
            <a:r>
              <a:rPr lang="en-US" dirty="0" err="1"/>
              <a:t>StripeProcessor</a:t>
            </a:r>
            <a:r>
              <a:rPr lang="en-US" dirty="0"/>
              <a:t> </a:t>
            </a:r>
            <a:r>
              <a:rPr lang="en-US" dirty="0" err="1"/>
              <a:t>stripeProcessor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StripeAdapter</a:t>
            </a:r>
            <a:r>
              <a:rPr lang="en-US" dirty="0"/>
              <a:t>(</a:t>
            </a:r>
            <a:r>
              <a:rPr lang="en-US" dirty="0" err="1"/>
              <a:t>StripeProcessor</a:t>
            </a:r>
            <a:r>
              <a:rPr lang="en-US" dirty="0"/>
              <a:t> p) {</a:t>
            </a:r>
          </a:p>
          <a:p>
            <a:r>
              <a:rPr lang="en-US" dirty="0"/>
              <a:t>		</a:t>
            </a:r>
            <a:r>
              <a:rPr lang="en-US" dirty="0" err="1"/>
              <a:t>this.stripeProcessor</a:t>
            </a:r>
            <a:r>
              <a:rPr lang="en-US" dirty="0"/>
              <a:t> = p;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public void pay(double amount) {</a:t>
            </a:r>
          </a:p>
          <a:p>
            <a:r>
              <a:rPr lang="en-US" dirty="0"/>
              <a:t>		</a:t>
            </a:r>
            <a:r>
              <a:rPr lang="en-US" dirty="0" err="1"/>
              <a:t>stripeProcessor.makePayment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main(…) {</a:t>
            </a:r>
          </a:p>
          <a:p>
            <a:r>
              <a:rPr lang="en-US" dirty="0"/>
              <a:t>	</a:t>
            </a:r>
            <a:r>
              <a:rPr lang="en-US" dirty="0" err="1"/>
              <a:t>StripeProcessor</a:t>
            </a:r>
            <a:r>
              <a:rPr lang="en-US" dirty="0"/>
              <a:t> stripe = new </a:t>
            </a:r>
            <a:r>
              <a:rPr lang="en-US" dirty="0" err="1"/>
              <a:t>StripeProcessor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PaymentProcessor</a:t>
            </a:r>
            <a:r>
              <a:rPr lang="en-US" dirty="0"/>
              <a:t> p = new </a:t>
            </a:r>
            <a:r>
              <a:rPr lang="en-US" dirty="0" err="1"/>
              <a:t>StripeAdapter</a:t>
            </a:r>
            <a:r>
              <a:rPr lang="en-US" dirty="0"/>
              <a:t>(stripe);</a:t>
            </a:r>
          </a:p>
          <a:p>
            <a:r>
              <a:rPr lang="en-US" dirty="0"/>
              <a:t>	</a:t>
            </a:r>
            <a:r>
              <a:rPr lang="en-US" dirty="0" err="1"/>
              <a:t>handlePurchase</a:t>
            </a:r>
            <a:r>
              <a:rPr lang="en-US" dirty="0"/>
              <a:t>(p);</a:t>
            </a:r>
          </a:p>
          <a:p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public void </a:t>
            </a:r>
            <a:r>
              <a:rPr lang="en-US" dirty="0" err="1"/>
              <a:t>handlePurchase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p) {</a:t>
            </a:r>
          </a:p>
          <a:p>
            <a:r>
              <a:rPr lang="en-US" dirty="0"/>
              <a:t>	</a:t>
            </a:r>
            <a:r>
              <a:rPr lang="en-US" dirty="0" err="1"/>
              <a:t>p.pay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D31281-26A2-0368-5120-D2CB25395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Payment interface adapter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27576-E03B-D6FF-3E7A-C506FFCE0E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 the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object (</a:t>
            </a:r>
            <a:r>
              <a:rPr lang="en-US" dirty="0" err="1"/>
              <a:t>adaptee</a:t>
            </a:r>
            <a:r>
              <a:rPr lang="en-US" dirty="0"/>
              <a:t>) in an Adapter</a:t>
            </a:r>
          </a:p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implements the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interface</a:t>
            </a:r>
          </a:p>
          <a:p>
            <a:pPr lvl="1"/>
            <a:r>
              <a:rPr lang="en-US" dirty="0"/>
              <a:t>And internally invokes the </a:t>
            </a:r>
            <a:r>
              <a:rPr lang="en-US" dirty="0" err="1"/>
              <a:t>adaptee’s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makePayment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method</a:t>
            </a:r>
          </a:p>
          <a:p>
            <a:r>
              <a:rPr lang="en-US" dirty="0"/>
              <a:t>Can use </a:t>
            </a:r>
            <a:r>
              <a:rPr lang="en-US" dirty="0" err="1">
                <a:latin typeface="Consolas" panose="020B0609020204030204" pitchFamily="49" charset="0"/>
              </a:rPr>
              <a:t>StripeAdapter</a:t>
            </a:r>
            <a:r>
              <a:rPr lang="en-US" dirty="0"/>
              <a:t> wherever </a:t>
            </a:r>
            <a:r>
              <a:rPr lang="en-US" dirty="0" err="1">
                <a:latin typeface="Consolas" panose="020B0609020204030204" pitchFamily="49" charset="0"/>
              </a:rPr>
              <a:t>PaymentProcessor</a:t>
            </a:r>
            <a:r>
              <a:rPr lang="en-US" dirty="0"/>
              <a:t> is used</a:t>
            </a:r>
          </a:p>
        </p:txBody>
      </p:sp>
    </p:spTree>
    <p:extLst>
      <p:ext uri="{BB962C8B-B14F-4D97-AF65-F5344CB8AC3E}">
        <p14:creationId xmlns:p14="http://schemas.microsoft.com/office/powerpoint/2010/main" val="1248044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5A4FD-EE9E-947A-38AA-64AE1360B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adapter can work with many </a:t>
            </a:r>
            <a:r>
              <a:rPr lang="en-US" dirty="0" err="1"/>
              <a:t>adaptees</a:t>
            </a:r>
            <a:r>
              <a:rPr lang="en-US" dirty="0"/>
              <a:t> – that is, the </a:t>
            </a:r>
            <a:r>
              <a:rPr lang="en-US" dirty="0" err="1"/>
              <a:t>Adaptee</a:t>
            </a:r>
            <a:r>
              <a:rPr lang="en-US" dirty="0"/>
              <a:t> itself and all of its subclasses (any subclass of </a:t>
            </a:r>
            <a:r>
              <a:rPr lang="en-US" dirty="0" err="1">
                <a:latin typeface="Consolas" panose="020B0609020204030204" pitchFamily="49" charset="0"/>
              </a:rPr>
              <a:t>StripeProcessor</a:t>
            </a:r>
            <a:r>
              <a:rPr lang="en-US" dirty="0"/>
              <a:t> in the previous example)</a:t>
            </a:r>
          </a:p>
          <a:p>
            <a:r>
              <a:rPr lang="en-US" dirty="0"/>
              <a:t>Makes it harder to override </a:t>
            </a:r>
            <a:r>
              <a:rPr lang="en-US" dirty="0" err="1"/>
              <a:t>Adaptee</a:t>
            </a:r>
            <a:r>
              <a:rPr lang="en-US" dirty="0"/>
              <a:t> behavior</a:t>
            </a:r>
          </a:p>
          <a:p>
            <a:pPr lvl="1"/>
            <a:r>
              <a:rPr lang="en-US" dirty="0"/>
              <a:t>Must subclass the </a:t>
            </a:r>
            <a:r>
              <a:rPr lang="en-US" dirty="0" err="1"/>
              <a:t>Adaptee</a:t>
            </a:r>
            <a:r>
              <a:rPr lang="en-US" dirty="0"/>
              <a:t> and make Adapter refer to the subclass object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F01EA9-E485-2691-F400-C187B85D7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546373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EBDB3-A114-18B9-A72C-754673E8B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CCD6D-F055-8AED-DDC8-E50B2ACC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Split a large class or group of classes into two separate hierarchies – abstraction and implementation – which can be developed independently of each other </a:t>
            </a:r>
            <a:r>
              <a:rPr lang="en-US" sz="1400" dirty="0">
                <a:hlinkClick r:id="rId3"/>
              </a:rPr>
              <a:t>https://refactoring.guru/design-patterns/bridge</a:t>
            </a:r>
            <a:endParaRPr lang="en-US" sz="1400" dirty="0"/>
          </a:p>
          <a:p>
            <a:r>
              <a:rPr lang="en-US" dirty="0"/>
              <a:t>When an abstraction can have one of several possible implementations, the usual way to accommodate them is to use inheritance</a:t>
            </a:r>
          </a:p>
          <a:p>
            <a:r>
              <a:rPr lang="en-US" dirty="0"/>
              <a:t>Inheritance binds an implementation to an abstraction permanently</a:t>
            </a:r>
          </a:p>
          <a:p>
            <a:pPr lvl="1"/>
            <a:r>
              <a:rPr lang="en-US" dirty="0"/>
              <a:t>Need more flexibility in many cases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1F6F0E-322E-0BDF-EC19-8FDC8690F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4059270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3AF53-FD6E-6D1F-7809-187C8E10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035DD-0ECC-6E26-7830-04ED9B9E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95E5D-EE1A-16A4-9592-C4B85C43B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193E25B-5A78-0425-4D70-3D0B1BB66D26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980A10-A0F9-464D-E0F8-8DF581D4740E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908EBEE-8181-86E5-7A91-14560D1D2246}"/>
              </a:ext>
            </a:extLst>
          </p:cNvPr>
          <p:cNvSpPr/>
          <p:nvPr/>
        </p:nvSpPr>
        <p:spPr>
          <a:xfrm>
            <a:off x="4829906" y="2966599"/>
            <a:ext cx="2286001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C24F8F8-1642-96E7-977B-6FCAE6232D91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0DB07C-BC7E-9597-59AA-DA74EA45CF6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47799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52B6949-93AB-1E48-CD0E-EACB84DCC383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29E340-350D-1A7A-5CF2-A9FAECBB7054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3492956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D2F94-6FCF-7EBE-CFE6-E749D1E11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F6E86-7975-B930-B497-69115EE1D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platform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0A378F-ECD9-C170-C529-4D4F1E651026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751D54-3BA6-D00B-AED2-0069CCB6F642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188F48-9BD6-106F-FC37-0C33A864EA57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06CDEB-4785-D52E-E4D1-E112D636843B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E3CDA5-1511-666F-D417-A2B8FEA6FDB3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1AA0C1-43C7-DBBD-5AD1-DA7F43B2D2B7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09EF6F9-E90D-916F-B1AB-BA2FE5D08028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BABD66-5093-901F-C229-40C696307C6D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DF64D9-0BF3-66DD-1E93-533BFA8DE86C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7E3FBEE-5B45-17F0-FC26-5F010F05157C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6A93A38-6A07-04B0-3479-7AB421FF7267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0363C5C-5083-CD7F-3D28-7A1DF6EF88DD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72F7BE-6DFB-052E-4BC9-5A0D4B360358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9B7959-A50F-608D-796C-99DBBB3729A0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093F80-7BF8-EF40-4654-4D52BBCCD4AC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F91B3-24BF-4CC6-7070-2D6C6E5AD749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BD68DED-064A-8BD4-4C5B-C8C3B439E11B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9C1117-7648-13A5-2BEF-D7F61B684B49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11FBB7-1D6C-98FF-E310-C8E9FBD2E185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17A0B50-3478-A935-2B6A-42FC4263CAE9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822C58-A220-B7D8-9C1E-9E5A484E1322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FFAFC5-D0B1-F8C0-0686-B12F71E22CB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CB1417D-291B-8FFD-B6E0-2CEB3E372265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18CE2DA-F026-F0E7-D21D-B3BFA3C60DDB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2DD4A04-6519-538B-A3C8-A7D3D633154D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014E90-C4E8-983F-25D9-82B66F7717DB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7E2D4DC-6412-309C-38C0-233B4C9F95BC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50E369-08BE-E47C-EABF-72B46194A83E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06151DF-576D-FE7B-39E3-BEB9C73D37D2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1A0A280-5115-C44E-6B74-B02EE64A305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57879F-468A-10A0-1BED-428200D5F32E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ED06F55-4B19-9B66-7AAB-91ED0F568011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51553D3-956C-CCF9-5C9F-A390BF50D02E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156BA-A111-B1EA-A85F-BB66ACF8BD31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78926-2475-1839-CC1F-0DE2FA2ABAF6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A92C78-2038-726F-E4D8-76FD9855128F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9A0A8C0-0552-BD73-3279-0D43EC47F292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ACDF28B-084F-634A-3B14-D12A636A61E9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0D0864-DD9A-A39F-E542-377DBC075803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9674045-C1CB-16C0-0E5C-F0337D4A3B8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AAA755C-EF46-85EA-5227-C5DDAA8AB60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A8DF45-AFD4-ACEF-C55C-A4975C432ABF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D0B9EB-C3FE-A91C-0C30-1C19D0541BCA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DE13A4AC-A844-E555-1C9B-91D8D46CB2DA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1CEFB15D-B721-00B6-43CA-D06AC082420A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FE28D401-C713-BEF2-278F-E1A7A8627D2B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671DC276-2A9F-7EF5-3464-7C1410431AD6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12CB8FC7-F0FE-D86C-AB34-1D5D1E28359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1894A399-56F8-35A6-D62A-7C698D1BABFA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361A0ADE-492B-3DED-66F4-6F758B66FDE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E3ADC7C4-F2FC-E176-4228-2B93DF735901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6F32BBD-1083-D09E-239F-87C928D89021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26CA2728-4DCF-6DB0-61B9-CDAAA474F1F2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13E5944C-C527-2B6E-BABE-98B2353C5E28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0924524E-A2A3-7564-3ECC-3B07634DE330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81BED55A-CF6E-7CC0-1FD7-6782997D1D74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91C9AB10-5A24-4B90-2F79-521B424E69A8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B759DC36-0343-4AA8-4E86-BB151575857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DD032A81-97E1-56A5-535A-D36E0DAB9DD8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6C9695AA-88C5-BAED-62F9-F1620096CC0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CD44E3DB-261E-4CBB-1CA4-838569B78CB9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2134E18C-67C6-1699-DA30-F21EB38B8C6D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A9245098-B0B0-4750-5BC0-BC1D5385F1F9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FB63A0F6-6809-3EC1-8DF2-0098C4691A9E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D1F4824-5620-6BBD-228B-BE8069C3D265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7EEE151B-24C4-007F-9EC6-4184216E12BC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DAB1095F-4229-5752-5520-459417381E36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53B93CAB-550E-32FE-D78D-480273D5F2FD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6B810224-FE2D-F4BC-171A-E8B59A35A60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D80FB16B-1555-FAA7-1F0E-5C1A715B191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257966A5-6D4E-DF7D-154C-F7054377AD10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17F81078-0D49-721E-1F80-0F1C6438D158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563072ED-1DAB-6389-AD3E-1B64629EF2EF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FC003C-779D-5074-8864-14FC3E637DCE}"/>
              </a:ext>
            </a:extLst>
          </p:cNvPr>
          <p:cNvSpPr/>
          <p:nvPr/>
        </p:nvSpPr>
        <p:spPr>
          <a:xfrm>
            <a:off x="5287114" y="3586868"/>
            <a:ext cx="1987071" cy="784582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4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D506-E79B-B8C5-C951-F31C217E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1004D7-64F9-14BC-286D-E3EE42EA4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E2A881-F182-27D7-D37D-AE7E82F72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FD4838-5CFA-4D4A-0E96-6A560470FC43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E3B7CC1-D45E-D432-9144-188B0EDA02CC}"/>
              </a:ext>
            </a:extLst>
          </p:cNvPr>
          <p:cNvSpPr/>
          <p:nvPr/>
        </p:nvSpPr>
        <p:spPr>
          <a:xfrm>
            <a:off x="2414954" y="2966600"/>
            <a:ext cx="18288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BB51A6F-13E6-1909-4CB5-DB9B0479652A}"/>
              </a:ext>
            </a:extLst>
          </p:cNvPr>
          <p:cNvSpPr/>
          <p:nvPr/>
        </p:nvSpPr>
        <p:spPr>
          <a:xfrm>
            <a:off x="4829907" y="2966599"/>
            <a:ext cx="2382594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F05C42-1B4E-50FE-8C9D-1B8BB227B906}"/>
              </a:ext>
            </a:extLst>
          </p:cNvPr>
          <p:cNvCxnSpPr>
            <a:stCxn id="2" idx="2"/>
            <a:endCxn id="5" idx="0"/>
          </p:cNvCxnSpPr>
          <p:nvPr/>
        </p:nvCxnSpPr>
        <p:spPr>
          <a:xfrm flipH="1">
            <a:off x="3329354" y="2130267"/>
            <a:ext cx="1195754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26EAD19-03DC-BA2E-B692-3FFA13F87A85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1496096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4E646C-9209-9CF2-2332-956F31C9B10A}"/>
              </a:ext>
            </a:extLst>
          </p:cNvPr>
          <p:cNvSpPr txBox="1"/>
          <p:nvPr/>
        </p:nvSpPr>
        <p:spPr>
          <a:xfrm>
            <a:off x="5514426" y="217910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8A0D51-92D3-0D2F-0270-6FA296864F05}"/>
              </a:ext>
            </a:extLst>
          </p:cNvPr>
          <p:cNvSpPr txBox="1"/>
          <p:nvPr/>
        </p:nvSpPr>
        <p:spPr>
          <a:xfrm>
            <a:off x="2722043" y="218882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FB293E-014E-57F4-8281-DC54637B1FC1}"/>
              </a:ext>
            </a:extLst>
          </p:cNvPr>
          <p:cNvSpPr txBox="1"/>
          <p:nvPr/>
        </p:nvSpPr>
        <p:spPr>
          <a:xfrm>
            <a:off x="360607" y="4478144"/>
            <a:ext cx="120970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 car can be either gas or electric. A motorcycle can also be either gas or electric</a:t>
            </a:r>
          </a:p>
        </p:txBody>
      </p:sp>
    </p:spTree>
    <p:extLst>
      <p:ext uri="{BB962C8B-B14F-4D97-AF65-F5344CB8AC3E}">
        <p14:creationId xmlns:p14="http://schemas.microsoft.com/office/powerpoint/2010/main" val="12357519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445B0-BC97-36CA-5B21-483FF65F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60C32-8D75-70AE-CB02-05F69B498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1FDB29-A0C8-8453-8BBE-265E881F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F7CE6CA-CF15-2C94-A835-E596FC3255D4}"/>
              </a:ext>
            </a:extLst>
          </p:cNvPr>
          <p:cNvSpPr/>
          <p:nvPr/>
        </p:nvSpPr>
        <p:spPr>
          <a:xfrm>
            <a:off x="3610708" y="1274482"/>
            <a:ext cx="1828800" cy="8557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269BD2-9D80-CBD9-12EB-88583919AE77}"/>
              </a:ext>
            </a:extLst>
          </p:cNvPr>
          <p:cNvSpPr/>
          <p:nvPr/>
        </p:nvSpPr>
        <p:spPr>
          <a:xfrm>
            <a:off x="291098" y="2966600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93CFE9-6553-2A4D-1129-310FCCB4E98E}"/>
              </a:ext>
            </a:extLst>
          </p:cNvPr>
          <p:cNvSpPr/>
          <p:nvPr/>
        </p:nvSpPr>
        <p:spPr>
          <a:xfrm>
            <a:off x="508162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ElectricMotorcycle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15D31F-686B-0754-48D4-1B1D1C424FD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1404791" y="2130267"/>
            <a:ext cx="3120317" cy="8363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8BC6C53-49F7-649B-04A9-391CF208822F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4525108" y="2130267"/>
            <a:ext cx="225776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34D5C7-4217-C6F3-5551-BCF35678E6DF}"/>
              </a:ext>
            </a:extLst>
          </p:cNvPr>
          <p:cNvSpPr txBox="1"/>
          <p:nvPr/>
        </p:nvSpPr>
        <p:spPr>
          <a:xfrm>
            <a:off x="6571170" y="202615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39C294-0B43-CD3B-6360-E6F946D42ECF}"/>
              </a:ext>
            </a:extLst>
          </p:cNvPr>
          <p:cNvSpPr txBox="1"/>
          <p:nvPr/>
        </p:nvSpPr>
        <p:spPr>
          <a:xfrm>
            <a:off x="2380375" y="211441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BED28A-608B-CB64-3F43-331DFD80739F}"/>
              </a:ext>
            </a:extLst>
          </p:cNvPr>
          <p:cNvSpPr txBox="1"/>
          <p:nvPr/>
        </p:nvSpPr>
        <p:spPr>
          <a:xfrm>
            <a:off x="360607" y="4478144"/>
            <a:ext cx="104337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What if we want to add diesel vehicles? </a:t>
            </a:r>
          </a:p>
          <a:p>
            <a:r>
              <a:rPr lang="en-US" sz="2800" b="1" i="1" dirty="0"/>
              <a:t>What about other vehicles like Bicycle which are manually operated?</a:t>
            </a:r>
          </a:p>
          <a:p>
            <a:endParaRPr lang="en-US" sz="2800" b="1" i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72CBD20-7756-9F77-62A5-BF0DA83A4E0E}"/>
              </a:ext>
            </a:extLst>
          </p:cNvPr>
          <p:cNvSpPr/>
          <p:nvPr/>
        </p:nvSpPr>
        <p:spPr>
          <a:xfrm>
            <a:off x="2722043" y="2966599"/>
            <a:ext cx="2227385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GasCar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1CAD952-8671-9648-F9ED-8EFFC6D8F62D}"/>
              </a:ext>
            </a:extLst>
          </p:cNvPr>
          <p:cNvSpPr/>
          <p:nvPr/>
        </p:nvSpPr>
        <p:spPr>
          <a:xfrm>
            <a:off x="8685685" y="2966598"/>
            <a:ext cx="3402500" cy="85578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GasMotorcycle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4F4667-03FC-2C6B-2CF5-AC61CBA64D0F}"/>
              </a:ext>
            </a:extLst>
          </p:cNvPr>
          <p:cNvCxnSpPr>
            <a:cxnSpLocks/>
            <a:stCxn id="2" idx="2"/>
            <a:endCxn id="18" idx="0"/>
          </p:cNvCxnSpPr>
          <p:nvPr/>
        </p:nvCxnSpPr>
        <p:spPr>
          <a:xfrm>
            <a:off x="4525108" y="2130267"/>
            <a:ext cx="5861827" cy="83633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19D72A-5736-4946-93C8-D0675419BE6B}"/>
              </a:ext>
            </a:extLst>
          </p:cNvPr>
          <p:cNvSpPr txBox="1"/>
          <p:nvPr/>
        </p:nvSpPr>
        <p:spPr>
          <a:xfrm>
            <a:off x="4773927" y="2496379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37E12-0D15-2D00-2AE5-B3DA01C4CEA2}"/>
              </a:ext>
            </a:extLst>
          </p:cNvPr>
          <p:cNvSpPr txBox="1"/>
          <p:nvPr/>
        </p:nvSpPr>
        <p:spPr>
          <a:xfrm>
            <a:off x="3102117" y="254489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2AE90CF-2A16-46D4-0291-82243616CE83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3835736" y="2130267"/>
            <a:ext cx="689372" cy="836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416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C8D6-CA14-CE8E-74A9-CA2298EDD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DE54-06B8-CAE2-C10B-400EBBD1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left as an exercise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E16ED1-2D63-42D5-9B0C-CF1AE861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Bridge design pattern for vehicle class hierarchy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E2DE1E0-8833-8776-C25B-515788113524}"/>
              </a:ext>
            </a:extLst>
          </p:cNvPr>
          <p:cNvSpPr/>
          <p:nvPr/>
        </p:nvSpPr>
        <p:spPr>
          <a:xfrm>
            <a:off x="1409385" y="1579036"/>
            <a:ext cx="1499963" cy="477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Vehicle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82614C5-4B93-B29A-0198-BEF3CBB97D66}"/>
              </a:ext>
            </a:extLst>
          </p:cNvPr>
          <p:cNvSpPr/>
          <p:nvPr/>
        </p:nvSpPr>
        <p:spPr>
          <a:xfrm>
            <a:off x="51578" y="2856269"/>
            <a:ext cx="931841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8EE0C2-D55E-81F5-E87A-430739C0B06B}"/>
              </a:ext>
            </a:extLst>
          </p:cNvPr>
          <p:cNvSpPr/>
          <p:nvPr/>
        </p:nvSpPr>
        <p:spPr>
          <a:xfrm>
            <a:off x="5741825" y="2823789"/>
            <a:ext cx="1805065" cy="47722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Electric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EEA740-AAD6-9A63-9D23-677C9CDF4C9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flipH="1">
            <a:off x="517499" y="2056256"/>
            <a:ext cx="1641868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B28C442-2809-91E0-455D-98853B3AE6A7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6644358" y="2056256"/>
            <a:ext cx="1283188" cy="7675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45AEAD-5FCB-AE90-4883-13D362994E84}"/>
              </a:ext>
            </a:extLst>
          </p:cNvPr>
          <p:cNvSpPr txBox="1"/>
          <p:nvPr/>
        </p:nvSpPr>
        <p:spPr>
          <a:xfrm>
            <a:off x="6261097" y="219878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5A16D0-CDDF-645E-EF1D-41A92FA6DE1B}"/>
              </a:ext>
            </a:extLst>
          </p:cNvPr>
          <p:cNvSpPr txBox="1"/>
          <p:nvPr/>
        </p:nvSpPr>
        <p:spPr>
          <a:xfrm>
            <a:off x="337161" y="2144648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E16F206-9575-FAE3-FD1B-D207F4FD47BC}"/>
              </a:ext>
            </a:extLst>
          </p:cNvPr>
          <p:cNvSpPr/>
          <p:nvPr/>
        </p:nvSpPr>
        <p:spPr>
          <a:xfrm>
            <a:off x="1161912" y="2856269"/>
            <a:ext cx="1499964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Bicycle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0C07DB-9AB5-FCFD-F24B-9606CC3FB4FC}"/>
              </a:ext>
            </a:extLst>
          </p:cNvPr>
          <p:cNvSpPr/>
          <p:nvPr/>
        </p:nvSpPr>
        <p:spPr>
          <a:xfrm>
            <a:off x="7755452" y="2824450"/>
            <a:ext cx="997576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8DA568-F019-05FC-2D0E-CAB6CA91397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>
            <a:off x="7927546" y="2056256"/>
            <a:ext cx="326694" cy="7681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04995C1-2A03-D256-002F-B583B70D918A}"/>
              </a:ext>
            </a:extLst>
          </p:cNvPr>
          <p:cNvSpPr txBox="1"/>
          <p:nvPr/>
        </p:nvSpPr>
        <p:spPr>
          <a:xfrm>
            <a:off x="3462412" y="225693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A1E3C9-6339-7431-D077-60804C6D3BE0}"/>
              </a:ext>
            </a:extLst>
          </p:cNvPr>
          <p:cNvSpPr txBox="1"/>
          <p:nvPr/>
        </p:nvSpPr>
        <p:spPr>
          <a:xfrm>
            <a:off x="1178714" y="2376506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5F44365-265B-B06D-C85E-73105E59DA58}"/>
              </a:ext>
            </a:extLst>
          </p:cNvPr>
          <p:cNvCxnSpPr>
            <a:cxnSpLocks/>
            <a:stCxn id="2" idx="2"/>
            <a:endCxn id="12" idx="0"/>
          </p:cNvCxnSpPr>
          <p:nvPr/>
        </p:nvCxnSpPr>
        <p:spPr>
          <a:xfrm flipH="1">
            <a:off x="1911894" y="2056256"/>
            <a:ext cx="247473" cy="80001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BBB8CDE-D851-DC94-4033-B2833E04FBD9}"/>
              </a:ext>
            </a:extLst>
          </p:cNvPr>
          <p:cNvSpPr/>
          <p:nvPr/>
        </p:nvSpPr>
        <p:spPr>
          <a:xfrm>
            <a:off x="6644358" y="1579036"/>
            <a:ext cx="2566375" cy="477220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EnergySource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DE49FAC-6E24-CF3D-0023-02405652F5E5}"/>
              </a:ext>
            </a:extLst>
          </p:cNvPr>
          <p:cNvSpPr/>
          <p:nvPr/>
        </p:nvSpPr>
        <p:spPr>
          <a:xfrm>
            <a:off x="8925122" y="2807556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Diesel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44BC528-3F02-E4D3-93CF-839B49671662}"/>
              </a:ext>
            </a:extLst>
          </p:cNvPr>
          <p:cNvSpPr/>
          <p:nvPr/>
        </p:nvSpPr>
        <p:spPr>
          <a:xfrm>
            <a:off x="10519324" y="2801113"/>
            <a:ext cx="1493088" cy="46240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Manual</a:t>
            </a:r>
            <a:endParaRPr lang="en-US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A08829-8C42-CAC9-A672-129A0B42F5A3}"/>
              </a:ext>
            </a:extLst>
          </p:cNvPr>
          <p:cNvSpPr/>
          <p:nvPr/>
        </p:nvSpPr>
        <p:spPr>
          <a:xfrm>
            <a:off x="2848903" y="2839648"/>
            <a:ext cx="2285463" cy="465401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Motorcycle</a:t>
            </a:r>
            <a:endParaRPr lang="en-US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52405CA-4DC0-9FD6-E97E-1EAC4091D069}"/>
              </a:ext>
            </a:extLst>
          </p:cNvPr>
          <p:cNvCxnSpPr>
            <a:cxnSpLocks/>
            <a:stCxn id="2" idx="2"/>
            <a:endCxn id="48" idx="0"/>
          </p:cNvCxnSpPr>
          <p:nvPr/>
        </p:nvCxnSpPr>
        <p:spPr>
          <a:xfrm>
            <a:off x="2159367" y="2056256"/>
            <a:ext cx="1832268" cy="78339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6E64DC1-C0FD-7132-AFBF-A67D637E8A88}"/>
              </a:ext>
            </a:extLst>
          </p:cNvPr>
          <p:cNvSpPr txBox="1"/>
          <p:nvPr/>
        </p:nvSpPr>
        <p:spPr>
          <a:xfrm>
            <a:off x="7243671" y="242036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27C977-4460-3B6A-5C9A-EF5FF8245B69}"/>
              </a:ext>
            </a:extLst>
          </p:cNvPr>
          <p:cNvCxnSpPr>
            <a:cxnSpLocks/>
            <a:stCxn id="10" idx="2"/>
            <a:endCxn id="29" idx="0"/>
          </p:cNvCxnSpPr>
          <p:nvPr/>
        </p:nvCxnSpPr>
        <p:spPr>
          <a:xfrm>
            <a:off x="7927546" y="2056256"/>
            <a:ext cx="1744120" cy="7513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97EFAF5-BDC9-EF60-9805-0A11ACDF7E88}"/>
              </a:ext>
            </a:extLst>
          </p:cNvPr>
          <p:cNvCxnSpPr>
            <a:cxnSpLocks/>
            <a:stCxn id="10" idx="2"/>
            <a:endCxn id="30" idx="0"/>
          </p:cNvCxnSpPr>
          <p:nvPr/>
        </p:nvCxnSpPr>
        <p:spPr>
          <a:xfrm>
            <a:off x="7927546" y="2056256"/>
            <a:ext cx="3338322" cy="7448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76C00DE-7AC5-FF18-EAE4-A873237D1CC5}"/>
              </a:ext>
            </a:extLst>
          </p:cNvPr>
          <p:cNvSpPr txBox="1"/>
          <p:nvPr/>
        </p:nvSpPr>
        <p:spPr>
          <a:xfrm>
            <a:off x="9807578" y="219317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DF5A07E-A9D2-F1AE-48D2-7AEB6FB13B3E}"/>
              </a:ext>
            </a:extLst>
          </p:cNvPr>
          <p:cNvSpPr txBox="1"/>
          <p:nvPr/>
        </p:nvSpPr>
        <p:spPr>
          <a:xfrm>
            <a:off x="8226245" y="2414002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789F95E-F8DE-B2AE-7B14-1ED38E8D229B}"/>
              </a:ext>
            </a:extLst>
          </p:cNvPr>
          <p:cNvCxnSpPr>
            <a:cxnSpLocks/>
            <a:stCxn id="2" idx="3"/>
            <a:endCxn id="10" idx="1"/>
          </p:cNvCxnSpPr>
          <p:nvPr/>
        </p:nvCxnSpPr>
        <p:spPr>
          <a:xfrm>
            <a:off x="2909348" y="1817646"/>
            <a:ext cx="3735010" cy="0"/>
          </a:xfrm>
          <a:prstGeom prst="straightConnector1">
            <a:avLst/>
          </a:prstGeom>
          <a:ln w="2540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7488A16-0D10-2743-5347-339C2C6A925C}"/>
              </a:ext>
            </a:extLst>
          </p:cNvPr>
          <p:cNvSpPr txBox="1"/>
          <p:nvPr/>
        </p:nvSpPr>
        <p:spPr>
          <a:xfrm>
            <a:off x="4197019" y="1449936"/>
            <a:ext cx="9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contains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727DFB0-420D-5421-EE79-5A71520D3DA5}"/>
              </a:ext>
            </a:extLst>
          </p:cNvPr>
          <p:cNvSpPr txBox="1"/>
          <p:nvPr/>
        </p:nvSpPr>
        <p:spPr>
          <a:xfrm>
            <a:off x="1178714" y="3856892"/>
            <a:ext cx="2152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Abstraction</a:t>
            </a:r>
            <a:endParaRPr lang="en-US" b="1" i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9307D01-6228-6B36-D48A-35BC8E5939D1}"/>
              </a:ext>
            </a:extLst>
          </p:cNvPr>
          <p:cNvSpPr txBox="1"/>
          <p:nvPr/>
        </p:nvSpPr>
        <p:spPr>
          <a:xfrm>
            <a:off x="7194366" y="3807255"/>
            <a:ext cx="29188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Implementation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261464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BB74F9-118B-B86F-23AD-30633906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Decouples interface (abstraction) and implementation</a:t>
            </a:r>
          </a:p>
          <a:p>
            <a:r>
              <a:rPr lang="en-US" dirty="0"/>
              <a:t>The “implementation” is not bound to the abstraction</a:t>
            </a:r>
          </a:p>
          <a:p>
            <a:pPr lvl="1"/>
            <a:r>
              <a:rPr lang="en-US" dirty="0"/>
              <a:t>For example, you can turn a manual bike to an electric</a:t>
            </a:r>
          </a:p>
          <a:p>
            <a:r>
              <a:rPr lang="en-US" dirty="0"/>
              <a:t>Improved extensibility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9DDE4A-9955-115F-A93D-9282C1DC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20254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7B24E-C936-F08A-8DC7-A9B9F2D95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23096-E3D9-BB6F-69C1-2FF5B0DB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Ideal for representing hierarchical structures where an object can contain other objects from the same class hierarchy</a:t>
            </a:r>
          </a:p>
          <a:p>
            <a:r>
              <a:rPr lang="en-US" dirty="0"/>
              <a:t>Composite pattern allows clients to treat individual objects and compositions of objects uniformly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5A340C-AB0B-9836-5450-D233807A2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1322951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CECD9-2F30-187C-6F7F-1A2E7805D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13AAB-EF8C-8CF7-78B8-FD78594A6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an individual social media entry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a collection of posts and/or threads</a:t>
            </a:r>
          </a:p>
          <a:p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should have similar operations such as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, etc.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8396F2-5CA5-8E81-C417-6DE2A439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7DE6D-D9D7-D6BA-3D40-42EB2D2ED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53" y="696277"/>
            <a:ext cx="4693955" cy="491398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AFA4B40-8EBB-8DAD-FA32-5F9BD63BE6A6}"/>
              </a:ext>
            </a:extLst>
          </p:cNvPr>
          <p:cNvGrpSpPr/>
          <p:nvPr/>
        </p:nvGrpSpPr>
        <p:grpSpPr>
          <a:xfrm>
            <a:off x="6635262" y="696277"/>
            <a:ext cx="5267607" cy="696277"/>
            <a:chOff x="6635262" y="696277"/>
            <a:chExt cx="5267607" cy="69627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56C7F83-891A-6038-0D78-3754E816D915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5576F3-F381-6D87-2DF7-E695F4CB5057}"/>
                </a:ext>
              </a:extLst>
            </p:cNvPr>
            <p:cNvSpPr txBox="1"/>
            <p:nvPr/>
          </p:nvSpPr>
          <p:spPr>
            <a:xfrm>
              <a:off x="11172092" y="785004"/>
              <a:ext cx="7307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Post</a:t>
              </a:r>
              <a:endParaRPr lang="en-US" b="1" i="1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25F9438-8B1D-CCD5-07DD-136C19E128EF}"/>
              </a:ext>
            </a:extLst>
          </p:cNvPr>
          <p:cNvGrpSpPr/>
          <p:nvPr/>
        </p:nvGrpSpPr>
        <p:grpSpPr>
          <a:xfrm>
            <a:off x="6635262" y="1403835"/>
            <a:ext cx="5619178" cy="4295153"/>
            <a:chOff x="6635262" y="696277"/>
            <a:chExt cx="5619178" cy="6962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70C850-64A5-F6E6-652E-55C671D2C4A2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3E4F44B-4B80-6920-ACBD-416A159A573F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4FD1B0-3F88-1A75-F50A-F559372E415D}"/>
              </a:ext>
            </a:extLst>
          </p:cNvPr>
          <p:cNvGrpSpPr/>
          <p:nvPr/>
        </p:nvGrpSpPr>
        <p:grpSpPr>
          <a:xfrm>
            <a:off x="6787662" y="2215662"/>
            <a:ext cx="5619178" cy="3635726"/>
            <a:chOff x="6635262" y="696277"/>
            <a:chExt cx="5619178" cy="6962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17843CD-58C3-5317-3263-8B1CAAC160F3}"/>
                </a:ext>
              </a:extLst>
            </p:cNvPr>
            <p:cNvSpPr/>
            <p:nvPr/>
          </p:nvSpPr>
          <p:spPr>
            <a:xfrm>
              <a:off x="6635262" y="696277"/>
              <a:ext cx="4536830" cy="696277"/>
            </a:xfrm>
            <a:prstGeom prst="rect">
              <a:avLst/>
            </a:prstGeom>
            <a:noFill/>
            <a:ln w="412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FBFB24-C184-D572-EE1B-ADA542CAEE97}"/>
                </a:ext>
              </a:extLst>
            </p:cNvPr>
            <p:cNvSpPr txBox="1"/>
            <p:nvPr/>
          </p:nvSpPr>
          <p:spPr>
            <a:xfrm>
              <a:off x="11172092" y="785004"/>
              <a:ext cx="1082348" cy="748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Thread</a:t>
              </a:r>
              <a:endParaRPr lang="en-US" b="1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82200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BD8A0-4387-3EE6-4EB1-167EF3894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20F92-67B8-684B-6DB6-FEE2B89F3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public abstract class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public abstract void display();</a:t>
            </a:r>
          </a:p>
          <a:p>
            <a:r>
              <a:rPr lang="en-US" dirty="0"/>
              <a:t>	public abstract void hide();</a:t>
            </a:r>
          </a:p>
          <a:p>
            <a:r>
              <a:rPr lang="en-US" dirty="0"/>
              <a:t>	public abstract void report();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Post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public void display()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(content);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// other methods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Thread extends </a:t>
            </a:r>
            <a:r>
              <a:rPr lang="en-US" dirty="0" err="1"/>
              <a:t>SocialMediaComponent</a:t>
            </a:r>
            <a:r>
              <a:rPr lang="en-US" dirty="0"/>
              <a:t> {</a:t>
            </a:r>
          </a:p>
          <a:p>
            <a:r>
              <a:rPr lang="en-US" dirty="0"/>
              <a:t>	private List&lt;</a:t>
            </a:r>
            <a:r>
              <a:rPr lang="en-US" dirty="0" err="1"/>
              <a:t>SocialMediaComponent</a:t>
            </a:r>
            <a:r>
              <a:rPr lang="en-US" dirty="0"/>
              <a:t>&gt; components = …; </a:t>
            </a:r>
          </a:p>
          <a:p>
            <a:r>
              <a:rPr lang="en-US" dirty="0"/>
              <a:t>	public void display() {</a:t>
            </a:r>
          </a:p>
          <a:p>
            <a:r>
              <a:rPr lang="en-US" dirty="0"/>
              <a:t>		for (</a:t>
            </a:r>
            <a:r>
              <a:rPr lang="en-US" dirty="0" err="1"/>
              <a:t>SocialMediaComponent</a:t>
            </a:r>
            <a:r>
              <a:rPr lang="en-US" dirty="0"/>
              <a:t> c: components) {</a:t>
            </a:r>
          </a:p>
          <a:p>
            <a:r>
              <a:rPr lang="en-US" dirty="0"/>
              <a:t>		  </a:t>
            </a:r>
            <a:r>
              <a:rPr lang="en-US" dirty="0" err="1"/>
              <a:t>c.display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7C1815-2181-150A-6A7A-97457198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design pattern for social media post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5706FFA5-B1AC-2AB0-B3AA-CECEF26039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abstract class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r>
              <a:rPr lang="en-US" dirty="0"/>
              <a:t> that supports the </a:t>
            </a:r>
            <a:r>
              <a:rPr lang="en-US" dirty="0">
                <a:latin typeface="Consolas" panose="020B0609020204030204" pitchFamily="49" charset="0"/>
              </a:rPr>
              <a:t>display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hide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report</a:t>
            </a:r>
            <a:r>
              <a:rPr lang="en-US" dirty="0"/>
              <a:t> functionalities</a:t>
            </a:r>
          </a:p>
          <a:p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are subclasses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Post</a:t>
            </a:r>
            <a:r>
              <a:rPr lang="en-US" dirty="0"/>
              <a:t> is the “leaf”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Thread</a:t>
            </a:r>
            <a:r>
              <a:rPr lang="en-US" dirty="0"/>
              <a:t> is the “composite” composed of a </a:t>
            </a:r>
            <a:r>
              <a:rPr lang="en-US" dirty="0">
                <a:latin typeface="Consolas" panose="020B0609020204030204" pitchFamily="49" charset="0"/>
              </a:rPr>
              <a:t>List</a:t>
            </a:r>
            <a:r>
              <a:rPr lang="en-US" dirty="0"/>
              <a:t> of </a:t>
            </a:r>
            <a:r>
              <a:rPr lang="en-US" dirty="0" err="1">
                <a:latin typeface="Consolas" panose="020B0609020204030204" pitchFamily="49" charset="0"/>
              </a:rPr>
              <a:t>SocialMediaContent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benefit?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40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C895A-3C25-D642-CEFD-E3CCA4E6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client. Clients can treat leaf and composite objects uniformly</a:t>
            </a:r>
          </a:p>
          <a:p>
            <a:r>
              <a:rPr lang="en-US" dirty="0"/>
              <a:t>Makes it easier to add new kinds of components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FDD4C8-5767-8DAE-5D9F-79D1A5DD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2190615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8ECD8-D10B-2F32-6546-3FB7B1A0C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B71D4E-E840-B89F-C2C0-D7B11E8B9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attach additional functionalities to an object dynamically</a:t>
            </a:r>
          </a:p>
          <a:p>
            <a:r>
              <a:rPr lang="en-US" dirty="0"/>
              <a:t>Flexible alternative to subclassing which operates at the class-level</a:t>
            </a:r>
          </a:p>
          <a:p>
            <a:r>
              <a:rPr lang="en-US" dirty="0"/>
              <a:t>Basic idea: enclose the object in another object (the decorator) that adds the additional functionality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5869BD-6F50-2923-5F87-44B3080A6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8525765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72BB0-3A18-D1E2-5684-22EDB0BF0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1331B-9690-FB32-61C2-B1A8FE9C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FraudDetectionProcessor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A8FB43-F82A-DB5E-EBDF-FD73FDBC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</p:spTree>
    <p:extLst>
      <p:ext uri="{BB962C8B-B14F-4D97-AF65-F5344CB8AC3E}">
        <p14:creationId xmlns:p14="http://schemas.microsoft.com/office/powerpoint/2010/main" val="409305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634D-F2BA-A166-AC5B-4CBB5F7EC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70FCC2-C395-7A99-0BD4-D7647B748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OO, testing, reflection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5A6895C-A406-2087-EC15-293160E61AF4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C4FE6D-3BCC-8E28-6637-612C4AF7132C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2BBF84-FDBE-4BC4-BA90-CA5A4A6A14F2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DCAF342-FA34-C2FC-6393-72B9D42AAB0A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F365035C-5CA1-82EE-3EB9-FBA4AC17123F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29EF85C5-607D-A831-1B4A-9D2237BA450C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5BD1A808-9A55-37D9-E2AE-3D8F45A362DE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905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F5911-7DAB-1C44-16C7-28DDA5A48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C97F2-730D-4612-12F2-DF2580CA1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{    </a:t>
            </a:r>
            <a:br>
              <a:rPr lang="en-US" dirty="0"/>
            </a:br>
            <a:r>
              <a:rPr lang="en-US" dirty="0"/>
              <a:t>	void pay(double amount);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PaypalProcessor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void pay (double amount) {</a:t>
            </a:r>
          </a:p>
          <a:p>
            <a:r>
              <a:rPr lang="en-US" dirty="0"/>
              <a:t>		// </a:t>
            </a:r>
            <a:r>
              <a:rPr lang="en-US" dirty="0" err="1"/>
              <a:t>paypal</a:t>
            </a:r>
            <a:r>
              <a:rPr lang="en-US" dirty="0"/>
              <a:t> functionality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b="1" dirty="0"/>
              <a:t>abstract class </a:t>
            </a:r>
            <a:r>
              <a:rPr lang="en-US" b="1" dirty="0" err="1"/>
              <a:t>PaymentProcessorDecorator</a:t>
            </a:r>
            <a:r>
              <a:rPr lang="en-US" b="1" dirty="0"/>
              <a:t> </a:t>
            </a:r>
            <a:r>
              <a:rPr lang="en-US" dirty="0"/>
              <a:t>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b="1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62B4B7-D703-69A0-2A4C-6F3237964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8BD47F-0D6D-D3BD-A9A5-CD6EF6F3431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abstract class for the decorator that wraps the inner payment processor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6281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7AA0D-122C-0580-A544-668047B7C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20A99-8193-1B91-24FE-C5465FE9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FraudDetectionProcessor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4947AA-F02B-CA44-CB63-7E1099967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8F948A-5D69-05E1-8995-253E23A103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Extend the abstract decorator as the </a:t>
            </a:r>
            <a:r>
              <a:rPr lang="en-US" dirty="0" err="1">
                <a:latin typeface="Consolas" panose="020B0609020204030204" pitchFamily="49" charset="0"/>
              </a:rPr>
              <a:t>FraudDetectionProcessor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984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89A0C-710C-F4EF-8401-2FAAD38C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A3059-FBC8-3192-98A4-9A9D72E0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PaymentProcessorDecorator</a:t>
            </a:r>
            <a:r>
              <a:rPr lang="en-US" dirty="0"/>
              <a:t> implements </a:t>
            </a:r>
            <a:r>
              <a:rPr lang="en-US" dirty="0" err="1"/>
              <a:t>PaymentProcessor</a:t>
            </a:r>
            <a:r>
              <a:rPr lang="en-US" dirty="0"/>
              <a:t> {</a:t>
            </a:r>
          </a:p>
          <a:p>
            <a:r>
              <a:rPr lang="en-US" dirty="0"/>
              <a:t>	protected </a:t>
            </a:r>
            <a:r>
              <a:rPr lang="en-US" dirty="0" err="1"/>
              <a:t>PaymentProcessor</a:t>
            </a:r>
            <a:r>
              <a:rPr lang="en-US" dirty="0"/>
              <a:t> </a:t>
            </a:r>
            <a:r>
              <a:rPr lang="en-US" dirty="0" err="1"/>
              <a:t>wrappedProcessor</a:t>
            </a:r>
            <a:r>
              <a:rPr lang="en-US" dirty="0"/>
              <a:t>;</a:t>
            </a:r>
          </a:p>
          <a:p>
            <a:r>
              <a:rPr lang="en-US" dirty="0"/>
              <a:t>	public </a:t>
            </a:r>
            <a:r>
              <a:rPr lang="en-US" dirty="0" err="1"/>
              <a:t>PaymentProcessorDecorator</a:t>
            </a:r>
            <a:r>
              <a:rPr lang="en-US" dirty="0"/>
              <a:t>(</a:t>
            </a:r>
            <a:r>
              <a:rPr lang="en-US" dirty="0" err="1"/>
              <a:t>PaymentProcessor</a:t>
            </a:r>
            <a:r>
              <a:rPr lang="en-US" dirty="0"/>
              <a:t> processor) {</a:t>
            </a:r>
          </a:p>
          <a:p>
            <a:r>
              <a:rPr lang="en-US" dirty="0"/>
              <a:t>		</a:t>
            </a:r>
            <a:r>
              <a:rPr lang="en-US" dirty="0" err="1"/>
              <a:t>this.wrappedProcessor</a:t>
            </a:r>
            <a:r>
              <a:rPr lang="en-US" dirty="0"/>
              <a:t> = processor;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@Override 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 			</a:t>
            </a:r>
            <a:r>
              <a:rPr lang="en-US" dirty="0" err="1"/>
              <a:t>wrappedProcessor.processPayment</a:t>
            </a:r>
            <a:r>
              <a:rPr lang="en-US" dirty="0"/>
              <a:t>(amount); </a:t>
            </a:r>
          </a:p>
          <a:p>
            <a:r>
              <a:rPr lang="en-US" dirty="0"/>
              <a:t>	}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FraudDetectionProcessor</a:t>
            </a:r>
            <a:r>
              <a:rPr lang="en-US" dirty="0"/>
              <a:t> extends </a:t>
            </a:r>
            <a:r>
              <a:rPr lang="en-US" dirty="0" err="1"/>
              <a:t>PaymentProcessorDecorator</a:t>
            </a:r>
            <a:r>
              <a:rPr lang="en-US" dirty="0"/>
              <a:t>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void </a:t>
            </a:r>
            <a:r>
              <a:rPr lang="en-US" dirty="0" err="1"/>
              <a:t>processPayment</a:t>
            </a:r>
            <a:r>
              <a:rPr lang="en-US" dirty="0"/>
              <a:t>(double amount) {</a:t>
            </a:r>
          </a:p>
          <a:p>
            <a:r>
              <a:rPr lang="en-US" dirty="0"/>
              <a:t>		</a:t>
            </a:r>
            <a:r>
              <a:rPr lang="en-US" dirty="0" err="1"/>
              <a:t>detectFraud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wrappedProcessor.processPayment</a:t>
            </a:r>
            <a:r>
              <a:rPr lang="en-US" dirty="0"/>
              <a:t>(amount);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</a:t>
            </a:r>
            <a:r>
              <a:rPr lang="en-US" dirty="0" err="1"/>
              <a:t>PaypalProcessor</a:t>
            </a:r>
            <a:r>
              <a:rPr lang="en-US" dirty="0"/>
              <a:t> </a:t>
            </a:r>
            <a:r>
              <a:rPr lang="en-US" dirty="0" err="1"/>
              <a:t>paypalProc</a:t>
            </a:r>
            <a:r>
              <a:rPr lang="en-US" dirty="0"/>
              <a:t> = new </a:t>
            </a:r>
            <a:r>
              <a:rPr lang="en-US" dirty="0" err="1"/>
              <a:t>PaypapProcessor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FraudDetectionProcessor</a:t>
            </a:r>
            <a:r>
              <a:rPr lang="en-US" dirty="0"/>
              <a:t> </a:t>
            </a:r>
            <a:r>
              <a:rPr lang="en-US" dirty="0" err="1"/>
              <a:t>fraudProc</a:t>
            </a:r>
            <a:r>
              <a:rPr lang="en-US" dirty="0"/>
              <a:t> = new </a:t>
            </a:r>
          </a:p>
          <a:p>
            <a:r>
              <a:rPr lang="en-US" dirty="0"/>
              <a:t>			</a:t>
            </a:r>
            <a:r>
              <a:rPr lang="en-US" dirty="0" err="1"/>
              <a:t>FraudDetectionProcessor</a:t>
            </a:r>
            <a:r>
              <a:rPr lang="en-US" dirty="0"/>
              <a:t>(</a:t>
            </a:r>
            <a:r>
              <a:rPr lang="en-US" dirty="0" err="1"/>
              <a:t>paypalProc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fraudProc.processPayment</a:t>
            </a:r>
            <a:r>
              <a:rPr lang="en-US" dirty="0"/>
              <a:t>(200.0);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89491A5-BFFF-21AE-1D5F-B8CCE5FC4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 decorator for payment processor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4D011AC-5F3D-26E9-7AF7-D8FF5D4C541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Use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FraudDetectionProcessor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objects in any place where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PaymentProcessor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is needed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76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77FB8-9D00-36A5-FF27-6F83843FD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additional functionality </a:t>
            </a:r>
            <a:r>
              <a:rPr lang="en-US" dirty="0" err="1"/>
              <a:t>getTag</a:t>
            </a:r>
            <a:r>
              <a:rPr lang="en-US" dirty="0"/>
              <a:t>() to </a:t>
            </a:r>
            <a:r>
              <a:rPr lang="en-US" dirty="0" err="1"/>
              <a:t>SocialMediaContent</a:t>
            </a:r>
            <a:endParaRPr lang="en-US" dirty="0"/>
          </a:p>
          <a:p>
            <a:pPr lvl="1"/>
            <a:r>
              <a:rPr lang="en-US" dirty="0" err="1"/>
              <a:t>getTag</a:t>
            </a:r>
            <a:r>
              <a:rPr lang="en-US" dirty="0"/>
              <a:t>() will consult a locally running LLM instance to get the tag for every social media post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8C3466-3081-BAEE-2FF2-42F97EC1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HW4: decorator pattern for social media content </a:t>
            </a:r>
          </a:p>
        </p:txBody>
      </p:sp>
    </p:spTree>
    <p:extLst>
      <p:ext uri="{BB962C8B-B14F-4D97-AF65-F5344CB8AC3E}">
        <p14:creationId xmlns:p14="http://schemas.microsoft.com/office/powerpoint/2010/main" val="14008738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7E2A32-BBAD-6235-678E-99F24D27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flexible than subclassing (inheritance)</a:t>
            </a:r>
          </a:p>
          <a:p>
            <a:r>
              <a:rPr lang="en-US" dirty="0"/>
              <a:t>Decorators also make it easy to add a functionality twice</a:t>
            </a:r>
          </a:p>
          <a:p>
            <a:pPr lvl="1"/>
            <a:r>
              <a:rPr lang="en-US" dirty="0"/>
              <a:t>How would you perform fraud detection twice?</a:t>
            </a:r>
          </a:p>
          <a:p>
            <a:r>
              <a:rPr lang="en-US" dirty="0"/>
              <a:t>Avoids feature-laden classes high up in the hierarchy</a:t>
            </a:r>
          </a:p>
          <a:p>
            <a:pPr lvl="1"/>
            <a:r>
              <a:rPr lang="en-US" dirty="0"/>
              <a:t>No longer necessary to anticipate all possible functionalities during class creation</a:t>
            </a:r>
          </a:p>
          <a:p>
            <a:r>
              <a:rPr lang="en-US" dirty="0"/>
              <a:t>Provides a pay-as-you-go approach</a:t>
            </a:r>
          </a:p>
          <a:p>
            <a:r>
              <a:rPr lang="en-US" dirty="0"/>
              <a:t>Disadvantage – can be hard to learn and debug a system which uses many decorators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76FD2E-7451-9DFE-E78E-EC671917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061864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39C65-2941-B8D2-BD48-877222838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Concerned with algorithms and the assignment of responsibilities between objects</a:t>
            </a:r>
          </a:p>
          <a:p>
            <a:r>
              <a:rPr lang="en-US" dirty="0"/>
              <a:t>Can be applied at both class and object level</a:t>
            </a:r>
          </a:p>
          <a:p>
            <a:r>
              <a:rPr lang="en-US" dirty="0"/>
              <a:t>Behavioral class patterns use inheritance to distribute behavior between classes</a:t>
            </a:r>
          </a:p>
          <a:p>
            <a:r>
              <a:rPr lang="en-US" dirty="0"/>
              <a:t>Behavioral object patterns use object composition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1A89E7B-F8FC-0326-3DAE-8BB419BCE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pattern</a:t>
            </a:r>
          </a:p>
        </p:txBody>
      </p:sp>
    </p:spTree>
    <p:extLst>
      <p:ext uri="{BB962C8B-B14F-4D97-AF65-F5344CB8AC3E}">
        <p14:creationId xmlns:p14="http://schemas.microsoft.com/office/powerpoint/2010/main" val="18943900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3F76-2BA2-D730-916E-343EC051B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748E5E-5F2F-0E8D-880C-54BF54433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one-to-many dependency between objects so that when one object changes state, all its dependents are notified and updated automatically</a:t>
            </a:r>
          </a:p>
          <a:p>
            <a:r>
              <a:rPr lang="en-US" dirty="0"/>
              <a:t>Similar to a pub-sub architecture, but happening at the object-level instead of cross-machine</a:t>
            </a:r>
          </a:p>
          <a:p>
            <a:r>
              <a:rPr lang="en-US" dirty="0"/>
              <a:t>The object being observed is called “subject”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7326D26-0B72-F3F1-82ED-4E5F3FC1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Observer designer pattern</a:t>
            </a:r>
          </a:p>
        </p:txBody>
      </p:sp>
    </p:spTree>
    <p:extLst>
      <p:ext uri="{BB962C8B-B14F-4D97-AF65-F5344CB8AC3E}">
        <p14:creationId xmlns:p14="http://schemas.microsoft.com/office/powerpoint/2010/main" val="41442474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57FEA-B21C-DFBC-6E64-80C5FB76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7FB3C7-B75B-1478-C6C4-7B34DB1D7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C326E5-BBB5-8E40-4437-C3A9851EF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D6D1900-4D67-C9CE-EB13-644F4556880E}"/>
              </a:ext>
            </a:extLst>
          </p:cNvPr>
          <p:cNvSpPr/>
          <p:nvPr/>
        </p:nvSpPr>
        <p:spPr>
          <a:xfrm>
            <a:off x="4747846" y="4045346"/>
            <a:ext cx="2508739" cy="1512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= 10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 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EA390D8-461E-DB31-944F-6344011CF7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8319009"/>
              </p:ext>
            </p:extLst>
          </p:nvPr>
        </p:nvGraphicFramePr>
        <p:xfrm>
          <a:off x="1246555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B3C4E-AD96-7DE5-03B6-456F7BA70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8613115"/>
              </p:ext>
            </p:extLst>
          </p:nvPr>
        </p:nvGraphicFramePr>
        <p:xfrm>
          <a:off x="4861169" y="1258926"/>
          <a:ext cx="2282092" cy="17656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645109336"/>
                  </p:ext>
                </p:extLst>
              </p:nvPr>
            </p:nvGraphicFramePr>
            <p:xfrm>
              <a:off x="8178800" y="1325903"/>
              <a:ext cx="2282092" cy="176562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0" name="Chart 9">
                <a:extLst>
                  <a:ext uri="{FF2B5EF4-FFF2-40B4-BE49-F238E27FC236}">
                    <a16:creationId xmlns:a16="http://schemas.microsoft.com/office/drawing/2014/main" id="{EC4CA9A3-C510-013D-B4EB-B1A5C28F6C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8800" y="1325903"/>
                <a:ext cx="2282092" cy="1765627"/>
              </a:xfrm>
              <a:prstGeom prst="rect">
                <a:avLst/>
              </a:prstGeom>
            </p:spPr>
          </p:pic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BFFF775-B81D-D332-1656-C6DA5740C622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083169" y="2947308"/>
            <a:ext cx="2032073" cy="1319506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4B8FC-1A0A-24A2-5672-35CFC1E556E3}"/>
              </a:ext>
            </a:extLst>
          </p:cNvPr>
          <p:cNvCxnSpPr>
            <a:cxnSpLocks/>
            <a:stCxn id="9" idx="2"/>
            <a:endCxn id="2" idx="0"/>
          </p:cNvCxnSpPr>
          <p:nvPr/>
        </p:nvCxnSpPr>
        <p:spPr>
          <a:xfrm>
            <a:off x="6002215" y="3024553"/>
            <a:ext cx="1" cy="1020793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DD1837B-90E0-5932-E7DD-CFA82664A721}"/>
              </a:ext>
            </a:extLst>
          </p:cNvPr>
          <p:cNvCxnSpPr>
            <a:cxnSpLocks/>
            <a:stCxn id="10" idx="2"/>
            <a:endCxn id="2" idx="7"/>
          </p:cNvCxnSpPr>
          <p:nvPr/>
        </p:nvCxnSpPr>
        <p:spPr>
          <a:xfrm flipH="1">
            <a:off x="6889189" y="3091530"/>
            <a:ext cx="2430657" cy="1175284"/>
          </a:xfrm>
          <a:prstGeom prst="straightConnector1">
            <a:avLst/>
          </a:prstGeom>
          <a:ln w="2222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A80CF4-2D8C-C913-E3D2-68270DDC91F9}"/>
              </a:ext>
            </a:extLst>
          </p:cNvPr>
          <p:cNvCxnSpPr>
            <a:cxnSpLocks/>
            <a:stCxn id="2" idx="2"/>
          </p:cNvCxnSpPr>
          <p:nvPr/>
        </p:nvCxnSpPr>
        <p:spPr>
          <a:xfrm flipH="1" flipV="1">
            <a:off x="2074985" y="3024553"/>
            <a:ext cx="2672861" cy="1776932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73B5957-C764-3D1D-745C-56FB48CAD2C6}"/>
              </a:ext>
            </a:extLst>
          </p:cNvPr>
          <p:cNvCxnSpPr>
            <a:cxnSpLocks/>
          </p:cNvCxnSpPr>
          <p:nvPr/>
        </p:nvCxnSpPr>
        <p:spPr>
          <a:xfrm flipV="1">
            <a:off x="5576276" y="2947308"/>
            <a:ext cx="0" cy="1175283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A4469B-5C1E-400A-9C66-9B070E017977}"/>
              </a:ext>
            </a:extLst>
          </p:cNvPr>
          <p:cNvCxnSpPr>
            <a:cxnSpLocks/>
          </p:cNvCxnSpPr>
          <p:nvPr/>
        </p:nvCxnSpPr>
        <p:spPr>
          <a:xfrm flipV="1">
            <a:off x="6262040" y="2778369"/>
            <a:ext cx="2541991" cy="126697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8C0D48-1758-C56B-A02F-C6FCADEEEA34}"/>
              </a:ext>
            </a:extLst>
          </p:cNvPr>
          <p:cNvCxnSpPr>
            <a:cxnSpLocks/>
          </p:cNvCxnSpPr>
          <p:nvPr/>
        </p:nvCxnSpPr>
        <p:spPr>
          <a:xfrm>
            <a:off x="8763927" y="4496242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EE4A2E-E251-892E-CD0D-DDD2F2B0DCB4}"/>
              </a:ext>
            </a:extLst>
          </p:cNvPr>
          <p:cNvCxnSpPr>
            <a:cxnSpLocks/>
          </p:cNvCxnSpPr>
          <p:nvPr/>
        </p:nvCxnSpPr>
        <p:spPr>
          <a:xfrm>
            <a:off x="8763927" y="5042249"/>
            <a:ext cx="555919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3A8B1BD-1757-7B12-9E3A-02FFDA8F7854}"/>
              </a:ext>
            </a:extLst>
          </p:cNvPr>
          <p:cNvSpPr txBox="1"/>
          <p:nvPr/>
        </p:nvSpPr>
        <p:spPr>
          <a:xfrm>
            <a:off x="9546398" y="4311576"/>
            <a:ext cx="2044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Change notification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9D7E48-5F89-FC91-D3B4-4B59D9E7EA67}"/>
              </a:ext>
            </a:extLst>
          </p:cNvPr>
          <p:cNvSpPr txBox="1"/>
          <p:nvPr/>
        </p:nvSpPr>
        <p:spPr>
          <a:xfrm>
            <a:off x="9546398" y="4857583"/>
            <a:ext cx="104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Requests</a:t>
            </a:r>
          </a:p>
        </p:txBody>
      </p:sp>
    </p:spTree>
    <p:extLst>
      <p:ext uri="{BB962C8B-B14F-4D97-AF65-F5344CB8AC3E}">
        <p14:creationId xmlns:p14="http://schemas.microsoft.com/office/powerpoint/2010/main" val="3919407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5571FB0-F97C-FA99-0564-D4BD6482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39642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DataModel</a:t>
            </a:r>
            <a:r>
              <a:rPr lang="en-US" dirty="0"/>
              <a:t> {</a:t>
            </a:r>
          </a:p>
          <a:p>
            <a:r>
              <a:rPr lang="en-US" dirty="0"/>
              <a:t>    private int a, b, c;</a:t>
            </a:r>
          </a:p>
          <a:p>
            <a:r>
              <a:rPr lang="en-US" dirty="0"/>
              <a:t>    private List&lt;Observer&gt; observers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endParaRPr lang="en-US" dirty="0"/>
          </a:p>
          <a:p>
            <a:r>
              <a:rPr lang="en-US" dirty="0"/>
              <a:t>    // Add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addObserver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observers.add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Remove observer</a:t>
            </a:r>
          </a:p>
          <a:p>
            <a:r>
              <a:rPr lang="en-US" dirty="0"/>
              <a:t>    public void </a:t>
            </a:r>
            <a:r>
              <a:rPr lang="en-US" dirty="0" err="1"/>
              <a:t>removeObserver</a:t>
            </a:r>
            <a:r>
              <a:rPr lang="en-US" dirty="0"/>
              <a:t>(Observer observer) {</a:t>
            </a:r>
          </a:p>
          <a:p>
            <a:r>
              <a:rPr lang="en-US" dirty="0"/>
              <a:t>        </a:t>
            </a:r>
            <a:r>
              <a:rPr lang="en-US" dirty="0" err="1"/>
              <a:t>observers.remove</a:t>
            </a:r>
            <a:r>
              <a:rPr lang="en-US" dirty="0"/>
              <a:t>(observer);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	// Notify observers</a:t>
            </a:r>
          </a:p>
          <a:p>
            <a:r>
              <a:rPr lang="en-US" dirty="0"/>
              <a:t>    private void </a:t>
            </a:r>
            <a:r>
              <a:rPr lang="en-US" dirty="0" err="1"/>
              <a:t>notifyObservers</a:t>
            </a:r>
            <a:r>
              <a:rPr lang="en-US" dirty="0"/>
              <a:t>() {</a:t>
            </a:r>
          </a:p>
          <a:p>
            <a:r>
              <a:rPr lang="en-US" dirty="0"/>
              <a:t>        for (Observer </a:t>
            </a:r>
            <a:r>
              <a:rPr lang="en-US" dirty="0" err="1"/>
              <a:t>observer</a:t>
            </a:r>
            <a:r>
              <a:rPr lang="en-US" dirty="0"/>
              <a:t> : observers) {</a:t>
            </a:r>
          </a:p>
          <a:p>
            <a:r>
              <a:rPr lang="en-US" dirty="0"/>
              <a:t>            </a:t>
            </a:r>
            <a:r>
              <a:rPr lang="en-US" dirty="0" err="1"/>
              <a:t>observer.update</a:t>
            </a:r>
            <a:r>
              <a:rPr lang="en-US" dirty="0"/>
              <a:t>(a, b, c);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  // Set data and notify observers</a:t>
            </a:r>
          </a:p>
          <a:p>
            <a:r>
              <a:rPr lang="en-US" dirty="0"/>
              <a:t>    public void </a:t>
            </a:r>
            <a:r>
              <a:rPr lang="en-US" dirty="0" err="1"/>
              <a:t>setData</a:t>
            </a:r>
            <a:r>
              <a:rPr lang="en-US" dirty="0"/>
              <a:t>(int a, int b, int c) {</a:t>
            </a:r>
          </a:p>
          <a:p>
            <a:r>
              <a:rPr lang="en-US" dirty="0"/>
              <a:t>        </a:t>
            </a:r>
            <a:r>
              <a:rPr lang="en-US" dirty="0" err="1"/>
              <a:t>this.a</a:t>
            </a:r>
            <a:r>
              <a:rPr lang="en-US" dirty="0"/>
              <a:t> = a;</a:t>
            </a:r>
          </a:p>
          <a:p>
            <a:r>
              <a:rPr lang="en-US" dirty="0"/>
              <a:t>        </a:t>
            </a:r>
            <a:r>
              <a:rPr lang="en-US" dirty="0" err="1"/>
              <a:t>this.b</a:t>
            </a:r>
            <a:r>
              <a:rPr lang="en-US" dirty="0"/>
              <a:t> = b;</a:t>
            </a:r>
          </a:p>
          <a:p>
            <a:r>
              <a:rPr lang="en-US" dirty="0"/>
              <a:t>        </a:t>
            </a:r>
            <a:r>
              <a:rPr lang="en-US" dirty="0" err="1"/>
              <a:t>this.c</a:t>
            </a:r>
            <a:r>
              <a:rPr lang="en-US" dirty="0"/>
              <a:t> = c;</a:t>
            </a:r>
          </a:p>
          <a:p>
            <a:r>
              <a:rPr lang="en-US" dirty="0"/>
              <a:t>        </a:t>
            </a:r>
            <a:r>
              <a:rPr lang="en-US" dirty="0" err="1"/>
              <a:t>notifyObservers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10F0BC5-95F0-9D5B-2D06-30CECB937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AE3DB8D-9814-3979-7254-C02F9FE61C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subject contains a list of observers and provides an </a:t>
            </a:r>
            <a:r>
              <a:rPr lang="en-US" dirty="0">
                <a:latin typeface="Consolas" panose="020B0609020204030204" pitchFamily="49" charset="0"/>
              </a:rPr>
              <a:t>add()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remove()</a:t>
            </a:r>
            <a:r>
              <a:rPr lang="en-US" dirty="0"/>
              <a:t> API for observers to register and deregister</a:t>
            </a:r>
          </a:p>
          <a:p>
            <a:r>
              <a:rPr lang="en-US" dirty="0"/>
              <a:t>Also provides a </a:t>
            </a:r>
            <a:r>
              <a:rPr lang="en-US" dirty="0">
                <a:latin typeface="Consolas" panose="020B0609020204030204" pitchFamily="49" charset="0"/>
              </a:rPr>
              <a:t>notify() </a:t>
            </a:r>
            <a:r>
              <a:rPr lang="en-US" dirty="0"/>
              <a:t>API to notify the observers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notify()</a:t>
            </a:r>
            <a:r>
              <a:rPr lang="en-US" dirty="0"/>
              <a:t> API is invoked when the data is updated</a:t>
            </a:r>
          </a:p>
        </p:txBody>
      </p:sp>
    </p:spTree>
    <p:extLst>
      <p:ext uri="{BB962C8B-B14F-4D97-AF65-F5344CB8AC3E}">
        <p14:creationId xmlns:p14="http://schemas.microsoft.com/office/powerpoint/2010/main" val="698304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ED9C9-3819-5982-16E4-7380B30D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CC9C93D-5A01-4FAE-8A4C-D386BDAB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// Observer Interface</a:t>
            </a:r>
          </a:p>
          <a:p>
            <a:r>
              <a:rPr lang="en-US" dirty="0"/>
              <a:t>interface Observer {</a:t>
            </a:r>
          </a:p>
          <a:p>
            <a:r>
              <a:rPr lang="en-US" dirty="0"/>
              <a:t>    void update(int a, int b, int c);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Observer</a:t>
            </a:r>
          </a:p>
          <a:p>
            <a:r>
              <a:rPr lang="en-US" dirty="0"/>
              <a:t>class </a:t>
            </a:r>
            <a:r>
              <a:rPr lang="en-US" dirty="0" err="1"/>
              <a:t>BarChart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bar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PieChart</a:t>
            </a:r>
            <a:r>
              <a:rPr lang="en-US" dirty="0"/>
              <a:t> implements Observer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update(int a, int b, int c) {</a:t>
            </a:r>
          </a:p>
          <a:p>
            <a:r>
              <a:rPr lang="en-US" dirty="0"/>
              <a:t>		// Render the pie chart here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B083A6C3-1565-2713-835E-979C8A581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7544DA-F620-244B-1AE0-3AE4DCD350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Observers extend the </a:t>
            </a:r>
            <a:r>
              <a:rPr lang="en-US" dirty="0">
                <a:latin typeface="Consolas" panose="020B0609020204030204" pitchFamily="49" charset="0"/>
              </a:rPr>
              <a:t>Observer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388133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492B0-3BD6-3CEC-B0DF-730FD5773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3BC12AD-84F5-110E-1666-5750879E2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architecture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E716B01-555D-070D-75BE-D4BAEB70BB08}"/>
              </a:ext>
            </a:extLst>
          </p:cNvPr>
          <p:cNvSpPr/>
          <p:nvPr/>
        </p:nvSpPr>
        <p:spPr>
          <a:xfrm>
            <a:off x="35171" y="99876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Onboarding Login flow</a:t>
            </a:r>
            <a:endParaRPr lang="en-US" sz="1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228462-BD0D-792D-7B50-CFEF44C0D299}"/>
              </a:ext>
            </a:extLst>
          </p:cNvPr>
          <p:cNvSpPr/>
          <p:nvPr/>
        </p:nvSpPr>
        <p:spPr>
          <a:xfrm>
            <a:off x="20510" y="1829288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following flow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D7D132-B832-0B2B-4881-860F82187BAD}"/>
              </a:ext>
            </a:extLst>
          </p:cNvPr>
          <p:cNvSpPr/>
          <p:nvPr/>
        </p:nvSpPr>
        <p:spPr>
          <a:xfrm>
            <a:off x="35171" y="2812560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Adding Post UI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9C33840-8D51-A541-C3CA-7AF33E1A5276}"/>
              </a:ext>
            </a:extLst>
          </p:cNvPr>
          <p:cNvSpPr/>
          <p:nvPr/>
        </p:nvSpPr>
        <p:spPr>
          <a:xfrm>
            <a:off x="35171" y="4337535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Self Profile Service</a:t>
            </a:r>
            <a:endParaRPr lang="en-US" sz="12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28129D-0DE3-EFD6-7DC6-70CE716AFDD5}"/>
              </a:ext>
            </a:extLst>
          </p:cNvPr>
          <p:cNvSpPr/>
          <p:nvPr/>
        </p:nvSpPr>
        <p:spPr>
          <a:xfrm>
            <a:off x="35171" y="5111257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 Screen</a:t>
            </a:r>
            <a:endParaRPr lang="en-US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84E446-748F-0F6E-7F2C-EFCAC3F4309E}"/>
              </a:ext>
            </a:extLst>
          </p:cNvPr>
          <p:cNvSpPr/>
          <p:nvPr/>
        </p:nvSpPr>
        <p:spPr>
          <a:xfrm>
            <a:off x="1770188" y="996460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Service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0BC189-0DDB-8E8B-6BE6-F2947CC1E28E}"/>
              </a:ext>
            </a:extLst>
          </p:cNvPr>
          <p:cNvSpPr/>
          <p:nvPr/>
        </p:nvSpPr>
        <p:spPr>
          <a:xfrm>
            <a:off x="1770188" y="1828799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Graph Service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4471DF3-F3DF-A4AD-60C8-3D114F785A00}"/>
              </a:ext>
            </a:extLst>
          </p:cNvPr>
          <p:cNvSpPr/>
          <p:nvPr/>
        </p:nvSpPr>
        <p:spPr>
          <a:xfrm>
            <a:off x="1770188" y="2825258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Injection Service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446299-EE4E-10C4-6C7D-17CBC4089A94}"/>
              </a:ext>
            </a:extLst>
          </p:cNvPr>
          <p:cNvSpPr/>
          <p:nvPr/>
        </p:nvSpPr>
        <p:spPr>
          <a:xfrm>
            <a:off x="1770188" y="366095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Short URL Service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A4E326-DF76-4182-F691-95A8B8E435C0}"/>
              </a:ext>
            </a:extLst>
          </p:cNvPr>
          <p:cNvSpPr/>
          <p:nvPr/>
        </p:nvSpPr>
        <p:spPr>
          <a:xfrm>
            <a:off x="2960084" y="427892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Timeline Service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FB9BAEB-6870-B417-CE5E-7251118AF915}"/>
              </a:ext>
            </a:extLst>
          </p:cNvPr>
          <p:cNvSpPr/>
          <p:nvPr/>
        </p:nvSpPr>
        <p:spPr>
          <a:xfrm>
            <a:off x="1723296" y="480184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Assert Service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4495DF-36F6-0E8E-9303-80FF8D3F00BC}"/>
              </a:ext>
            </a:extLst>
          </p:cNvPr>
          <p:cNvSpPr/>
          <p:nvPr/>
        </p:nvSpPr>
        <p:spPr>
          <a:xfrm>
            <a:off x="1723297" y="5533076"/>
            <a:ext cx="1301262" cy="468923"/>
          </a:xfrm>
          <a:prstGeom prst="roundRect">
            <a:avLst/>
          </a:prstGeom>
          <a:solidFill>
            <a:srgbClr val="FFD5D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CE9F9D-EAB9-861F-E69E-DBBB05031A39}"/>
              </a:ext>
            </a:extLst>
          </p:cNvPr>
          <p:cNvSpPr/>
          <p:nvPr/>
        </p:nvSpPr>
        <p:spPr>
          <a:xfrm>
            <a:off x="3640021" y="1535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B149E8B-3ECB-EA42-48BD-F4B60C77E333}"/>
              </a:ext>
            </a:extLst>
          </p:cNvPr>
          <p:cNvSpPr/>
          <p:nvPr/>
        </p:nvSpPr>
        <p:spPr>
          <a:xfrm>
            <a:off x="5093683" y="71972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DB MySQL cluster</a:t>
            </a: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B4A9A8-FE25-12FC-330E-618DBDC1618B}"/>
              </a:ext>
            </a:extLst>
          </p:cNvPr>
          <p:cNvSpPr/>
          <p:nvPr/>
        </p:nvSpPr>
        <p:spPr>
          <a:xfrm>
            <a:off x="5093683" y="2212105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Graph MySQL cluster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1210D4-C099-156B-9712-0EFC97403C57}"/>
              </a:ext>
            </a:extLst>
          </p:cNvPr>
          <p:cNvSpPr/>
          <p:nvPr/>
        </p:nvSpPr>
        <p:spPr>
          <a:xfrm>
            <a:off x="4290652" y="3006967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Cassandra Cluster</a:t>
            </a:r>
            <a:endParaRPr lang="en-US" sz="11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CB570CE-86F3-6A20-CD80-5038367FDB5C}"/>
              </a:ext>
            </a:extLst>
          </p:cNvPr>
          <p:cNvSpPr/>
          <p:nvPr/>
        </p:nvSpPr>
        <p:spPr>
          <a:xfrm>
            <a:off x="3985852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Service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A779CF-7C69-8174-9292-E19A1E335498}"/>
              </a:ext>
            </a:extLst>
          </p:cNvPr>
          <p:cNvSpPr/>
          <p:nvPr/>
        </p:nvSpPr>
        <p:spPr>
          <a:xfrm>
            <a:off x="3985852" y="4923683"/>
            <a:ext cx="1301262" cy="57443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8B325A-0696-E811-DC3D-D08E85DE61EA}"/>
              </a:ext>
            </a:extLst>
          </p:cNvPr>
          <p:cNvSpPr/>
          <p:nvPr/>
        </p:nvSpPr>
        <p:spPr>
          <a:xfrm>
            <a:off x="7133506" y="2192211"/>
            <a:ext cx="586148" cy="1629511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</a:t>
            </a:r>
          </a:p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sz="11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1769CD1-0B06-F70D-CB00-F8E72E100A96}"/>
              </a:ext>
            </a:extLst>
          </p:cNvPr>
          <p:cNvSpPr/>
          <p:nvPr/>
        </p:nvSpPr>
        <p:spPr>
          <a:xfrm>
            <a:off x="5603636" y="3739655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1F0DE5-0BD4-AA87-7049-6CA1DE77DFBC}"/>
              </a:ext>
            </a:extLst>
          </p:cNvPr>
          <p:cNvSpPr/>
          <p:nvPr/>
        </p:nvSpPr>
        <p:spPr>
          <a:xfrm>
            <a:off x="8340404" y="2050285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Apache Spark streaming cluster</a:t>
            </a:r>
            <a:endParaRPr lang="en-US" sz="11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91515C-9555-84F1-96C6-6AC4296A74A9}"/>
              </a:ext>
            </a:extLst>
          </p:cNvPr>
          <p:cNvSpPr/>
          <p:nvPr/>
        </p:nvSpPr>
        <p:spPr>
          <a:xfrm>
            <a:off x="10032047" y="2190429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Hadoop cluster</a:t>
            </a:r>
            <a:endParaRPr lang="en-US" sz="110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F412C97-3CBF-5EDA-0FA7-89C67F524262}"/>
              </a:ext>
            </a:extLst>
          </p:cNvPr>
          <p:cNvSpPr/>
          <p:nvPr/>
        </p:nvSpPr>
        <p:spPr>
          <a:xfrm>
            <a:off x="5744314" y="4713292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Analytics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1E32789-6EAD-36EB-5E56-CDE856749F8F}"/>
              </a:ext>
            </a:extLst>
          </p:cNvPr>
          <p:cNvSpPr/>
          <p:nvPr/>
        </p:nvSpPr>
        <p:spPr>
          <a:xfrm>
            <a:off x="7403142" y="4113543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User </a:t>
            </a:r>
            <a:r>
              <a:rPr lang="en-US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Websockets</a:t>
            </a: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(notifications)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F6B1CB9-0C76-E7E0-777D-DFFAA7F784AB}"/>
              </a:ext>
            </a:extLst>
          </p:cNvPr>
          <p:cNvSpPr/>
          <p:nvPr/>
        </p:nvSpPr>
        <p:spPr>
          <a:xfrm>
            <a:off x="8121178" y="3141781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Kafka consumer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B7803C-07F2-D2BB-9CDC-E7333770071D}"/>
              </a:ext>
            </a:extLst>
          </p:cNvPr>
          <p:cNvSpPr/>
          <p:nvPr/>
        </p:nvSpPr>
        <p:spPr>
          <a:xfrm>
            <a:off x="9372613" y="3927230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Elastic search cluster</a:t>
            </a:r>
            <a:endParaRPr lang="en-US" sz="11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0CFE8BB-B2CA-5395-3553-48DB1FB5FFDD}"/>
              </a:ext>
            </a:extLst>
          </p:cNvPr>
          <p:cNvSpPr/>
          <p:nvPr/>
        </p:nvSpPr>
        <p:spPr>
          <a:xfrm>
            <a:off x="9718431" y="2930754"/>
            <a:ext cx="1201599" cy="468923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Weekly </a:t>
            </a:r>
            <a:r>
              <a:rPr lang="en-US" sz="11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cron</a:t>
            </a:r>
            <a:r>
              <a:rPr lang="en-US" sz="11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jobs</a:t>
            </a:r>
            <a:endParaRPr lang="en-US" sz="1100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93C4D5A-83B4-C94E-FE12-637CC90935DA}"/>
              </a:ext>
            </a:extLst>
          </p:cNvPr>
          <p:cNvSpPr/>
          <p:nvPr/>
        </p:nvSpPr>
        <p:spPr>
          <a:xfrm>
            <a:off x="7403142" y="5498114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Users app / browsers</a:t>
            </a:r>
            <a:endParaRPr lang="en-US" sz="12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D5B22B7-404A-EB06-F2B7-5992CA527764}"/>
              </a:ext>
            </a:extLst>
          </p:cNvPr>
          <p:cNvSpPr/>
          <p:nvPr/>
        </p:nvSpPr>
        <p:spPr>
          <a:xfrm>
            <a:off x="9372613" y="5498113"/>
            <a:ext cx="1301262" cy="4689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screen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DC4FCEC-E725-65D0-A57F-DE8DEE78C411}"/>
              </a:ext>
            </a:extLst>
          </p:cNvPr>
          <p:cNvSpPr/>
          <p:nvPr/>
        </p:nvSpPr>
        <p:spPr>
          <a:xfrm>
            <a:off x="9305209" y="4653422"/>
            <a:ext cx="1436072" cy="517071"/>
          </a:xfrm>
          <a:prstGeom prst="roundRect">
            <a:avLst>
              <a:gd name="adj" fmla="val 9865"/>
            </a:avLst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Search service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4A6122F-B3F5-EBE7-06FD-E13564762DDD}"/>
              </a:ext>
            </a:extLst>
          </p:cNvPr>
          <p:cNvSpPr/>
          <p:nvPr/>
        </p:nvSpPr>
        <p:spPr>
          <a:xfrm>
            <a:off x="10855567" y="3505193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Notification service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2BA776-076C-AC08-90F6-8BAE92B86F37}"/>
              </a:ext>
            </a:extLst>
          </p:cNvPr>
          <p:cNvSpPr/>
          <p:nvPr/>
        </p:nvSpPr>
        <p:spPr>
          <a:xfrm>
            <a:off x="8431839" y="812896"/>
            <a:ext cx="1148861" cy="405965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Redis cluster</a:t>
            </a:r>
            <a:endParaRPr lang="en-US" sz="10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9A432D-02B2-2634-0E45-373A98E07EEB}"/>
              </a:ext>
            </a:extLst>
          </p:cNvPr>
          <p:cNvSpPr/>
          <p:nvPr/>
        </p:nvSpPr>
        <p:spPr>
          <a:xfrm flipH="1">
            <a:off x="1511106" y="937846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D8CC424-CE27-E217-EAD5-CA6D350BD82D}"/>
              </a:ext>
            </a:extLst>
          </p:cNvPr>
          <p:cNvSpPr/>
          <p:nvPr/>
        </p:nvSpPr>
        <p:spPr>
          <a:xfrm flipH="1">
            <a:off x="1511107" y="1770180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C24AA3-4F86-FCE2-9E0E-D9831DD3C892}"/>
              </a:ext>
            </a:extLst>
          </p:cNvPr>
          <p:cNvSpPr/>
          <p:nvPr/>
        </p:nvSpPr>
        <p:spPr>
          <a:xfrm flipH="1">
            <a:off x="1511108" y="2754914"/>
            <a:ext cx="45719" cy="590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019B8F-6467-9EE9-EB6A-7714FA18F204}"/>
              </a:ext>
            </a:extLst>
          </p:cNvPr>
          <p:cNvSpPr/>
          <p:nvPr/>
        </p:nvSpPr>
        <p:spPr>
          <a:xfrm flipH="1">
            <a:off x="1500842" y="4030827"/>
            <a:ext cx="58043" cy="1620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87B55CE-1FE7-2D68-6E32-7430F827845F}"/>
              </a:ext>
            </a:extLst>
          </p:cNvPr>
          <p:cNvCxnSpPr>
            <a:stCxn id="2" idx="3"/>
            <a:endCxn id="38" idx="3"/>
          </p:cNvCxnSpPr>
          <p:nvPr/>
        </p:nvCxnSpPr>
        <p:spPr>
          <a:xfrm>
            <a:off x="1336433" y="1233229"/>
            <a:ext cx="174673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A1906C6-9ED9-BEFB-2C49-591A080A2147}"/>
              </a:ext>
            </a:extLst>
          </p:cNvPr>
          <p:cNvCxnSpPr>
            <a:cxnSpLocks/>
            <a:stCxn id="4" idx="3"/>
            <a:endCxn id="39" idx="3"/>
          </p:cNvCxnSpPr>
          <p:nvPr/>
        </p:nvCxnSpPr>
        <p:spPr>
          <a:xfrm>
            <a:off x="1321772" y="2063750"/>
            <a:ext cx="189335" cy="1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043467B-291B-365F-A436-B4EB08C8A8FA}"/>
              </a:ext>
            </a:extLst>
          </p:cNvPr>
          <p:cNvCxnSpPr>
            <a:cxnSpLocks/>
            <a:stCxn id="5" idx="3"/>
            <a:endCxn id="40" idx="3"/>
          </p:cNvCxnSpPr>
          <p:nvPr/>
        </p:nvCxnSpPr>
        <p:spPr>
          <a:xfrm>
            <a:off x="1336433" y="3047022"/>
            <a:ext cx="174675" cy="3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870189-06F2-8DD4-3163-482724438EF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336433" y="4571997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4227C5C-E8D8-5ADD-BD34-2758BE38DAC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36433" y="5345719"/>
            <a:ext cx="1644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8A57E30-8252-023F-5A70-DFBAF7221C71}"/>
              </a:ext>
            </a:extLst>
          </p:cNvPr>
          <p:cNvCxnSpPr>
            <a:cxnSpLocks/>
            <a:stCxn id="38" idx="1"/>
            <a:endCxn id="9" idx="1"/>
          </p:cNvCxnSpPr>
          <p:nvPr/>
        </p:nvCxnSpPr>
        <p:spPr>
          <a:xfrm flipV="1">
            <a:off x="1556825" y="1230922"/>
            <a:ext cx="213363" cy="23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3EA4C9-954E-162E-AD68-EE280619C6ED}"/>
              </a:ext>
            </a:extLst>
          </p:cNvPr>
          <p:cNvCxnSpPr>
            <a:cxnSpLocks/>
            <a:stCxn id="39" idx="1"/>
            <a:endCxn id="10" idx="1"/>
          </p:cNvCxnSpPr>
          <p:nvPr/>
        </p:nvCxnSpPr>
        <p:spPr>
          <a:xfrm flipV="1">
            <a:off x="1556826" y="2063261"/>
            <a:ext cx="213362" cy="23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Arrow Connector 1026">
            <a:extLst>
              <a:ext uri="{FF2B5EF4-FFF2-40B4-BE49-F238E27FC236}">
                <a16:creationId xmlns:a16="http://schemas.microsoft.com/office/drawing/2014/main" id="{FE35DF5B-FEC2-0620-89E8-2A4654D79858}"/>
              </a:ext>
            </a:extLst>
          </p:cNvPr>
          <p:cNvCxnSpPr>
            <a:cxnSpLocks/>
            <a:stCxn id="40" idx="1"/>
            <a:endCxn id="11" idx="1"/>
          </p:cNvCxnSpPr>
          <p:nvPr/>
        </p:nvCxnSpPr>
        <p:spPr>
          <a:xfrm>
            <a:off x="1556827" y="3050299"/>
            <a:ext cx="213361" cy="94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E18A6757-B181-3CC9-5129-A0F5F7687D29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2420819" y="3294181"/>
            <a:ext cx="0" cy="3667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7" name="Connector: Elbow 1036">
            <a:extLst>
              <a:ext uri="{FF2B5EF4-FFF2-40B4-BE49-F238E27FC236}">
                <a16:creationId xmlns:a16="http://schemas.microsoft.com/office/drawing/2014/main" id="{B8BC5F6A-8D72-4E96-C615-59C1EFD7996D}"/>
              </a:ext>
            </a:extLst>
          </p:cNvPr>
          <p:cNvCxnSpPr>
            <a:cxnSpLocks/>
            <a:stCxn id="13" idx="2"/>
            <a:endCxn id="14" idx="3"/>
          </p:cNvCxnSpPr>
          <p:nvPr/>
        </p:nvCxnSpPr>
        <p:spPr>
          <a:xfrm rot="5400000">
            <a:off x="3173408" y="4598998"/>
            <a:ext cx="288459" cy="5861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0" name="Straight Arrow Connector 1039">
            <a:extLst>
              <a:ext uri="{FF2B5EF4-FFF2-40B4-BE49-F238E27FC236}">
                <a16:creationId xmlns:a16="http://schemas.microsoft.com/office/drawing/2014/main" id="{58D02E9F-960F-274E-F47E-E097A94571D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556825" y="4513386"/>
            <a:ext cx="14032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AE4B18DF-06DC-187E-7001-F148F3FDA85F}"/>
              </a:ext>
            </a:extLst>
          </p:cNvPr>
          <p:cNvCxnSpPr>
            <a:stCxn id="11" idx="3"/>
          </p:cNvCxnSpPr>
          <p:nvPr/>
        </p:nvCxnSpPr>
        <p:spPr>
          <a:xfrm flipH="1">
            <a:off x="2708031" y="3059720"/>
            <a:ext cx="363419" cy="1742124"/>
          </a:xfrm>
          <a:prstGeom prst="bentConnector4">
            <a:avLst>
              <a:gd name="adj1" fmla="val -62903"/>
              <a:gd name="adj2" fmla="val 6615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6" name="Connector: Elbow 1045">
            <a:extLst>
              <a:ext uri="{FF2B5EF4-FFF2-40B4-BE49-F238E27FC236}">
                <a16:creationId xmlns:a16="http://schemas.microsoft.com/office/drawing/2014/main" id="{F1BBAE24-A33E-F9A5-0543-B9A5BD70CDC0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3071450" y="1230922"/>
            <a:ext cx="568571" cy="5920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Connector: Elbow 1048">
            <a:extLst>
              <a:ext uri="{FF2B5EF4-FFF2-40B4-BE49-F238E27FC236}">
                <a16:creationId xmlns:a16="http://schemas.microsoft.com/office/drawing/2014/main" id="{71A87E0C-A57B-EFC8-CD7B-7826F974F9FE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3071450" y="1006939"/>
            <a:ext cx="2022233" cy="950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2" name="Connector: Elbow 1051">
            <a:extLst>
              <a:ext uri="{FF2B5EF4-FFF2-40B4-BE49-F238E27FC236}">
                <a16:creationId xmlns:a16="http://schemas.microsoft.com/office/drawing/2014/main" id="{96823AAF-A411-311B-1ADB-236B28C0988E}"/>
              </a:ext>
            </a:extLst>
          </p:cNvPr>
          <p:cNvCxnSpPr>
            <a:cxnSpLocks/>
            <a:stCxn id="9" idx="3"/>
            <a:endCxn id="13" idx="0"/>
          </p:cNvCxnSpPr>
          <p:nvPr/>
        </p:nvCxnSpPr>
        <p:spPr>
          <a:xfrm>
            <a:off x="3071450" y="1230922"/>
            <a:ext cx="539265" cy="304800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233889CC-B073-F78F-BE3A-AF20AE3A7E9C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071450" y="2063261"/>
            <a:ext cx="2022233" cy="436060"/>
          </a:xfrm>
          <a:prstGeom prst="bentConnector3">
            <a:avLst>
              <a:gd name="adj1" fmla="val 1695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1" name="Connector: Elbow 1060">
            <a:extLst>
              <a:ext uri="{FF2B5EF4-FFF2-40B4-BE49-F238E27FC236}">
                <a16:creationId xmlns:a16="http://schemas.microsoft.com/office/drawing/2014/main" id="{7F92CE7B-7175-7B2E-C216-F17276B399C4}"/>
              </a:ext>
            </a:extLst>
          </p:cNvPr>
          <p:cNvCxnSpPr>
            <a:cxnSpLocks/>
            <a:stCxn id="24" idx="0"/>
            <a:endCxn id="9" idx="0"/>
          </p:cNvCxnSpPr>
          <p:nvPr/>
        </p:nvCxnSpPr>
        <p:spPr>
          <a:xfrm rot="16200000" flipV="1">
            <a:off x="4325825" y="-908545"/>
            <a:ext cx="1195751" cy="5005761"/>
          </a:xfrm>
          <a:prstGeom prst="bentConnector3">
            <a:avLst>
              <a:gd name="adj1" fmla="val 129902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Connector: Elbow 1064">
            <a:extLst>
              <a:ext uri="{FF2B5EF4-FFF2-40B4-BE49-F238E27FC236}">
                <a16:creationId xmlns:a16="http://schemas.microsoft.com/office/drawing/2014/main" id="{346D5D6B-3FBD-1C63-DA6F-FE2D267A6F9D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071450" y="2907323"/>
            <a:ext cx="3182817" cy="832332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9" name="Connector: Elbow 1068">
            <a:extLst>
              <a:ext uri="{FF2B5EF4-FFF2-40B4-BE49-F238E27FC236}">
                <a16:creationId xmlns:a16="http://schemas.microsoft.com/office/drawing/2014/main" id="{F6AD76AD-F559-D6F1-58F6-3BE7828BFFAE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7719654" y="2284747"/>
            <a:ext cx="620750" cy="5651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2" name="Connector: Elbow 1071">
            <a:extLst>
              <a:ext uri="{FF2B5EF4-FFF2-40B4-BE49-F238E27FC236}">
                <a16:creationId xmlns:a16="http://schemas.microsoft.com/office/drawing/2014/main" id="{D7FB22D7-2CB1-D21F-FA85-3987FF2BD315}"/>
              </a:ext>
            </a:extLst>
          </p:cNvPr>
          <p:cNvCxnSpPr>
            <a:cxnSpLocks/>
            <a:stCxn id="24" idx="3"/>
            <a:endCxn id="36" idx="1"/>
          </p:cNvCxnSpPr>
          <p:nvPr/>
        </p:nvCxnSpPr>
        <p:spPr>
          <a:xfrm>
            <a:off x="7719654" y="3006967"/>
            <a:ext cx="3135913" cy="732688"/>
          </a:xfrm>
          <a:prstGeom prst="bentConnector3">
            <a:avLst>
              <a:gd name="adj1" fmla="val 6009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7" name="Connector: Elbow 1076">
            <a:extLst>
              <a:ext uri="{FF2B5EF4-FFF2-40B4-BE49-F238E27FC236}">
                <a16:creationId xmlns:a16="http://schemas.microsoft.com/office/drawing/2014/main" id="{E68398C7-3634-DBB5-0FE5-565B164D9CA6}"/>
              </a:ext>
            </a:extLst>
          </p:cNvPr>
          <p:cNvCxnSpPr>
            <a:cxnSpLocks/>
          </p:cNvCxnSpPr>
          <p:nvPr/>
        </p:nvCxnSpPr>
        <p:spPr>
          <a:xfrm flipV="1">
            <a:off x="7719654" y="3208758"/>
            <a:ext cx="449869" cy="1528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0" name="Connector: Elbow 1079">
            <a:extLst>
              <a:ext uri="{FF2B5EF4-FFF2-40B4-BE49-F238E27FC236}">
                <a16:creationId xmlns:a16="http://schemas.microsoft.com/office/drawing/2014/main" id="{F5B0B4DF-55B3-277B-F36F-79EB3004EA7F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rot="5400000">
            <a:off x="5087823" y="3757238"/>
            <a:ext cx="715105" cy="1617784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3" name="Connector: Elbow 1082">
            <a:extLst>
              <a:ext uri="{FF2B5EF4-FFF2-40B4-BE49-F238E27FC236}">
                <a16:creationId xmlns:a16="http://schemas.microsoft.com/office/drawing/2014/main" id="{AC13801E-B0DC-E381-EE74-51BB56739E0D}"/>
              </a:ext>
            </a:extLst>
          </p:cNvPr>
          <p:cNvCxnSpPr>
            <a:cxnSpLocks/>
            <a:stCxn id="22" idx="1"/>
          </p:cNvCxnSpPr>
          <p:nvPr/>
        </p:nvCxnSpPr>
        <p:spPr>
          <a:xfrm rot="10800000" flipV="1">
            <a:off x="3823206" y="3974116"/>
            <a:ext cx="162647" cy="30480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6" name="Connector: Elbow 1085">
            <a:extLst>
              <a:ext uri="{FF2B5EF4-FFF2-40B4-BE49-F238E27FC236}">
                <a16:creationId xmlns:a16="http://schemas.microsoft.com/office/drawing/2014/main" id="{1EF3DBCD-2C08-7B19-B322-2D35E2A88025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16200000" flipH="1">
            <a:off x="2242773" y="5401920"/>
            <a:ext cx="262309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0" name="Connector: Elbow 1089">
            <a:extLst>
              <a:ext uri="{FF2B5EF4-FFF2-40B4-BE49-F238E27FC236}">
                <a16:creationId xmlns:a16="http://schemas.microsoft.com/office/drawing/2014/main" id="{8EAF61D6-3E30-EEB7-3F56-A1B9A0B55145}"/>
              </a:ext>
            </a:extLst>
          </p:cNvPr>
          <p:cNvCxnSpPr>
            <a:cxnSpLocks/>
            <a:endCxn id="28" idx="0"/>
          </p:cNvCxnSpPr>
          <p:nvPr/>
        </p:nvCxnSpPr>
        <p:spPr>
          <a:xfrm rot="5400000">
            <a:off x="6388781" y="3827889"/>
            <a:ext cx="891568" cy="87923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4" name="Connector: Elbow 1093">
            <a:extLst>
              <a:ext uri="{FF2B5EF4-FFF2-40B4-BE49-F238E27FC236}">
                <a16:creationId xmlns:a16="http://schemas.microsoft.com/office/drawing/2014/main" id="{A9109CE6-D6F8-BACC-A0F0-C495316ADA07}"/>
              </a:ext>
            </a:extLst>
          </p:cNvPr>
          <p:cNvCxnSpPr>
            <a:cxnSpLocks/>
            <a:stCxn id="24" idx="2"/>
            <a:endCxn id="29" idx="0"/>
          </p:cNvCxnSpPr>
          <p:nvPr/>
        </p:nvCxnSpPr>
        <p:spPr>
          <a:xfrm rot="16200000" flipH="1">
            <a:off x="7627969" y="3620333"/>
            <a:ext cx="291821" cy="69459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7" name="Connector: Elbow 1096">
            <a:extLst>
              <a:ext uri="{FF2B5EF4-FFF2-40B4-BE49-F238E27FC236}">
                <a16:creationId xmlns:a16="http://schemas.microsoft.com/office/drawing/2014/main" id="{876525F8-D7D5-35CE-213B-A1683AF7D07B}"/>
              </a:ext>
            </a:extLst>
          </p:cNvPr>
          <p:cNvCxnSpPr>
            <a:cxnSpLocks/>
            <a:stCxn id="35" idx="2"/>
            <a:endCxn id="34" idx="0"/>
          </p:cNvCxnSpPr>
          <p:nvPr/>
        </p:nvCxnSpPr>
        <p:spPr>
          <a:xfrm rot="5400000">
            <a:off x="9859435" y="5334303"/>
            <a:ext cx="327620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8" name="Rectangle 1097">
            <a:extLst>
              <a:ext uri="{FF2B5EF4-FFF2-40B4-BE49-F238E27FC236}">
                <a16:creationId xmlns:a16="http://schemas.microsoft.com/office/drawing/2014/main" id="{9CCEA774-713F-7F25-9290-0B04A4C82BF6}"/>
              </a:ext>
            </a:extLst>
          </p:cNvPr>
          <p:cNvSpPr/>
          <p:nvPr/>
        </p:nvSpPr>
        <p:spPr>
          <a:xfrm>
            <a:off x="6078868" y="5428397"/>
            <a:ext cx="632154" cy="7494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4" name="Connector: Elbow 1103">
            <a:extLst>
              <a:ext uri="{FF2B5EF4-FFF2-40B4-BE49-F238E27FC236}">
                <a16:creationId xmlns:a16="http://schemas.microsoft.com/office/drawing/2014/main" id="{7063A2CE-C4FD-E25E-E120-08C7DBBB5377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rot="5400000">
            <a:off x="7653726" y="5030662"/>
            <a:ext cx="867500" cy="67405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7" name="Connector: Elbow 1106">
            <a:extLst>
              <a:ext uri="{FF2B5EF4-FFF2-40B4-BE49-F238E27FC236}">
                <a16:creationId xmlns:a16="http://schemas.microsoft.com/office/drawing/2014/main" id="{3C576BC2-1D52-FDB2-3394-4DF66F93B8E3}"/>
              </a:ext>
            </a:extLst>
          </p:cNvPr>
          <p:cNvCxnSpPr>
            <a:cxnSpLocks/>
            <a:stCxn id="1098" idx="2"/>
            <a:endCxn id="33" idx="1"/>
          </p:cNvCxnSpPr>
          <p:nvPr/>
        </p:nvCxnSpPr>
        <p:spPr>
          <a:xfrm rot="16200000" flipH="1">
            <a:off x="6784428" y="5113862"/>
            <a:ext cx="229230" cy="100819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0" name="Connector: Elbow 1109">
            <a:extLst>
              <a:ext uri="{FF2B5EF4-FFF2-40B4-BE49-F238E27FC236}">
                <a16:creationId xmlns:a16="http://schemas.microsoft.com/office/drawing/2014/main" id="{6EB02EDA-9DBD-9E54-E26D-0A918CE9C73A}"/>
              </a:ext>
            </a:extLst>
          </p:cNvPr>
          <p:cNvCxnSpPr>
            <a:cxnSpLocks/>
            <a:stCxn id="28" idx="2"/>
            <a:endCxn id="1098" idx="0"/>
          </p:cNvCxnSpPr>
          <p:nvPr/>
        </p:nvCxnSpPr>
        <p:spPr>
          <a:xfrm rot="5400000">
            <a:off x="6271854" y="5305306"/>
            <a:ext cx="246182" cy="1270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4" name="Connector: Elbow 1113">
            <a:extLst>
              <a:ext uri="{FF2B5EF4-FFF2-40B4-BE49-F238E27FC236}">
                <a16:creationId xmlns:a16="http://schemas.microsoft.com/office/drawing/2014/main" id="{4366E92E-1849-3768-0BD1-15E91027BD24}"/>
              </a:ext>
            </a:extLst>
          </p:cNvPr>
          <p:cNvCxnSpPr>
            <a:cxnSpLocks/>
            <a:stCxn id="31" idx="2"/>
            <a:endCxn id="35" idx="0"/>
          </p:cNvCxnSpPr>
          <p:nvPr/>
        </p:nvCxnSpPr>
        <p:spPr>
          <a:xfrm rot="16200000" flipH="1">
            <a:off x="9869695" y="4499871"/>
            <a:ext cx="257269" cy="49832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E8A86DEB-D42D-799D-2986-749ABD7AFFAF}"/>
              </a:ext>
            </a:extLst>
          </p:cNvPr>
          <p:cNvCxnSpPr>
            <a:cxnSpLocks/>
            <a:stCxn id="30" idx="2"/>
          </p:cNvCxnSpPr>
          <p:nvPr/>
        </p:nvCxnSpPr>
        <p:spPr>
          <a:xfrm rot="16200000" flipH="1">
            <a:off x="8878371" y="3504142"/>
            <a:ext cx="386220" cy="599344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1" name="Connector: Elbow 1120">
            <a:extLst>
              <a:ext uri="{FF2B5EF4-FFF2-40B4-BE49-F238E27FC236}">
                <a16:creationId xmlns:a16="http://schemas.microsoft.com/office/drawing/2014/main" id="{1144E78F-08AC-E6BD-0023-C6163B84473D}"/>
              </a:ext>
            </a:extLst>
          </p:cNvPr>
          <p:cNvCxnSpPr>
            <a:cxnSpLocks/>
            <a:stCxn id="27" idx="1"/>
            <a:endCxn id="32" idx="0"/>
          </p:cNvCxnSpPr>
          <p:nvPr/>
        </p:nvCxnSpPr>
        <p:spPr>
          <a:xfrm rot="10800000" flipH="1" flipV="1">
            <a:off x="10032047" y="2424890"/>
            <a:ext cx="287184" cy="505863"/>
          </a:xfrm>
          <a:prstGeom prst="bentConnector4">
            <a:avLst>
              <a:gd name="adj1" fmla="val -79601"/>
              <a:gd name="adj2" fmla="val 7317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31BC1E5D-07CF-F818-5AE2-4F66E89F1A14}"/>
              </a:ext>
            </a:extLst>
          </p:cNvPr>
          <p:cNvSpPr/>
          <p:nvPr/>
        </p:nvSpPr>
        <p:spPr>
          <a:xfrm>
            <a:off x="7833682" y="1382074"/>
            <a:ext cx="1301262" cy="468923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Trends</a:t>
            </a:r>
          </a:p>
        </p:txBody>
      </p:sp>
      <p:cxnSp>
        <p:nvCxnSpPr>
          <p:cNvPr id="1126" name="Connector: Elbow 1125">
            <a:extLst>
              <a:ext uri="{FF2B5EF4-FFF2-40B4-BE49-F238E27FC236}">
                <a16:creationId xmlns:a16="http://schemas.microsoft.com/office/drawing/2014/main" id="{CF338640-C7A5-7CE1-FC27-5B772645FDF0}"/>
              </a:ext>
            </a:extLst>
          </p:cNvPr>
          <p:cNvCxnSpPr>
            <a:cxnSpLocks/>
            <a:stCxn id="1125" idx="0"/>
            <a:endCxn id="37" idx="2"/>
          </p:cNvCxnSpPr>
          <p:nvPr/>
        </p:nvCxnSpPr>
        <p:spPr>
          <a:xfrm rot="5400000" flipH="1" flipV="1">
            <a:off x="8663685" y="1039490"/>
            <a:ext cx="163213" cy="52195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9" name="Connector: Elbow 1128">
            <a:extLst>
              <a:ext uri="{FF2B5EF4-FFF2-40B4-BE49-F238E27FC236}">
                <a16:creationId xmlns:a16="http://schemas.microsoft.com/office/drawing/2014/main" id="{75320C85-373A-07DA-F455-95636EAD58E4}"/>
              </a:ext>
            </a:extLst>
          </p:cNvPr>
          <p:cNvCxnSpPr>
            <a:cxnSpLocks/>
            <a:stCxn id="1125" idx="3"/>
            <a:endCxn id="26" idx="3"/>
          </p:cNvCxnSpPr>
          <p:nvPr/>
        </p:nvCxnSpPr>
        <p:spPr>
          <a:xfrm>
            <a:off x="9134944" y="1616536"/>
            <a:ext cx="407059" cy="668211"/>
          </a:xfrm>
          <a:prstGeom prst="bentConnector3">
            <a:avLst>
              <a:gd name="adj1" fmla="val 156159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0D37713-FE73-318A-49C2-DABE950DD1F7}"/>
              </a:ext>
            </a:extLst>
          </p:cNvPr>
          <p:cNvSpPr/>
          <p:nvPr/>
        </p:nvSpPr>
        <p:spPr>
          <a:xfrm>
            <a:off x="0" y="539066"/>
            <a:ext cx="11871580" cy="5320167"/>
          </a:xfrm>
          <a:prstGeom prst="rect">
            <a:avLst/>
          </a:prstGeom>
          <a:noFill/>
          <a:ln w="3175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408EB7A-6EC7-FB35-ED8B-18B83E7D251C}"/>
              </a:ext>
            </a:extLst>
          </p:cNvPr>
          <p:cNvSpPr/>
          <p:nvPr/>
        </p:nvSpPr>
        <p:spPr>
          <a:xfrm>
            <a:off x="4245069" y="1266731"/>
            <a:ext cx="3604641" cy="646331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System as a whole</a:t>
            </a:r>
          </a:p>
        </p:txBody>
      </p:sp>
    </p:spTree>
    <p:extLst>
      <p:ext uri="{BB962C8B-B14F-4D97-AF65-F5344CB8AC3E}">
        <p14:creationId xmlns:p14="http://schemas.microsoft.com/office/powerpoint/2010/main" val="116285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37DE2-1567-99E8-6891-F76D26B78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FB91C304-D9BF-57A9-926A-D412EF2F08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class </a:t>
            </a:r>
            <a:r>
              <a:rPr lang="en-US" dirty="0" err="1"/>
              <a:t>ObserverPatternExample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// Create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</a:t>
            </a:r>
            <a:r>
              <a:rPr lang="en-US" dirty="0"/>
              <a:t> </a:t>
            </a:r>
            <a:r>
              <a:rPr lang="en-US" dirty="0" err="1"/>
              <a:t>dataModel</a:t>
            </a:r>
            <a:r>
              <a:rPr lang="en-US" dirty="0"/>
              <a:t> = new </a:t>
            </a:r>
            <a:r>
              <a:rPr lang="en-US" dirty="0" err="1"/>
              <a:t>DataModel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Create observers</a:t>
            </a:r>
          </a:p>
          <a:p>
            <a:r>
              <a:rPr lang="en-US" dirty="0"/>
              <a:t>        </a:t>
            </a:r>
            <a:r>
              <a:rPr lang="en-US" dirty="0" err="1"/>
              <a:t>BarChart</a:t>
            </a:r>
            <a:r>
              <a:rPr lang="en-US" dirty="0"/>
              <a:t> </a:t>
            </a:r>
            <a:r>
              <a:rPr lang="en-US" dirty="0" err="1"/>
              <a:t>barChart</a:t>
            </a:r>
            <a:r>
              <a:rPr lang="en-US" dirty="0"/>
              <a:t> = new </a:t>
            </a:r>
            <a:r>
              <a:rPr lang="en-US" dirty="0" err="1"/>
              <a:t>BarChart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PieChart</a:t>
            </a:r>
            <a:r>
              <a:rPr lang="en-US" dirty="0"/>
              <a:t> </a:t>
            </a:r>
            <a:r>
              <a:rPr lang="en-US" dirty="0" err="1"/>
              <a:t>pieChart</a:t>
            </a:r>
            <a:r>
              <a:rPr lang="en-US" dirty="0"/>
              <a:t> = new </a:t>
            </a:r>
            <a:r>
              <a:rPr lang="en-US" dirty="0" err="1"/>
              <a:t>PieChart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    // Attach observers to the subject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barChart</a:t>
            </a:r>
            <a:r>
              <a:rPr lang="en-US" dirty="0"/>
              <a:t>);</a:t>
            </a:r>
          </a:p>
          <a:p>
            <a:r>
              <a:rPr lang="en-US" dirty="0"/>
              <a:t>        </a:t>
            </a:r>
            <a:r>
              <a:rPr lang="en-US" dirty="0" err="1"/>
              <a:t>dataModel.addObserver</a:t>
            </a:r>
            <a:r>
              <a:rPr lang="en-US" dirty="0"/>
              <a:t>(</a:t>
            </a:r>
            <a:r>
              <a:rPr lang="en-US" dirty="0" err="1"/>
              <a:t>pieChart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    // Update data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(10, 20, 30);</a:t>
            </a:r>
          </a:p>
          <a:p>
            <a:r>
              <a:rPr lang="en-US" dirty="0"/>
              <a:t>        </a:t>
            </a:r>
            <a:r>
              <a:rPr lang="en-US" dirty="0" err="1"/>
              <a:t>dataModel.setData</a:t>
            </a:r>
            <a:r>
              <a:rPr lang="en-US" dirty="0"/>
              <a:t>(15, 25, 35);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0AA74ABF-7228-B52A-75B1-A547A699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views for application data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D1D916-D7CA-B1FA-C1A6-8D96A21D439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The observers register with the subject</a:t>
            </a:r>
          </a:p>
          <a:p>
            <a:r>
              <a:rPr lang="en-US" dirty="0"/>
              <a:t>When the subject’s data changes, the observers are notified</a:t>
            </a:r>
          </a:p>
        </p:txBody>
      </p:sp>
    </p:spTree>
    <p:extLst>
      <p:ext uri="{BB962C8B-B14F-4D97-AF65-F5344CB8AC3E}">
        <p14:creationId xmlns:p14="http://schemas.microsoft.com/office/powerpoint/2010/main" val="1821681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0FD23-F3FA-F75E-3B5D-87FD82337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F33B1FC-18EA-AA20-9496-189C486FD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coupling between the subject and observers</a:t>
            </a:r>
          </a:p>
          <a:p>
            <a:r>
              <a:rPr lang="en-US" dirty="0"/>
              <a:t>Support for broadcast communication</a:t>
            </a:r>
          </a:p>
          <a:p>
            <a:r>
              <a:rPr lang="en-US" dirty="0"/>
              <a:t>Possible disadvantage</a:t>
            </a:r>
          </a:p>
          <a:p>
            <a:pPr lvl="1"/>
            <a:r>
              <a:rPr lang="en-US" dirty="0"/>
              <a:t>Can cause cascading updates without the subject’s knowledge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0090385-5B8E-32B6-A554-CC8A842DA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726283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839C4-E4EA-61E3-C2B6-C495B45B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4F27F92-91BC-5FED-575C-AC4CE5560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an object to alter its behavior when its internal state changes</a:t>
            </a:r>
          </a:p>
          <a:p>
            <a:r>
              <a:rPr lang="en-US" dirty="0"/>
              <a:t>The object will </a:t>
            </a:r>
            <a:r>
              <a:rPr lang="en-US" i="1" dirty="0"/>
              <a:t>appear</a:t>
            </a:r>
            <a:r>
              <a:rPr lang="en-US" dirty="0"/>
              <a:t> to have changed its class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929BFDC-E3E7-EBD1-2F74-3570EE389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198287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2D1DA-E3B1-BE6F-B515-AACAE78E7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B553CC-D297-FA1F-842A-C00CA911A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D177ECD-52F2-BCC1-E170-FD7E67F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design pattern for media player</a:t>
            </a:r>
          </a:p>
        </p:txBody>
      </p:sp>
    </p:spTree>
    <p:extLst>
      <p:ext uri="{BB962C8B-B14F-4D97-AF65-F5344CB8AC3E}">
        <p14:creationId xmlns:p14="http://schemas.microsoft.com/office/powerpoint/2010/main" val="42034507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DCDFE-9D46-8F57-A1A7-B7200F01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19E9BD-51D0-869F-6CB5-B5A4CC6E1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media player can be in three states</a:t>
            </a:r>
          </a:p>
          <a:p>
            <a:pPr lvl="1"/>
            <a:r>
              <a:rPr lang="en-US" dirty="0"/>
              <a:t>Playing</a:t>
            </a:r>
          </a:p>
          <a:p>
            <a:pPr lvl="1"/>
            <a:r>
              <a:rPr lang="en-US" dirty="0"/>
              <a:t>Paused</a:t>
            </a:r>
          </a:p>
          <a:p>
            <a:pPr lvl="1"/>
            <a:r>
              <a:rPr lang="en-US" dirty="0"/>
              <a:t>Stopped</a:t>
            </a:r>
          </a:p>
          <a:p>
            <a:r>
              <a:rPr lang="en-US" dirty="0"/>
              <a:t>Behavior of actions such as </a:t>
            </a:r>
            <a:r>
              <a:rPr lang="en-US" dirty="0">
                <a:latin typeface="Consolas" panose="020B0609020204030204" pitchFamily="49" charset="0"/>
              </a:rPr>
              <a:t>play()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  <a:r>
              <a:rPr lang="en-US" dirty="0"/>
              <a:t> depends on the state</a:t>
            </a:r>
          </a:p>
          <a:p>
            <a:r>
              <a:rPr lang="en-US" dirty="0"/>
              <a:t>How would we design this without a design pattern?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E9E7360-B27F-8653-A434-65C1F5A1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player states</a:t>
            </a:r>
          </a:p>
        </p:txBody>
      </p:sp>
    </p:spTree>
    <p:extLst>
      <p:ext uri="{BB962C8B-B14F-4D97-AF65-F5344CB8AC3E}">
        <p14:creationId xmlns:p14="http://schemas.microsoft.com/office/powerpoint/2010/main" val="11280366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38E8D-8085-60FC-CD99-F6367C57C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7C850A9-C16A-9FB5-0B35-518C8457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	private String state; // STOP, PLAY, PAUSE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MediaPlayer</a:t>
            </a:r>
            <a:r>
              <a:rPr lang="en-US" dirty="0"/>
              <a:t>() { state = “STOP”; }</a:t>
            </a:r>
          </a:p>
          <a:p>
            <a:endParaRPr lang="en-US" dirty="0"/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(“Starting”);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System.out.println</a:t>
            </a:r>
            <a:r>
              <a:rPr lang="en-US" dirty="0"/>
              <a:t>(“Already playing.”);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(“Resuming from pause.”);</a:t>
            </a:r>
          </a:p>
          <a:p>
            <a:r>
              <a:rPr lang="en-US" dirty="0"/>
              <a:t>		   state = “PLAY”;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pause() {</a:t>
            </a:r>
          </a:p>
          <a:p>
            <a:r>
              <a:rPr lang="en-US" dirty="0"/>
              <a:t>		if (state == “STOP”)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stopped, can’t pause.”);</a:t>
            </a:r>
          </a:p>
          <a:p>
            <a:r>
              <a:rPr lang="en-US" dirty="0"/>
              <a:t>		} else if (state == “PLAY”)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paused”);</a:t>
            </a:r>
          </a:p>
          <a:p>
            <a:r>
              <a:rPr lang="en-US" dirty="0"/>
              <a:t>		   state = “PAUSE”;</a:t>
            </a:r>
          </a:p>
          <a:p>
            <a:r>
              <a:rPr lang="en-US" dirty="0"/>
              <a:t>		} else if (state == “PAUSE”) {</a:t>
            </a:r>
          </a:p>
          <a:p>
            <a:r>
              <a:rPr lang="en-US" dirty="0"/>
              <a:t>		   </a:t>
            </a:r>
            <a:r>
              <a:rPr lang="en-US" dirty="0" err="1"/>
              <a:t>S.o.p</a:t>
            </a:r>
            <a:r>
              <a:rPr lang="en-US" dirty="0"/>
              <a:t>(“Player already paused. Can’t pause again.”);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7046881-F43F-2B3B-2261-C5AFC583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7B382A-0A60-D652-A82A-4AED608FC12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MediaPlayer</a:t>
            </a:r>
            <a:r>
              <a:rPr lang="en-US" dirty="0"/>
              <a:t>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state</a:t>
            </a:r>
            <a:r>
              <a:rPr lang="en-US" dirty="0"/>
              <a:t> field</a:t>
            </a:r>
          </a:p>
          <a:p>
            <a:pPr lvl="1"/>
            <a:r>
              <a:rPr lang="en-US" dirty="0"/>
              <a:t>Methods for </a:t>
            </a:r>
            <a:r>
              <a:rPr lang="en-US" dirty="0">
                <a:latin typeface="Consolas" panose="020B0609020204030204" pitchFamily="49" charset="0"/>
              </a:rPr>
              <a:t>start()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stop()</a:t>
            </a:r>
            <a:r>
              <a:rPr lang="en-US" dirty="0"/>
              <a:t>, and </a:t>
            </a:r>
            <a:r>
              <a:rPr lang="en-US" dirty="0">
                <a:latin typeface="Consolas" panose="020B0609020204030204" pitchFamily="49" charset="0"/>
              </a:rPr>
              <a:t>pause()</a:t>
            </a:r>
          </a:p>
          <a:p>
            <a:pPr lvl="2"/>
            <a:r>
              <a:rPr lang="en-US" dirty="0"/>
              <a:t>Behavior depends on the state</a:t>
            </a:r>
          </a:p>
          <a:p>
            <a:pPr lvl="2"/>
            <a:r>
              <a:rPr lang="en-US" dirty="0"/>
              <a:t>Multiple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branches</a:t>
            </a:r>
          </a:p>
        </p:txBody>
      </p:sp>
    </p:spTree>
    <p:extLst>
      <p:ext uri="{BB962C8B-B14F-4D97-AF65-F5344CB8AC3E}">
        <p14:creationId xmlns:p14="http://schemas.microsoft.com/office/powerpoint/2010/main" val="3970301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F267E-BD3C-B71D-ADB9-CF2138FB0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58ED01-6958-EDAC-FA2B-23248000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interface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void play(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pause(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    void stop(</a:t>
            </a:r>
            <a:r>
              <a:rPr lang="en-US" dirty="0" err="1"/>
              <a:t>MediaPlayer</a:t>
            </a:r>
            <a:r>
              <a:rPr lang="en-US" dirty="0"/>
              <a:t> context);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PlayState</a:t>
            </a:r>
            <a:r>
              <a:rPr lang="en-US" dirty="0"/>
              <a:t> implements </a:t>
            </a:r>
            <a:r>
              <a:rPr lang="en-US" dirty="0" err="1"/>
              <a:t>MediaPlayerState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play(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("Media is already playing.");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pause(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("Pausing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PausedState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stop(</a:t>
            </a:r>
            <a:r>
              <a:rPr lang="en-US" dirty="0" err="1"/>
              <a:t>MediaPlayer</a:t>
            </a:r>
            <a:r>
              <a:rPr lang="en-US" dirty="0"/>
              <a:t> context)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("Stopping media...");</a:t>
            </a:r>
          </a:p>
          <a:p>
            <a:r>
              <a:rPr lang="en-US" dirty="0"/>
              <a:t>        </a:t>
            </a:r>
            <a:r>
              <a:rPr lang="en-US" dirty="0" err="1"/>
              <a:t>context.setState</a:t>
            </a:r>
            <a:r>
              <a:rPr lang="en-US" dirty="0"/>
              <a:t>(new </a:t>
            </a:r>
            <a:r>
              <a:rPr lang="en-US" dirty="0" err="1"/>
              <a:t>StoppedState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Similarly, for </a:t>
            </a:r>
            <a:r>
              <a:rPr lang="en-US" dirty="0" err="1"/>
              <a:t>PauseState</a:t>
            </a:r>
            <a:r>
              <a:rPr lang="en-US" dirty="0"/>
              <a:t> and </a:t>
            </a:r>
            <a:r>
              <a:rPr lang="en-US" dirty="0" err="1"/>
              <a:t>StopState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D96CEEBF-7F09-E0D1-A491-8FE6F778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42B23C-A950-A447-70A2-49E04CCDB0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Interface </a:t>
            </a:r>
            <a:r>
              <a:rPr lang="en-US" dirty="0" err="1">
                <a:latin typeface="Consolas" panose="020B0609020204030204" pitchFamily="49" charset="0"/>
              </a:rPr>
              <a:t>MediaPlayerState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Concrete subclasses for </a:t>
            </a:r>
            <a:r>
              <a:rPr lang="en-US" dirty="0" err="1">
                <a:latin typeface="Consolas" panose="020B0609020204030204" pitchFamily="49" charset="0"/>
              </a:rPr>
              <a:t>PlayState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PauseState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StopState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12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142A5-1854-73E8-AED8-865F78241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842AD03-645F-EE4E-77E1-C4CDA8ED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MediaPlayer</a:t>
            </a:r>
            <a:r>
              <a:rPr lang="en-US" dirty="0"/>
              <a:t> {</a:t>
            </a:r>
          </a:p>
          <a:p>
            <a:r>
              <a:rPr lang="en-US" dirty="0"/>
              <a:t>    private </a:t>
            </a:r>
            <a:r>
              <a:rPr lang="en-US" dirty="0" err="1"/>
              <a:t>MediaPlayerState</a:t>
            </a:r>
            <a:r>
              <a:rPr lang="en-US" dirty="0"/>
              <a:t> </a:t>
            </a:r>
            <a:r>
              <a:rPr lang="en-US" dirty="0" err="1"/>
              <a:t>currentState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MediaPlayer</a:t>
            </a:r>
            <a:r>
              <a:rPr lang="en-US" dirty="0"/>
              <a:t>() {</a:t>
            </a:r>
          </a:p>
          <a:p>
            <a:r>
              <a:rPr lang="en-US" dirty="0"/>
              <a:t>        // Default state is "Stopped"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new </a:t>
            </a:r>
            <a:r>
              <a:rPr lang="en-US" dirty="0" err="1"/>
              <a:t>StoppedState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</a:t>
            </a:r>
            <a:r>
              <a:rPr lang="en-US" dirty="0" err="1"/>
              <a:t>setState</a:t>
            </a:r>
            <a:r>
              <a:rPr lang="en-US" dirty="0"/>
              <a:t>(</a:t>
            </a:r>
            <a:r>
              <a:rPr lang="en-US" dirty="0" err="1"/>
              <a:t>MediaPlayerState</a:t>
            </a:r>
            <a:r>
              <a:rPr lang="en-US" dirty="0"/>
              <a:t> state) {</a:t>
            </a:r>
          </a:p>
          <a:p>
            <a:r>
              <a:rPr lang="en-US" dirty="0"/>
              <a:t>        </a:t>
            </a:r>
            <a:r>
              <a:rPr lang="en-US" dirty="0" err="1"/>
              <a:t>this.currentState</a:t>
            </a:r>
            <a:r>
              <a:rPr lang="en-US" dirty="0"/>
              <a:t> = state;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play()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currentState.play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pause()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currentState.pause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void stop() {</a:t>
            </a:r>
          </a:p>
          <a:p>
            <a:r>
              <a:rPr lang="en-US" dirty="0"/>
              <a:t>        </a:t>
            </a:r>
            <a:r>
              <a:rPr lang="en-US" dirty="0" err="1"/>
              <a:t>currentState.stop</a:t>
            </a:r>
            <a:r>
              <a:rPr lang="en-US" dirty="0"/>
              <a:t>(this);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E0C892A-1F41-16C0-3CA9-D56B64411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state design pattern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B31E52-0088-F21A-E63D-70E74A42C08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MediaPlayer</a:t>
            </a:r>
            <a:r>
              <a:rPr lang="en-US" dirty="0"/>
              <a:t> class maintains a reference to the current state </a:t>
            </a:r>
          </a:p>
          <a:p>
            <a:r>
              <a:rPr lang="en-US" dirty="0"/>
              <a:t>Delegates behavior to the current state</a:t>
            </a:r>
          </a:p>
          <a:p>
            <a:r>
              <a:rPr lang="en-US" dirty="0"/>
              <a:t>The state transition logic for each state is encapsulated in the state object</a:t>
            </a:r>
          </a:p>
          <a:p>
            <a:r>
              <a:rPr lang="en-US" dirty="0"/>
              <a:t>No messy </a:t>
            </a:r>
            <a:r>
              <a:rPr lang="en-US" dirty="0">
                <a:latin typeface="Consolas" panose="020B0609020204030204" pitchFamily="49" charset="0"/>
              </a:rPr>
              <a:t>if-else</a:t>
            </a:r>
            <a:r>
              <a:rPr lang="en-US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173048517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13F-FAD5-ACD0-D065-3A55CEF9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533BCF-072E-C033-9FEF-1E7E9F4B5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Localizes state-specific behavior and partitions behavior for different states</a:t>
            </a:r>
          </a:p>
          <a:p>
            <a:r>
              <a:rPr lang="en-US" dirty="0"/>
              <a:t>Makes state transitions explicit</a:t>
            </a:r>
          </a:p>
          <a:p>
            <a:pPr lvl="1"/>
            <a:r>
              <a:rPr lang="en-US" dirty="0"/>
              <a:t>When state is represented by internal values, it’s state representation has no explicit representation</a:t>
            </a:r>
          </a:p>
          <a:p>
            <a:pPr lvl="1"/>
            <a:r>
              <a:rPr lang="en-US" dirty="0"/>
              <a:t>Introducing state objects makes the state explicit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58786D-4DA1-807E-93F9-F3C9AF5B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39356367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93A0A-D44A-C3E6-AD5B-314E89311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FFB13D-5442-7F69-A732-7E217858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skeleton of an algorithm in an operation, deferring some steps to subclasses</a:t>
            </a:r>
          </a:p>
          <a:p>
            <a:r>
              <a:rPr lang="en-US" dirty="0"/>
              <a:t>Allows subclasses to redefine certain steps of an algorithm without changing the algorithm's structure</a:t>
            </a:r>
          </a:p>
          <a:p>
            <a:r>
              <a:rPr lang="en-US" dirty="0"/>
              <a:t>Typically used to design variants of the same algorithm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3F78799-F068-6FE8-50BD-33BAF6D6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254409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8A250-9D33-6774-DFC8-01FC1369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45DCA9-2E41-6CA5-EFEF-E87A220BE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single component focus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3BCC5D8-A4D0-D2A2-9515-0BBC5EA48425}"/>
              </a:ext>
            </a:extLst>
          </p:cNvPr>
          <p:cNvSpPr/>
          <p:nvPr/>
        </p:nvSpPr>
        <p:spPr>
          <a:xfrm>
            <a:off x="4313118" y="3429000"/>
            <a:ext cx="3565764" cy="1524144"/>
          </a:xfrm>
          <a:prstGeom prst="roundRect">
            <a:avLst/>
          </a:prstGeom>
          <a:solidFill>
            <a:schemeClr val="tx1">
              <a:lumMod val="10000"/>
              <a:lumOff val="9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Tweet Processor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683F3C8-61F1-6ED4-FC86-60FC2C860D34}"/>
              </a:ext>
            </a:extLst>
          </p:cNvPr>
          <p:cNvSpPr/>
          <p:nvPr/>
        </p:nvSpPr>
        <p:spPr>
          <a:xfrm>
            <a:off x="1050465" y="1007573"/>
            <a:ext cx="213872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 class design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3456C61-6629-DC74-D9C3-0F8598636E77}"/>
              </a:ext>
            </a:extLst>
          </p:cNvPr>
          <p:cNvSpPr/>
          <p:nvPr/>
        </p:nvSpPr>
        <p:spPr>
          <a:xfrm>
            <a:off x="5011921" y="1007573"/>
            <a:ext cx="2168158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Frameworks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Annotations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</a:t>
            </a:r>
            <a:endParaRPr lang="en-US" sz="24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2C87673-52DB-87E2-F822-F1E84A75EF49}"/>
              </a:ext>
            </a:extLst>
          </p:cNvPr>
          <p:cNvSpPr/>
          <p:nvPr/>
        </p:nvSpPr>
        <p:spPr>
          <a:xfrm>
            <a:off x="8424805" y="1007573"/>
            <a:ext cx="225856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JUnit tests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testing</a:t>
            </a:r>
          </a:p>
        </p:txBody>
      </p: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87F5F6F1-E69F-3E81-8A25-D99C0FACC69A}"/>
              </a:ext>
            </a:extLst>
          </p:cNvPr>
          <p:cNvCxnSpPr>
            <a:stCxn id="48" idx="2"/>
            <a:endCxn id="25" idx="1"/>
          </p:cNvCxnSpPr>
          <p:nvPr/>
        </p:nvCxnSpPr>
        <p:spPr>
          <a:xfrm rot="16200000" flipH="1">
            <a:off x="1855556" y="1733510"/>
            <a:ext cx="2721834" cy="219328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7929D3F1-F12B-A10A-65FF-7C6A1DFB4C79}"/>
              </a:ext>
            </a:extLst>
          </p:cNvPr>
          <p:cNvCxnSpPr>
            <a:cxnSpLocks/>
            <a:stCxn id="50" idx="2"/>
            <a:endCxn id="25" idx="0"/>
          </p:cNvCxnSpPr>
          <p:nvPr/>
        </p:nvCxnSpPr>
        <p:spPr>
          <a:xfrm rot="5400000">
            <a:off x="5670117" y="3003116"/>
            <a:ext cx="851767" cy="1270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Connector: Curved 1023">
            <a:extLst>
              <a:ext uri="{FF2B5EF4-FFF2-40B4-BE49-F238E27FC236}">
                <a16:creationId xmlns:a16="http://schemas.microsoft.com/office/drawing/2014/main" id="{E711AE96-35D3-CA4D-3C5B-565CCF7A2DE4}"/>
              </a:ext>
            </a:extLst>
          </p:cNvPr>
          <p:cNvCxnSpPr>
            <a:cxnSpLocks/>
            <a:stCxn id="54" idx="2"/>
            <a:endCxn id="25" idx="3"/>
          </p:cNvCxnSpPr>
          <p:nvPr/>
        </p:nvCxnSpPr>
        <p:spPr>
          <a:xfrm rot="5400000">
            <a:off x="7724901" y="2361884"/>
            <a:ext cx="1983170" cy="167520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9BAB6FBB-265E-8F54-C333-E11C39B9A2B6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>
            <a:off x="7878882" y="4191073"/>
            <a:ext cx="1347182" cy="111948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39B92E8-2FB5-B877-160D-8FE30F4998B7}"/>
              </a:ext>
            </a:extLst>
          </p:cNvPr>
          <p:cNvSpPr/>
          <p:nvPr/>
        </p:nvSpPr>
        <p:spPr>
          <a:xfrm>
            <a:off x="9221804" y="5079728"/>
            <a:ext cx="21472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Design patterns</a:t>
            </a:r>
          </a:p>
        </p:txBody>
      </p:sp>
    </p:spTree>
    <p:extLst>
      <p:ext uri="{BB962C8B-B14F-4D97-AF65-F5344CB8AC3E}">
        <p14:creationId xmlns:p14="http://schemas.microsoft.com/office/powerpoint/2010/main" val="220020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1E68F-74E8-7A3A-1383-FA389C6F6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D1E3E7-2460-3C05-FC22-D1CF12EF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 graph represented as an adjacency list, find all paths from a source node to a destination node.</a:t>
            </a:r>
          </a:p>
          <a:p>
            <a:r>
              <a:rPr lang="en-US" dirty="0"/>
              <a:t>Solution structure</a:t>
            </a:r>
          </a:p>
          <a:p>
            <a:pPr lvl="1"/>
            <a:r>
              <a:rPr lang="en-US" dirty="0"/>
              <a:t>Initialize the graph</a:t>
            </a:r>
          </a:p>
          <a:p>
            <a:pPr lvl="1"/>
            <a:r>
              <a:rPr lang="en-US" dirty="0"/>
              <a:t>Traverse the graph using BFS or DFS</a:t>
            </a:r>
          </a:p>
          <a:p>
            <a:pPr lvl="1"/>
            <a:r>
              <a:rPr lang="en-US" dirty="0"/>
              <a:t>Collect the results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78F21495-EC54-B8F8-947D-6F76FCCD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</p:spTree>
    <p:extLst>
      <p:ext uri="{BB962C8B-B14F-4D97-AF65-F5344CB8AC3E}">
        <p14:creationId xmlns:p14="http://schemas.microsoft.com/office/powerpoint/2010/main" val="400715219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CC6A1-025B-5066-7833-B1E6FFABE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F2406D-0A47-4025-C260-3F0337B1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protected Map&lt;Integer, List&lt;Integer&gt;&gt; graph = new HashMap&lt;&gt;();</a:t>
            </a:r>
          </a:p>
          <a:p>
            <a:r>
              <a:rPr lang="en-US" dirty="0"/>
              <a:t>    protected List&lt;List&lt;Integer&gt;&gt; </a:t>
            </a:r>
            <a:r>
              <a:rPr lang="en-US" dirty="0" err="1"/>
              <a:t>allPaths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&lt;&gt;();</a:t>
            </a:r>
          </a:p>
          <a:p>
            <a:r>
              <a:rPr lang="en-US" dirty="0"/>
              <a:t>    protected int source, destination;</a:t>
            </a:r>
          </a:p>
          <a:p>
            <a:endParaRPr lang="en-US" dirty="0"/>
          </a:p>
          <a:p>
            <a:r>
              <a:rPr lang="en-US" dirty="0"/>
              <a:t>    // Template method</a:t>
            </a:r>
          </a:p>
          <a:p>
            <a:r>
              <a:rPr lang="en-US" dirty="0"/>
              <a:t>    public final void </a:t>
            </a:r>
            <a:r>
              <a:rPr lang="en-US" dirty="0" err="1"/>
              <a:t>findPaths</a:t>
            </a:r>
            <a:r>
              <a:rPr lang="en-US" dirty="0"/>
              <a:t>(int source, int destination) {</a:t>
            </a:r>
          </a:p>
          <a:p>
            <a:r>
              <a:rPr lang="en-US" dirty="0"/>
              <a:t>        </a:t>
            </a:r>
            <a:r>
              <a:rPr lang="en-US" dirty="0" err="1"/>
              <a:t>this.source</a:t>
            </a:r>
            <a:r>
              <a:rPr lang="en-US" dirty="0"/>
              <a:t> = source;</a:t>
            </a:r>
          </a:p>
          <a:p>
            <a:r>
              <a:rPr lang="en-US" dirty="0"/>
              <a:t>        </a:t>
            </a:r>
            <a:r>
              <a:rPr lang="en-US" dirty="0" err="1"/>
              <a:t>this.destination</a:t>
            </a:r>
            <a:r>
              <a:rPr lang="en-US" dirty="0"/>
              <a:t> = destination;</a:t>
            </a:r>
          </a:p>
          <a:p>
            <a:r>
              <a:rPr lang="en-US" dirty="0"/>
              <a:t>        initialize();</a:t>
            </a:r>
          </a:p>
          <a:p>
            <a:r>
              <a:rPr lang="en-US" dirty="0"/>
              <a:t>       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collectResults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Initialize the graph</a:t>
            </a:r>
          </a:p>
          <a:p>
            <a:r>
              <a:rPr lang="en-US" dirty="0"/>
              <a:t>    protected void initialize()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("Initializing graph...");</a:t>
            </a:r>
          </a:p>
          <a:p>
            <a:r>
              <a:rPr lang="en-US" dirty="0"/>
              <a:t>        </a:t>
            </a:r>
            <a:r>
              <a:rPr lang="en-US" dirty="0" err="1"/>
              <a:t>graph.put</a:t>
            </a:r>
            <a:r>
              <a:rPr lang="en-US" dirty="0"/>
              <a:t>(1, </a:t>
            </a:r>
            <a:r>
              <a:rPr lang="en-US" dirty="0" err="1"/>
              <a:t>Arrays.asList</a:t>
            </a:r>
            <a:r>
              <a:rPr lang="en-US" dirty="0"/>
              <a:t>(2, 3));</a:t>
            </a:r>
          </a:p>
          <a:p>
            <a:r>
              <a:rPr lang="en-US" dirty="0"/>
              <a:t>        </a:t>
            </a:r>
            <a:r>
              <a:rPr lang="en-US" dirty="0" err="1"/>
              <a:t>graph.put</a:t>
            </a:r>
            <a:r>
              <a:rPr lang="en-US" dirty="0"/>
              <a:t>(2, </a:t>
            </a:r>
            <a:r>
              <a:rPr lang="en-US" dirty="0" err="1"/>
              <a:t>Arrays.asList</a:t>
            </a:r>
            <a:r>
              <a:rPr lang="en-US" dirty="0"/>
              <a:t>(4));</a:t>
            </a:r>
          </a:p>
          <a:p>
            <a:r>
              <a:rPr lang="en-US" dirty="0"/>
              <a:t>	  // more initialization</a:t>
            </a:r>
          </a:p>
          <a:p>
            <a:r>
              <a:rPr lang="en-US" dirty="0"/>
              <a:t>       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Abstract method for traversal (BFS or DFS)</a:t>
            </a:r>
          </a:p>
          <a:p>
            <a:r>
              <a:rPr lang="en-US" dirty="0"/>
              <a:t>    protected abstract void </a:t>
            </a:r>
            <a:r>
              <a:rPr lang="en-US" dirty="0" err="1"/>
              <a:t>traverseGraph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   // Collect and display the results</a:t>
            </a:r>
          </a:p>
          <a:p>
            <a:r>
              <a:rPr lang="en-US" dirty="0"/>
              <a:t>    protected void </a:t>
            </a:r>
            <a:r>
              <a:rPr lang="en-US" dirty="0" err="1"/>
              <a:t>collectResults</a:t>
            </a:r>
            <a:r>
              <a:rPr lang="en-US" dirty="0"/>
              <a:t>() {</a:t>
            </a:r>
          </a:p>
          <a:p>
            <a:r>
              <a:rPr lang="en-US" dirty="0"/>
              <a:t>	for (List&lt;Integer&gt; path : </a:t>
            </a:r>
            <a:r>
              <a:rPr lang="en-US" dirty="0" err="1"/>
              <a:t>allPaths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System.out.println</a:t>
            </a:r>
            <a:r>
              <a:rPr lang="en-US" dirty="0"/>
              <a:t>(path);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F196AB8-83B9-F0F3-054C-DE5997F7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70228D-EEB7-3147-5E27-362C00E964A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GraphPathFinder</a:t>
            </a:r>
            <a:endParaRPr lang="en-US" dirty="0"/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initializeGraph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Concrete method </a:t>
            </a:r>
            <a:r>
              <a:rPr lang="en-US" dirty="0" err="1">
                <a:latin typeface="Consolas" panose="020B0609020204030204" pitchFamily="49" charset="0"/>
              </a:rPr>
              <a:t>collectResults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Abstract method </a:t>
            </a:r>
            <a:r>
              <a:rPr lang="en-US" dirty="0">
                <a:latin typeface="Consolas" panose="020B0609020204030204" pitchFamily="49" charset="0"/>
              </a:rPr>
              <a:t>traverse()</a:t>
            </a:r>
          </a:p>
        </p:txBody>
      </p:sp>
    </p:spTree>
    <p:extLst>
      <p:ext uri="{BB962C8B-B14F-4D97-AF65-F5344CB8AC3E}">
        <p14:creationId xmlns:p14="http://schemas.microsoft.com/office/powerpoint/2010/main" val="6984496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27F-B87F-4D5D-C621-B8B570C65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890B3A-3FD1-2206-1FED-B1BAA32D2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13514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BFSPathFinder</a:t>
            </a:r>
            <a:r>
              <a:rPr lang="en-US" dirty="0"/>
              <a:t> extends </a:t>
            </a:r>
            <a:r>
              <a:rPr lang="en-US" dirty="0" err="1"/>
              <a:t>GraphPathFinder</a:t>
            </a:r>
            <a:r>
              <a:rPr lang="en-US" dirty="0"/>
              <a:t> {</a:t>
            </a:r>
          </a:p>
          <a:p>
            <a:r>
              <a:rPr lang="en-US" dirty="0"/>
              <a:t>    @Override</a:t>
            </a:r>
          </a:p>
          <a:p>
            <a:r>
              <a:rPr lang="en-US" dirty="0"/>
              <a:t>    protected void </a:t>
            </a:r>
            <a:r>
              <a:rPr lang="en-US" dirty="0" err="1"/>
              <a:t>traverseGraph</a:t>
            </a:r>
            <a:r>
              <a:rPr lang="en-US" dirty="0"/>
              <a:t>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("Using BFS for traversal...");</a:t>
            </a:r>
          </a:p>
          <a:p>
            <a:r>
              <a:rPr lang="en-US" dirty="0"/>
              <a:t>        Queue&lt;List&lt;Integer&gt;&gt; queue = new LinkedList&lt;&gt;();</a:t>
            </a:r>
          </a:p>
          <a:p>
            <a:r>
              <a:rPr lang="en-US" dirty="0"/>
              <a:t>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Arrays.asList</a:t>
            </a:r>
            <a:r>
              <a:rPr lang="en-US" dirty="0"/>
              <a:t>(source));</a:t>
            </a:r>
          </a:p>
          <a:p>
            <a:endParaRPr lang="en-US" dirty="0"/>
          </a:p>
          <a:p>
            <a:r>
              <a:rPr lang="en-US" dirty="0"/>
              <a:t>        while (!</a:t>
            </a:r>
            <a:r>
              <a:rPr lang="en-US" dirty="0" err="1"/>
              <a:t>queue.isEmpty</a:t>
            </a:r>
            <a:r>
              <a:rPr lang="en-US" dirty="0"/>
              <a:t>()) {</a:t>
            </a:r>
          </a:p>
          <a:p>
            <a:r>
              <a:rPr lang="en-US" dirty="0"/>
              <a:t>            List&lt;Integer&gt; path = </a:t>
            </a:r>
            <a:r>
              <a:rPr lang="en-US" dirty="0" err="1"/>
              <a:t>queue.poll</a:t>
            </a:r>
            <a:r>
              <a:rPr lang="en-US" dirty="0"/>
              <a:t>();</a:t>
            </a:r>
          </a:p>
          <a:p>
            <a:r>
              <a:rPr lang="en-US" dirty="0"/>
              <a:t>            int </a:t>
            </a:r>
            <a:r>
              <a:rPr lang="en-US" dirty="0" err="1"/>
              <a:t>currentNode</a:t>
            </a:r>
            <a:r>
              <a:rPr lang="en-US" dirty="0"/>
              <a:t> = </a:t>
            </a:r>
            <a:r>
              <a:rPr lang="en-US" dirty="0" err="1"/>
              <a:t>path.get</a:t>
            </a:r>
            <a:r>
              <a:rPr lang="en-US" dirty="0"/>
              <a:t>(</a:t>
            </a:r>
            <a:r>
              <a:rPr lang="en-US" dirty="0" err="1"/>
              <a:t>path.size</a:t>
            </a:r>
            <a:r>
              <a:rPr lang="en-US" dirty="0"/>
              <a:t>() - 1);</a:t>
            </a:r>
          </a:p>
          <a:p>
            <a:endParaRPr lang="en-US" dirty="0"/>
          </a:p>
          <a:p>
            <a:r>
              <a:rPr lang="en-US" dirty="0"/>
              <a:t>            if (</a:t>
            </a:r>
            <a:r>
              <a:rPr lang="en-US" dirty="0" err="1"/>
              <a:t>currentNode</a:t>
            </a:r>
            <a:r>
              <a:rPr lang="en-US" dirty="0"/>
              <a:t> == destination) {</a:t>
            </a:r>
          </a:p>
          <a:p>
            <a:r>
              <a:rPr lang="en-US" dirty="0"/>
              <a:t>                </a:t>
            </a:r>
            <a:r>
              <a:rPr lang="en-US" dirty="0" err="1"/>
              <a:t>allPaths.add</a:t>
            </a:r>
            <a:r>
              <a:rPr lang="en-US" dirty="0"/>
              <a:t>(new </a:t>
            </a:r>
            <a:r>
              <a:rPr lang="en-US" dirty="0" err="1"/>
              <a:t>ArrayList</a:t>
            </a:r>
            <a:r>
              <a:rPr lang="en-US" dirty="0"/>
              <a:t>&lt;&gt;(path));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for (int neighbor : </a:t>
            </a:r>
            <a:r>
              <a:rPr lang="en-US" dirty="0" err="1"/>
              <a:t>graph.getOrDefault</a:t>
            </a:r>
            <a:r>
              <a:rPr lang="en-US" dirty="0"/>
              <a:t>(</a:t>
            </a:r>
            <a:r>
              <a:rPr lang="en-US" dirty="0" err="1"/>
              <a:t>currentNode</a:t>
            </a:r>
            <a:r>
              <a:rPr lang="en-US" dirty="0"/>
              <a:t>, new </a:t>
            </a:r>
            <a:r>
              <a:rPr lang="en-US" dirty="0" err="1"/>
              <a:t>ArrayList</a:t>
            </a:r>
            <a:r>
              <a:rPr lang="en-US" dirty="0"/>
              <a:t>&lt;&gt;())) {</a:t>
            </a:r>
          </a:p>
          <a:p>
            <a:r>
              <a:rPr lang="en-US" dirty="0"/>
              <a:t>                    List&lt;Integer&gt; </a:t>
            </a:r>
            <a:r>
              <a:rPr lang="en-US" dirty="0" err="1"/>
              <a:t>newPath</a:t>
            </a:r>
            <a:r>
              <a:rPr lang="en-US" dirty="0"/>
              <a:t> = new </a:t>
            </a:r>
            <a:r>
              <a:rPr lang="en-US" dirty="0" err="1"/>
              <a:t>ArrayList</a:t>
            </a:r>
            <a:r>
              <a:rPr lang="en-US" dirty="0"/>
              <a:t>&lt;&gt;(path);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newPath.add</a:t>
            </a:r>
            <a:r>
              <a:rPr lang="en-US" dirty="0"/>
              <a:t>(neighbor);</a:t>
            </a:r>
          </a:p>
          <a:p>
            <a:r>
              <a:rPr lang="en-US" dirty="0"/>
              <a:t>                    </a:t>
            </a:r>
            <a:r>
              <a:rPr lang="en-US" dirty="0" err="1"/>
              <a:t>queue.add</a:t>
            </a:r>
            <a:r>
              <a:rPr lang="en-US" dirty="0"/>
              <a:t>(</a:t>
            </a:r>
            <a:r>
              <a:rPr lang="en-US" dirty="0" err="1"/>
              <a:t>newPath</a:t>
            </a:r>
            <a:r>
              <a:rPr lang="en-US" dirty="0"/>
              <a:t>);</a:t>
            </a:r>
          </a:p>
          <a:p>
            <a:r>
              <a:rPr lang="en-US" dirty="0"/>
              <a:t>                }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264E65D-00D8-CD83-1787-89A4C857A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all paths from source to destination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D0F8CB-C0A5-6E6B-EE7F-586EBFB2C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class </a:t>
            </a:r>
            <a:r>
              <a:rPr lang="en-US" dirty="0" err="1">
                <a:latin typeface="Consolas" panose="020B0609020204030204" pitchFamily="49" charset="0"/>
              </a:rPr>
              <a:t>BFSPathFinder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DFSPathFinder</a:t>
            </a:r>
            <a:r>
              <a:rPr lang="en-US" dirty="0"/>
              <a:t> implement </a:t>
            </a:r>
            <a:r>
              <a:rPr lang="en-US" dirty="0" err="1">
                <a:latin typeface="Consolas" panose="020B0609020204030204" pitchFamily="49" charset="0"/>
              </a:rPr>
              <a:t>traverseGraph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596035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0202-F019-725A-8D2F-3837BFB7C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technique for code reuse</a:t>
            </a:r>
          </a:p>
          <a:p>
            <a:r>
              <a:rPr lang="en-US" dirty="0"/>
              <a:t>Leads to an “inverted” control structure</a:t>
            </a:r>
          </a:p>
          <a:p>
            <a:pPr lvl="1"/>
            <a:r>
              <a:rPr lang="en-US" dirty="0"/>
              <a:t>Parent class calls the operations of the child class and not the other way around</a:t>
            </a:r>
          </a:p>
          <a:p>
            <a:r>
              <a:rPr lang="en-US" dirty="0"/>
              <a:t>Template methods can be</a:t>
            </a:r>
          </a:p>
          <a:p>
            <a:pPr lvl="1"/>
            <a:r>
              <a:rPr lang="en-US" i="1" dirty="0"/>
              <a:t>Hooks: </a:t>
            </a:r>
            <a:r>
              <a:rPr lang="en-US" dirty="0"/>
              <a:t>the base class provides empty implementation and subclasses can optionally implement them</a:t>
            </a:r>
          </a:p>
          <a:p>
            <a:pPr lvl="1"/>
            <a:r>
              <a:rPr lang="en-US" i="1" dirty="0"/>
              <a:t>Abstract operations: </a:t>
            </a:r>
            <a:r>
              <a:rPr lang="en-US" dirty="0"/>
              <a:t>the base class provides abstract methods and the subclasses must implement them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46A89E-9F71-C127-7946-7AE78FA6A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10392426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98BE9-4292-82D1-3F07-0298B9D8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FDE036-603C-DA73-941D-D043396D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07576E-80BA-D1FA-3DAB-7A9ED6F4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E440B8-924E-D674-D5D3-19854BE8CFD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Imagine you have a complex tree-like structure, with many different types of nodes</a:t>
            </a:r>
          </a:p>
          <a:p>
            <a:pPr lvl="1"/>
            <a:r>
              <a:rPr lang="en-US" dirty="0"/>
              <a:t>E.g., Abstract Syntax Tree (AST) used in compilers</a:t>
            </a:r>
          </a:p>
          <a:p>
            <a:r>
              <a:rPr lang="en-US" dirty="0"/>
              <a:t>You want to perform many different types of operations on each node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CountConstants</a:t>
            </a:r>
            <a:r>
              <a:rPr lang="en-US" dirty="0"/>
              <a:t>, </a:t>
            </a:r>
            <a:r>
              <a:rPr lang="en-US" dirty="0" err="1"/>
              <a:t>EvaluateExprs</a:t>
            </a:r>
            <a:r>
              <a:rPr lang="en-US" dirty="0"/>
              <a:t>, </a:t>
            </a:r>
            <a:r>
              <a:rPr lang="en-US" dirty="0" err="1"/>
              <a:t>GenerateCode</a:t>
            </a:r>
            <a:endParaRPr lang="en-US" dirty="0"/>
          </a:p>
          <a:p>
            <a:r>
              <a:rPr lang="en-US" dirty="0"/>
              <a:t>How would you design this without a design pattern?</a:t>
            </a:r>
          </a:p>
          <a:p>
            <a:endParaRPr lang="en-US" dirty="0"/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0386AB58-0AAC-A43F-A172-A4A9DF575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175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8EAE1-C722-B54E-FFB6-B6819F95E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D6E0F0-EE72-B5EE-66CA-8926F953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103443-9EF0-6B9D-7A11-501C65E5F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Without design pattern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87D36BC-6FFD-F15A-9967-7385C13F63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classes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Literal,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BinaryOperator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each type of node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Add methods </a:t>
            </a:r>
            <a:r>
              <a:rPr lang="en-US" dirty="0" err="1">
                <a:latin typeface="Consolas" panose="020B0609020204030204" pitchFamily="49" charset="0"/>
              </a:rPr>
              <a:t>countConstants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evaluateExprs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generateCode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 each of these classes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Traverse the AST and invoke these methods on each node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What is the drawback of this approach?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logic for each operation (evaluate expression, generate code,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etc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is scattered across many classes</a:t>
            </a:r>
          </a:p>
        </p:txBody>
      </p:sp>
      <p:pic>
        <p:nvPicPr>
          <p:cNvPr id="5122" name="Picture 2" descr="Fast and accurate syntax searching for C and C++ | Trail of Bits Blog">
            <a:extLst>
              <a:ext uri="{FF2B5EF4-FFF2-40B4-BE49-F238E27FC236}">
                <a16:creationId xmlns:a16="http://schemas.microsoft.com/office/drawing/2014/main" id="{A67CED69-0E79-177D-E5D7-70B6776C5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389" y="785004"/>
            <a:ext cx="4607658" cy="481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8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ECEEF-9E01-7CB3-0A2F-09C4087F1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CE7EB-B4CE-B478-D1E1-F09F406AD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 an operation to be performed on the elements of an object structure</a:t>
            </a:r>
          </a:p>
          <a:p>
            <a:r>
              <a:rPr lang="en-US" dirty="0"/>
              <a:t>Allows us to define a new operation without changing the classes of the elements on which it operates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CBD423-47A3-9E50-69A8-F340FAFB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Visitor design pattern</a:t>
            </a:r>
          </a:p>
        </p:txBody>
      </p:sp>
    </p:spTree>
    <p:extLst>
      <p:ext uri="{BB962C8B-B14F-4D97-AF65-F5344CB8AC3E}">
        <p14:creationId xmlns:p14="http://schemas.microsoft.com/office/powerpoint/2010/main" val="8661400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8AE5-AC81-B8D1-913E-02591C7E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5FF0-F82E-A398-C93E-376D7A7F3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void accept(</a:t>
            </a:r>
            <a:r>
              <a:rPr lang="en-US" dirty="0" err="1"/>
              <a:t>ASTVisitor</a:t>
            </a:r>
            <a:r>
              <a:rPr lang="en-US" dirty="0"/>
              <a:t> visitor) {</a:t>
            </a:r>
          </a:p>
          <a:p>
            <a:r>
              <a:rPr lang="en-US" dirty="0"/>
              <a:t>		</a:t>
            </a:r>
            <a:r>
              <a:rPr lang="en-US" dirty="0" err="1"/>
              <a:t>visitor.visit</a:t>
            </a:r>
            <a:r>
              <a:rPr lang="en-US" dirty="0"/>
              <a:t>(this);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// concrete subclasses for AST nodes</a:t>
            </a:r>
          </a:p>
          <a:p>
            <a:r>
              <a:rPr lang="en-US" dirty="0"/>
              <a:t>class Literal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int value;</a:t>
            </a:r>
          </a:p>
          <a:p>
            <a:r>
              <a:rPr lang="en-US" dirty="0"/>
              <a:t>	public Literal(int value) {</a:t>
            </a:r>
          </a:p>
          <a:p>
            <a:r>
              <a:rPr lang="en-US" dirty="0"/>
              <a:t>		</a:t>
            </a:r>
            <a:r>
              <a:rPr lang="en-US" dirty="0" err="1"/>
              <a:t>this.value</a:t>
            </a:r>
            <a:r>
              <a:rPr lang="en-US" dirty="0"/>
              <a:t> = value;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Variable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name; </a:t>
            </a:r>
          </a:p>
          <a:p>
            <a:r>
              <a:rPr lang="en-US" dirty="0"/>
              <a:t>	...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class </a:t>
            </a:r>
            <a:r>
              <a:rPr lang="en-US" dirty="0" err="1"/>
              <a:t>BinaryOperator</a:t>
            </a:r>
            <a:r>
              <a:rPr lang="en-US" dirty="0"/>
              <a:t> extends </a:t>
            </a:r>
            <a:r>
              <a:rPr lang="en-US" dirty="0" err="1"/>
              <a:t>TreeNode</a:t>
            </a:r>
            <a:r>
              <a:rPr lang="en-US" dirty="0"/>
              <a:t> {</a:t>
            </a:r>
          </a:p>
          <a:p>
            <a:r>
              <a:rPr lang="en-US" dirty="0"/>
              <a:t>	private final String operator;</a:t>
            </a:r>
          </a:p>
          <a:p>
            <a:r>
              <a:rPr lang="en-US" dirty="0"/>
              <a:t>	private final </a:t>
            </a:r>
            <a:r>
              <a:rPr lang="en-US" dirty="0" err="1"/>
              <a:t>TreeNode</a:t>
            </a:r>
            <a:r>
              <a:rPr lang="en-US" dirty="0"/>
              <a:t> left, right;</a:t>
            </a:r>
          </a:p>
          <a:p>
            <a:endParaRPr lang="en-US" dirty="0"/>
          </a:p>
          <a:p>
            <a:r>
              <a:rPr lang="en-US" dirty="0"/>
              <a:t>	public </a:t>
            </a:r>
            <a:r>
              <a:rPr lang="en-US" dirty="0" err="1"/>
              <a:t>BinaryOperator</a:t>
            </a:r>
            <a:r>
              <a:rPr lang="en-US" dirty="0"/>
              <a:t>(String operator, </a:t>
            </a:r>
            <a:r>
              <a:rPr lang="en-US" dirty="0" err="1"/>
              <a:t>TreeNode</a:t>
            </a:r>
            <a:r>
              <a:rPr lang="en-US" dirty="0"/>
              <a:t> left, </a:t>
            </a:r>
            <a:r>
              <a:rPr lang="en-US" dirty="0" err="1"/>
              <a:t>TreeNode</a:t>
            </a:r>
            <a:r>
              <a:rPr lang="en-US" dirty="0"/>
              <a:t> right) {</a:t>
            </a:r>
          </a:p>
          <a:p>
            <a:r>
              <a:rPr lang="en-US" dirty="0"/>
              <a:t>		</a:t>
            </a:r>
            <a:r>
              <a:rPr lang="en-US" dirty="0" err="1"/>
              <a:t>this.operator</a:t>
            </a:r>
            <a:r>
              <a:rPr lang="en-US" dirty="0"/>
              <a:t> = operator;</a:t>
            </a:r>
          </a:p>
          <a:p>
            <a:r>
              <a:rPr lang="en-US" dirty="0"/>
              <a:t>		</a:t>
            </a:r>
            <a:r>
              <a:rPr lang="en-US" dirty="0" err="1"/>
              <a:t>this.left</a:t>
            </a:r>
            <a:r>
              <a:rPr lang="en-US" dirty="0"/>
              <a:t> = left;</a:t>
            </a:r>
          </a:p>
          <a:p>
            <a:r>
              <a:rPr lang="en-US" dirty="0"/>
              <a:t>		</a:t>
            </a:r>
            <a:r>
              <a:rPr lang="en-US" dirty="0" err="1"/>
              <a:t>this.right</a:t>
            </a:r>
            <a:r>
              <a:rPr lang="en-US" dirty="0"/>
              <a:t> = right;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C9229E-DECD-3D1F-BF78-FA052D6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BEE4E5-2525-9E82-E72C-E9A85C1BD38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Allow the parent class for all nodes to </a:t>
            </a:r>
            <a:r>
              <a:rPr lang="en-US" b="1" i="1" dirty="0"/>
              <a:t>accept</a:t>
            </a:r>
            <a:r>
              <a:rPr lang="en-US" dirty="0"/>
              <a:t> a Visitor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79FD81-3DD5-71BE-FD22-1569556141E4}"/>
              </a:ext>
            </a:extLst>
          </p:cNvPr>
          <p:cNvSpPr/>
          <p:nvPr/>
        </p:nvSpPr>
        <p:spPr>
          <a:xfrm>
            <a:off x="6330461" y="991374"/>
            <a:ext cx="3950677" cy="49745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906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21C40-8956-0925-430E-79BBD8772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E36FA-E88B-9875-1378-5C3BD42ED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class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void visit(Literal literal) {}</a:t>
            </a:r>
          </a:p>
          <a:p>
            <a:r>
              <a:rPr lang="en-US" dirty="0"/>
              <a:t>    void visit(Variable variable) {}</a:t>
            </a:r>
          </a:p>
          <a:p>
            <a:endParaRPr lang="en-US" dirty="0"/>
          </a:p>
          <a:p>
            <a:r>
              <a:rPr lang="en-US" dirty="0"/>
              <a:t>    void visit(</a:t>
            </a:r>
            <a:r>
              <a:rPr lang="en-US" dirty="0" err="1"/>
              <a:t>BinaryOperator</a:t>
            </a:r>
            <a:r>
              <a:rPr lang="en-US" dirty="0"/>
              <a:t> </a:t>
            </a:r>
            <a:r>
              <a:rPr lang="en-US" dirty="0" err="1"/>
              <a:t>binaryOperator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this.left.visit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this.right.visit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2E57B2-8A7F-C759-2D21-7762AA7C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7C435D-CE8F-D59C-015D-FECA2C418B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visitor abstract class</a:t>
            </a:r>
          </a:p>
          <a:p>
            <a:r>
              <a:rPr lang="en-US" dirty="0"/>
              <a:t>This class contains the visitor logic</a:t>
            </a:r>
          </a:p>
          <a:p>
            <a:r>
              <a:rPr lang="en-US" dirty="0"/>
              <a:t>Define a </a:t>
            </a:r>
            <a:r>
              <a:rPr lang="en-US" dirty="0">
                <a:latin typeface="Consolas" panose="020B0609020204030204" pitchFamily="49" charset="0"/>
              </a:rPr>
              <a:t>visit()</a:t>
            </a:r>
            <a:r>
              <a:rPr lang="en-US" dirty="0"/>
              <a:t> method overloaded with arguments of subclass of </a:t>
            </a:r>
            <a:r>
              <a:rPr lang="en-US" dirty="0" err="1">
                <a:latin typeface="Consolas" panose="020B0609020204030204" pitchFamily="49" charset="0"/>
              </a:rPr>
              <a:t>TreeNode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2504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EDA6-BE1F-0040-2624-5321D8882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3379-E726-121A-137E-E60B817DD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CodeGeneratorVisitor</a:t>
            </a:r>
            <a:r>
              <a:rPr lang="en-US" dirty="0"/>
              <a:t> extends </a:t>
            </a:r>
            <a:r>
              <a:rPr lang="en-US" dirty="0" err="1"/>
              <a:t>ASTVisitor</a:t>
            </a:r>
            <a:r>
              <a:rPr lang="en-US" dirty="0"/>
              <a:t> {</a:t>
            </a:r>
          </a:p>
          <a:p>
            <a:r>
              <a:rPr lang="en-US" dirty="0"/>
              <a:t>    private final StringBuilder code = new StringBuilder();</a:t>
            </a:r>
          </a:p>
          <a:p>
            <a:endParaRPr lang="en-US" dirty="0"/>
          </a:p>
          <a:p>
            <a:r>
              <a:rPr lang="en-US" dirty="0"/>
              <a:t>    public String </a:t>
            </a:r>
            <a:r>
              <a:rPr lang="en-US" dirty="0" err="1"/>
              <a:t>getCode</a:t>
            </a:r>
            <a:r>
              <a:rPr lang="en-US" dirty="0"/>
              <a:t>() {</a:t>
            </a:r>
          </a:p>
          <a:p>
            <a:r>
              <a:rPr lang="en-US" dirty="0"/>
              <a:t>        return </a:t>
            </a:r>
            <a:r>
              <a:rPr lang="en-US" dirty="0" err="1"/>
              <a:t>code.toString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visit(Literal literal)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literal.getValue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visit(Variable variable)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</a:t>
            </a:r>
            <a:r>
              <a:rPr lang="en-US" dirty="0" err="1"/>
              <a:t>variable.getName</a:t>
            </a:r>
            <a:r>
              <a:rPr lang="en-US" dirty="0"/>
              <a:t>());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void visit(</a:t>
            </a:r>
            <a:r>
              <a:rPr lang="en-US" dirty="0" err="1"/>
              <a:t>BinaryExpression</a:t>
            </a:r>
            <a:r>
              <a:rPr lang="en-US" dirty="0"/>
              <a:t> </a:t>
            </a:r>
            <a:r>
              <a:rPr lang="en-US" dirty="0" err="1"/>
              <a:t>binaryExpression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("(");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binaryExpression.getLeft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 ").append(</a:t>
            </a:r>
            <a:r>
              <a:rPr lang="en-US" dirty="0" err="1"/>
              <a:t>binaryExpression.getOperator</a:t>
            </a:r>
            <a:r>
              <a:rPr lang="en-US" dirty="0"/>
              <a:t>()).append(" ");</a:t>
            </a:r>
          </a:p>
          <a:p>
            <a:r>
              <a:rPr lang="en-US" dirty="0"/>
              <a:t>        </a:t>
            </a:r>
            <a:r>
              <a:rPr lang="en-US" dirty="0" err="1"/>
              <a:t>binaryExpression.getRight</a:t>
            </a:r>
            <a:r>
              <a:rPr lang="en-US" dirty="0"/>
              <a:t>().accept(this);</a:t>
            </a:r>
          </a:p>
          <a:p>
            <a:r>
              <a:rPr lang="en-US" dirty="0"/>
              <a:t>        </a:t>
            </a:r>
            <a:r>
              <a:rPr lang="en-US" dirty="0" err="1"/>
              <a:t>code.append</a:t>
            </a:r>
            <a:r>
              <a:rPr lang="en-US" dirty="0"/>
              <a:t>(")");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C63EBB8-1429-8623-8BCF-8636B1B6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visitor design pattern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7F20B3-87A3-5DE1-B120-647BB13F08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Define the concrete subclasses of </a:t>
            </a:r>
            <a:r>
              <a:rPr lang="en-US" dirty="0" err="1">
                <a:latin typeface="Consolas" panose="020B0609020204030204" pitchFamily="49" charset="0"/>
              </a:rPr>
              <a:t>ASTVisitor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674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0837A-35AE-298A-5702-4B86A47B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B449DA-1810-3D6B-270D-67B0FFCD8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design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for an application consisting of hundreds of classes </a:t>
            </a:r>
          </a:p>
          <a:p>
            <a:pPr lvl="1"/>
            <a:r>
              <a:rPr lang="en-US" dirty="0"/>
              <a:t>At any time, only one object of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 must exist</a:t>
            </a:r>
          </a:p>
          <a:p>
            <a:pPr lvl="1"/>
            <a:r>
              <a:rPr lang="en-US" dirty="0"/>
              <a:t>Any part of the application can access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</a:t>
            </a:r>
          </a:p>
          <a:p>
            <a:r>
              <a:rPr lang="en-US" dirty="0"/>
              <a:t>How would you design it?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1DF575-1FC0-7869-AC5B-980685FB5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</p:spTree>
    <p:extLst>
      <p:ext uri="{BB962C8B-B14F-4D97-AF65-F5344CB8AC3E}">
        <p14:creationId xmlns:p14="http://schemas.microsoft.com/office/powerpoint/2010/main" val="250843314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E3187-5C2B-57E5-5CF0-787C84E58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EBD2A4-DB17-B6BE-32B9-E6AFD4E1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the basic statistics collection from HW1 to use visitors</a:t>
            </a:r>
          </a:p>
          <a:p>
            <a:pPr lvl="1"/>
            <a:r>
              <a:rPr lang="en-US" dirty="0"/>
              <a:t>Each visitor must compute a single statistic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81028B1-0ACF-FCD5-CC88-A77A68C1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HW4 – visitors for social media posts</a:t>
            </a:r>
          </a:p>
        </p:txBody>
      </p:sp>
    </p:spTree>
    <p:extLst>
      <p:ext uri="{BB962C8B-B14F-4D97-AF65-F5344CB8AC3E}">
        <p14:creationId xmlns:p14="http://schemas.microsoft.com/office/powerpoint/2010/main" val="22693281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4CB90-1916-33B7-ED4C-8796503A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68646-F74F-C257-6034-DFEA70036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abstract object instantiation, composition, and behavior</a:t>
            </a:r>
          </a:p>
          <a:p>
            <a:r>
              <a:rPr lang="en-US" dirty="0"/>
              <a:t>Three types – creational, structural, behavioral</a:t>
            </a:r>
          </a:p>
          <a:p>
            <a:r>
              <a:rPr lang="en-US" dirty="0"/>
              <a:t>Design patterns can be combined to solve complex tasks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97DE70-4083-98C2-D30A-B068F441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7117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C8761-B541-1E35-6EE2-292AD8511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2E1326-8AD6-3407-D437-3B4819699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(logger);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(Logger logger) {</a:t>
            </a:r>
          </a:p>
          <a:p>
            <a:r>
              <a:rPr lang="en-US" dirty="0"/>
              <a:t>	logger.log(“This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E77B36-BB1B-C9A1-1501-CB9B81872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design patterns?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F90604-FCB9-C174-06A2-4EB382F6A4C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How would you use this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class?</a:t>
            </a:r>
          </a:p>
          <a:p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and pass it in each method declaration?</a:t>
            </a:r>
          </a:p>
          <a:p>
            <a:pPr lvl="1"/>
            <a:r>
              <a:rPr lang="en-US" dirty="0"/>
              <a:t>… very ugly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Also, how would you ensure that a future programmer does not accidentally create a new </a:t>
            </a:r>
            <a:r>
              <a:rPr lang="en-US" dirty="0">
                <a:latin typeface="Consolas" panose="020B0609020204030204" pitchFamily="49" charset="0"/>
                <a:sym typeface="Wingdings" panose="05000000000000000000" pitchFamily="2" charset="2"/>
              </a:rPr>
              <a:t>Logger</a:t>
            </a:r>
            <a:r>
              <a:rPr lang="en-US" dirty="0">
                <a:sym typeface="Wingdings" panose="05000000000000000000" pitchFamily="2" charset="2"/>
              </a:rPr>
              <a:t> object?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9A16BF-92EB-C6E0-2334-7A26E501C168}"/>
              </a:ext>
            </a:extLst>
          </p:cNvPr>
          <p:cNvSpPr/>
          <p:nvPr/>
        </p:nvSpPr>
        <p:spPr>
          <a:xfrm>
            <a:off x="6362337" y="1256942"/>
            <a:ext cx="5261762" cy="64219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9FC2B7-A165-89B7-5F7F-C4DB052D7968}"/>
              </a:ext>
            </a:extLst>
          </p:cNvPr>
          <p:cNvSpPr/>
          <p:nvPr/>
        </p:nvSpPr>
        <p:spPr>
          <a:xfrm>
            <a:off x="6362337" y="4469065"/>
            <a:ext cx="5261762" cy="36084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6212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0D6D-6BEB-A34D-87EA-EA309023C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DFA171-A4C6-FE59-D4E0-5D63DAF5E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Logger {</a:t>
            </a:r>
          </a:p>
          <a:p>
            <a:r>
              <a:rPr lang="en-US" dirty="0"/>
              <a:t>	private </a:t>
            </a:r>
            <a:r>
              <a:rPr lang="en-US" dirty="0" err="1"/>
              <a:t>FileStream</a:t>
            </a:r>
            <a:r>
              <a:rPr lang="en-US" dirty="0"/>
              <a:t> </a:t>
            </a:r>
            <a:r>
              <a:rPr lang="en-US" dirty="0" err="1"/>
              <a:t>outputFile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b="1" dirty="0"/>
              <a:t>public static Logger </a:t>
            </a:r>
            <a:r>
              <a:rPr lang="en-US" b="1" dirty="0" err="1"/>
              <a:t>logger</a:t>
            </a:r>
            <a:r>
              <a:rPr lang="en-US" b="1" dirty="0"/>
              <a:t> = </a:t>
            </a:r>
            <a:r>
              <a:rPr lang="en-US" b="1" dirty="0" err="1"/>
              <a:t>nullptr</a:t>
            </a:r>
            <a:r>
              <a:rPr lang="en-US" b="1" dirty="0"/>
              <a:t>;</a:t>
            </a:r>
          </a:p>
          <a:p>
            <a:endParaRPr lang="en-US" dirty="0"/>
          </a:p>
          <a:p>
            <a:r>
              <a:rPr lang="en-US" dirty="0"/>
              <a:t>	public Logger(String </a:t>
            </a:r>
            <a:r>
              <a:rPr lang="en-US" dirty="0" err="1"/>
              <a:t>outputFileName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outputFile</a:t>
            </a:r>
            <a:r>
              <a:rPr lang="en-US" dirty="0"/>
              <a:t> = </a:t>
            </a:r>
            <a:r>
              <a:rPr lang="en-US" dirty="0" err="1"/>
              <a:t>FileStream</a:t>
            </a:r>
            <a:r>
              <a:rPr lang="en-US" dirty="0"/>
              <a:t>(</a:t>
            </a:r>
            <a:r>
              <a:rPr lang="en-US" dirty="0" err="1"/>
              <a:t>outputFileName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log(String msg) {</a:t>
            </a:r>
          </a:p>
          <a:p>
            <a:r>
              <a:rPr lang="en-US" dirty="0"/>
              <a:t>		</a:t>
            </a:r>
            <a:r>
              <a:rPr lang="en-US" dirty="0" err="1"/>
              <a:t>outputFile.write</a:t>
            </a:r>
            <a:r>
              <a:rPr lang="en-US" dirty="0"/>
              <a:t>(log);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protected finalize() throws Throwable {</a:t>
            </a:r>
          </a:p>
          <a:p>
            <a:r>
              <a:rPr lang="en-US" dirty="0"/>
              <a:t>		try {</a:t>
            </a:r>
          </a:p>
          <a:p>
            <a:r>
              <a:rPr lang="en-US" dirty="0"/>
              <a:t>		    </a:t>
            </a:r>
            <a:r>
              <a:rPr lang="en-US" dirty="0" err="1"/>
              <a:t>outputFile.close</a:t>
            </a:r>
            <a:r>
              <a:rPr lang="en-US" dirty="0"/>
              <a:t>();</a:t>
            </a:r>
          </a:p>
          <a:p>
            <a:r>
              <a:rPr lang="en-US" dirty="0"/>
              <a:t>		} finally {</a:t>
            </a:r>
          </a:p>
          <a:p>
            <a:r>
              <a:rPr lang="en-US" dirty="0"/>
              <a:t>		    </a:t>
            </a:r>
            <a:r>
              <a:rPr lang="en-US" dirty="0" err="1"/>
              <a:t>super.finalize</a:t>
            </a:r>
            <a:r>
              <a:rPr lang="en-US" dirty="0"/>
              <a:t>();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Logger </a:t>
            </a:r>
            <a:r>
              <a:rPr lang="en-US" dirty="0" err="1"/>
              <a:t>logger</a:t>
            </a:r>
            <a:r>
              <a:rPr lang="en-US" dirty="0"/>
              <a:t> = new Logger(“/</a:t>
            </a:r>
            <a:r>
              <a:rPr lang="en-US" dirty="0" err="1"/>
              <a:t>mypath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b="1" dirty="0" err="1"/>
              <a:t>Logger.logger</a:t>
            </a:r>
            <a:r>
              <a:rPr lang="en-US" b="1" dirty="0"/>
              <a:t> = logger;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anotherFunction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public void </a:t>
            </a:r>
            <a:r>
              <a:rPr lang="en-US" dirty="0" err="1"/>
              <a:t>anotherFunction</a:t>
            </a:r>
            <a:r>
              <a:rPr lang="en-US" dirty="0"/>
              <a:t>() {</a:t>
            </a:r>
          </a:p>
          <a:p>
            <a:r>
              <a:rPr lang="en-US" dirty="0"/>
              <a:t>	</a:t>
            </a:r>
            <a:r>
              <a:rPr lang="en-US" b="1" dirty="0"/>
              <a:t>Logger.logger.log</a:t>
            </a:r>
            <a:r>
              <a:rPr lang="en-US" dirty="0"/>
              <a:t>(“This is a log message”);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688823-A201-AD56-B89D-2A1B6DCE2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static</a:t>
            </a:r>
            <a:r>
              <a:rPr lang="en-US" dirty="0"/>
              <a:t> field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4B7C8E-1D81-3D87-0218-A0940F4182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and store a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object as a static field in the </a:t>
            </a:r>
            <a:r>
              <a:rPr lang="en-US" dirty="0">
                <a:latin typeface="Consolas" panose="020B0609020204030204" pitchFamily="49" charset="0"/>
              </a:rPr>
              <a:t>Logger</a:t>
            </a:r>
            <a:r>
              <a:rPr lang="en-US" dirty="0"/>
              <a:t> class</a:t>
            </a:r>
          </a:p>
          <a:p>
            <a:r>
              <a:rPr lang="en-US" dirty="0"/>
              <a:t>The usage site can access the logger object by </a:t>
            </a:r>
            <a:r>
              <a:rPr lang="en-US" dirty="0" err="1">
                <a:latin typeface="Consolas" panose="020B0609020204030204" pitchFamily="49" charset="0"/>
              </a:rPr>
              <a:t>Logger.logger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No need to pass the logger object as an argument to callee methods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187511-5546-B1BA-94A2-410F43B5068D}"/>
              </a:ext>
            </a:extLst>
          </p:cNvPr>
          <p:cNvSpPr/>
          <p:nvPr/>
        </p:nvSpPr>
        <p:spPr>
          <a:xfrm>
            <a:off x="6362337" y="1026543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A90E4-0326-65FF-9B95-9E6C1E7D5DE2}"/>
              </a:ext>
            </a:extLst>
          </p:cNvPr>
          <p:cNvSpPr/>
          <p:nvPr/>
        </p:nvSpPr>
        <p:spPr>
          <a:xfrm>
            <a:off x="6362337" y="4473127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6E5453-4C53-13EF-FBD8-F42B1EE08B55}"/>
              </a:ext>
            </a:extLst>
          </p:cNvPr>
          <p:cNvSpPr/>
          <p:nvPr/>
        </p:nvSpPr>
        <p:spPr>
          <a:xfrm>
            <a:off x="6362337" y="5317189"/>
            <a:ext cx="5261762" cy="368503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97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6" grpId="0" animBg="1"/>
      <p:bldP spid="6" grpId="1" animBg="1"/>
      <p:bldP spid="7" grpId="0" animBg="1"/>
      <p:bldP spid="7" grpId="1" animBg="1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8680</TotalTime>
  <Words>5664</Words>
  <Application>Microsoft Office PowerPoint</Application>
  <PresentationFormat>Widescreen</PresentationFormat>
  <Paragraphs>1034</Paragraphs>
  <Slides>71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What are design patterns?</vt:lpstr>
      <vt:lpstr>Social media platform</vt:lpstr>
      <vt:lpstr>OO, testing, reflection – single component focus</vt:lpstr>
      <vt:lpstr>Software architecture</vt:lpstr>
      <vt:lpstr>Design patterns – single component focus</vt:lpstr>
      <vt:lpstr>Why do we need design patterns?</vt:lpstr>
      <vt:lpstr>Why do we need design patterns?</vt:lpstr>
      <vt:lpstr>static field</vt:lpstr>
      <vt:lpstr>static field</vt:lpstr>
      <vt:lpstr>Solution: singleton design pattern</vt:lpstr>
      <vt:lpstr>Solution: singleton design pattern</vt:lpstr>
      <vt:lpstr>Why do we need design patterns?</vt:lpstr>
      <vt:lpstr>Why should we study design patterns?</vt:lpstr>
      <vt:lpstr>Misc. trivia</vt:lpstr>
      <vt:lpstr>Design pattern classification</vt:lpstr>
      <vt:lpstr>Creational patterns </vt:lpstr>
      <vt:lpstr>Abstract factory</vt:lpstr>
      <vt:lpstr>UI toolkit</vt:lpstr>
      <vt:lpstr>Abstract factory pattern for UI toolkit</vt:lpstr>
      <vt:lpstr>Abstract factory pattern for UI toolkit</vt:lpstr>
      <vt:lpstr>Characteristics</vt:lpstr>
      <vt:lpstr>Structural patterns</vt:lpstr>
      <vt:lpstr>Adapter design pattern</vt:lpstr>
      <vt:lpstr>Payment interface adapter</vt:lpstr>
      <vt:lpstr>Payment interface adapter</vt:lpstr>
      <vt:lpstr>Characteristics</vt:lpstr>
      <vt:lpstr>Bridge design pattern</vt:lpstr>
      <vt:lpstr>Bridge design pattern for vehicle class hierarchy</vt:lpstr>
      <vt:lpstr>Bridge design pattern for vehicle class hierarchy</vt:lpstr>
      <vt:lpstr>Bridge design pattern for vehicle class hierarchy</vt:lpstr>
      <vt:lpstr>Bridge design pattern for vehicle class hierarchy</vt:lpstr>
      <vt:lpstr>Characteristics</vt:lpstr>
      <vt:lpstr>Composite design pattern</vt:lpstr>
      <vt:lpstr>Composite design pattern for social media post</vt:lpstr>
      <vt:lpstr>Composite design pattern for social media post</vt:lpstr>
      <vt:lpstr>Characteristics</vt:lpstr>
      <vt:lpstr>Decorator design pattern</vt:lpstr>
      <vt:lpstr>Fraud detection decorator for payment processor</vt:lpstr>
      <vt:lpstr>Fraud detection decorator for payment processor</vt:lpstr>
      <vt:lpstr>Fraud detection decorator for payment processor</vt:lpstr>
      <vt:lpstr>Fraud detection decorator for payment processor</vt:lpstr>
      <vt:lpstr>HW4: decorator pattern for social media content </vt:lpstr>
      <vt:lpstr>Characteristics</vt:lpstr>
      <vt:lpstr>Behavioral pattern</vt:lpstr>
      <vt:lpstr>Observer designer pattern</vt:lpstr>
      <vt:lpstr>Graphical views for application data</vt:lpstr>
      <vt:lpstr>Graphical views for application data</vt:lpstr>
      <vt:lpstr>Graphical views for application data</vt:lpstr>
      <vt:lpstr>Graphical views for application data</vt:lpstr>
      <vt:lpstr>Characteristics</vt:lpstr>
      <vt:lpstr>State design pattern</vt:lpstr>
      <vt:lpstr>State design pattern for media player</vt:lpstr>
      <vt:lpstr>Media player states</vt:lpstr>
      <vt:lpstr>Without design pattern</vt:lpstr>
      <vt:lpstr>With state design pattern</vt:lpstr>
      <vt:lpstr>With state design pattern</vt:lpstr>
      <vt:lpstr>Characteristics</vt:lpstr>
      <vt:lpstr>Template method design pattern</vt:lpstr>
      <vt:lpstr>Find all paths from source to destination</vt:lpstr>
      <vt:lpstr>Find all paths from source to destination</vt:lpstr>
      <vt:lpstr>Find all paths from source to destination</vt:lpstr>
      <vt:lpstr>Characteristics</vt:lpstr>
      <vt:lpstr>Visitor design pattern</vt:lpstr>
      <vt:lpstr>Without design pattern</vt:lpstr>
      <vt:lpstr>Visitor design pattern</vt:lpstr>
      <vt:lpstr>With visitor design pattern</vt:lpstr>
      <vt:lpstr>With visitor design pattern</vt:lpstr>
      <vt:lpstr>With visitor design pattern</vt:lpstr>
      <vt:lpstr>HW4 – visitors for social media posts</vt:lpstr>
      <vt:lpstr>Conclusion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939</cp:revision>
  <dcterms:created xsi:type="dcterms:W3CDTF">2019-06-30T03:25:06Z</dcterms:created>
  <dcterms:modified xsi:type="dcterms:W3CDTF">2025-02-14T15:22:33Z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