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63" r:id="rId5"/>
    <p:sldId id="264" r:id="rId6"/>
    <p:sldId id="266" r:id="rId7"/>
    <p:sldId id="267" r:id="rId8"/>
    <p:sldId id="268" r:id="rId9"/>
    <p:sldId id="259" r:id="rId10"/>
    <p:sldId id="261" r:id="rId11"/>
    <p:sldId id="262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87" r:id="rId22"/>
    <p:sldId id="278" r:id="rId23"/>
    <p:sldId id="279" r:id="rId24"/>
    <p:sldId id="280" r:id="rId25"/>
    <p:sldId id="281" r:id="rId26"/>
    <p:sldId id="282" r:id="rId27"/>
    <p:sldId id="288" r:id="rId28"/>
    <p:sldId id="283" r:id="rId29"/>
    <p:sldId id="284" r:id="rId30"/>
    <p:sldId id="285" r:id="rId31"/>
    <p:sldId id="286" r:id="rId32"/>
    <p:sldId id="289" r:id="rId33"/>
    <p:sldId id="291" r:id="rId34"/>
    <p:sldId id="292" r:id="rId35"/>
    <p:sldId id="293" r:id="rId36"/>
    <p:sldId id="294" r:id="rId37"/>
    <p:sldId id="290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8" r:id="rId60"/>
    <p:sldId id="317" r:id="rId61"/>
    <p:sldId id="319" r:id="rId62"/>
    <p:sldId id="321" r:id="rId63"/>
    <p:sldId id="323" r:id="rId64"/>
    <p:sldId id="316" r:id="rId65"/>
    <p:sldId id="324" r:id="rId6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0000FF"/>
    <a:srgbClr val="B9B9FF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75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8-437D-87DB-0EE3F77BB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614415"/>
        <c:axId val="1008613455"/>
      </c:barChart>
      <c:catAx>
        <c:axId val="10086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3455"/>
        <c:crosses val="autoZero"/>
        <c:auto val="1"/>
        <c:lblAlgn val="ctr"/>
        <c:lblOffset val="100"/>
        <c:noMultiLvlLbl val="0"/>
      </c:catAx>
      <c:valAx>
        <c:axId val="1008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F92-9A73-65DFD0CC54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F92-9A73-65DFD0CC54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F92-9A73-65DFD0CC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E-4047-97F2-020BA21BF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Sheet1!$A$2:$A$4</cx:f>
        <cx:lvl ptCount="3">
          <cx:pt idx="0">a</cx:pt>
          <cx:pt idx="1">b</cx:pt>
          <cx:pt idx="2">c</cx:pt>
        </cx:lvl>
      </cx:strDim>
      <cx:numDim type="size">
        <cx:f dir="row">Sheet1!$B$2:$B$4</cx:f>
        <cx:lvl ptCount="3" formatCode="General">
          <cx:pt idx="0">10</cx:pt>
          <cx:pt idx="1">20</cx:pt>
          <cx:pt idx="2">30</cx:pt>
        </cx:lvl>
      </cx:numDim>
    </cx:data>
  </cx:chartData>
  <cx:chart>
    <cx:plotArea>
      <cx:plotAreaRegion>
        <cx:series layoutId="sunburst" uniqueId="{ECF5EE0C-F7F4-40CA-A582-881CEA022ED8}">
          <cx:tx>
            <cx:txData>
              <cx:f>Sheet1!$B$1</cx:f>
              <cx:v>Series 1</cx:v>
            </cx:txData>
          </cx:tx>
          <cx:dataId val="0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/>
          </a:pPr>
          <a:endParaRPr lang="en-US" sz="1400" b="0" i="0" u="none" strike="noStrike" kern="1200" baseline="0">
            <a:solidFill>
              <a:srgbClr val="022850">
                <a:lumMod val="65000"/>
                <a:lumOff val="35000"/>
              </a:srgb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4C440-1D4E-1A52-0A09-0BAB9A72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E58F-061A-9077-7210-5C3172EBA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92EA-38B6-E5D4-D165-4D33BB3BC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7D318-C73C-2CDD-125B-8A306D32C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E0448-C55B-4023-BBA1-2A7A8FD06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A4C4C-F8B4-C063-FC3A-CD5F7EA6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95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4E6E-74BF-AE62-EDA5-CA2F01FC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D2A78E-0AF2-63C5-CEAC-0D77E4AD6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C9CD9-1349-6885-FE56-55E58414C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2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2457C-A779-B9B4-70F3-E59C9239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411DA-BD4B-23C3-8A07-A24C3D178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BAD7-D20A-FB61-9E92-F59CFA42E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23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27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B3589-B57A-724D-3A0B-C73EFFB95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E3B6D-0C27-C8A4-326F-7C3805744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6EC92B-18C4-70EE-0D58-DFE6E5310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72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3094B-3A71-8BA3-4696-F4710D11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60A6BB-4B13-9A2B-0BB8-DE935B706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CFAB4-CD96-64B8-3959-A5E53E2CD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AFFD5-4505-3A43-DD0E-9E3F868FA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0B1707-DFC5-31AB-6F48-85A10D815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2B830-04B7-CDA9-800D-11CA7010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21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73118-3A56-3F4C-53BF-C0D89360B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7CDB6-3E9F-E631-3193-BE9B891FF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2FBE9-C135-AEA4-9089-DA305DFE8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21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B71A0-A317-3368-2CB2-E1650FD6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0329F1-BB0B-B647-E041-F43311D23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D209A-0900-C8BB-67F2-5C00FF486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2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29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3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decorator twice</a:t>
            </a:r>
          </a:p>
        </p:txBody>
      </p:sp>
    </p:spTree>
    <p:extLst>
      <p:ext uri="{BB962C8B-B14F-4D97-AF65-F5344CB8AC3E}">
        <p14:creationId xmlns:p14="http://schemas.microsoft.com/office/powerpoint/2010/main" val="3549860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3131317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8380B-3A1A-4078-988A-9987C97E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56A0-D4F0-C9F2-98FC-1DFEEB82D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5270A-AC38-34BE-8993-46F26ADCE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41257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256E-D04A-4FFA-485B-20298649B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FF9FD-4D27-FAA4-E9ED-23C6EA76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E1306-95CB-4245-1090-819D53F2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02624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2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28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8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6244-1499-F3BA-B9F5-5D4F5059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BA520-FA5D-98BD-5470-92D59C79A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69BC3-BB51-2CF2-B9FB-8FA159E61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9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3B0F-3EC2-6E8A-129B-B7A8EAA21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72829-A23C-2222-2E19-EF197100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8443F-A044-9EB3-D456-A161D8CEC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7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87D-5C00-D78B-1602-D81E6BC4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87061-6C89-9423-2FA7-D335E9C4D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1FF7-C16A-2A9F-45ED-5D4E0E1A6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7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D7FB-F733-AFD5-E4D9-4FD5CE12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D5B77-3B90-CBF4-81EE-97792D4A9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32685-E4F1-359D-42F5-9D3875863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95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2F57-1296-41A4-222E-5B5753709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82ED9-CCCD-8F95-8F8C-50E5883B0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8A9D8C-E814-CD2E-8C84-B4300DC81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7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1055-E99C-67E6-697F-56C941B6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54EA3-DC79-FBD1-1B34-D3497159B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60959-7606-3383-D589-2DE6C69DD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8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ED05-8388-1289-36F9-95821A13A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ED0D2-7044-DFF4-00BD-35A03A9DC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92424-6566-70BD-026D-63FD00182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9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4E4F-AA39-616A-E3F1-8BE13C9A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AFCB6-074C-D99D-61EA-4C689ECA4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06CDE-9708-DD44-5611-7AD688CB4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5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0FC1-B700-2744-2181-AB4E0864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EE11-9254-CEC2-FAEE-4AAA030A9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0D33C-650F-1E49-7B5F-F0060C5F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0B85-74BF-F9FC-1D4C-A7A96D8E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52918-9E4F-51F5-23F3-6EDE667D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76445-71E7-8394-B9F5-58A8D5D2D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97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15856-2D14-3BA6-A529-DAE9D91D7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E7D5E-8483-98FE-C196-238D28AF8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50022-39C5-5FFC-58AA-9CFD43ED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6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78F1-B982-4ADB-4A4D-D7542677E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006C5-B8D4-B462-E05A-1F1484E2E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C57F5-F312-0F96-9BED-F96A274EE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9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F67F-CF1C-9230-E5B2-2FF4B7B0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CF843-BE09-460D-0CB3-4AA3BE212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46B1F-5B50-07EE-27F2-904B2B4F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B2980-862A-4F51-5584-6E8F0239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21926-78A4-AFC4-5DC4-30C85092A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47A7A-4AA5-96F2-DBF9-0BBFEC2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262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super</a:t>
            </a:r>
          </a:p>
        </p:txBody>
      </p:sp>
    </p:spTree>
    <p:extLst>
      <p:ext uri="{BB962C8B-B14F-4D97-AF65-F5344CB8AC3E}">
        <p14:creationId xmlns:p14="http://schemas.microsoft.com/office/powerpoint/2010/main" val="3611985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C7EBA-A6E5-F090-DE1A-0D8AA678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F46CD-8F1D-46C5-7DA5-67A584E1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C5479-BF98-33F6-3FBD-3841E2083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4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24D4-CB05-E5FB-65F9-C8F04E478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9A07C-5116-13A1-40CE-E2CD27D4D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930E5-2B4F-0A2C-AD9C-1C096CC5C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5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BF5E-AC93-B4FF-4C37-BD6AD501D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2EB8E-6D99-B7A5-E509-2E7C55898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76D61-7B38-63F9-B322-567B56616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884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4CC9-E972-9688-526A-7E646538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AF3C4-45C4-9E9F-6E34-2937CFA9E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22C8A-2B49-A33A-BD4E-DBE2EA55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878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CF6DB-0C9A-6D02-40D7-04A9783C3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EE4CA-EB1E-8750-ADA6-F85D76375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6D377-EF70-27B1-CE02-08415155E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260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4343E-F9E4-B171-61A0-F3E68F414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A207B5-201E-4933-02D0-9E9BCB715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7FEC0-5A1A-7A68-9F77-F9F8A1DED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40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1003-E289-43AA-A9A7-4215D1CEC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51BD0-5B30-D198-69F2-FDFCF4041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3AB46-5489-BFC2-F1F0-CD42505AE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13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7A4E8-673F-9EBF-7218-0D676F1D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4FDF9B-F8BA-AA04-6359-F652CA209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2E747-4CDF-3F42-AABF-D9A23556F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0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5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4B140-9B05-F047-55E7-C997224C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1FECE-A482-6E02-628A-7D8DFB79F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6BF51-4963-E0F1-CAAA-9A939F6C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4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DF16C-E038-9EEF-0869-E9DAC6CA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F8D7B-5339-E5EF-B53A-4FA530E8F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CA588-806E-629D-26CF-2E63C6F1D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4FA85-129B-FD55-D295-13F6579B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9B962-9777-0B90-1582-540F49057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04116-BD8C-67A9-2D5D-26C6FCF7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2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18AA-E7B6-FBB3-2D76-FE19452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FDF17-E42B-C9C0-081E-963268F7B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96993-22B0-018F-470E-6E5B3096C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7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brid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14/relationships/chartEx" Target="../charts/chartEx1.xml"/><Relationship Id="rId4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E0310-62B8-4364-2E98-E779C413E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DB889C-2B08-1248-4BCB-CB2B4027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Creational patterns control how objects are created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r>
              <a:rPr lang="en-US" dirty="0"/>
              <a:t>Structural patterns control how objects and classes are composed</a:t>
            </a:r>
          </a:p>
          <a:p>
            <a:pPr lvl="1"/>
            <a:r>
              <a:rPr lang="en-US" dirty="0"/>
              <a:t>Deal with object relationships</a:t>
            </a:r>
          </a:p>
          <a:p>
            <a:pPr lvl="1"/>
            <a:r>
              <a:rPr lang="en-US" dirty="0"/>
              <a:t>E.g., Adapter, Bridge, Composite, Decorator</a:t>
            </a:r>
          </a:p>
          <a:p>
            <a:r>
              <a:rPr lang="en-US" dirty="0"/>
              <a:t>Behavioral patterns control how objects distribute responsibilities</a:t>
            </a:r>
          </a:p>
          <a:p>
            <a:pPr lvl="1"/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E50752-8179-8D70-FF8E-F084D53A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9360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4E2F-E90C-63F9-1EE7-6015D674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A87DA-66DA-5A39-F393-779B20E4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the instantiation process</a:t>
            </a:r>
          </a:p>
          <a:p>
            <a:r>
              <a:rPr lang="en-US" dirty="0"/>
              <a:t>Provides flexibility in</a:t>
            </a:r>
          </a:p>
          <a:p>
            <a:pPr lvl="1"/>
            <a:r>
              <a:rPr lang="en-US" i="1" dirty="0"/>
              <a:t>What </a:t>
            </a:r>
            <a:r>
              <a:rPr lang="en-US" dirty="0"/>
              <a:t>gets created</a:t>
            </a:r>
          </a:p>
          <a:p>
            <a:pPr lvl="1"/>
            <a:r>
              <a:rPr lang="en-US" i="1" dirty="0"/>
              <a:t>Who </a:t>
            </a:r>
            <a:r>
              <a:rPr lang="en-US" dirty="0"/>
              <a:t>creates it</a:t>
            </a:r>
          </a:p>
          <a:p>
            <a:pPr lvl="1"/>
            <a:r>
              <a:rPr lang="en-US" i="1" dirty="0"/>
              <a:t>How </a:t>
            </a:r>
            <a:r>
              <a:rPr lang="en-US" dirty="0"/>
              <a:t>it is created and when</a:t>
            </a:r>
          </a:p>
          <a:p>
            <a:r>
              <a:rPr lang="en-US" dirty="0"/>
              <a:t>Singleton pattern (seen earlier), abstract factory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0A266-AD48-CE84-98D8-12E0EF9E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</a:t>
            </a:r>
          </a:p>
        </p:txBody>
      </p:sp>
    </p:spTree>
    <p:extLst>
      <p:ext uri="{BB962C8B-B14F-4D97-AF65-F5344CB8AC3E}">
        <p14:creationId xmlns:p14="http://schemas.microsoft.com/office/powerpoint/2010/main" val="7382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6C345-4FE9-861F-9401-62552AB8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interface for creating families of related or dependent objects without specifying their concrete classes</a:t>
            </a:r>
          </a:p>
          <a:p>
            <a:r>
              <a:rPr lang="en-US" dirty="0"/>
              <a:t>An abstract factory class provides an abstract interface for object creation</a:t>
            </a:r>
          </a:p>
          <a:p>
            <a:r>
              <a:rPr lang="en-US" dirty="0"/>
              <a:t>Concreate factory sub-classes implement that abstract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5707DD-719B-2F02-2BF7-BE6738BB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88614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4958-E609-FD5C-3A1C-7D0E0E4F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DACA3-4BF1-ACB9-8247-3D08B49F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design a GUI app that can support both Windows and MacOS UI components</a:t>
            </a:r>
          </a:p>
          <a:p>
            <a:r>
              <a:rPr lang="en-US" dirty="0"/>
              <a:t>Option 1 – add if-else statements for each UI component creation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Button </a:t>
            </a:r>
            <a:r>
              <a:rPr lang="en-US" sz="1800" dirty="0" err="1">
                <a:latin typeface="Consolas" panose="020B0609020204030204" pitchFamily="49" charset="0"/>
              </a:rPr>
              <a:t>button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nullptr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if (platform == “win”)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button = new </a:t>
            </a:r>
            <a:r>
              <a:rPr lang="en-US" sz="1800" dirty="0" err="1">
                <a:latin typeface="Consolas" panose="020B0609020204030204" pitchFamily="49" charset="0"/>
              </a:rPr>
              <a:t>WinButton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 else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button = new </a:t>
            </a:r>
            <a:r>
              <a:rPr lang="en-US" sz="1800" dirty="0" err="1">
                <a:latin typeface="Consolas" panose="020B0609020204030204" pitchFamily="49" charset="0"/>
              </a:rPr>
              <a:t>MacOSButton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Very ugly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9E192-1E6C-E546-8E98-0C2E6551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toolkit</a:t>
            </a:r>
          </a:p>
        </p:txBody>
      </p:sp>
    </p:spTree>
    <p:extLst>
      <p:ext uri="{BB962C8B-B14F-4D97-AF65-F5344CB8AC3E}">
        <p14:creationId xmlns:p14="http://schemas.microsoft.com/office/powerpoint/2010/main" val="37773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4F4B-DBCD-4D79-CA17-752A8568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32625-FDC5-A453-80F5-27946CB9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MacOSButton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69879-3781-7743-E985-9EA7F6F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89CC-126E-D915-5851-DEF1857E7B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</a:t>
            </a:r>
            <a:r>
              <a:rPr lang="en-US" dirty="0" err="1">
                <a:latin typeface="Consolas" panose="020B0609020204030204" pitchFamily="49" charset="0"/>
              </a:rPr>
              <a:t>UIFactory</a:t>
            </a:r>
            <a:r>
              <a:rPr lang="en-US" dirty="0"/>
              <a:t> class that provides abstract methods for UI component creation</a:t>
            </a:r>
          </a:p>
          <a:p>
            <a:r>
              <a:rPr lang="en-US" dirty="0"/>
              <a:t>Create concrete factory classes for both Windows and MacOS</a:t>
            </a:r>
          </a:p>
        </p:txBody>
      </p:sp>
    </p:spTree>
    <p:extLst>
      <p:ext uri="{BB962C8B-B14F-4D97-AF65-F5344CB8AC3E}">
        <p14:creationId xmlns:p14="http://schemas.microsoft.com/office/powerpoint/2010/main" val="86399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42A29-48D8-4139-1177-D82A1911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AC07F-CD1B-D3F1-B5AD-56A38790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…}</a:t>
            </a:r>
          </a:p>
          <a:p>
            <a:endParaRPr lang="en-US" dirty="0"/>
          </a:p>
          <a:p>
            <a:r>
              <a:rPr lang="en-US" dirty="0"/>
              <a:t>public class Application {</a:t>
            </a:r>
          </a:p>
          <a:p>
            <a:r>
              <a:rPr lang="en-US" dirty="0"/>
              <a:t>	private </a:t>
            </a:r>
            <a:r>
              <a:rPr lang="en-US" dirty="0" err="1"/>
              <a:t>UIFactory</a:t>
            </a:r>
            <a:r>
              <a:rPr lang="en-US" dirty="0"/>
              <a:t> </a:t>
            </a:r>
            <a:r>
              <a:rPr lang="en-US" dirty="0" err="1"/>
              <a:t>uiFactory</a:t>
            </a:r>
            <a:r>
              <a:rPr lang="en-US" dirty="0"/>
              <a:t>;</a:t>
            </a:r>
          </a:p>
          <a:p>
            <a:r>
              <a:rPr lang="en-US" dirty="0"/>
              <a:t>	public Application() {</a:t>
            </a:r>
          </a:p>
          <a:p>
            <a:r>
              <a:rPr lang="en-US" dirty="0"/>
              <a:t>		String platform = </a:t>
            </a:r>
            <a:r>
              <a:rPr lang="en-US" dirty="0" err="1"/>
              <a:t>detectPlatform</a:t>
            </a:r>
            <a:r>
              <a:rPr lang="en-US" dirty="0"/>
              <a:t>();</a:t>
            </a:r>
          </a:p>
          <a:p>
            <a:r>
              <a:rPr lang="en-US" dirty="0"/>
              <a:t>		if (platform == “win”)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WinFactory</a:t>
            </a:r>
            <a:r>
              <a:rPr lang="en-US" dirty="0"/>
              <a:t>();</a:t>
            </a:r>
          </a:p>
          <a:p>
            <a:r>
              <a:rPr lang="en-US" dirty="0"/>
              <a:t>		} else if (platform == “</a:t>
            </a:r>
            <a:r>
              <a:rPr lang="en-US" dirty="0" err="1"/>
              <a:t>macos</a:t>
            </a:r>
            <a:r>
              <a:rPr lang="en-US" dirty="0"/>
              <a:t>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UIFactory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drawGUI</a:t>
            </a:r>
            <a:r>
              <a:rPr lang="en-US" dirty="0"/>
              <a:t>() {</a:t>
            </a:r>
          </a:p>
          <a:p>
            <a:r>
              <a:rPr lang="en-US" dirty="0"/>
              <a:t>		Button </a:t>
            </a:r>
            <a:r>
              <a:rPr lang="en-US" dirty="0" err="1"/>
              <a:t>button</a:t>
            </a:r>
            <a:r>
              <a:rPr lang="en-US" dirty="0"/>
              <a:t> = </a:t>
            </a:r>
            <a:r>
              <a:rPr lang="en-US" dirty="0" err="1"/>
              <a:t>uiFactory.createButton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47DA89-6477-5418-7AE2-DDE15A55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DC1E04-2BC5-AF62-B5F8-10210EEAA1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 contains a field of type </a:t>
            </a:r>
            <a:r>
              <a:rPr lang="en-US" dirty="0" err="1"/>
              <a:t>UIFactory</a:t>
            </a:r>
            <a:endParaRPr lang="en-US" dirty="0"/>
          </a:p>
          <a:p>
            <a:pPr lvl="1"/>
            <a:r>
              <a:rPr lang="en-US" dirty="0"/>
              <a:t>Initialized depending on the platform</a:t>
            </a:r>
          </a:p>
          <a:p>
            <a:pPr lvl="1"/>
            <a:r>
              <a:rPr lang="en-US" dirty="0"/>
              <a:t>ONLY place where the platform check is performed</a:t>
            </a:r>
          </a:p>
        </p:txBody>
      </p:sp>
    </p:spTree>
    <p:extLst>
      <p:ext uri="{BB962C8B-B14F-4D97-AF65-F5344CB8AC3E}">
        <p14:creationId xmlns:p14="http://schemas.microsoft.com/office/powerpoint/2010/main" val="362164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BE99-4688-BBD0-00B4-F0B88544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Isolates concrete classes</a:t>
            </a:r>
          </a:p>
          <a:p>
            <a:pPr lvl="1"/>
            <a:r>
              <a:rPr lang="en-US" dirty="0"/>
              <a:t>Objects are created through the interface / abstract classes</a:t>
            </a:r>
          </a:p>
          <a:p>
            <a:r>
              <a:rPr lang="en-US" dirty="0"/>
              <a:t>Easier to exchange product families</a:t>
            </a:r>
          </a:p>
          <a:p>
            <a:r>
              <a:rPr lang="en-US" dirty="0"/>
              <a:t>Promotes consistency among products</a:t>
            </a:r>
          </a:p>
          <a:p>
            <a:pPr lvl="1"/>
            <a:r>
              <a:rPr lang="en-US" dirty="0"/>
              <a:t>All UI families must support same functionalities</a:t>
            </a:r>
          </a:p>
          <a:p>
            <a:r>
              <a:rPr lang="en-US" dirty="0"/>
              <a:t>Supporting new kind of UI family is easier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6D94F0-D760-0527-69CE-B30BDEE9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8366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E3DB8-72E0-65BB-8252-1DAEE6DF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57A4-C116-3A8A-3126-9639181B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classes and objects compose to form larger structures</a:t>
            </a:r>
          </a:p>
          <a:p>
            <a:r>
              <a:rPr lang="en-US" dirty="0"/>
              <a:t>Structural patterns can be applied at</a:t>
            </a:r>
          </a:p>
          <a:p>
            <a:pPr lvl="1"/>
            <a:r>
              <a:rPr lang="en-US" dirty="0"/>
              <a:t>Class level</a:t>
            </a:r>
          </a:p>
          <a:p>
            <a:pPr lvl="1"/>
            <a:r>
              <a:rPr lang="en-US" dirty="0"/>
              <a:t>Object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A2237B-DB38-0B09-7E6B-FB905BAE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69990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C10D-68FA-95DD-7036-88FA30F3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91191-6187-FAE6-ABCA-5872F805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interface of a class into another interface clients expect</a:t>
            </a:r>
          </a:p>
          <a:p>
            <a:r>
              <a:rPr lang="en-US" dirty="0"/>
              <a:t>Allows classes to work together that couldn't otherwise because of incompatible interfaces</a:t>
            </a:r>
          </a:p>
          <a:p>
            <a:pPr lvl="1"/>
            <a:r>
              <a:rPr lang="en-US" dirty="0"/>
              <a:t>… just like a HDMI to USB-C adapter</a:t>
            </a:r>
          </a:p>
          <a:p>
            <a:r>
              <a:rPr lang="en-US" dirty="0"/>
              <a:t>Also known as </a:t>
            </a:r>
            <a:r>
              <a:rPr lang="en-US" i="1" dirty="0"/>
              <a:t>wrapper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9D9A61-5063-2D50-C2F9-AF651770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62543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CE27-E540-108F-8563-06C16DFC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0D83-9ED8-1EFC-00B5-F76F98FC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StripeProcessor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makePayment</a:t>
            </a:r>
            <a:r>
              <a:rPr lang="en-US" dirty="0"/>
              <a:t>(double amount) {</a:t>
            </a:r>
          </a:p>
          <a:p>
            <a:r>
              <a:rPr lang="en-US" dirty="0"/>
              <a:t>		// stripe functionality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AB3BE7-4371-B561-6198-A513CAB9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394B-7BD7-051C-9695-560E29531A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an e-commerce website uses a unified payment interface (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) to handle all payment requests</a:t>
            </a:r>
            <a:br>
              <a:rPr lang="en-US" dirty="0"/>
            </a:b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dirty="0"/>
              <a:t>Want to integrate a new third-party payment gateway (</a:t>
            </a:r>
            <a:r>
              <a:rPr lang="en-US" dirty="0" err="1">
                <a:latin typeface="Consolas" panose="020B0609020204030204" pitchFamily="49" charset="0"/>
              </a:rPr>
              <a:t>ThirdPartyPayment</a:t>
            </a:r>
            <a:r>
              <a:rPr lang="en-US" dirty="0"/>
              <a:t>) with a different interface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E05887-031A-C61F-677A-649440796468}"/>
              </a:ext>
            </a:extLst>
          </p:cNvPr>
          <p:cNvGrpSpPr/>
          <p:nvPr/>
        </p:nvGrpSpPr>
        <p:grpSpPr>
          <a:xfrm>
            <a:off x="6015487" y="4396153"/>
            <a:ext cx="5633413" cy="1435303"/>
            <a:chOff x="6015487" y="4038545"/>
            <a:chExt cx="5633413" cy="17929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5D9286-6B37-D700-F666-53CD5725BFE9}"/>
                </a:ext>
              </a:extLst>
            </p:cNvPr>
            <p:cNvSpPr/>
            <p:nvPr/>
          </p:nvSpPr>
          <p:spPr>
            <a:xfrm>
              <a:off x="6015487" y="4407877"/>
              <a:ext cx="4746298" cy="1423580"/>
            </a:xfrm>
            <a:prstGeom prst="rect">
              <a:avLst/>
            </a:prstGeom>
            <a:noFill/>
            <a:ln w="317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104984-B080-B71B-9980-23887F883084}"/>
                </a:ext>
              </a:extLst>
            </p:cNvPr>
            <p:cNvSpPr txBox="1"/>
            <p:nvPr/>
          </p:nvSpPr>
          <p:spPr>
            <a:xfrm flipH="1">
              <a:off x="8074360" y="4038545"/>
              <a:ext cx="35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Third party payment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9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Objects of type Class Car abstract the behavior of a car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68719-C6B0-DD6F-5C3D-F19F3016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StripeAdapter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stripeProcessor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StripeAdapter</a:t>
            </a:r>
            <a:r>
              <a:rPr lang="en-US" dirty="0"/>
              <a:t>(</a:t>
            </a:r>
            <a:r>
              <a:rPr lang="en-US" dirty="0" err="1"/>
              <a:t>StripeProcessor</a:t>
            </a:r>
            <a:r>
              <a:rPr lang="en-US" dirty="0"/>
              <a:t> p) {</a:t>
            </a:r>
          </a:p>
          <a:p>
            <a:r>
              <a:rPr lang="en-US" dirty="0"/>
              <a:t>		</a:t>
            </a:r>
            <a:r>
              <a:rPr lang="en-US" dirty="0" err="1"/>
              <a:t>this.stripeProcessor</a:t>
            </a:r>
            <a:r>
              <a:rPr lang="en-US" dirty="0"/>
              <a:t> = p;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pay(double amount) {</a:t>
            </a:r>
          </a:p>
          <a:p>
            <a:r>
              <a:rPr lang="en-US" dirty="0"/>
              <a:t>		</a:t>
            </a:r>
            <a:r>
              <a:rPr lang="en-US" dirty="0" err="1"/>
              <a:t>stripeProcessor.makePayment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stripe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StripeAdapter</a:t>
            </a:r>
            <a:r>
              <a:rPr lang="en-US" dirty="0"/>
              <a:t>(stripe);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1281-26A2-0368-5120-D2CB253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27576-E03B-D6FF-3E7A-C506FFCE0E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</p:spTree>
    <p:extLst>
      <p:ext uri="{BB962C8B-B14F-4D97-AF65-F5344CB8AC3E}">
        <p14:creationId xmlns:p14="http://schemas.microsoft.com/office/powerpoint/2010/main" val="124804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5A4FD-EE9E-947A-38AA-64AE1360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adapter can work with many </a:t>
            </a:r>
            <a:r>
              <a:rPr lang="en-US" dirty="0" err="1"/>
              <a:t>adaptees</a:t>
            </a:r>
            <a:r>
              <a:rPr lang="en-US" dirty="0"/>
              <a:t> – that is, the </a:t>
            </a:r>
            <a:r>
              <a:rPr lang="en-US" dirty="0" err="1"/>
              <a:t>Adaptee</a:t>
            </a:r>
            <a:r>
              <a:rPr lang="en-US" dirty="0"/>
              <a:t> itself and all of its subclasses (any subclass of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in the previous example)</a:t>
            </a:r>
          </a:p>
          <a:p>
            <a:r>
              <a:rPr lang="en-US" dirty="0"/>
              <a:t>Makes it harder to override </a:t>
            </a:r>
            <a:r>
              <a:rPr lang="en-US" dirty="0" err="1"/>
              <a:t>Adaptee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Must subclass the </a:t>
            </a:r>
            <a:r>
              <a:rPr lang="en-US" dirty="0" err="1"/>
              <a:t>Adaptee</a:t>
            </a:r>
            <a:r>
              <a:rPr lang="en-US" dirty="0"/>
              <a:t> and make Adapter refer to the subclass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01EA9-E485-2691-F400-C187B85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46373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DB3-A114-18B9-A72C-754673E8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CD6D-F055-8AED-DDC8-E50B2AC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class or group of classes into two separate hierarchies – abstraction and implementation – which can be developed independently of each other </a:t>
            </a:r>
            <a:r>
              <a:rPr lang="en-US" sz="1400" dirty="0">
                <a:hlinkClick r:id="rId3"/>
              </a:rPr>
              <a:t>https://refactoring.guru/design-patterns/bridge</a:t>
            </a:r>
            <a:endParaRPr lang="en-US" sz="1400" dirty="0"/>
          </a:p>
          <a:p>
            <a:r>
              <a:rPr lang="en-US" dirty="0"/>
              <a:t>When an abstraction can have one of several possible implementations, the usual way to accommodate them is to use inheritance</a:t>
            </a:r>
          </a:p>
          <a:p>
            <a:r>
              <a:rPr lang="en-US" dirty="0"/>
              <a:t>Inheritance binds an implementation to an abstraction permanently</a:t>
            </a:r>
          </a:p>
          <a:p>
            <a:pPr lvl="1"/>
            <a:r>
              <a:rPr lang="en-US" dirty="0"/>
              <a:t>Need more flexibility in many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F6F0E-322E-0BDF-EC19-8FDC869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5927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AF53-FD6E-6D1F-7809-187C8E10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35DD-0ECC-6E26-7830-04ED9B9E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5E5D-EE1A-16A4-9592-C4B85C4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93E25B-5A78-0425-4D70-3D0B1BB66D26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980A10-A0F9-464D-E0F8-8DF581D4740E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08EBEE-8181-86E5-7A91-14560D1D2246}"/>
              </a:ext>
            </a:extLst>
          </p:cNvPr>
          <p:cNvSpPr/>
          <p:nvPr/>
        </p:nvSpPr>
        <p:spPr>
          <a:xfrm>
            <a:off x="4829906" y="2966599"/>
            <a:ext cx="2286001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F8F8-1642-96E7-977B-6FCAE6232D91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DB07C-BC7E-9597-59AA-DA74EA45CF6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47799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2B6949-93AB-1E48-CD0E-EACB84DCC383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9E340-350D-1A7A-5CF2-A9FAECBB7054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9295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D506-E79B-B8C5-C951-F31C217E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04D7-64F9-14BC-286D-E3EE42EA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2A881-F182-27D7-D37D-AE7E82F7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D4838-5CFA-4D4A-0E96-6A560470FC43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3B7CC1-D45E-D432-9144-188B0EDA02CC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51A6F-13E6-1909-4CB5-DB9B0479652A}"/>
              </a:ext>
            </a:extLst>
          </p:cNvPr>
          <p:cNvSpPr/>
          <p:nvPr/>
        </p:nvSpPr>
        <p:spPr>
          <a:xfrm>
            <a:off x="4829907" y="2966599"/>
            <a:ext cx="2382594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F05C42-1B4E-50FE-8C9D-1B8BB227B90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EAD19-03DC-BA2E-B692-3FFA13F87A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96096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4E646C-9209-9CF2-2332-956F31C9B10A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A0D51-92D3-0D2F-0270-6FA296864F05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B293E-014E-57F4-8281-DC54637B1FC1}"/>
              </a:ext>
            </a:extLst>
          </p:cNvPr>
          <p:cNvSpPr txBox="1"/>
          <p:nvPr/>
        </p:nvSpPr>
        <p:spPr>
          <a:xfrm>
            <a:off x="360607" y="4478144"/>
            <a:ext cx="12097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 car can be either gas or electric. A motorcycle can also be either gas or electric</a:t>
            </a:r>
          </a:p>
        </p:txBody>
      </p:sp>
    </p:spTree>
    <p:extLst>
      <p:ext uri="{BB962C8B-B14F-4D97-AF65-F5344CB8AC3E}">
        <p14:creationId xmlns:p14="http://schemas.microsoft.com/office/powerpoint/2010/main" val="123575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45B0-BC97-36CA-5B21-483FF65F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60C32-8D75-70AE-CB02-05F69B49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FDB29-A0C8-8453-8BBE-265E881F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7CE6CA-CF15-2C94-A835-E596FC3255D4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269BD2-9D80-CBD9-12EB-88583919AE77}"/>
              </a:ext>
            </a:extLst>
          </p:cNvPr>
          <p:cNvSpPr/>
          <p:nvPr/>
        </p:nvSpPr>
        <p:spPr>
          <a:xfrm>
            <a:off x="291098" y="2966600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93CFE9-6553-2A4D-1129-310FCCB4E98E}"/>
              </a:ext>
            </a:extLst>
          </p:cNvPr>
          <p:cNvSpPr/>
          <p:nvPr/>
        </p:nvSpPr>
        <p:spPr>
          <a:xfrm>
            <a:off x="508162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5D31F-686B-0754-48D4-1B1D1C424FD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404791" y="2130267"/>
            <a:ext cx="3120317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C6C53-49F7-649B-04A9-391CF208822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225776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4D5C7-4217-C6F3-5551-BCF35678E6DF}"/>
              </a:ext>
            </a:extLst>
          </p:cNvPr>
          <p:cNvSpPr txBox="1"/>
          <p:nvPr/>
        </p:nvSpPr>
        <p:spPr>
          <a:xfrm>
            <a:off x="6571170" y="202615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9C294-0B43-CD3B-6360-E6F946D42ECF}"/>
              </a:ext>
            </a:extLst>
          </p:cNvPr>
          <p:cNvSpPr txBox="1"/>
          <p:nvPr/>
        </p:nvSpPr>
        <p:spPr>
          <a:xfrm>
            <a:off x="2380375" y="211441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ED28A-608B-CB64-3F43-331DFD80739F}"/>
              </a:ext>
            </a:extLst>
          </p:cNvPr>
          <p:cNvSpPr txBox="1"/>
          <p:nvPr/>
        </p:nvSpPr>
        <p:spPr>
          <a:xfrm>
            <a:off x="360607" y="4478144"/>
            <a:ext cx="10433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if we want to add diesel vehicles? </a:t>
            </a:r>
          </a:p>
          <a:p>
            <a:r>
              <a:rPr lang="en-US" sz="2800" b="1" i="1" dirty="0"/>
              <a:t>What about other vehicles like Bicycle which are manually operated?</a:t>
            </a:r>
          </a:p>
          <a:p>
            <a:endParaRPr lang="en-US" sz="2800" b="1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2CBD20-7756-9F77-62A5-BF0DA83A4E0E}"/>
              </a:ext>
            </a:extLst>
          </p:cNvPr>
          <p:cNvSpPr/>
          <p:nvPr/>
        </p:nvSpPr>
        <p:spPr>
          <a:xfrm>
            <a:off x="2722043" y="2966599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GasCar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CAD952-8671-9648-F9ED-8EFFC6D8F62D}"/>
              </a:ext>
            </a:extLst>
          </p:cNvPr>
          <p:cNvSpPr/>
          <p:nvPr/>
        </p:nvSpPr>
        <p:spPr>
          <a:xfrm>
            <a:off x="868568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GasMotorcycle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4F4667-03FC-2C6B-2CF5-AC61CBA64D0F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4525108" y="2130267"/>
            <a:ext cx="586182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9D72A-5736-4946-93C8-D0675419BE6B}"/>
              </a:ext>
            </a:extLst>
          </p:cNvPr>
          <p:cNvSpPr txBox="1"/>
          <p:nvPr/>
        </p:nvSpPr>
        <p:spPr>
          <a:xfrm>
            <a:off x="4773927" y="249637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37E12-0D15-2D00-2AE5-B3DA01C4CEA2}"/>
              </a:ext>
            </a:extLst>
          </p:cNvPr>
          <p:cNvSpPr txBox="1"/>
          <p:nvPr/>
        </p:nvSpPr>
        <p:spPr>
          <a:xfrm>
            <a:off x="3102117" y="254489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AE90CF-2A16-46D4-0291-82243616CE8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3835736" y="2130267"/>
            <a:ext cx="689372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16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C8D6-CA14-CE8E-74A9-CA2298ED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DE54-06B8-CAE2-C10B-400EBBD1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left as an 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16ED1-2D63-42D5-9B0C-CF1AE86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2DE1E0-8833-8776-C25B-515788113524}"/>
              </a:ext>
            </a:extLst>
          </p:cNvPr>
          <p:cNvSpPr/>
          <p:nvPr/>
        </p:nvSpPr>
        <p:spPr>
          <a:xfrm>
            <a:off x="1409385" y="1579036"/>
            <a:ext cx="1499963" cy="477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614C5-4B93-B29A-0198-BEF3CBB97D66}"/>
              </a:ext>
            </a:extLst>
          </p:cNvPr>
          <p:cNvSpPr/>
          <p:nvPr/>
        </p:nvSpPr>
        <p:spPr>
          <a:xfrm>
            <a:off x="51578" y="2856269"/>
            <a:ext cx="931841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EE0C2-D55E-81F5-E87A-430739C0B06B}"/>
              </a:ext>
            </a:extLst>
          </p:cNvPr>
          <p:cNvSpPr/>
          <p:nvPr/>
        </p:nvSpPr>
        <p:spPr>
          <a:xfrm>
            <a:off x="5741825" y="2823789"/>
            <a:ext cx="1805065" cy="477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EEA740-AAD6-9A63-9D23-677C9CDF4C9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17499" y="2056256"/>
            <a:ext cx="1641868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8C442-2809-91E0-455D-98853B3AE6A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6644358" y="2056256"/>
            <a:ext cx="1283188" cy="767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45AEAD-5FCB-AE90-4883-13D362994E84}"/>
              </a:ext>
            </a:extLst>
          </p:cNvPr>
          <p:cNvSpPr txBox="1"/>
          <p:nvPr/>
        </p:nvSpPr>
        <p:spPr>
          <a:xfrm>
            <a:off x="6261097" y="21987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A16D0-CDDF-645E-EF1D-41A92FA6DE1B}"/>
              </a:ext>
            </a:extLst>
          </p:cNvPr>
          <p:cNvSpPr txBox="1"/>
          <p:nvPr/>
        </p:nvSpPr>
        <p:spPr>
          <a:xfrm>
            <a:off x="337161" y="21446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F206-9575-FAE3-FD1B-D207F4FD47BC}"/>
              </a:ext>
            </a:extLst>
          </p:cNvPr>
          <p:cNvSpPr/>
          <p:nvPr/>
        </p:nvSpPr>
        <p:spPr>
          <a:xfrm>
            <a:off x="1161912" y="2856269"/>
            <a:ext cx="1499964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Bicycle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0C07DB-9AB5-FCFD-F24B-9606CC3FB4FC}"/>
              </a:ext>
            </a:extLst>
          </p:cNvPr>
          <p:cNvSpPr/>
          <p:nvPr/>
        </p:nvSpPr>
        <p:spPr>
          <a:xfrm>
            <a:off x="7755452" y="2824450"/>
            <a:ext cx="997576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8DA568-F019-05FC-2D0E-CAB6CA91397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927546" y="2056256"/>
            <a:ext cx="326694" cy="768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4995C1-2A03-D256-002F-B583B70D918A}"/>
              </a:ext>
            </a:extLst>
          </p:cNvPr>
          <p:cNvSpPr txBox="1"/>
          <p:nvPr/>
        </p:nvSpPr>
        <p:spPr>
          <a:xfrm>
            <a:off x="3462412" y="22569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1E3C9-6339-7431-D077-60804C6D3BE0}"/>
              </a:ext>
            </a:extLst>
          </p:cNvPr>
          <p:cNvSpPr txBox="1"/>
          <p:nvPr/>
        </p:nvSpPr>
        <p:spPr>
          <a:xfrm>
            <a:off x="1178714" y="23765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F44365-265B-B06D-C85E-73105E59DA58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1911894" y="2056256"/>
            <a:ext cx="247473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BB8CDE-D851-DC94-4033-B2833E04FBD9}"/>
              </a:ext>
            </a:extLst>
          </p:cNvPr>
          <p:cNvSpPr/>
          <p:nvPr/>
        </p:nvSpPr>
        <p:spPr>
          <a:xfrm>
            <a:off x="6644358" y="1579036"/>
            <a:ext cx="2566375" cy="4772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EnergySource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E49FAC-6E24-CF3D-0023-02405652F5E5}"/>
              </a:ext>
            </a:extLst>
          </p:cNvPr>
          <p:cNvSpPr/>
          <p:nvPr/>
        </p:nvSpPr>
        <p:spPr>
          <a:xfrm>
            <a:off x="8925122" y="2807556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44BC528-3F02-E4D3-93CF-839B49671662}"/>
              </a:ext>
            </a:extLst>
          </p:cNvPr>
          <p:cNvSpPr/>
          <p:nvPr/>
        </p:nvSpPr>
        <p:spPr>
          <a:xfrm>
            <a:off x="10519324" y="2801113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A08829-8C42-CAC9-A672-129A0B42F5A3}"/>
              </a:ext>
            </a:extLst>
          </p:cNvPr>
          <p:cNvSpPr/>
          <p:nvPr/>
        </p:nvSpPr>
        <p:spPr>
          <a:xfrm>
            <a:off x="2848903" y="2839648"/>
            <a:ext cx="2285463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405CA-4DC0-9FD6-E97E-1EAC4091D069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2159367" y="2056256"/>
            <a:ext cx="1832268" cy="783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E64DC1-C0FD-7132-AFBF-A67D637E8A88}"/>
              </a:ext>
            </a:extLst>
          </p:cNvPr>
          <p:cNvSpPr txBox="1"/>
          <p:nvPr/>
        </p:nvSpPr>
        <p:spPr>
          <a:xfrm>
            <a:off x="7243671" y="24203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27C977-4460-3B6A-5C9A-EF5FF8245B69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7927546" y="2056256"/>
            <a:ext cx="1744120" cy="751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7EFAF5-BDC9-EF60-9805-0A11ACDF7E88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7927546" y="2056256"/>
            <a:ext cx="3338322" cy="744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6C00DE-7AC5-FF18-EAE4-A873237D1CC5}"/>
              </a:ext>
            </a:extLst>
          </p:cNvPr>
          <p:cNvSpPr txBox="1"/>
          <p:nvPr/>
        </p:nvSpPr>
        <p:spPr>
          <a:xfrm>
            <a:off x="9807578" y="219317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F5A07E-A9D2-F1AE-48D2-7AEB6FB13B3E}"/>
              </a:ext>
            </a:extLst>
          </p:cNvPr>
          <p:cNvSpPr txBox="1"/>
          <p:nvPr/>
        </p:nvSpPr>
        <p:spPr>
          <a:xfrm>
            <a:off x="8226245" y="241400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89F95E-F8DE-B2AE-7B14-1ED38E8D229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909348" y="1817646"/>
            <a:ext cx="3735010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7488A16-0D10-2743-5347-339C2C6A925C}"/>
              </a:ext>
            </a:extLst>
          </p:cNvPr>
          <p:cNvSpPr txBox="1"/>
          <p:nvPr/>
        </p:nvSpPr>
        <p:spPr>
          <a:xfrm>
            <a:off x="4197019" y="144993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contains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27DFB0-420D-5421-EE79-5A71520D3DA5}"/>
              </a:ext>
            </a:extLst>
          </p:cNvPr>
          <p:cNvSpPr txBox="1"/>
          <p:nvPr/>
        </p:nvSpPr>
        <p:spPr>
          <a:xfrm>
            <a:off x="1178714" y="3856892"/>
            <a:ext cx="215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Abstraction</a:t>
            </a:r>
            <a:endParaRPr lang="en-US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307D01-6228-6B36-D48A-35BC8E5939D1}"/>
              </a:ext>
            </a:extLst>
          </p:cNvPr>
          <p:cNvSpPr txBox="1"/>
          <p:nvPr/>
        </p:nvSpPr>
        <p:spPr>
          <a:xfrm>
            <a:off x="7194366" y="3807255"/>
            <a:ext cx="2918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Implementation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61464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BB74F9-118B-B86F-23AD-30633906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Decouples interface (abstraction) and implementation</a:t>
            </a:r>
          </a:p>
          <a:p>
            <a:r>
              <a:rPr lang="en-US" dirty="0"/>
              <a:t>The “implementation” is not bound to the abstraction</a:t>
            </a:r>
          </a:p>
          <a:p>
            <a:pPr lvl="1"/>
            <a:r>
              <a:rPr lang="en-US" dirty="0"/>
              <a:t>For example, you can turn a manual bike to an electric</a:t>
            </a:r>
          </a:p>
          <a:p>
            <a:r>
              <a:rPr lang="en-US" dirty="0"/>
              <a:t>Improved extensibility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9DDE4A-9955-115F-A93D-9282C1DC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20254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7B24E-C936-F08A-8DC7-A9B9F2D95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23096-E3D9-BB6F-69C1-2FF5B0DB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Ideal for representing hierarchical structures where an object can contain other objects from the same class hierarchy</a:t>
            </a:r>
          </a:p>
          <a:p>
            <a:r>
              <a:rPr lang="en-US" dirty="0"/>
              <a:t>Composite pattern allows clients to treat individual objects and compositions of objects uniformly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A340C-AB0B-9836-5450-D233807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13229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CECD9-2F30-187C-6F7F-1A2E7805D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3AAB-EF8C-8CF7-78B8-FD78594A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an individual social media entry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a collection of posts and/or threads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should have similar operations such as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8396F2-5CA5-8E81-C417-6DE2A439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7DE6D-D9D7-D6BA-3D40-42EB2D2E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3" y="696277"/>
            <a:ext cx="4693955" cy="4913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AFA4B40-8EBB-8DAD-FA32-5F9BD63BE6A6}"/>
              </a:ext>
            </a:extLst>
          </p:cNvPr>
          <p:cNvGrpSpPr/>
          <p:nvPr/>
        </p:nvGrpSpPr>
        <p:grpSpPr>
          <a:xfrm>
            <a:off x="6635262" y="696277"/>
            <a:ext cx="5267607" cy="696277"/>
            <a:chOff x="6635262" y="696277"/>
            <a:chExt cx="5267607" cy="696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6C7F83-891A-6038-0D78-3754E816D915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5576F3-F381-6D87-2DF7-E695F4CB5057}"/>
                </a:ext>
              </a:extLst>
            </p:cNvPr>
            <p:cNvSpPr txBox="1"/>
            <p:nvPr/>
          </p:nvSpPr>
          <p:spPr>
            <a:xfrm>
              <a:off x="11172092" y="785004"/>
              <a:ext cx="730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Post</a:t>
              </a:r>
              <a:endParaRPr lang="en-US" b="1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5F9438-8B1D-CCD5-07DD-136C19E128EF}"/>
              </a:ext>
            </a:extLst>
          </p:cNvPr>
          <p:cNvGrpSpPr/>
          <p:nvPr/>
        </p:nvGrpSpPr>
        <p:grpSpPr>
          <a:xfrm>
            <a:off x="6635262" y="1403835"/>
            <a:ext cx="5619178" cy="4295153"/>
            <a:chOff x="6635262" y="696277"/>
            <a:chExt cx="5619178" cy="696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70C850-64A5-F6E6-652E-55C671D2C4A2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E4F44B-4B80-6920-ACBD-416A159A573F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4FD1B0-3F88-1A75-F50A-F559372E415D}"/>
              </a:ext>
            </a:extLst>
          </p:cNvPr>
          <p:cNvGrpSpPr/>
          <p:nvPr/>
        </p:nvGrpSpPr>
        <p:grpSpPr>
          <a:xfrm>
            <a:off x="6787662" y="2215662"/>
            <a:ext cx="5619178" cy="3635726"/>
            <a:chOff x="6635262" y="696277"/>
            <a:chExt cx="5619178" cy="6962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7843CD-58C3-5317-3263-8B1CAAC160F3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FBFB24-C184-D572-EE1B-ADA542CAEE97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20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837A-35AE-298A-5702-4B86A47B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B449DA-1810-3D6B-270D-67B0FFCD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design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for an application consisting of hundreds of classes 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r>
              <a:rPr lang="en-US" dirty="0"/>
              <a:t>How would you design it?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1DF575-1FC0-7869-AC5B-980685FB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2508433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BD8A0-4387-3EE6-4EB1-167EF3894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20F92-67B8-684B-6DB6-FEE2B89F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display();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display()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(content);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List&lt;</a:t>
            </a:r>
            <a:r>
              <a:rPr lang="en-US" dirty="0" err="1"/>
              <a:t>SocialMediaComponent</a:t>
            </a:r>
            <a:r>
              <a:rPr lang="en-US" dirty="0"/>
              <a:t>&gt; components = …; </a:t>
            </a:r>
          </a:p>
          <a:p>
            <a:r>
              <a:rPr lang="en-US" dirty="0"/>
              <a:t>	public void display() {</a:t>
            </a:r>
          </a:p>
          <a:p>
            <a:r>
              <a:rPr lang="en-US" dirty="0"/>
              <a:t>		for (</a:t>
            </a:r>
            <a:r>
              <a:rPr lang="en-US" dirty="0" err="1"/>
              <a:t>SocialMediaComponent</a:t>
            </a:r>
            <a:r>
              <a:rPr lang="en-US" dirty="0"/>
              <a:t> c: components) {</a:t>
            </a:r>
          </a:p>
          <a:p>
            <a:r>
              <a:rPr lang="en-US" dirty="0"/>
              <a:t>		  </a:t>
            </a:r>
            <a:r>
              <a:rPr lang="en-US" dirty="0" err="1"/>
              <a:t>c.display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7C1815-2181-150A-6A7A-97457198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706FFA5-B1AC-2AB0-B3AA-CECEF26039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abstract class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r>
              <a:rPr lang="en-US" dirty="0"/>
              <a:t> that supports the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 functionalities</a:t>
            </a:r>
          </a:p>
          <a:p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are subclasses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the “leaf”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the “composite” composed of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of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4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C895A-3C25-D642-CEFD-E3CCA4E6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client. Clients can treat leaf and composite objects uniformly</a:t>
            </a:r>
          </a:p>
          <a:p>
            <a:r>
              <a:rPr lang="en-US" dirty="0"/>
              <a:t>Makes it easier to add new kinds of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FDD4C8-5767-8DAE-5D9F-79D1A5DD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19061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8ECD8-D10B-2F32-6546-3FB7B1A0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71D4E-E840-B89F-C2C0-D7B11E8B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attach additional functionalities to an object dynamically</a:t>
            </a:r>
          </a:p>
          <a:p>
            <a:r>
              <a:rPr lang="en-US" dirty="0"/>
              <a:t>Flexible alternative to subclassing which operates at the class-level</a:t>
            </a:r>
          </a:p>
          <a:p>
            <a:r>
              <a:rPr lang="en-US" dirty="0"/>
              <a:t>Basic idea: enclose the object in another object (the decorator) that adds the additional functionality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5869BD-6F50-2923-5F87-44B3080A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852576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72BB0-3A18-D1E2-5684-22EDB0BF0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1331B-9690-FB32-61C2-B1A8FE9C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FraudDetectionProcessor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A8FB43-F82A-DB5E-EBDF-FD73FDBC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</p:spTree>
    <p:extLst>
      <p:ext uri="{BB962C8B-B14F-4D97-AF65-F5344CB8AC3E}">
        <p14:creationId xmlns:p14="http://schemas.microsoft.com/office/powerpoint/2010/main" val="4093050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F5911-7DAB-1C44-16C7-28DDA5A48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C97F2-730D-4612-12F2-DF2580CA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abstract class </a:t>
            </a:r>
            <a:r>
              <a:rPr lang="en-US" b="1" dirty="0" err="1"/>
              <a:t>PaymentProcessorDecorator</a:t>
            </a:r>
            <a:r>
              <a:rPr lang="en-US" b="1" dirty="0"/>
              <a:t> </a:t>
            </a:r>
            <a:r>
              <a:rPr lang="en-US" dirty="0"/>
              <a:t>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b="1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62B4B7-D703-69A0-2A4C-6F323796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8BD47F-0D6D-D3BD-A9A5-CD6EF6F3431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28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7AA0D-122C-0580-A544-668047B7C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20A99-8193-1B91-24FE-C5465FE9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FraudDetectionProcessor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4947AA-F02B-CA44-CB63-7E109996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8F948A-5D69-05E1-8995-253E23A103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FraudDetectionProcessor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8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89A0C-710C-F4EF-8401-2FAAD38C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A3059-FBC8-3192-98A4-9A9D72E0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FraudDetectionProcessor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PaypalProcessor</a:t>
            </a:r>
            <a:r>
              <a:rPr lang="en-US" dirty="0"/>
              <a:t> </a:t>
            </a:r>
            <a:r>
              <a:rPr lang="en-US" dirty="0" err="1"/>
              <a:t>paypalProc</a:t>
            </a:r>
            <a:r>
              <a:rPr lang="en-US" dirty="0"/>
              <a:t> = new </a:t>
            </a:r>
            <a:r>
              <a:rPr lang="en-US" dirty="0" err="1"/>
              <a:t>PaypapProcessor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FraudDetectionProcessor</a:t>
            </a:r>
            <a:r>
              <a:rPr lang="en-US" dirty="0"/>
              <a:t> </a:t>
            </a:r>
            <a:r>
              <a:rPr lang="en-US" dirty="0" err="1"/>
              <a:t>fraudProc</a:t>
            </a:r>
            <a:r>
              <a:rPr lang="en-US" dirty="0"/>
              <a:t> = new </a:t>
            </a:r>
          </a:p>
          <a:p>
            <a:r>
              <a:rPr lang="en-US" dirty="0"/>
              <a:t>			</a:t>
            </a:r>
            <a:r>
              <a:rPr lang="en-US" dirty="0" err="1"/>
              <a:t>FraudDetectionProcessor</a:t>
            </a:r>
            <a:r>
              <a:rPr lang="en-US" dirty="0"/>
              <a:t>(</a:t>
            </a:r>
            <a:r>
              <a:rPr lang="en-US" dirty="0" err="1"/>
              <a:t>paypalProc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fraudProc.processPayment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9491A5-BFFF-21AE-1D5F-B8CCE5FC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D011AC-5F3D-26E9-7AF7-D8FF5D4C541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76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77FB8-9D00-36A5-FF27-6F83843F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functionality </a:t>
            </a:r>
            <a:r>
              <a:rPr lang="en-US" dirty="0" err="1"/>
              <a:t>getTag</a:t>
            </a:r>
            <a:r>
              <a:rPr lang="en-US" dirty="0"/>
              <a:t>() to </a:t>
            </a:r>
            <a:r>
              <a:rPr lang="en-US" dirty="0" err="1"/>
              <a:t>SocialMediaContent</a:t>
            </a:r>
            <a:endParaRPr lang="en-US" dirty="0"/>
          </a:p>
          <a:p>
            <a:pPr lvl="1"/>
            <a:r>
              <a:rPr lang="en-US" dirty="0" err="1"/>
              <a:t>getTag</a:t>
            </a:r>
            <a:r>
              <a:rPr lang="en-US" dirty="0"/>
              <a:t>() will consult a locally running LLM instance to get the tag for every social media post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8C3466-3081-BAEE-2FF2-42F97EC1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HW4: decorator pattern for social media content </a:t>
            </a:r>
          </a:p>
        </p:txBody>
      </p:sp>
    </p:spTree>
    <p:extLst>
      <p:ext uri="{BB962C8B-B14F-4D97-AF65-F5344CB8AC3E}">
        <p14:creationId xmlns:p14="http://schemas.microsoft.com/office/powerpoint/2010/main" val="1400873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7E2A32-BBAD-6235-678E-99F24D27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flexible than subclassing (inheritance)</a:t>
            </a:r>
          </a:p>
          <a:p>
            <a:r>
              <a:rPr lang="en-US" dirty="0"/>
              <a:t>Decorators also make it easy to add a functionality twice</a:t>
            </a:r>
          </a:p>
          <a:p>
            <a:pPr lvl="1"/>
            <a:r>
              <a:rPr lang="en-US" dirty="0"/>
              <a:t>How would you perform fraud detection twice?</a:t>
            </a:r>
          </a:p>
          <a:p>
            <a:r>
              <a:rPr lang="en-US" dirty="0"/>
              <a:t>Avoids feature-laden classes high up in the hierarchy</a:t>
            </a:r>
          </a:p>
          <a:p>
            <a:pPr lvl="1"/>
            <a:r>
              <a:rPr lang="en-US" dirty="0"/>
              <a:t>No longer necessary to anticipate all possible functionalities during class creation</a:t>
            </a:r>
          </a:p>
          <a:p>
            <a:r>
              <a:rPr lang="en-US" dirty="0"/>
              <a:t>Provides a pay-as-you-go approach</a:t>
            </a:r>
          </a:p>
          <a:p>
            <a:r>
              <a:rPr lang="en-US" dirty="0"/>
              <a:t>Disadvantage – can be hard to learn and debug a system which uses many decorators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76FD2E-7451-9DFE-E78E-EC671917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61864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39C65-2941-B8D2-BD48-87722283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algorithms and the assignment of responsibilities between objects</a:t>
            </a:r>
          </a:p>
          <a:p>
            <a:r>
              <a:rPr lang="en-US" dirty="0"/>
              <a:t>Can be applied at both class and object level</a:t>
            </a:r>
          </a:p>
          <a:p>
            <a:r>
              <a:rPr lang="en-US" dirty="0"/>
              <a:t>Behavioral class patterns use inheritance to distribute behavior between classes</a:t>
            </a:r>
          </a:p>
          <a:p>
            <a:r>
              <a:rPr lang="en-US" dirty="0"/>
              <a:t>Behavioral object patterns use object composition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A89E7B-F8FC-0326-3DAE-8BB419B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</a:p>
        </p:txBody>
      </p:sp>
    </p:spTree>
    <p:extLst>
      <p:ext uri="{BB962C8B-B14F-4D97-AF65-F5344CB8AC3E}">
        <p14:creationId xmlns:p14="http://schemas.microsoft.com/office/powerpoint/2010/main" val="189439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8761-B541-1E35-6EE2-292AD851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E1326-8AD6-3407-D437-3B481969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(logger);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(Logger logger) {</a:t>
            </a:r>
          </a:p>
          <a:p>
            <a:r>
              <a:rPr lang="en-US" dirty="0"/>
              <a:t>	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77B36-BB1B-C9A1-1501-CB9B8187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90604-FCB9-C174-06A2-4EB382F6A4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would you use this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class?</a:t>
            </a:r>
          </a:p>
          <a:p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and pass it in each method declaration?</a:t>
            </a:r>
          </a:p>
          <a:p>
            <a:pPr lvl="1"/>
            <a:r>
              <a:rPr lang="en-US" dirty="0"/>
              <a:t>… very ugly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Also, how would you ensure that a future programmer does not accidentally create a new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Logger</a:t>
            </a:r>
            <a:r>
              <a:rPr lang="en-US" dirty="0">
                <a:sym typeface="Wingdings" panose="05000000000000000000" pitchFamily="2" charset="2"/>
              </a:rPr>
              <a:t> object?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29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3F76-2BA2-D730-916E-343EC051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48E5E-5F2F-0E8D-880C-54BF5443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</a:t>
            </a:r>
          </a:p>
          <a:p>
            <a:r>
              <a:rPr lang="en-US" dirty="0"/>
              <a:t>Similar to a pub-sub architecture, but happening at the object-level instead of cross-machine</a:t>
            </a:r>
          </a:p>
          <a:p>
            <a:r>
              <a:rPr lang="en-US" dirty="0"/>
              <a:t>The object being observed is called “subject”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26D26-0B72-F3F1-82ED-4E5F3FC1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designer pattern</a:t>
            </a:r>
          </a:p>
        </p:txBody>
      </p:sp>
    </p:spTree>
    <p:extLst>
      <p:ext uri="{BB962C8B-B14F-4D97-AF65-F5344CB8AC3E}">
        <p14:creationId xmlns:p14="http://schemas.microsoft.com/office/powerpoint/2010/main" val="4144247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57FEA-B21C-DFBC-6E64-80C5FB76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FB3C7-B75B-1478-C6C4-7B34DB1D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326E5-BBB5-8E40-4437-C3A9851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6D1900-4D67-C9CE-EB13-644F4556880E}"/>
              </a:ext>
            </a:extLst>
          </p:cNvPr>
          <p:cNvSpPr/>
          <p:nvPr/>
        </p:nvSpPr>
        <p:spPr>
          <a:xfrm>
            <a:off x="4747846" y="4045346"/>
            <a:ext cx="2508739" cy="1512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A390D8-461E-DB31-944F-6344011CF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319009"/>
              </p:ext>
            </p:extLst>
          </p:nvPr>
        </p:nvGraphicFramePr>
        <p:xfrm>
          <a:off x="1246555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B3C4E-AD96-7DE5-03B6-456F7BA70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613115"/>
              </p:ext>
            </p:extLst>
          </p:nvPr>
        </p:nvGraphicFramePr>
        <p:xfrm>
          <a:off x="4861169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5109336"/>
                  </p:ext>
                </p:extLst>
              </p:nvPr>
            </p:nvGraphicFramePr>
            <p:xfrm>
              <a:off x="8178800" y="1325903"/>
              <a:ext cx="2282092" cy="17656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8800" y="1325903"/>
                <a:ext cx="2282092" cy="176562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FF775-B81D-D332-1656-C6DA5740C62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83169" y="2947308"/>
            <a:ext cx="2032073" cy="131950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4B8FC-1A0A-24A2-5672-35CFC1E556E3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2215" y="3024553"/>
            <a:ext cx="1" cy="102079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1837B-90E0-5932-E7DD-CFA82664A721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>
          <a:xfrm flipH="1">
            <a:off x="6889189" y="3091530"/>
            <a:ext cx="2430657" cy="1175284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80CF4-2D8C-C913-E3D2-68270DDC91F9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074985" y="3024553"/>
            <a:ext cx="2672861" cy="17769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B5957-C764-3D1D-745C-56FB48CAD2C6}"/>
              </a:ext>
            </a:extLst>
          </p:cNvPr>
          <p:cNvCxnSpPr>
            <a:cxnSpLocks/>
          </p:cNvCxnSpPr>
          <p:nvPr/>
        </p:nvCxnSpPr>
        <p:spPr>
          <a:xfrm flipV="1">
            <a:off x="5576276" y="2947308"/>
            <a:ext cx="0" cy="11752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A4469B-5C1E-400A-9C66-9B070E017977}"/>
              </a:ext>
            </a:extLst>
          </p:cNvPr>
          <p:cNvCxnSpPr>
            <a:cxnSpLocks/>
          </p:cNvCxnSpPr>
          <p:nvPr/>
        </p:nvCxnSpPr>
        <p:spPr>
          <a:xfrm flipV="1">
            <a:off x="6262040" y="2778369"/>
            <a:ext cx="2541991" cy="12669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8C0D48-1758-C56B-A02F-C6FCADEEEA34}"/>
              </a:ext>
            </a:extLst>
          </p:cNvPr>
          <p:cNvCxnSpPr>
            <a:cxnSpLocks/>
          </p:cNvCxnSpPr>
          <p:nvPr/>
        </p:nvCxnSpPr>
        <p:spPr>
          <a:xfrm>
            <a:off x="8763927" y="4496242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EE4A2E-E251-892E-CD0D-DDD2F2B0DCB4}"/>
              </a:ext>
            </a:extLst>
          </p:cNvPr>
          <p:cNvCxnSpPr>
            <a:cxnSpLocks/>
          </p:cNvCxnSpPr>
          <p:nvPr/>
        </p:nvCxnSpPr>
        <p:spPr>
          <a:xfrm>
            <a:off x="8763927" y="5042249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A8B1BD-1757-7B12-9E3A-02FFDA8F7854}"/>
              </a:ext>
            </a:extLst>
          </p:cNvPr>
          <p:cNvSpPr txBox="1"/>
          <p:nvPr/>
        </p:nvSpPr>
        <p:spPr>
          <a:xfrm>
            <a:off x="9546398" y="4311576"/>
            <a:ext cx="20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Change 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9D7E48-5F89-FC91-D3B4-4B59D9E7EA67}"/>
              </a:ext>
            </a:extLst>
          </p:cNvPr>
          <p:cNvSpPr txBox="1"/>
          <p:nvPr/>
        </p:nvSpPr>
        <p:spPr>
          <a:xfrm>
            <a:off x="9546398" y="485758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919407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5571FB0-F97C-FA99-0564-D4BD6482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39642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DataModel</a:t>
            </a:r>
            <a:r>
              <a:rPr lang="en-US" dirty="0"/>
              <a:t> {</a:t>
            </a:r>
          </a:p>
          <a:p>
            <a:r>
              <a:rPr lang="en-US" dirty="0"/>
              <a:t>    private int a, b, c;</a:t>
            </a:r>
          </a:p>
          <a:p>
            <a:r>
              <a:rPr lang="en-US" dirty="0"/>
              <a:t>    private List&lt;Observer&gt; observers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dirty="0"/>
              <a:t>    // Add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addObserver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observers.add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Remove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removeObserver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observers.remove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	// Notify observers</a:t>
            </a:r>
          </a:p>
          <a:p>
            <a:r>
              <a:rPr lang="en-US" dirty="0"/>
              <a:t>    private void </a:t>
            </a:r>
            <a:r>
              <a:rPr lang="en-US" dirty="0" err="1"/>
              <a:t>notifyObservers</a:t>
            </a:r>
            <a:r>
              <a:rPr lang="en-US" dirty="0"/>
              <a:t>() {</a:t>
            </a:r>
          </a:p>
          <a:p>
            <a:r>
              <a:rPr lang="en-US" dirty="0"/>
              <a:t>        for (Observer </a:t>
            </a:r>
            <a:r>
              <a:rPr lang="en-US" dirty="0" err="1"/>
              <a:t>observer</a:t>
            </a:r>
            <a:r>
              <a:rPr lang="en-US" dirty="0"/>
              <a:t> : observers) {</a:t>
            </a:r>
          </a:p>
          <a:p>
            <a:r>
              <a:rPr lang="en-US" dirty="0"/>
              <a:t>            </a:t>
            </a:r>
            <a:r>
              <a:rPr lang="en-US" dirty="0" err="1"/>
              <a:t>observer.update</a:t>
            </a:r>
            <a:r>
              <a:rPr lang="en-US" dirty="0"/>
              <a:t>(a, b, c);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Set data and notify observers</a:t>
            </a:r>
          </a:p>
          <a:p>
            <a:r>
              <a:rPr lang="en-US" dirty="0"/>
              <a:t>    public void </a:t>
            </a:r>
            <a:r>
              <a:rPr lang="en-US" dirty="0" err="1"/>
              <a:t>setData</a:t>
            </a:r>
            <a:r>
              <a:rPr lang="en-US" dirty="0"/>
              <a:t>(int a, int b, int c) {</a:t>
            </a:r>
          </a:p>
          <a:p>
            <a:r>
              <a:rPr lang="en-US" dirty="0"/>
              <a:t>        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</a:p>
          <a:p>
            <a:r>
              <a:rPr lang="en-US" dirty="0"/>
              <a:t>        </a:t>
            </a:r>
            <a:r>
              <a:rPr lang="en-US" dirty="0" err="1"/>
              <a:t>notifyObservers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0F0BC5-95F0-9D5B-2D06-30CECB93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E3DB8D-9814-3979-7254-C02F9FE61C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subject contains a list of observers and provides an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r>
              <a:rPr lang="en-US" dirty="0"/>
              <a:t> API for observers to register and deregister</a:t>
            </a:r>
          </a:p>
          <a:p>
            <a:r>
              <a:rPr lang="en-US" dirty="0"/>
              <a:t>Also provides a </a:t>
            </a:r>
            <a:r>
              <a:rPr lang="en-US" dirty="0">
                <a:latin typeface="Consolas" panose="020B0609020204030204" pitchFamily="49" charset="0"/>
              </a:rPr>
              <a:t>notify() </a:t>
            </a:r>
            <a:r>
              <a:rPr lang="en-US" dirty="0"/>
              <a:t>API to notify the observers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notify()</a:t>
            </a:r>
            <a:r>
              <a:rPr lang="en-US" dirty="0"/>
              <a:t> API is invoked when the data is updated</a:t>
            </a:r>
          </a:p>
        </p:txBody>
      </p:sp>
    </p:spTree>
    <p:extLst>
      <p:ext uri="{BB962C8B-B14F-4D97-AF65-F5344CB8AC3E}">
        <p14:creationId xmlns:p14="http://schemas.microsoft.com/office/powerpoint/2010/main" val="69830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ED9C9-3819-5982-16E4-7380B30D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C9C93D-5A01-4FAE-8A4C-D386BDAB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Observer Interface</a:t>
            </a:r>
          </a:p>
          <a:p>
            <a:r>
              <a:rPr lang="en-US" dirty="0"/>
              <a:t>interface Observer {</a:t>
            </a:r>
          </a:p>
          <a:p>
            <a:r>
              <a:rPr lang="en-US" dirty="0"/>
              <a:t>    void update(int a, int b, int c);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Observer</a:t>
            </a:r>
          </a:p>
          <a:p>
            <a:r>
              <a:rPr lang="en-US" dirty="0"/>
              <a:t>class </a:t>
            </a:r>
            <a:r>
              <a:rPr lang="en-US" dirty="0" err="1"/>
              <a:t>BarChart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bar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PieChart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pie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083A6C3-1565-2713-835E-979C8A58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7544DA-F620-244B-1AE0-3AE4DCD350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Observers extend the </a:t>
            </a:r>
            <a:r>
              <a:rPr lang="en-US" dirty="0">
                <a:latin typeface="Consolas" panose="020B0609020204030204" pitchFamily="49" charset="0"/>
              </a:rPr>
              <a:t>Observer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881333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37DE2-1567-99E8-6891-F76D26B7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91C304-D9BF-57A9-926A-D412EF2F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ObserverPatternExample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// Create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</a:t>
            </a:r>
            <a:r>
              <a:rPr lang="en-US" dirty="0"/>
              <a:t> </a:t>
            </a:r>
            <a:r>
              <a:rPr lang="en-US" dirty="0" err="1"/>
              <a:t>dataModel</a:t>
            </a:r>
            <a:r>
              <a:rPr lang="en-US" dirty="0"/>
              <a:t> = new </a:t>
            </a:r>
            <a:r>
              <a:rPr lang="en-US" dirty="0" err="1"/>
              <a:t>DataModel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Create observers</a:t>
            </a:r>
          </a:p>
          <a:p>
            <a:r>
              <a:rPr lang="en-US" dirty="0"/>
              <a:t>        </a:t>
            </a:r>
            <a:r>
              <a:rPr lang="en-US" dirty="0" err="1"/>
              <a:t>BarChart</a:t>
            </a:r>
            <a:r>
              <a:rPr lang="en-US" dirty="0"/>
              <a:t> </a:t>
            </a:r>
            <a:r>
              <a:rPr lang="en-US" dirty="0" err="1"/>
              <a:t>barChart</a:t>
            </a:r>
            <a:r>
              <a:rPr lang="en-US" dirty="0"/>
              <a:t> = new </a:t>
            </a:r>
            <a:r>
              <a:rPr lang="en-US" dirty="0" err="1"/>
              <a:t>BarChart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PieChart</a:t>
            </a:r>
            <a:r>
              <a:rPr lang="en-US" dirty="0"/>
              <a:t> </a:t>
            </a:r>
            <a:r>
              <a:rPr lang="en-US" dirty="0" err="1"/>
              <a:t>pieChart</a:t>
            </a:r>
            <a:r>
              <a:rPr lang="en-US" dirty="0"/>
              <a:t> = new </a:t>
            </a:r>
            <a:r>
              <a:rPr lang="en-US" dirty="0" err="1"/>
              <a:t>PieChart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Attach observers to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barChart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pieChart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Update data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(10, 20, 30);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(15, 25, 35);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A74ABF-7228-B52A-75B1-A547A699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D1D916-D7CA-B1FA-C1A6-8D96A21D43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observers register with the subject</a:t>
            </a:r>
          </a:p>
          <a:p>
            <a:r>
              <a:rPr lang="en-US" dirty="0"/>
              <a:t>When the subject’s data changes, the observers are notified</a:t>
            </a:r>
          </a:p>
        </p:txBody>
      </p:sp>
    </p:spTree>
    <p:extLst>
      <p:ext uri="{BB962C8B-B14F-4D97-AF65-F5344CB8AC3E}">
        <p14:creationId xmlns:p14="http://schemas.microsoft.com/office/powerpoint/2010/main" val="1821681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0FD23-F3FA-F75E-3B5D-87FD8233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33B1FC-18EA-AA20-9496-189C486F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coupling between the subject and observers</a:t>
            </a:r>
          </a:p>
          <a:p>
            <a:r>
              <a:rPr lang="en-US" dirty="0"/>
              <a:t>Support for broadcast communication</a:t>
            </a:r>
          </a:p>
          <a:p>
            <a:r>
              <a:rPr lang="en-US" dirty="0"/>
              <a:t>Possible disadvantage</a:t>
            </a:r>
          </a:p>
          <a:p>
            <a:pPr lvl="1"/>
            <a:r>
              <a:rPr lang="en-US" dirty="0"/>
              <a:t>Can cause cascading updates without the subject’s knowledge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0090385-5B8E-32B6-A554-CC8A842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2628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839C4-E4EA-61E3-C2B6-C495B45B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4F27F92-91BC-5FED-575C-AC4CE55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an object to alter its behavior when its internal state changes</a:t>
            </a:r>
          </a:p>
          <a:p>
            <a:r>
              <a:rPr lang="en-US" dirty="0"/>
              <a:t>The object will </a:t>
            </a:r>
            <a:r>
              <a:rPr lang="en-US" i="1" dirty="0"/>
              <a:t>appear</a:t>
            </a:r>
            <a:r>
              <a:rPr lang="en-US" dirty="0"/>
              <a:t> to have changed its class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929BFDC-E3E7-EBD1-2F74-3570EE3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198287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2D1DA-E3B1-BE6F-B515-AACAE78E7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B553CC-D297-FA1F-842A-C00CA911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177ECD-52F2-BCC1-E170-FD7E67F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 for media player</a:t>
            </a:r>
          </a:p>
        </p:txBody>
      </p:sp>
    </p:spTree>
    <p:extLst>
      <p:ext uri="{BB962C8B-B14F-4D97-AF65-F5344CB8AC3E}">
        <p14:creationId xmlns:p14="http://schemas.microsoft.com/office/powerpoint/2010/main" val="4203450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DCDFE-9D46-8F57-A1A7-B7200F01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9E9BD-51D0-869F-6CB5-B5A4CC6E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E9E7360-B27F-8653-A434-65C1F5A1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player states</a:t>
            </a:r>
          </a:p>
        </p:txBody>
      </p:sp>
    </p:spTree>
    <p:extLst>
      <p:ext uri="{BB962C8B-B14F-4D97-AF65-F5344CB8AC3E}">
        <p14:creationId xmlns:p14="http://schemas.microsoft.com/office/powerpoint/2010/main" val="1128036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8E8D-8085-60FC-CD99-F6367C57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C850A9-C16A-9FB5-0B35-518C8457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	private String state; // STOP, PLAY, PAUSE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MediaPlayer</a:t>
            </a:r>
            <a:r>
              <a:rPr lang="en-US" dirty="0"/>
              <a:t>() { state = “STOP”; }</a:t>
            </a:r>
          </a:p>
          <a:p>
            <a:endParaRPr lang="en-US" dirty="0"/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(“Starting”);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(“Already playing.”);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(“Resuming from pause.”);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pause()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stopped, can’t pause.”);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paused”);</a:t>
            </a:r>
          </a:p>
          <a:p>
            <a:r>
              <a:rPr lang="en-US" dirty="0"/>
              <a:t>		   state = “PAUSE”;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already paused. Can’t pause again.”);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7046881-F43F-2B3B-2261-C5AFC583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7B382A-0A60-D652-A82A-4AED608FC1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r>
              <a:rPr lang="en-US" dirty="0"/>
              <a:t>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state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Methods for </a:t>
            </a:r>
            <a:r>
              <a:rPr lang="en-US" dirty="0">
                <a:latin typeface="Consolas" panose="020B0609020204030204" pitchFamily="49" charset="0"/>
              </a:rPr>
              <a:t>start()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</a:p>
          <a:p>
            <a:pPr lvl="2"/>
            <a:r>
              <a:rPr lang="en-US" dirty="0"/>
              <a:t>Behavior depends on the state</a:t>
            </a:r>
          </a:p>
          <a:p>
            <a:pPr lvl="2"/>
            <a:r>
              <a:rPr lang="en-US" dirty="0"/>
              <a:t>Multiple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branches</a:t>
            </a:r>
          </a:p>
        </p:txBody>
      </p:sp>
    </p:spTree>
    <p:extLst>
      <p:ext uri="{BB962C8B-B14F-4D97-AF65-F5344CB8AC3E}">
        <p14:creationId xmlns:p14="http://schemas.microsoft.com/office/powerpoint/2010/main" val="39703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0D6D-6BEB-A34D-87EA-EA309023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FA171-A4C6-FE59-D4E0-5D63DAF5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88823-A201-AD56-B89D-2A1B6DCE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B7C8E-1D81-3D87-0218-A0940F4182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and store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as a static field in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</a:t>
            </a:r>
          </a:p>
          <a:p>
            <a:r>
              <a:rPr lang="en-US" dirty="0"/>
              <a:t>The usage site can access the logger object by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 need to pass the logger object as an argument to callee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48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267E-BD3C-B71D-ADB9-CF2138FB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58ED01-6958-EDAC-FA2B-23248000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void play(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pause(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stop(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PlayState</a:t>
            </a:r>
            <a:r>
              <a:rPr lang="en-US" dirty="0"/>
              <a:t> implements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play(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("Media is already playing.");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pause(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("Pausing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PausedState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stop(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("Stopping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StoppedState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Similarly, for </a:t>
            </a:r>
            <a:r>
              <a:rPr lang="en-US" dirty="0" err="1"/>
              <a:t>PauseState</a:t>
            </a:r>
            <a:r>
              <a:rPr lang="en-US" dirty="0"/>
              <a:t> and </a:t>
            </a:r>
            <a:r>
              <a:rPr lang="en-US" dirty="0" err="1"/>
              <a:t>StopState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96CEEBF-7F09-E0D1-A491-8FE6F77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42B23C-A950-A447-70A2-49E04CCDB0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>
                <a:latin typeface="Consolas" panose="020B0609020204030204" pitchFamily="49" charset="0"/>
              </a:rPr>
              <a:t>MediaPlayerState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Concrete subclasses for </a:t>
            </a:r>
            <a:r>
              <a:rPr lang="en-US" dirty="0" err="1">
                <a:latin typeface="Consolas" panose="020B0609020204030204" pitchFamily="49" charset="0"/>
              </a:rPr>
              <a:t>PlayState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PauseState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StopState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21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42A5-1854-73E8-AED8-865F7824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2AD03-645F-EE4E-77E1-C4CDA8ED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MediaPlayerState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MediaPlayer</a:t>
            </a:r>
            <a:r>
              <a:rPr lang="en-US" dirty="0"/>
              <a:t>() {</a:t>
            </a:r>
          </a:p>
          <a:p>
            <a:r>
              <a:rPr lang="en-US" dirty="0"/>
              <a:t>        // Default state is "Stopped"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new </a:t>
            </a:r>
            <a:r>
              <a:rPr lang="en-US" dirty="0" err="1"/>
              <a:t>StoppedState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setState</a:t>
            </a:r>
            <a:r>
              <a:rPr lang="en-US" dirty="0"/>
              <a:t>(</a:t>
            </a:r>
            <a:r>
              <a:rPr lang="en-US" dirty="0" err="1"/>
              <a:t>MediaPlayerState</a:t>
            </a:r>
            <a:r>
              <a:rPr lang="en-US" dirty="0"/>
              <a:t> state) {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state;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play()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currentState.play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pause()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currentState.pause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stop()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currentState.stop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E0C892A-1F41-16C0-3CA9-D56B644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B31E52-0088-F21A-E63D-70E74A42C0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MediaPlayer</a:t>
            </a:r>
            <a:r>
              <a:rPr lang="en-US" dirty="0"/>
              <a:t> class maintains a reference to the current state </a:t>
            </a:r>
          </a:p>
          <a:p>
            <a:r>
              <a:rPr lang="en-US" dirty="0"/>
              <a:t>Delegates behavior to the current state</a:t>
            </a:r>
          </a:p>
          <a:p>
            <a:r>
              <a:rPr lang="en-US" dirty="0"/>
              <a:t>The state transition logic for each state is encapsulated in the state object</a:t>
            </a:r>
          </a:p>
          <a:p>
            <a:r>
              <a:rPr lang="en-US" dirty="0"/>
              <a:t>No messy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1730485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13F-FAD5-ACD0-D065-3A55CEF9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533BCF-072E-C033-9FEF-1E7E9F4B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Localizes state-specific behavior and partitions behavior for different states</a:t>
            </a:r>
          </a:p>
          <a:p>
            <a:r>
              <a:rPr lang="en-US" dirty="0"/>
              <a:t>Makes state transitions explicit</a:t>
            </a:r>
          </a:p>
          <a:p>
            <a:pPr lvl="1"/>
            <a:r>
              <a:rPr lang="en-US" dirty="0"/>
              <a:t>When state is represented by internal values, it’s state representation has no explicit representation</a:t>
            </a:r>
          </a:p>
          <a:p>
            <a:pPr lvl="1"/>
            <a:r>
              <a:rPr lang="en-US" dirty="0"/>
              <a:t>Introducing state objects makes the state explicit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58786D-4DA1-807E-93F9-F3C9AF5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35636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3A0A-D44A-C3E6-AD5B-314E89311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FFB13D-5442-7F69-A732-7E217858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skeleton of an algorithm in an operation, deferring some steps to subclasses</a:t>
            </a:r>
          </a:p>
          <a:p>
            <a:r>
              <a:rPr lang="en-US" dirty="0"/>
              <a:t>Allows subclasses to redefine certain steps of an algorithm without changing the algorithm's structure</a:t>
            </a:r>
          </a:p>
          <a:p>
            <a:r>
              <a:rPr lang="en-US" dirty="0"/>
              <a:t>Typically used to design variants of the same algorithm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F78799-F068-6FE8-50BD-33BAF6D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44097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E68F-74E8-7A3A-1383-FA389C6F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D1E3E7-2460-3C05-FC22-D1CF12EF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represented as an adjacency list, find all paths from a source node to a destination node.</a:t>
            </a:r>
          </a:p>
          <a:p>
            <a:r>
              <a:rPr lang="en-US" dirty="0"/>
              <a:t>Solution structure</a:t>
            </a:r>
          </a:p>
          <a:p>
            <a:pPr lvl="1"/>
            <a:r>
              <a:rPr lang="en-US" dirty="0"/>
              <a:t>Initialize the graph</a:t>
            </a:r>
          </a:p>
          <a:p>
            <a:pPr lvl="1"/>
            <a:r>
              <a:rPr lang="en-US" dirty="0"/>
              <a:t>Traverse the graph using BFS or DFS</a:t>
            </a:r>
          </a:p>
          <a:p>
            <a:pPr lvl="1"/>
            <a:r>
              <a:rPr lang="en-US" dirty="0"/>
              <a:t>Collect the results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8F21495-EC54-B8F8-947D-6F76FCCD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4007152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CC6A1-025B-5066-7833-B1E6FFABE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F2406D-0A47-4025-C260-3F0337B1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protected Map&lt;Integer, List&lt;Integer&gt;&gt; graph = new HashMap&lt;&gt;();</a:t>
            </a:r>
          </a:p>
          <a:p>
            <a:r>
              <a:rPr lang="en-US" dirty="0"/>
              <a:t>    protected List&lt;List&lt;Integer&gt;&gt; </a:t>
            </a:r>
            <a:r>
              <a:rPr lang="en-US" dirty="0" err="1"/>
              <a:t>allPaths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protected int source, destination;</a:t>
            </a:r>
          </a:p>
          <a:p>
            <a:endParaRPr lang="en-US" dirty="0"/>
          </a:p>
          <a:p>
            <a:r>
              <a:rPr lang="en-US" dirty="0"/>
              <a:t>    // Template method</a:t>
            </a:r>
          </a:p>
          <a:p>
            <a:r>
              <a:rPr lang="en-US" dirty="0"/>
              <a:t>    public final void </a:t>
            </a:r>
            <a:r>
              <a:rPr lang="en-US" dirty="0" err="1"/>
              <a:t>findPaths</a:t>
            </a:r>
            <a:r>
              <a:rPr lang="en-US" dirty="0"/>
              <a:t>(int source, int destination) {</a:t>
            </a:r>
          </a:p>
          <a:p>
            <a:r>
              <a:rPr lang="en-US" dirty="0"/>
              <a:t>        </a:t>
            </a:r>
            <a:r>
              <a:rPr lang="en-US" dirty="0" err="1"/>
              <a:t>this.source</a:t>
            </a:r>
            <a:r>
              <a:rPr lang="en-US" dirty="0"/>
              <a:t> = source;</a:t>
            </a:r>
          </a:p>
          <a:p>
            <a:r>
              <a:rPr lang="en-US" dirty="0"/>
              <a:t>        </a:t>
            </a:r>
            <a:r>
              <a:rPr lang="en-US" dirty="0" err="1"/>
              <a:t>this.destination</a:t>
            </a:r>
            <a:r>
              <a:rPr lang="en-US" dirty="0"/>
              <a:t> = destination;</a:t>
            </a:r>
          </a:p>
          <a:p>
            <a:r>
              <a:rPr lang="en-US" dirty="0"/>
              <a:t>        initialize();</a:t>
            </a:r>
          </a:p>
          <a:p>
            <a:r>
              <a:rPr lang="en-US" dirty="0"/>
              <a:t>       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collectResults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Initialize the graph</a:t>
            </a:r>
          </a:p>
          <a:p>
            <a:r>
              <a:rPr lang="en-US" dirty="0"/>
              <a:t>    protected void initialize()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("Initializing graph...");</a:t>
            </a:r>
          </a:p>
          <a:p>
            <a:r>
              <a:rPr lang="en-US" dirty="0"/>
              <a:t>        </a:t>
            </a:r>
            <a:r>
              <a:rPr lang="en-US" dirty="0" err="1"/>
              <a:t>graph.put</a:t>
            </a:r>
            <a:r>
              <a:rPr lang="en-US" dirty="0"/>
              <a:t>(1, </a:t>
            </a:r>
            <a:r>
              <a:rPr lang="en-US" dirty="0" err="1"/>
              <a:t>Arrays.asList</a:t>
            </a:r>
            <a:r>
              <a:rPr lang="en-US" dirty="0"/>
              <a:t>(2, 3));</a:t>
            </a:r>
          </a:p>
          <a:p>
            <a:r>
              <a:rPr lang="en-US" dirty="0"/>
              <a:t>        </a:t>
            </a:r>
            <a:r>
              <a:rPr lang="en-US" dirty="0" err="1"/>
              <a:t>graph.put</a:t>
            </a:r>
            <a:r>
              <a:rPr lang="en-US" dirty="0"/>
              <a:t>(2, </a:t>
            </a:r>
            <a:r>
              <a:rPr lang="en-US" dirty="0" err="1"/>
              <a:t>Arrays.asList</a:t>
            </a:r>
            <a:r>
              <a:rPr lang="en-US" dirty="0"/>
              <a:t>(4));</a:t>
            </a:r>
          </a:p>
          <a:p>
            <a:r>
              <a:rPr lang="en-US" dirty="0"/>
              <a:t>	  // more initialization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Abstract method for traversal (BFS or DFS)</a:t>
            </a:r>
          </a:p>
          <a:p>
            <a:r>
              <a:rPr lang="en-US" dirty="0"/>
              <a:t>    protected abstract void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Collect and display the results</a:t>
            </a:r>
          </a:p>
          <a:p>
            <a:r>
              <a:rPr lang="en-US" dirty="0"/>
              <a:t>    protected void </a:t>
            </a:r>
            <a:r>
              <a:rPr lang="en-US" dirty="0" err="1"/>
              <a:t>collectResults</a:t>
            </a:r>
            <a:r>
              <a:rPr lang="en-US" dirty="0"/>
              <a:t>() {</a:t>
            </a:r>
          </a:p>
          <a:p>
            <a:r>
              <a:rPr lang="en-US" dirty="0"/>
              <a:t>	for (List&lt;Integer&gt; path : </a:t>
            </a:r>
            <a:r>
              <a:rPr lang="en-US" dirty="0" err="1"/>
              <a:t>allPaths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(path);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F196AB8-83B9-F0F3-054C-DE5997F7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0228D-EEB7-3147-5E27-362C00E964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endParaRPr lang="en-US" dirty="0"/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initializeGraph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collectResults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Abstract method </a:t>
            </a:r>
            <a:r>
              <a:rPr lang="en-US" dirty="0">
                <a:latin typeface="Consolas" panose="020B0609020204030204" pitchFamily="49" charset="0"/>
              </a:rPr>
              <a:t>traverse()</a:t>
            </a:r>
          </a:p>
        </p:txBody>
      </p:sp>
    </p:spTree>
    <p:extLst>
      <p:ext uri="{BB962C8B-B14F-4D97-AF65-F5344CB8AC3E}">
        <p14:creationId xmlns:p14="http://schemas.microsoft.com/office/powerpoint/2010/main" val="6984496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27F-B87F-4D5D-C621-B8B570C65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890B3A-3FD1-2206-1FED-B1BAA32D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BFSPathFinder</a:t>
            </a:r>
            <a:r>
              <a:rPr lang="en-US" dirty="0"/>
              <a:t> extends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traverseGraph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("Using BFS for traversal...");</a:t>
            </a:r>
          </a:p>
          <a:p>
            <a:r>
              <a:rPr lang="en-US" dirty="0"/>
              <a:t>        Queue&lt;List&lt;Integer&gt;&gt; queue = new LinkedList&lt;&gt;();</a:t>
            </a:r>
          </a:p>
          <a:p>
            <a:r>
              <a:rPr lang="en-US" dirty="0"/>
              <a:t>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(source));</a:t>
            </a:r>
          </a:p>
          <a:p>
            <a:endParaRPr lang="en-US" dirty="0"/>
          </a:p>
          <a:p>
            <a:r>
              <a:rPr lang="en-US" dirty="0"/>
              <a:t>        while (!</a:t>
            </a:r>
            <a:r>
              <a:rPr lang="en-US" dirty="0" err="1"/>
              <a:t>queue.isEmpty</a:t>
            </a:r>
            <a:r>
              <a:rPr lang="en-US" dirty="0"/>
              <a:t>()) {</a:t>
            </a:r>
          </a:p>
          <a:p>
            <a:r>
              <a:rPr lang="en-US" dirty="0"/>
              <a:t>            List&lt;Integer&gt; path = </a:t>
            </a:r>
            <a:r>
              <a:rPr lang="en-US" dirty="0" err="1"/>
              <a:t>queue.poll</a:t>
            </a:r>
            <a:r>
              <a:rPr lang="en-US" dirty="0"/>
              <a:t>();</a:t>
            </a:r>
          </a:p>
          <a:p>
            <a:r>
              <a:rPr lang="en-US" dirty="0"/>
              <a:t>            int 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path.get</a:t>
            </a:r>
            <a:r>
              <a:rPr lang="en-US" dirty="0"/>
              <a:t>(</a:t>
            </a:r>
            <a:r>
              <a:rPr lang="en-US" dirty="0" err="1"/>
              <a:t>path.size</a:t>
            </a:r>
            <a:r>
              <a:rPr lang="en-US" dirty="0"/>
              <a:t>() - 1);</a:t>
            </a:r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currentNode</a:t>
            </a:r>
            <a:r>
              <a:rPr lang="en-US" dirty="0"/>
              <a:t> == destination) {</a:t>
            </a:r>
          </a:p>
          <a:p>
            <a:r>
              <a:rPr lang="en-US" dirty="0"/>
              <a:t>                </a:t>
            </a:r>
            <a:r>
              <a:rPr lang="en-US" dirty="0" err="1"/>
              <a:t>allPaths.add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&lt;&gt;(path));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for (int neighbor : </a:t>
            </a:r>
            <a:r>
              <a:rPr lang="en-US" dirty="0" err="1"/>
              <a:t>graph.getOrDefault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, new </a:t>
            </a:r>
            <a:r>
              <a:rPr lang="en-US" dirty="0" err="1"/>
              <a:t>ArrayList</a:t>
            </a:r>
            <a:r>
              <a:rPr lang="en-US" dirty="0"/>
              <a:t>&lt;&gt;())) {</a:t>
            </a:r>
          </a:p>
          <a:p>
            <a:r>
              <a:rPr lang="en-US" dirty="0"/>
              <a:t>                    List&lt;Integer&gt; </a:t>
            </a:r>
            <a:r>
              <a:rPr lang="en-US" dirty="0" err="1"/>
              <a:t>newPath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&lt;&gt;(path);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newPath.add</a:t>
            </a:r>
            <a:r>
              <a:rPr lang="en-US" dirty="0"/>
              <a:t>(neighbor);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newPath</a:t>
            </a:r>
            <a:r>
              <a:rPr lang="en-US" dirty="0"/>
              <a:t>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264E65D-00D8-CD83-1787-89A4C85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D0F8CB-C0A5-6E6B-EE7F-586EBFB2C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class </a:t>
            </a:r>
            <a:r>
              <a:rPr lang="en-US" dirty="0" err="1">
                <a:latin typeface="Consolas" panose="020B0609020204030204" pitchFamily="49" charset="0"/>
              </a:rPr>
              <a:t>BFSPathFinder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DFSPathFinder</a:t>
            </a:r>
            <a:r>
              <a:rPr lang="en-US" dirty="0"/>
              <a:t> implement </a:t>
            </a:r>
            <a:r>
              <a:rPr lang="en-US" dirty="0" err="1">
                <a:latin typeface="Consolas" panose="020B0609020204030204" pitchFamily="49" charset="0"/>
              </a:rPr>
              <a:t>traverseGraph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96035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0202-F019-725A-8D2F-3837BFB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technique for code reuse</a:t>
            </a:r>
          </a:p>
          <a:p>
            <a:r>
              <a:rPr lang="en-US" dirty="0"/>
              <a:t>Leads to an “inverted” control structure</a:t>
            </a:r>
          </a:p>
          <a:p>
            <a:pPr lvl="1"/>
            <a:r>
              <a:rPr lang="en-US" dirty="0"/>
              <a:t>Parent class calls the operations of the child class and not the other way around</a:t>
            </a:r>
          </a:p>
          <a:p>
            <a:r>
              <a:rPr lang="en-US" dirty="0"/>
              <a:t>Template methods can be</a:t>
            </a:r>
          </a:p>
          <a:p>
            <a:pPr lvl="1"/>
            <a:r>
              <a:rPr lang="en-US" i="1" dirty="0"/>
              <a:t>Hooks: </a:t>
            </a:r>
            <a:r>
              <a:rPr lang="en-US" dirty="0"/>
              <a:t>the base class provides empty implementation and subclasses can optionally implement them</a:t>
            </a:r>
          </a:p>
          <a:p>
            <a:pPr lvl="1"/>
            <a:r>
              <a:rPr lang="en-US" i="1" dirty="0"/>
              <a:t>Abstract operations: </a:t>
            </a:r>
            <a:r>
              <a:rPr lang="en-US" dirty="0"/>
              <a:t>the base class provides abstract methods and the subclasses must implement them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46A89E-9F71-C127-7946-7AE78FA6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39242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98BE9-4292-82D1-3F07-0298B9D8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DE036-603C-DA73-941D-D043396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7576E-80BA-D1FA-3DAB-7A9ED6F4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440B8-924E-D674-D5D3-19854BE8CF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you have a complex tree-like structure, with many different types of nodes</a:t>
            </a:r>
          </a:p>
          <a:p>
            <a:pPr lvl="1"/>
            <a:r>
              <a:rPr lang="en-US" dirty="0"/>
              <a:t>E.g., Abstract Syntax Tree (AST) used in compilers</a:t>
            </a:r>
          </a:p>
          <a:p>
            <a:r>
              <a:rPr lang="en-US" dirty="0"/>
              <a:t>You want to perform many different types of operations on each node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CountConstants</a:t>
            </a:r>
            <a:r>
              <a:rPr lang="en-US" dirty="0"/>
              <a:t>, </a:t>
            </a:r>
            <a:r>
              <a:rPr lang="en-US" dirty="0" err="1"/>
              <a:t>EvaluateExprs</a:t>
            </a:r>
            <a:r>
              <a:rPr lang="en-US" dirty="0"/>
              <a:t>, </a:t>
            </a:r>
            <a:r>
              <a:rPr lang="en-US" dirty="0" err="1"/>
              <a:t>GenerateCode</a:t>
            </a:r>
            <a:endParaRPr lang="en-US" dirty="0"/>
          </a:p>
          <a:p>
            <a:r>
              <a:rPr lang="en-US" dirty="0"/>
              <a:t>How would you design this without a design pattern?</a:t>
            </a:r>
          </a:p>
          <a:p>
            <a:endParaRPr lang="en-US" dirty="0"/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0386AB58-0AAC-A43F-A172-A4A9DF57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759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8EAE1-C722-B54E-FFB6-B6819F95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6E0F0-EE72-B5EE-66CA-8926F953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03443-9EF0-6B9D-7A11-501C65E5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7D36BC-6FFD-F15A-9967-7385C13F63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classes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Literal,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BinaryOperator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each type of node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 methods </a:t>
            </a:r>
            <a:r>
              <a:rPr lang="en-US" dirty="0" err="1">
                <a:latin typeface="Consolas" panose="020B0609020204030204" pitchFamily="49" charset="0"/>
              </a:rPr>
              <a:t>countConstants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evaluateExprs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generateCode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each of these classes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Traverse the AST and invoke these methods on each node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drawback of this approach?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logic for each operation (evaluate expression, generate code,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is scattered across many classes</a:t>
            </a:r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A67CED69-0E79-177D-E5D7-70B6776C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94F7-BF2F-3EDC-165B-1514C007E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58F09-7C9C-4FFA-61C7-E1354178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8B549-78E1-1C2E-8438-DF14791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9F06A0-85E2-870E-0B24-A2B79CFD52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r>
              <a:rPr lang="en-US" dirty="0"/>
              <a:t>Problem: how to ensure that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r>
              <a:rPr lang="en-US" dirty="0"/>
              <a:t> is always initialized?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d x mark icon - Free red x mark icons">
            <a:extLst>
              <a:ext uri="{FF2B5EF4-FFF2-40B4-BE49-F238E27FC236}">
                <a16:creationId xmlns:a16="http://schemas.microsoft.com/office/drawing/2014/main" id="{A941E8DE-C08F-1902-1586-005BA1F1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1" y="1858109"/>
            <a:ext cx="590916" cy="5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ED75E012-EC63-D066-68CF-00B079C2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90" y="2946918"/>
            <a:ext cx="1031997" cy="11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0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ECEEF-9E01-7CB3-0A2F-09C4087F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CE7EB-B4CE-B478-D1E1-F09F406A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an operation to be performed on the elements of an object structure</a:t>
            </a:r>
          </a:p>
          <a:p>
            <a:r>
              <a:rPr lang="en-US" dirty="0"/>
              <a:t>Allows us to define a new operation without changing the classes of the elements on which it operates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CBD423-47A3-9E50-69A8-F340FAF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866140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8AE5-AC81-B8D1-913E-02591C7E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5FF0-F82E-A398-C93E-376D7A7F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subclasses for AST nodes</a:t>
            </a:r>
          </a:p>
          <a:p>
            <a:r>
              <a:rPr lang="en-US" dirty="0"/>
              <a:t>class Literal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int value;</a:t>
            </a:r>
          </a:p>
          <a:p>
            <a:r>
              <a:rPr lang="en-US" dirty="0"/>
              <a:t>	public Literal(int value) {</a:t>
            </a:r>
          </a:p>
          <a:p>
            <a:r>
              <a:rPr lang="en-US" dirty="0"/>
              <a:t>		</a:t>
            </a:r>
            <a:r>
              <a:rPr lang="en-US" dirty="0" err="1"/>
              <a:t>this.value</a:t>
            </a:r>
            <a:r>
              <a:rPr lang="en-US" dirty="0"/>
              <a:t> = value;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Variable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name; 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String operator;</a:t>
            </a:r>
          </a:p>
          <a:p>
            <a:r>
              <a:rPr lang="en-US" dirty="0"/>
              <a:t>	private final </a:t>
            </a:r>
            <a:r>
              <a:rPr lang="en-US" dirty="0" err="1"/>
              <a:t>TreeNode</a:t>
            </a:r>
            <a:r>
              <a:rPr lang="en-US" dirty="0"/>
              <a:t> left, right;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BinaryOperator</a:t>
            </a:r>
            <a:r>
              <a:rPr lang="en-US" dirty="0"/>
              <a:t>(String operator, </a:t>
            </a:r>
            <a:r>
              <a:rPr lang="en-US" dirty="0" err="1"/>
              <a:t>TreeNode</a:t>
            </a:r>
            <a:r>
              <a:rPr lang="en-US" dirty="0"/>
              <a:t> left, </a:t>
            </a:r>
            <a:r>
              <a:rPr lang="en-US" dirty="0" err="1"/>
              <a:t>TreeNode</a:t>
            </a:r>
            <a:r>
              <a:rPr lang="en-US" dirty="0"/>
              <a:t> right) {</a:t>
            </a:r>
          </a:p>
          <a:p>
            <a:r>
              <a:rPr lang="en-US" dirty="0"/>
              <a:t>		</a:t>
            </a:r>
            <a:r>
              <a:rPr lang="en-US" dirty="0" err="1"/>
              <a:t>this.operator</a:t>
            </a:r>
            <a:r>
              <a:rPr lang="en-US" dirty="0"/>
              <a:t> = operator;</a:t>
            </a:r>
          </a:p>
          <a:p>
            <a:r>
              <a:rPr lang="en-US" dirty="0"/>
              <a:t>		</a:t>
            </a:r>
            <a:r>
              <a:rPr lang="en-US" dirty="0" err="1"/>
              <a:t>this.left</a:t>
            </a:r>
            <a:r>
              <a:rPr lang="en-US" dirty="0"/>
              <a:t> = left;</a:t>
            </a:r>
          </a:p>
          <a:p>
            <a:r>
              <a:rPr lang="en-US" dirty="0"/>
              <a:t>		</a:t>
            </a:r>
            <a:r>
              <a:rPr lang="en-US" dirty="0" err="1"/>
              <a:t>this.right</a:t>
            </a:r>
            <a:r>
              <a:rPr lang="en-US" dirty="0"/>
              <a:t> = right;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C9229E-DECD-3D1F-BF78-FA052D6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EE4E5-2525-9E82-E72C-E9A85C1BD3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9FD81-3DD5-71BE-FD22-1569556141E4}"/>
              </a:ext>
            </a:extLst>
          </p:cNvPr>
          <p:cNvSpPr/>
          <p:nvPr/>
        </p:nvSpPr>
        <p:spPr>
          <a:xfrm>
            <a:off x="6330461" y="991374"/>
            <a:ext cx="3950677" cy="49745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1C40-8956-0925-430E-79BBD877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36FA-E88B-9875-1378-5C3BD42E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void visit(Literal literal) {}</a:t>
            </a:r>
          </a:p>
          <a:p>
            <a:r>
              <a:rPr lang="en-US" dirty="0"/>
              <a:t>    void visit(Variable variable)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BinaryOperator</a:t>
            </a:r>
            <a:r>
              <a:rPr lang="en-US" dirty="0"/>
              <a:t> </a:t>
            </a:r>
            <a:r>
              <a:rPr lang="en-US" dirty="0" err="1"/>
              <a:t>binaryOperator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this.left.visit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this.right.visit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2E57B2-8A7F-C759-2D21-7762AA7C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7C435D-CE8F-D59C-015D-FECA2C418B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50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EDA6-BE1F-0040-2624-5321D888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3379-E726-121A-137E-E60B817D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CodeGeneratorVisitor</a:t>
            </a:r>
            <a:r>
              <a:rPr lang="en-US" dirty="0"/>
              <a:t> extends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private final StringBuilder code = new StringBuilder();</a:t>
            </a:r>
          </a:p>
          <a:p>
            <a:endParaRPr lang="en-US" dirty="0"/>
          </a:p>
          <a:p>
            <a:r>
              <a:rPr lang="en-US" dirty="0"/>
              <a:t>    public String </a:t>
            </a:r>
            <a:r>
              <a:rPr lang="en-US" dirty="0" err="1"/>
              <a:t>getCode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code.toString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visit(Literal literal)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literal.getValue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visit(Variable variable)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variable.getName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</a:t>
            </a:r>
            <a:r>
              <a:rPr lang="en-US" dirty="0" err="1"/>
              <a:t>BinaryExpression</a:t>
            </a:r>
            <a:r>
              <a:rPr lang="en-US" dirty="0"/>
              <a:t> </a:t>
            </a:r>
            <a:r>
              <a:rPr lang="en-US" dirty="0" err="1"/>
              <a:t>binaryExpression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("(");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binaryExpression.getLeft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 ").append(</a:t>
            </a:r>
            <a:r>
              <a:rPr lang="en-US" dirty="0" err="1"/>
              <a:t>binaryExpression.getOperator</a:t>
            </a:r>
            <a:r>
              <a:rPr lang="en-US" dirty="0"/>
              <a:t>()).append(" 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binaryExpression.getRight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(")");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63EBB8-1429-8623-8BCF-8636B1B6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F20B3-87A3-5DE1-B120-647BB13F08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749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E3187-5C2B-57E5-5CF0-787C84E58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BD2A4-DB17-B6BE-32B9-E6AFD4E1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basic statistics collection from HW1 to use visitors</a:t>
            </a:r>
          </a:p>
          <a:p>
            <a:pPr lvl="1"/>
            <a:r>
              <a:rPr lang="en-US" dirty="0"/>
              <a:t>Each visitor must compute a single statistic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1028B1-0ACF-FCD5-CC88-A77A68C1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 – visitors for social media posts</a:t>
            </a:r>
          </a:p>
        </p:txBody>
      </p:sp>
    </p:spTree>
    <p:extLst>
      <p:ext uri="{BB962C8B-B14F-4D97-AF65-F5344CB8AC3E}">
        <p14:creationId xmlns:p14="http://schemas.microsoft.com/office/powerpoint/2010/main" val="22693281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4CB90-1916-33B7-ED4C-8796503A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68646-F74F-C257-6034-DFEA7003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abstract object instantiation, composition, and behavior</a:t>
            </a:r>
          </a:p>
          <a:p>
            <a:r>
              <a:rPr lang="en-US" dirty="0"/>
              <a:t>Three types – creational, structural, behavioral</a:t>
            </a:r>
          </a:p>
          <a:p>
            <a:r>
              <a:rPr lang="en-US" dirty="0"/>
              <a:t>Design patterns can be combined to solve complex tasks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97DE70-4083-98C2-D30A-B068F441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117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59A3-34A1-87E3-F8EF-72060003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BAF0D-ABC2-D46B-F95D-023EB44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Logger </a:t>
            </a:r>
            <a:r>
              <a:rPr lang="en-US" b="1" dirty="0" err="1"/>
              <a:t>getLogger</a:t>
            </a:r>
            <a:r>
              <a:rPr lang="en-US" b="1" dirty="0"/>
              <a:t>(String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34688-0C58-1444-CD37-E44A7FA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C0734-FCFC-4240-03F8-BF978321B2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a static method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instantiates the logger</a:t>
            </a:r>
          </a:p>
          <a:p>
            <a:r>
              <a:rPr lang="en-US" dirty="0"/>
              <a:t>Turn the constructor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pPr lvl="1"/>
            <a:r>
              <a:rPr lang="en-US" dirty="0"/>
              <a:t>All object creation goes through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reuses existing logger if already created, if not, creates a new logger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6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ED42D-D175-AA27-087E-FBC53F1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14595-D66F-8F68-B99D-AD70D01E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Logger </a:t>
            </a:r>
            <a:r>
              <a:rPr lang="en-US" b="1" dirty="0" err="1"/>
              <a:t>getLogger</a:t>
            </a:r>
            <a:r>
              <a:rPr lang="en-US" b="1" dirty="0"/>
              <a:t>(String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136A2-66CC-365D-2A14-B819AE5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2DB226-FF9A-28CC-2C91-0CADFFC6DF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8DA9D0D5-63C6-E843-9C50-EAC067A9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1869049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147F4B00-A2A4-77B6-2BBB-BAADA004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3082020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3D43-B7F0-1C80-92E9-F7EFD436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ABA82-F2B4-1FD4-C136-BF6C5CDC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Logger class captures a design pattern</a:t>
            </a:r>
          </a:p>
          <a:p>
            <a:pPr lvl="1"/>
            <a:r>
              <a:rPr lang="en-US" dirty="0"/>
              <a:t>Applicable in many other contexts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Configuration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DatabaseConnector</a:t>
            </a:r>
            <a:r>
              <a:rPr lang="en-US" dirty="0"/>
              <a:t> class, and so on</a:t>
            </a:r>
          </a:p>
          <a:p>
            <a:r>
              <a:rPr lang="en-US" dirty="0"/>
              <a:t>Understanding this design pattern allows software engineers to apply the same solution to these other contexts without having to re-engineer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5D50E-2F72-0001-FF1B-B8A0671B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38876312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7885</TotalTime>
  <Words>5339</Words>
  <Application>Microsoft Office PowerPoint</Application>
  <PresentationFormat>Widescreen</PresentationFormat>
  <Paragraphs>924</Paragraphs>
  <Slides>65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What are design patterns?</vt:lpstr>
      <vt:lpstr>Why design patterns?</vt:lpstr>
      <vt:lpstr>Why design patterns?</vt:lpstr>
      <vt:lpstr>static field</vt:lpstr>
      <vt:lpstr>static field</vt:lpstr>
      <vt:lpstr>Solution: singleton design pattern</vt:lpstr>
      <vt:lpstr>Solution: singleton design pattern</vt:lpstr>
      <vt:lpstr>Why design patterns?</vt:lpstr>
      <vt:lpstr>Design pattern classification</vt:lpstr>
      <vt:lpstr>Creational patterns </vt:lpstr>
      <vt:lpstr>Abstract factory</vt:lpstr>
      <vt:lpstr>UI toolkit</vt:lpstr>
      <vt:lpstr>Abstract factory pattern for UI toolkit</vt:lpstr>
      <vt:lpstr>Abstract factory pattern for UI toolkit</vt:lpstr>
      <vt:lpstr>Characteristics</vt:lpstr>
      <vt:lpstr>Structural patterns</vt:lpstr>
      <vt:lpstr>Adapter design pattern</vt:lpstr>
      <vt:lpstr>Payment interface adapter</vt:lpstr>
      <vt:lpstr>Payment interface adapter</vt:lpstr>
      <vt:lpstr>Characteristics</vt:lpstr>
      <vt:lpstr>Bridge design pattern</vt:lpstr>
      <vt:lpstr>Bridge design pattern for vehicle class hierarchy</vt:lpstr>
      <vt:lpstr>Bridge design pattern for vehicle class hierarchy</vt:lpstr>
      <vt:lpstr>Bridge design pattern for vehicle class hierarchy</vt:lpstr>
      <vt:lpstr>Bridge design pattern for vehicle class hierarchy</vt:lpstr>
      <vt:lpstr>Characteristics</vt:lpstr>
      <vt:lpstr>Composite design pattern</vt:lpstr>
      <vt:lpstr>Composite design pattern for social media post</vt:lpstr>
      <vt:lpstr>Composite design pattern for social media post</vt:lpstr>
      <vt:lpstr>Characteristics</vt:lpstr>
      <vt:lpstr>Decorator design pattern</vt:lpstr>
      <vt:lpstr>Fraud detection decorator for payment processor</vt:lpstr>
      <vt:lpstr>Fraud detection decorator for payment processor</vt:lpstr>
      <vt:lpstr>Fraud detection decorator for payment processor</vt:lpstr>
      <vt:lpstr>Fraud detection decorator for payment processor</vt:lpstr>
      <vt:lpstr>HW4: decorator pattern for social media content </vt:lpstr>
      <vt:lpstr>Characteristics</vt:lpstr>
      <vt:lpstr>Behavioral pattern</vt:lpstr>
      <vt:lpstr>Observer designer pattern</vt:lpstr>
      <vt:lpstr>Graphical views for application data</vt:lpstr>
      <vt:lpstr>Graphical views for application data</vt:lpstr>
      <vt:lpstr>Graphical views for application data</vt:lpstr>
      <vt:lpstr>Graphical views for application data</vt:lpstr>
      <vt:lpstr>Characteristics</vt:lpstr>
      <vt:lpstr>State design pattern</vt:lpstr>
      <vt:lpstr>State design pattern for media player</vt:lpstr>
      <vt:lpstr>Media player states</vt:lpstr>
      <vt:lpstr>Without design pattern</vt:lpstr>
      <vt:lpstr>With state design pattern</vt:lpstr>
      <vt:lpstr>With state design pattern</vt:lpstr>
      <vt:lpstr>Characteristics</vt:lpstr>
      <vt:lpstr>Template method design pattern</vt:lpstr>
      <vt:lpstr>Find all paths from source to destination</vt:lpstr>
      <vt:lpstr>Find all paths from source to destination</vt:lpstr>
      <vt:lpstr>Find all paths from source to destination</vt:lpstr>
      <vt:lpstr>Characteristics</vt:lpstr>
      <vt:lpstr>Visitor design pattern</vt:lpstr>
      <vt:lpstr>Without design pattern</vt:lpstr>
      <vt:lpstr>Visitor design pattern</vt:lpstr>
      <vt:lpstr>With visitor design pattern</vt:lpstr>
      <vt:lpstr>With visitor design pattern</vt:lpstr>
      <vt:lpstr>With visitor design pattern</vt:lpstr>
      <vt:lpstr>HW4 – visitors for social media posts</vt:lpstr>
      <vt:lpstr>Conclusion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924</cp:revision>
  <dcterms:created xsi:type="dcterms:W3CDTF">2019-06-30T03:25:06Z</dcterms:created>
  <dcterms:modified xsi:type="dcterms:W3CDTF">2025-01-02T22:24:16Z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