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66" r:id="rId4"/>
    <p:sldId id="272" r:id="rId5"/>
    <p:sldId id="257" r:id="rId6"/>
    <p:sldId id="258" r:id="rId7"/>
    <p:sldId id="278" r:id="rId8"/>
    <p:sldId id="259" r:id="rId9"/>
    <p:sldId id="260" r:id="rId10"/>
    <p:sldId id="281" r:id="rId11"/>
    <p:sldId id="261" r:id="rId12"/>
    <p:sldId id="279" r:id="rId13"/>
    <p:sldId id="264" r:id="rId14"/>
    <p:sldId id="275" r:id="rId15"/>
    <p:sldId id="263" r:id="rId16"/>
    <p:sldId id="276" r:id="rId17"/>
    <p:sldId id="267" r:id="rId18"/>
    <p:sldId id="268" r:id="rId19"/>
    <p:sldId id="269" r:id="rId20"/>
    <p:sldId id="277" r:id="rId21"/>
    <p:sldId id="271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D5D5"/>
    <a:srgbClr val="0000FF"/>
    <a:srgbClr val="B9B9FF"/>
    <a:srgbClr val="003399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B26CD-D3AF-C257-AB78-97AE0ADF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50D4C-E75D-562A-51B5-AAFCDB10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86BF-77FD-2247-BD80-30B7650D5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2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63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piece of code</a:t>
            </a:r>
          </a:p>
        </p:txBody>
      </p:sp>
    </p:spTree>
    <p:extLst>
      <p:ext uri="{BB962C8B-B14F-4D97-AF65-F5344CB8AC3E}">
        <p14:creationId xmlns:p14="http://schemas.microsoft.com/office/powerpoint/2010/main" val="229529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Might want to expand on this.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does it affect when multiple people are working on the same project?</a:t>
            </a:r>
          </a:p>
        </p:txBody>
      </p:sp>
    </p:spTree>
    <p:extLst>
      <p:ext uri="{BB962C8B-B14F-4D97-AF65-F5344CB8AC3E}">
        <p14:creationId xmlns:p14="http://schemas.microsoft.com/office/powerpoint/2010/main" val="22603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E4E1-F73C-1469-ABCF-E4298F31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E5A9D-8A6B-536F-4DA2-BDF37EEE8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C00F5-5232-15D1-1A19-F2303CBF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5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B430-2FA6-E8F1-E994-A8A3B539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2BB07-EA24-0A47-29C2-F8F66ADF9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19F9-6539-6479-E4FE-EAF79527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Heterogenous: when you’re engineering a software system, you are rarely ever writing code in a single language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15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70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 decisions matter more and more as you start making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2665439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8942-C923-CA2C-D571-E564165B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8C065-026A-FF27-7E1C-8017F2659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231C8-0204-8332-A44C-DF0AC8BB3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3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7698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January 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ucdavis/winter2024/ecs160winter2025/home" TargetMode="External"/><Relationship Id="rId2" Type="http://schemas.openxmlformats.org/officeDocument/2006/relationships/hyperlink" Target="https://github.com/davsec-teaching/ECS16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xacchen@ucdavis.edu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/>
              <a:t>ECS 160</a:t>
            </a:r>
            <a:br>
              <a:rPr lang="en-US" sz="4800" dirty="0"/>
            </a:br>
            <a:r>
              <a:rPr lang="en-US" sz="4800" dirty="0"/>
              <a:t>Software Engineering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539151"/>
            <a:ext cx="9871710" cy="976289"/>
          </a:xfrm>
        </p:spPr>
        <p:txBody>
          <a:bodyPr/>
          <a:lstStyle/>
          <a:p>
            <a:r>
              <a:rPr lang="en-US" dirty="0"/>
              <a:t>Instructor: Tapti Palit</a:t>
            </a:r>
          </a:p>
          <a:p>
            <a:r>
              <a:rPr lang="en-US" dirty="0"/>
              <a:t>Teaching Assistant: Hsin-Ai Chen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9164B-FDDD-EDE8-034E-3711E5736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796727"/>
            <a:ext cx="5633413" cy="504645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int partition(vector&lt;int&gt;&amp;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Choose the pivot</a:t>
            </a:r>
          </a:p>
          <a:p>
            <a:r>
              <a:rPr lang="en-US" dirty="0"/>
              <a:t>    int pivot = </a:t>
            </a:r>
            <a:r>
              <a:rPr lang="en-US" dirty="0" err="1"/>
              <a:t>arr</a:t>
            </a:r>
            <a:r>
              <a:rPr lang="en-US" dirty="0"/>
              <a:t>[high];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// Index of smaller element and indicates </a:t>
            </a:r>
          </a:p>
          <a:p>
            <a:r>
              <a:rPr lang="en-US" dirty="0"/>
              <a:t>    // the right position of pivot found so far</a:t>
            </a:r>
          </a:p>
          <a:p>
            <a:r>
              <a:rPr lang="en-US" dirty="0"/>
              <a:t>    int </a:t>
            </a:r>
            <a:r>
              <a:rPr lang="en-US" dirty="0" err="1"/>
              <a:t>i</a:t>
            </a:r>
            <a:r>
              <a:rPr lang="en-US" dirty="0"/>
              <a:t> = low - 1;</a:t>
            </a:r>
          </a:p>
          <a:p>
            <a:endParaRPr lang="en-US" dirty="0"/>
          </a:p>
          <a:p>
            <a:r>
              <a:rPr lang="en-US" dirty="0"/>
              <a:t>    // Traverse </a:t>
            </a:r>
            <a:r>
              <a:rPr lang="en-US" dirty="0" err="1"/>
              <a:t>arr</a:t>
            </a:r>
            <a:r>
              <a:rPr lang="en-US" dirty="0"/>
              <a:t>[;</a:t>
            </a:r>
            <a:r>
              <a:rPr lang="en-US" dirty="0" err="1"/>
              <a:t>ow..high</a:t>
            </a:r>
            <a:r>
              <a:rPr lang="en-US" dirty="0"/>
              <a:t>] and move all smaller</a:t>
            </a:r>
          </a:p>
          <a:p>
            <a:r>
              <a:rPr lang="en-US" dirty="0"/>
              <a:t>    // elements on left side. Elements from low to </a:t>
            </a:r>
          </a:p>
          <a:p>
            <a:r>
              <a:rPr lang="en-US" dirty="0"/>
              <a:t>    // </a:t>
            </a:r>
            <a:r>
              <a:rPr lang="en-US" dirty="0" err="1"/>
              <a:t>i</a:t>
            </a:r>
            <a:r>
              <a:rPr lang="en-US" dirty="0"/>
              <a:t> are smaller after every iteration</a:t>
            </a:r>
          </a:p>
          <a:p>
            <a:r>
              <a:rPr lang="en-US" dirty="0"/>
              <a:t>    for (int j = low; j &lt;= high - 1;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r>
              <a:rPr lang="en-US" dirty="0"/>
              <a:t>        if (</a:t>
            </a:r>
            <a:r>
              <a:rPr lang="en-US" dirty="0" err="1"/>
              <a:t>arr</a:t>
            </a:r>
            <a:r>
              <a:rPr lang="en-US" dirty="0"/>
              <a:t>[j] &lt; pivot) {</a:t>
            </a:r>
          </a:p>
          <a:p>
            <a:r>
              <a:rPr lang="en-US" dirty="0"/>
              <a:t> 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arr</a:t>
            </a:r>
            <a:r>
              <a:rPr lang="en-US" dirty="0"/>
              <a:t>[j]);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// Move pivot after smaller elements and</a:t>
            </a:r>
          </a:p>
          <a:p>
            <a:r>
              <a:rPr lang="en-US" dirty="0"/>
              <a:t>    // return its position</a:t>
            </a:r>
          </a:p>
          <a:p>
            <a:r>
              <a:rPr lang="en-US" dirty="0"/>
              <a:t>    swap(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+ 1], </a:t>
            </a:r>
            <a:r>
              <a:rPr lang="en-US" dirty="0" err="1"/>
              <a:t>arr</a:t>
            </a:r>
            <a:r>
              <a:rPr lang="en-US" dirty="0"/>
              <a:t>[high]);  </a:t>
            </a:r>
          </a:p>
          <a:p>
            <a:r>
              <a:rPr lang="en-US" dirty="0"/>
              <a:t>    return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The </a:t>
            </a:r>
            <a:r>
              <a:rPr lang="en-US" dirty="0" err="1"/>
              <a:t>QuickSort</a:t>
            </a:r>
            <a:r>
              <a:rPr lang="en-US" dirty="0"/>
              <a:t> function implementation</a:t>
            </a:r>
          </a:p>
          <a:p>
            <a:r>
              <a:rPr lang="en-US" dirty="0"/>
              <a:t>void </a:t>
            </a:r>
            <a:r>
              <a:rPr lang="en-US" dirty="0" err="1"/>
              <a:t>quickSort</a:t>
            </a:r>
            <a:r>
              <a:rPr lang="en-US" dirty="0"/>
              <a:t>(vector&lt;int&gt;&amp; </a:t>
            </a:r>
            <a:r>
              <a:rPr lang="en-US" dirty="0" err="1"/>
              <a:t>arr</a:t>
            </a:r>
            <a:r>
              <a:rPr lang="en-US" dirty="0"/>
              <a:t>, int low, int high)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if (low &lt; high)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// pi is the partition return index of pivot</a:t>
            </a:r>
          </a:p>
          <a:p>
            <a:r>
              <a:rPr lang="en-US" dirty="0"/>
              <a:t>        int pi = partition(</a:t>
            </a:r>
            <a:r>
              <a:rPr lang="en-US" dirty="0" err="1"/>
              <a:t>arr</a:t>
            </a:r>
            <a:r>
              <a:rPr lang="en-US" dirty="0"/>
              <a:t>, low, high);</a:t>
            </a:r>
          </a:p>
          <a:p>
            <a:endParaRPr lang="en-US" dirty="0"/>
          </a:p>
          <a:p>
            <a:r>
              <a:rPr lang="en-US" dirty="0"/>
              <a:t>        // Recursion calls for smaller elements</a:t>
            </a:r>
          </a:p>
          <a:p>
            <a:r>
              <a:rPr lang="en-US" dirty="0"/>
              <a:t>        // and greater or equals elements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low, pi - 1);</a:t>
            </a:r>
          </a:p>
          <a:p>
            <a:r>
              <a:rPr lang="en-US" dirty="0"/>
              <a:t>       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pi + 1, high);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0D0733-8301-6177-EA60-EF92FB60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530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F57361-91A6-364A-FEF5-1C7C1788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Designing, building, and maintaining software systems</a:t>
            </a:r>
          </a:p>
          <a:p>
            <a:r>
              <a:rPr lang="en-US" dirty="0"/>
              <a:t>Collaborative effort across teams of 1000s of software developers</a:t>
            </a:r>
          </a:p>
          <a:p>
            <a:r>
              <a:rPr lang="en-US" dirty="0"/>
              <a:t>Example: Building and maintaining a scalable social media platform</a:t>
            </a:r>
          </a:p>
          <a:p>
            <a:r>
              <a:rPr lang="en-US" dirty="0"/>
              <a:t>Software engineering is the application of a systematic, disciplined, quantifiable approach to the development, operation, and maintenance of software; that is, the application of engineering to software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1962B0-5647-BFB8-5F97-192FBA3F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engineering?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8223E-9DDC-0D44-733C-365C36B41F2E}"/>
              </a:ext>
            </a:extLst>
          </p:cNvPr>
          <p:cNvSpPr txBox="1"/>
          <p:nvPr/>
        </p:nvSpPr>
        <p:spPr>
          <a:xfrm>
            <a:off x="2069288" y="4583723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2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1D97-B935-97EF-FA17-02177CDE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AB54C3-2741-69AB-9837-F8183DAF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B4F02-F591-71E8-2BEE-99E2C14F63EC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8AD6DB-0BDF-86F0-B4A1-36817334D6A1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251E93-B39F-04EA-48F5-B306D2DCC0C5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B364AC-AEB4-8E14-B8DD-F529C59F312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1EB1BC-97E1-8092-31A9-88B7643750AA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35F60D-0E93-AE94-F2CE-8F69245ADDA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F8F157-A59A-8AAD-8C15-32B0E6F22E17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21B368-DB87-08A6-2A82-B9E49C00AC9A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969C3E-7182-5584-E679-A27B03E2FEEB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DBEF9-E9DC-55D7-1AFC-7A267957B78B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A6C5CF-D82C-8EFB-7E80-5B13FC70B500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70D0C4-A12C-481E-CD19-D03081595E09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28155-1E1D-C536-3633-3236C63A8B71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16718F-A3E9-BBB1-E742-A8A5FF35E141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5E01C-3AFC-5B0E-1AF2-F7B9F74248C8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C9490-5B17-0FD5-EDFF-1DF6E26F868B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00444D-9F64-C791-AA5E-26DCBCD51A6E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0907D-78B6-9C49-B77B-775E1CDF12EB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85C9EF-4417-9E29-D58B-721AED504EB2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6ABEEA2-8F96-034D-F47B-5907D3DCBAAE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DA20DD-A638-5ACF-CCF5-14CC3F5C8F7D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441E8-770D-EBD9-D78B-7D2251578655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2A95DAF-7DF7-63E3-9963-86DA867FF321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C95B0E8-1650-9494-7E7D-33EB966FD4C2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5D0A07-6453-AC65-D411-C50B85DC517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E345E5-9A87-12D5-7FED-E22A6523A082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462CFA-AF19-882D-6AF3-23E95D1D0A28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25697-E082-794D-810C-DFD7E47B99ED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54F9B2-61A4-7DC8-793D-7712D447F061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849BC71-EB30-DCD5-5034-E8DCD8AFBBDE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A0E26E4-8A91-039C-4632-E3081C8C92D6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8A5462-E530-4F15-54E5-C0EF52078FC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1A8FCC-6B71-BB58-8A47-B8D95172AA95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D54B31-D9CB-DD62-7C11-F1D6FC752716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BC8246-24C8-CFE4-4293-8BDBCF53245E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377A03-C28D-0608-32AB-4AA592659DA1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BD202A-829B-76D9-0B45-4B81C3D20E57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93CD26-F80F-D392-C26C-7A1EF143FC3B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2F5EC-AB8C-10C5-2B29-A02A2CAE0F2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DB8E7E-014B-3C7A-BCF1-C6AE771DAD9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1BF0A22-C5B8-D300-702F-C2EDF8AF02E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EA32E85-AF59-5905-4FDF-492265C3F1A0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08A41B-A436-3ABD-A382-037EC790A2DF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3F8674EA-A33F-A83E-6591-AC9B0499D372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944F7117-22AE-0319-EF7A-A4C03C971E60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BB694EC-E021-0F34-3FEC-F22166C59A4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30140B54-8C75-0D2E-1465-E9D779B9FD9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BE1A6A1-462F-63D8-0723-135A28BC6574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A26CF1F1-8D5E-CA7E-5361-86A68D10CD9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98DF38E0-74F5-E80E-7414-DEB305691D25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B87C4073-7FAC-56CC-CCA4-861BD4DCB8EA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BB96C30D-2607-9E61-D2A0-7681A799C26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B71F06FD-1FFE-8905-8EB3-85C8F8D2FDAD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7FBB9DDC-4DBA-1A45-8362-E7AF6D13125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DD4A529-9584-051D-4C98-1E4880AEC8A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4587FFE5-84DF-8962-290F-11C969C29B0B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6595FECA-6890-B9A8-9A3B-158357BE4DC7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757FFD11-BE92-CCCE-ED67-1F13D1B0225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6FA9552C-9894-84FD-8AE7-6CAE0282B6A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C7FFC95-317A-DBBB-BD82-C9CABD75190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68D6BC86-3D98-EDB2-3F59-F547C4E35151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69B6BD1D-066E-2BE3-32FD-EF8C8F68B8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40329D3A-9658-9009-E43A-329F172E5A4D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D603F647-DB1E-3467-55DC-F33C69A964CC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FCF63A16-4E5A-452D-7507-A44399043DD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1942DBA1-6989-2F96-2DE9-524C9457D029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4B96AB6E-F22D-1BA3-9F8A-13B5B7FB95C5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AC9F9B26-9865-0DB1-0DB9-DD11DE5E9ED3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DD01D83E-F465-708D-FDC8-D27B568C4C5A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21756BA6-CC3D-C35C-6EB7-A447431B648A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3D2EB79-D56E-E77B-3161-16DEE33073FE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90D37FEE-15D4-CD0C-AF54-0A50DEE5FAC5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159330F4-0516-8641-403A-6D7A2FC3E492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9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C5E2-A3A0-279A-BB14-026F8849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A8720-99EA-A447-F8F7-F96B00F0A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Heterogenous</a:t>
            </a:r>
          </a:p>
          <a:p>
            <a:pPr lvl="1"/>
            <a:r>
              <a:rPr lang="en-US" dirty="0"/>
              <a:t>Various components written in different languages (Java, C, Python, and so on)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Multiple components that communicate with each other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single “logical component” can run on many machines (Hadoop cluster, for example)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Too much complexity!!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C256A-B623-CD29-DC79-8E69DDE1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312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94CC94-118D-B985-9D3F-47DC63F7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sense </a:t>
            </a:r>
            <a:r>
              <a:rPr lang="en-US"/>
              <a:t>of complexity</a:t>
            </a:r>
          </a:p>
        </p:txBody>
      </p:sp>
      <p:pic>
        <p:nvPicPr>
          <p:cNvPr id="1026" name="Picture 2" descr="Brain - Free healthcare and medical icons">
            <a:extLst>
              <a:ext uri="{FF2B5EF4-FFF2-40B4-BE49-F238E27FC236}">
                <a16:creationId xmlns:a16="http://schemas.microsoft.com/office/drawing/2014/main" id="{C0C3397E-81D3-CD19-F84B-5D65CB3C0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16" y="1652953"/>
            <a:ext cx="2350478" cy="235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,464 Complexity Icon High Res Illustrations - Getty Images | Complexity  icon vector">
            <a:extLst>
              <a:ext uri="{FF2B5EF4-FFF2-40B4-BE49-F238E27FC236}">
                <a16:creationId xmlns:a16="http://schemas.microsoft.com/office/drawing/2014/main" id="{361DF56C-3839-BA6D-0F9C-193A6972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44" y="1370867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Sign 1">
            <a:extLst>
              <a:ext uri="{FF2B5EF4-FFF2-40B4-BE49-F238E27FC236}">
                <a16:creationId xmlns:a16="http://schemas.microsoft.com/office/drawing/2014/main" id="{000B96F0-2C97-560E-EAA7-45BBCA41E9FE}"/>
              </a:ext>
            </a:extLst>
          </p:cNvPr>
          <p:cNvSpPr/>
          <p:nvPr/>
        </p:nvSpPr>
        <p:spPr>
          <a:xfrm>
            <a:off x="3322491" y="2262554"/>
            <a:ext cx="937847" cy="94956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843BC236-2677-EF3B-E7CF-12E72B016C04}"/>
              </a:ext>
            </a:extLst>
          </p:cNvPr>
          <p:cNvSpPr/>
          <p:nvPr/>
        </p:nvSpPr>
        <p:spPr>
          <a:xfrm>
            <a:off x="7397067" y="2599592"/>
            <a:ext cx="1277816" cy="457200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E987008C-01D7-1A96-C5CF-1B1D7A0629DC}"/>
              </a:ext>
            </a:extLst>
          </p:cNvPr>
          <p:cNvSpPr/>
          <p:nvPr/>
        </p:nvSpPr>
        <p:spPr>
          <a:xfrm>
            <a:off x="8897815" y="1989992"/>
            <a:ext cx="2520461" cy="1676400"/>
          </a:xfrm>
          <a:prstGeom prst="flowChartPunchedTape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Abstractions</a:t>
            </a:r>
          </a:p>
        </p:txBody>
      </p:sp>
      <p:pic>
        <p:nvPicPr>
          <p:cNvPr id="8" name="Picture 4" descr="Lamp - Free technology icons">
            <a:extLst>
              <a:ext uri="{FF2B5EF4-FFF2-40B4-BE49-F238E27FC236}">
                <a16:creationId xmlns:a16="http://schemas.microsoft.com/office/drawing/2014/main" id="{D7DD483E-321A-34E8-E459-405A56B9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88" y="1220969"/>
            <a:ext cx="1511361" cy="151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7BF9CF-55FD-9B10-B87D-36B0C740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 of identifying the essential characteristics of an object or system and ignoring the irrelevant details to reduce complexity and increase efficiency in problem-solving. </a:t>
            </a:r>
          </a:p>
          <a:p>
            <a:pPr lvl="1"/>
            <a:r>
              <a:rPr lang="en-US" dirty="0"/>
              <a:t>The User Following UI component does not need to know the details of the User Graph MySQL database</a:t>
            </a:r>
          </a:p>
          <a:p>
            <a:pPr lvl="1"/>
            <a:r>
              <a:rPr lang="en-US" dirty="0"/>
              <a:t>Only cares about the Graph Service </a:t>
            </a:r>
            <a:r>
              <a:rPr lang="en-US" b="1" i="1" dirty="0"/>
              <a:t>API</a:t>
            </a:r>
          </a:p>
          <a:p>
            <a:r>
              <a:rPr lang="en-US" dirty="0"/>
              <a:t>Pros?</a:t>
            </a:r>
          </a:p>
          <a:p>
            <a:r>
              <a:rPr lang="en-US" dirty="0"/>
              <a:t>Cons?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813B2-0DD4-E149-748F-E325512F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F457-71FC-056A-1ACE-1D768B1BC93E}"/>
              </a:ext>
            </a:extLst>
          </p:cNvPr>
          <p:cNvSpPr txBox="1"/>
          <p:nvPr/>
        </p:nvSpPr>
        <p:spPr>
          <a:xfrm>
            <a:off x="6811107" y="1840523"/>
            <a:ext cx="4097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(Ian Sommerville, Software Engineering, 10th Edition)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27C11E-E242-9BEF-D3CE-A1B8F481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dividing a software system into distinct, self-contained components or modules, each encapsulating specific functionality or data</a:t>
            </a:r>
          </a:p>
          <a:p>
            <a:r>
              <a:rPr lang="en-US" dirty="0"/>
              <a:t>Each module provides a well-defined </a:t>
            </a:r>
            <a:r>
              <a:rPr lang="en-US" b="1" dirty="0"/>
              <a:t>interface</a:t>
            </a:r>
            <a:r>
              <a:rPr lang="en-US" dirty="0"/>
              <a:t> (abstraction) that hides its internal details, allowing other parts of the system to interact with it without knowing its implementation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A97A7B-AE15-5C85-E822-5D3F37C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18397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C6DB7A-43D4-4F69-30F4-41BFB2A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extent to which a software module or component can be used in more than one computing program or software system with little or no modification </a:t>
            </a:r>
          </a:p>
          <a:p>
            <a:r>
              <a:rPr lang="en-US" dirty="0"/>
              <a:t>Closely related to abstraction and modularization</a:t>
            </a:r>
          </a:p>
          <a:p>
            <a:pPr lvl="1"/>
            <a:r>
              <a:rPr lang="en-US" dirty="0"/>
              <a:t>When you abstract the low-level details and modularize a component you can reuse it</a:t>
            </a:r>
          </a:p>
          <a:p>
            <a:r>
              <a:rPr lang="en-US" dirty="0"/>
              <a:t>Pros?</a:t>
            </a:r>
          </a:p>
          <a:p>
            <a:r>
              <a:rPr lang="en-US" dirty="0"/>
              <a:t>Cons?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54FE4-816F-7FBA-879E-D9345C14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B7C31-B038-B32F-9622-F74CB8DE02DF}"/>
              </a:ext>
            </a:extLst>
          </p:cNvPr>
          <p:cNvSpPr txBox="1"/>
          <p:nvPr/>
        </p:nvSpPr>
        <p:spPr>
          <a:xfrm>
            <a:off x="2940104" y="1899139"/>
            <a:ext cx="631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(IEEE standard glossary of software engineering terminology - IEEE Std 610.12-1990)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3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4831CA-CD96-CDE6-BA11-792A09C0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performance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Abstraction and reuse patterns impact performance</a:t>
            </a:r>
          </a:p>
          <a:p>
            <a:pPr lvl="1"/>
            <a:r>
              <a:rPr lang="en-US" dirty="0"/>
              <a:t>Examples?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0C030-1D17-F7EB-D2FA-85A8F3A0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0FB3B-739A-9277-FD12-B5FE374A2896}"/>
              </a:ext>
            </a:extLst>
          </p:cNvPr>
          <p:cNvGrpSpPr/>
          <p:nvPr/>
        </p:nvGrpSpPr>
        <p:grpSpPr>
          <a:xfrm>
            <a:off x="1207911" y="1344103"/>
            <a:ext cx="9512637" cy="2084897"/>
            <a:chOff x="1128889" y="1223333"/>
            <a:chExt cx="9512637" cy="20848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597716B-5732-CDB2-1D52-F05E94C67221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BE1FF5-C7C9-1513-EDFF-014002780B18}"/>
                </a:ext>
              </a:extLst>
            </p:cNvPr>
            <p:cNvSpPr txBox="1"/>
            <p:nvPr/>
          </p:nvSpPr>
          <p:spPr>
            <a:xfrm>
              <a:off x="9727126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Faster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A88951-3CCA-4E14-61DE-D8376A108DC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Slower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2B4524-C27F-6032-5471-BCB8A657B3BC}"/>
                </a:ext>
              </a:extLst>
            </p:cNvPr>
            <p:cNvSpPr txBox="1"/>
            <p:nvPr/>
          </p:nvSpPr>
          <p:spPr>
            <a:xfrm>
              <a:off x="8236992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C2A3E-065E-55D0-BCEA-A7D42D61CDB8}"/>
                </a:ext>
              </a:extLst>
            </p:cNvPr>
            <p:cNvSpPr txBox="1"/>
            <p:nvPr/>
          </p:nvSpPr>
          <p:spPr>
            <a:xfrm>
              <a:off x="6712118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6CDD37-8CB6-FD0C-A115-89B87087D510}"/>
                </a:ext>
              </a:extLst>
            </p:cNvPr>
            <p:cNvSpPr txBox="1"/>
            <p:nvPr/>
          </p:nvSpPr>
          <p:spPr>
            <a:xfrm>
              <a:off x="3575755" y="1223333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6F0703A-2E6F-78C5-8CA8-F86A2D55C1BD}"/>
              </a:ext>
            </a:extLst>
          </p:cNvPr>
          <p:cNvSpPr txBox="1"/>
          <p:nvPr/>
        </p:nvSpPr>
        <p:spPr>
          <a:xfrm>
            <a:off x="1772355" y="1342278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3772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3B892-CC97-81AB-26AE-28480BFD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choice impacts security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9084CA-D901-3EE6-5454-99D1ABCB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5E782-E8CF-03BF-DD38-ABE4A40BDB18}"/>
              </a:ext>
            </a:extLst>
          </p:cNvPr>
          <p:cNvGrpSpPr/>
          <p:nvPr/>
        </p:nvGrpSpPr>
        <p:grpSpPr>
          <a:xfrm>
            <a:off x="1207911" y="1348845"/>
            <a:ext cx="9219123" cy="2080155"/>
            <a:chOff x="1128889" y="1228075"/>
            <a:chExt cx="9219123" cy="208015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A66C5A-B911-F577-2183-445347CF193D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33" y="2257776"/>
              <a:ext cx="8432800" cy="0"/>
            </a:xfrm>
            <a:prstGeom prst="straightConnector1">
              <a:avLst/>
            </a:prstGeom>
            <a:ln w="22225">
              <a:headEnd type="triangle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9CBCE9-1EEC-46EC-E3D5-2E56552FB81A}"/>
                </a:ext>
              </a:extLst>
            </p:cNvPr>
            <p:cNvSpPr txBox="1"/>
            <p:nvPr/>
          </p:nvSpPr>
          <p:spPr>
            <a:xfrm>
              <a:off x="9433612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More secure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D05FF8-1678-5D72-B6A3-9D7F88180B5B}"/>
                </a:ext>
              </a:extLst>
            </p:cNvPr>
            <p:cNvSpPr txBox="1"/>
            <p:nvPr/>
          </p:nvSpPr>
          <p:spPr>
            <a:xfrm>
              <a:off x="1128889" y="2393830"/>
              <a:ext cx="914400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2400" b="1" i="1" dirty="0"/>
                <a:t>Less secure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C21321-E117-AFF8-D271-AAF1C6D0603E}"/>
                </a:ext>
              </a:extLst>
            </p:cNvPr>
            <p:cNvSpPr txBox="1"/>
            <p:nvPr/>
          </p:nvSpPr>
          <p:spPr>
            <a:xfrm>
              <a:off x="8635999" y="1228075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Rust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400929-6FA5-0B2B-711E-355F1B4B16EE}"/>
                </a:ext>
              </a:extLst>
            </p:cNvPr>
            <p:cNvSpPr txBox="1"/>
            <p:nvPr/>
          </p:nvSpPr>
          <p:spPr>
            <a:xfrm>
              <a:off x="6090359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Java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BCFF6A-0C9A-6D2A-9492-564A0332B746}"/>
                </a:ext>
              </a:extLst>
            </p:cNvPr>
            <p:cNvSpPr txBox="1"/>
            <p:nvPr/>
          </p:nvSpPr>
          <p:spPr>
            <a:xfrm>
              <a:off x="1866564" y="1254649"/>
              <a:ext cx="1490134" cy="91440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sz="4000" b="1" i="1" dirty="0">
                  <a:solidFill>
                    <a:srgbClr val="0000FF"/>
                  </a:solidFill>
                </a:rPr>
                <a:t>C/C++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19B0A28-3BAC-2747-8A2D-1B2B06EC229C}"/>
              </a:ext>
            </a:extLst>
          </p:cNvPr>
          <p:cNvSpPr txBox="1"/>
          <p:nvPr/>
        </p:nvSpPr>
        <p:spPr>
          <a:xfrm>
            <a:off x="4092219" y="1375419"/>
            <a:ext cx="149013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4000" b="1" i="1" dirty="0">
                <a:solidFill>
                  <a:srgbClr val="0000FF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3675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48F75C-667D-E086-42CA-A33CF3C7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timings</a:t>
            </a:r>
          </a:p>
          <a:p>
            <a:pPr lvl="1"/>
            <a:r>
              <a:rPr lang="en-US" dirty="0"/>
              <a:t>Lectures - MWF, 9 AM – 10 AM</a:t>
            </a:r>
          </a:p>
          <a:p>
            <a:pPr lvl="1"/>
            <a:r>
              <a:rPr lang="en-US" dirty="0"/>
              <a:t>Discussion - W 10 AM – 11 AM</a:t>
            </a:r>
          </a:p>
          <a:p>
            <a:r>
              <a:rPr lang="en-US" dirty="0"/>
              <a:t>Lectures (and hopefully discussion) will be recorded and uploaded on Canvas</a:t>
            </a:r>
          </a:p>
          <a:p>
            <a:r>
              <a:rPr lang="en-US" dirty="0"/>
              <a:t>Course page: </a:t>
            </a:r>
            <a:r>
              <a:rPr lang="en-US" dirty="0">
                <a:latin typeface="Consolas" panose="020B0609020204030204" pitchFamily="49" charset="0"/>
                <a:hlinkClick r:id="rId2"/>
              </a:rPr>
              <a:t>https://github.com/davsec-teaching/ECS160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Most slides and </a:t>
            </a:r>
            <a:r>
              <a:rPr lang="en-US" dirty="0" err="1"/>
              <a:t>homeworks</a:t>
            </a:r>
            <a:r>
              <a:rPr lang="en-US" dirty="0"/>
              <a:t> already up, but </a:t>
            </a:r>
            <a:r>
              <a:rPr lang="en-US" b="1" dirty="0"/>
              <a:t>might change </a:t>
            </a:r>
            <a:r>
              <a:rPr lang="en-US" dirty="0"/>
              <a:t>before the class day</a:t>
            </a:r>
          </a:p>
          <a:p>
            <a:r>
              <a:rPr lang="en-US" dirty="0"/>
              <a:t>Piazza link</a:t>
            </a:r>
            <a:r>
              <a:rPr lang="en-US"/>
              <a:t>: </a:t>
            </a:r>
            <a:r>
              <a:rPr lang="en-US">
                <a:latin typeface="Consolas" panose="020B0609020204030204" pitchFamily="49" charset="0"/>
                <a:hlinkClick r:id="rId3"/>
              </a:rPr>
              <a:t>https://piazza.com/ucdavis/winter2024/ecs160winter2025/home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/>
              <a:t>Textbooks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Required: None</a:t>
            </a:r>
          </a:p>
          <a:p>
            <a:pPr lvl="1"/>
            <a:r>
              <a:rPr lang="en-US" dirty="0"/>
              <a:t>Recommended: check the course website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96776C-2B16-D7EE-9833-E03A7A12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</p:spTree>
    <p:extLst>
      <p:ext uri="{BB962C8B-B14F-4D97-AF65-F5344CB8AC3E}">
        <p14:creationId xmlns:p14="http://schemas.microsoft.com/office/powerpoint/2010/main" val="1482846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A5D97-753E-564B-35B6-88A074A3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Tradeoffs for abstraction, modularization, performance and security</a:t>
            </a:r>
          </a:p>
          <a:p>
            <a:r>
              <a:rPr lang="en-US" dirty="0"/>
              <a:t>Performance vs. security</a:t>
            </a:r>
          </a:p>
          <a:p>
            <a:pPr lvl="1"/>
            <a:r>
              <a:rPr lang="en-US" dirty="0"/>
              <a:t>C/C++ highly performant but lack security</a:t>
            </a:r>
          </a:p>
          <a:p>
            <a:r>
              <a:rPr lang="en-US" dirty="0"/>
              <a:t>Modularization improves reusability, but can reduce performance</a:t>
            </a:r>
          </a:p>
          <a:p>
            <a:pPr lvl="1"/>
            <a:r>
              <a:rPr lang="en-US" dirty="0"/>
              <a:t>Code deduplication using functions </a:t>
            </a:r>
            <a:r>
              <a:rPr lang="en-US" dirty="0">
                <a:sym typeface="Wingdings" panose="05000000000000000000" pitchFamily="2" charset="2"/>
              </a:rPr>
              <a:t> function invocation overhead</a:t>
            </a:r>
          </a:p>
          <a:p>
            <a:pPr lvl="1"/>
            <a:r>
              <a:rPr lang="en-US" dirty="0"/>
              <a:t>Solved by compiler inlining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F462F-0241-4004-5ABF-B949FC3F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</p:spTree>
    <p:extLst>
      <p:ext uri="{BB962C8B-B14F-4D97-AF65-F5344CB8AC3E}">
        <p14:creationId xmlns:p14="http://schemas.microsoft.com/office/powerpoint/2010/main" val="410083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67824-9893-9D77-7C68-C9125587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39F7BA-4A21-5F5E-B82B-082B3996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48591E-287E-80F9-48CA-61F1D685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9E4842-E4E9-5473-D263-92D19E03FB8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895751"/>
          <a:ext cx="7416800" cy="3854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144FC547-E759-1378-653E-A7AF303EA6E1}"/>
              </a:ext>
            </a:extLst>
          </p:cNvPr>
          <p:cNvSpPr/>
          <p:nvPr/>
        </p:nvSpPr>
        <p:spPr>
          <a:xfrm>
            <a:off x="9706707" y="1277814"/>
            <a:ext cx="515815" cy="2708031"/>
          </a:xfrm>
          <a:prstGeom prst="rightBrace">
            <a:avLst/>
          </a:prstGeom>
          <a:ln w="349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BEF58-6BB1-A26B-C569-599EA6E07A31}"/>
              </a:ext>
            </a:extLst>
          </p:cNvPr>
          <p:cNvSpPr txBox="1"/>
          <p:nvPr/>
        </p:nvSpPr>
        <p:spPr>
          <a:xfrm>
            <a:off x="10328031" y="2277886"/>
            <a:ext cx="1475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Abstraction,</a:t>
            </a:r>
          </a:p>
          <a:p>
            <a:r>
              <a:rPr lang="en-US" sz="2000" b="1" i="1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170230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2034-86F1-BD7C-8EA6-57A1AA7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01EC86-C48C-1523-BE78-85C021EA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1ECE2-8D40-13E9-9092-E5340D85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EF32C-9A42-59B6-2B6D-72872CDA143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895751"/>
          <a:ext cx="7416800" cy="50433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5511095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368605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OO fundamentals using Java</a:t>
                      </a:r>
                    </a:p>
                    <a:p>
                      <a:r>
                        <a:rPr lang="en-US" dirty="0"/>
                        <a:t>- Advanced Java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Annotations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Containerization, microservices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Pipeline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Pub-sub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77048">
                <a:tc>
                  <a:txBody>
                    <a:bodyPr/>
                    <a:lstStyle/>
                    <a:p>
                      <a:r>
                        <a:rPr lang="en-US" dirty="0"/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361244">
                <a:tc>
                  <a:txBody>
                    <a:bodyPr/>
                    <a:lstStyle/>
                    <a:p>
                      <a:r>
                        <a:rPr lang="en-US" dirty="0"/>
                        <a:t>7, 8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49236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Quality control: Unit testing, fuzz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40991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Latest tools and frameworks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Spring Boot for microservices, REST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JUnit and GitHub Actions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Maven build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56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4FE65-45CF-F488-BE23-FDA3E38AB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 tougher!</a:t>
            </a:r>
          </a:p>
          <a:p>
            <a:r>
              <a:rPr lang="en-US" dirty="0"/>
              <a:t>Assumes familiarity with Java and C fundamentals</a:t>
            </a:r>
          </a:p>
          <a:p>
            <a:pPr lvl="1"/>
            <a:r>
              <a:rPr lang="en-US" dirty="0"/>
              <a:t>Most of the course is in Java</a:t>
            </a:r>
          </a:p>
          <a:p>
            <a:pPr lvl="1"/>
            <a:r>
              <a:rPr lang="en-US" dirty="0"/>
              <a:t>Software security is in C</a:t>
            </a:r>
          </a:p>
          <a:p>
            <a:r>
              <a:rPr lang="en-US" dirty="0"/>
              <a:t>Assignments will focus on popular libraries and frameworks</a:t>
            </a:r>
          </a:p>
          <a:p>
            <a:pPr lvl="1"/>
            <a:r>
              <a:rPr lang="en-US" dirty="0"/>
              <a:t>Will simulate real-world problems and solutions</a:t>
            </a:r>
          </a:p>
          <a:p>
            <a:pPr lvl="1"/>
            <a:r>
              <a:rPr lang="en-US" dirty="0"/>
              <a:t>Assignments will be long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start early!!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72B2A-481E-182C-8882-33DA6793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against previous offerings</a:t>
            </a:r>
          </a:p>
        </p:txBody>
      </p:sp>
    </p:spTree>
    <p:extLst>
      <p:ext uri="{BB962C8B-B14F-4D97-AF65-F5344CB8AC3E}">
        <p14:creationId xmlns:p14="http://schemas.microsoft.com/office/powerpoint/2010/main" val="297678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A77D4-CD8A-CDBA-D50C-78604A11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midterm, 1 final</a:t>
            </a:r>
          </a:p>
          <a:p>
            <a:r>
              <a:rPr lang="en-US" dirty="0"/>
              <a:t>4 homework assignments, to be performed in teams of 2</a:t>
            </a:r>
          </a:p>
          <a:p>
            <a:pPr lvl="1"/>
            <a:r>
              <a:rPr lang="en-US" dirty="0"/>
              <a:t>Please register your team at: TBD</a:t>
            </a:r>
          </a:p>
          <a:p>
            <a:pPr lvl="1"/>
            <a:r>
              <a:rPr lang="en-US" dirty="0"/>
              <a:t> A single person from a team should register</a:t>
            </a:r>
          </a:p>
          <a:p>
            <a:pPr lvl="1"/>
            <a:r>
              <a:rPr lang="en-US" dirty="0"/>
              <a:t>Homework assignments related to each other</a:t>
            </a:r>
          </a:p>
          <a:p>
            <a:r>
              <a:rPr lang="en-US" dirty="0"/>
              <a:t>No course project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5E7C08-9EC6-B0D4-9368-42976AEF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components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6358AD-2B02-AECB-0218-D4B9572F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101085"/>
              </p:ext>
            </p:extLst>
          </p:nvPr>
        </p:nvGraphicFramePr>
        <p:xfrm>
          <a:off x="7389012" y="3534508"/>
          <a:ext cx="3657599" cy="22363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5705">
                  <a:extLst>
                    <a:ext uri="{9D8B030D-6E8A-4147-A177-3AD203B41FA5}">
                      <a16:colId xmlns:a16="http://schemas.microsoft.com/office/drawing/2014/main" val="2826240859"/>
                    </a:ext>
                  </a:extLst>
                </a:gridCol>
                <a:gridCol w="1751894">
                  <a:extLst>
                    <a:ext uri="{9D8B030D-6E8A-4147-A177-3AD203B41FA5}">
                      <a16:colId xmlns:a16="http://schemas.microsoft.com/office/drawing/2014/main" val="2804284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27648"/>
                  </a:ext>
                </a:extLst>
              </a:tr>
              <a:tr h="417689">
                <a:tc>
                  <a:txBody>
                    <a:bodyPr/>
                    <a:lstStyle/>
                    <a:p>
                      <a:r>
                        <a:rPr lang="en-US" dirty="0"/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4412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80223"/>
                  </a:ext>
                </a:extLst>
              </a:tr>
              <a:tr h="383823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8835"/>
                  </a:ext>
                </a:extLst>
              </a:tr>
              <a:tr h="621838">
                <a:tc>
                  <a:txBody>
                    <a:bodyPr/>
                    <a:lstStyle/>
                    <a:p>
                      <a:r>
                        <a:rPr lang="en-US" dirty="0"/>
                        <a:t>Participation and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73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BEC138D-7987-C3BA-0648-B16B5600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full-step grade cutoffs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Might be curved on top of these cutoffs </a:t>
            </a:r>
            <a:r>
              <a:rPr lang="en-US" i="1" dirty="0"/>
              <a:t>per instructor’s discretion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74B77D-24A2-71BE-BE62-0D8FA2A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Grade cutoffs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E4273-33CE-8097-51DB-1DF8CD7B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69" y="583670"/>
            <a:ext cx="207674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65A31-9C25-3A5F-36B9-5D3AE2A6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Tapti Palit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Office: ASB 2087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Wednesday 1 PM – 2 PM (in office)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2CC51-2202-B9F6-C9C0-2D35E6B1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</p:spTree>
    <p:extLst>
      <p:ext uri="{BB962C8B-B14F-4D97-AF65-F5344CB8AC3E}">
        <p14:creationId xmlns:p14="http://schemas.microsoft.com/office/powerpoint/2010/main" val="234365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B49F4-7C7C-DC91-6F2C-4E82FDB4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Hsin-Ai Chen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xacchen@ucdavis.edu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hours: TBD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94F4C-26A9-A8E2-8B67-1B4695E7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</p:spTree>
    <p:extLst>
      <p:ext uri="{BB962C8B-B14F-4D97-AF65-F5344CB8AC3E}">
        <p14:creationId xmlns:p14="http://schemas.microsoft.com/office/powerpoint/2010/main" val="408252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95FA18-8320-B247-A97B-B682AB79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Inter-group collaboration and discussion is permitted</a:t>
            </a:r>
          </a:p>
          <a:p>
            <a:pPr lvl="1"/>
            <a:r>
              <a:rPr lang="en-US" dirty="0"/>
              <a:t>Copying code is not</a:t>
            </a:r>
          </a:p>
          <a:p>
            <a:r>
              <a:rPr lang="en-US" dirty="0"/>
              <a:t>Using AI to understand exceptions or compilation errors is permitted</a:t>
            </a:r>
          </a:p>
          <a:p>
            <a:pPr lvl="1"/>
            <a:r>
              <a:rPr lang="en-US" dirty="0"/>
              <a:t>Turning in code generated by AI is not</a:t>
            </a:r>
          </a:p>
          <a:p>
            <a:r>
              <a:rPr lang="en-US" dirty="0"/>
              <a:t>All instances of academic dishonesty will be addressed to the fullest extent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F8473-50AC-D18C-5974-B8CF6DEB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and AI policies</a:t>
            </a:r>
          </a:p>
        </p:txBody>
      </p:sp>
    </p:spTree>
    <p:extLst>
      <p:ext uri="{BB962C8B-B14F-4D97-AF65-F5344CB8AC3E}">
        <p14:creationId xmlns:p14="http://schemas.microsoft.com/office/powerpoint/2010/main" val="301070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1D8B7D-5014-617C-1298-4106FBC5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032A, ECS 036, ECS 34, …</a:t>
            </a:r>
          </a:p>
          <a:p>
            <a:pPr lvl="1"/>
            <a:r>
              <a:rPr lang="en-US" dirty="0"/>
              <a:t>Focused on programming, data-structures, algorithms 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… So, what is different in ECS 160?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B9946-3A4A-89C3-F49A-410E078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software engineering?</a:t>
            </a:r>
          </a:p>
        </p:txBody>
      </p:sp>
    </p:spTree>
    <p:extLst>
      <p:ext uri="{BB962C8B-B14F-4D97-AF65-F5344CB8AC3E}">
        <p14:creationId xmlns:p14="http://schemas.microsoft.com/office/powerpoint/2010/main" val="379913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12FB5-3C97-B323-365D-E0920FE1F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solve specific problems</a:t>
            </a:r>
          </a:p>
          <a:p>
            <a:r>
              <a:rPr lang="en-US" dirty="0"/>
              <a:t>Focused on implementing functionality</a:t>
            </a:r>
          </a:p>
          <a:p>
            <a:r>
              <a:rPr lang="en-US" dirty="0"/>
              <a:t>Typically involves a single (or few) programmers</a:t>
            </a:r>
          </a:p>
          <a:p>
            <a:r>
              <a:rPr lang="en-US" dirty="0"/>
              <a:t>Example: Creating a function to sort data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C6C07-895E-F683-DF21-9EDD76A0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</p:txBody>
      </p:sp>
    </p:spTree>
    <p:extLst>
      <p:ext uri="{BB962C8B-B14F-4D97-AF65-F5344CB8AC3E}">
        <p14:creationId xmlns:p14="http://schemas.microsoft.com/office/powerpoint/2010/main" val="125558517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4750</TotalTime>
  <Words>1331</Words>
  <Application>Microsoft Office PowerPoint</Application>
  <PresentationFormat>Widescreen</PresentationFormat>
  <Paragraphs>253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Course information</vt:lpstr>
      <vt:lpstr>Course components</vt:lpstr>
      <vt:lpstr>Grade cutoffs</vt:lpstr>
      <vt:lpstr>Instructor details</vt:lpstr>
      <vt:lpstr>TA details</vt:lpstr>
      <vt:lpstr>Academic integrity and AI policies</vt:lpstr>
      <vt:lpstr>Why study software engineering?</vt:lpstr>
      <vt:lpstr>What is Programming?</vt:lpstr>
      <vt:lpstr>Quick sort</vt:lpstr>
      <vt:lpstr>What is software engineering?</vt:lpstr>
      <vt:lpstr>Social media platform</vt:lpstr>
      <vt:lpstr>Characteristics</vt:lpstr>
      <vt:lpstr>Making sense of complexity</vt:lpstr>
      <vt:lpstr>Abstraction</vt:lpstr>
      <vt:lpstr>Modularization</vt:lpstr>
      <vt:lpstr>Reusability</vt:lpstr>
      <vt:lpstr>Performance</vt:lpstr>
      <vt:lpstr>Security</vt:lpstr>
      <vt:lpstr>Tradeoffs</vt:lpstr>
      <vt:lpstr>Syllabus overview</vt:lpstr>
      <vt:lpstr>Syllabus overview</vt:lpstr>
      <vt:lpstr>Comparison against previous offerings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639</cp:revision>
  <dcterms:created xsi:type="dcterms:W3CDTF">2019-06-30T03:25:06Z</dcterms:created>
  <dcterms:modified xsi:type="dcterms:W3CDTF">2025-01-03T01:39:21Z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