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1"/>
  </p:notesMasterIdLst>
  <p:handoutMasterIdLst>
    <p:handoutMasterId r:id="rId72"/>
  </p:handoutMasterIdLst>
  <p:sldIdLst>
    <p:sldId id="256" r:id="rId2"/>
    <p:sldId id="1115" r:id="rId3"/>
    <p:sldId id="1116" r:id="rId4"/>
    <p:sldId id="1117" r:id="rId5"/>
    <p:sldId id="1118" r:id="rId6"/>
    <p:sldId id="1119" r:id="rId7"/>
    <p:sldId id="1088" r:id="rId8"/>
    <p:sldId id="1121" r:id="rId9"/>
    <p:sldId id="1122" r:id="rId10"/>
    <p:sldId id="1124" r:id="rId11"/>
    <p:sldId id="1102" r:id="rId12"/>
    <p:sldId id="1103" r:id="rId13"/>
    <p:sldId id="1104" r:id="rId14"/>
    <p:sldId id="1101" r:id="rId15"/>
    <p:sldId id="1126" r:id="rId16"/>
    <p:sldId id="1108" r:id="rId17"/>
    <p:sldId id="259" r:id="rId18"/>
    <p:sldId id="1123" r:id="rId19"/>
    <p:sldId id="1125" r:id="rId20"/>
    <p:sldId id="1089" r:id="rId21"/>
    <p:sldId id="1090" r:id="rId22"/>
    <p:sldId id="1087" r:id="rId23"/>
    <p:sldId id="1127" r:id="rId24"/>
    <p:sldId id="1150" r:id="rId25"/>
    <p:sldId id="1092" r:id="rId26"/>
    <p:sldId id="1130" r:id="rId27"/>
    <p:sldId id="1129" r:id="rId28"/>
    <p:sldId id="1131" r:id="rId29"/>
    <p:sldId id="1132" r:id="rId30"/>
    <p:sldId id="1134" r:id="rId31"/>
    <p:sldId id="1135" r:id="rId32"/>
    <p:sldId id="1136" r:id="rId33"/>
    <p:sldId id="1137" r:id="rId34"/>
    <p:sldId id="1138" r:id="rId35"/>
    <p:sldId id="1139" r:id="rId36"/>
    <p:sldId id="1140" r:id="rId37"/>
    <p:sldId id="1141" r:id="rId38"/>
    <p:sldId id="1142" r:id="rId39"/>
    <p:sldId id="1143" r:id="rId40"/>
    <p:sldId id="1158" r:id="rId41"/>
    <p:sldId id="1145" r:id="rId42"/>
    <p:sldId id="1144" r:id="rId43"/>
    <p:sldId id="1146" r:id="rId44"/>
    <p:sldId id="1147" r:id="rId45"/>
    <p:sldId id="1148" r:id="rId46"/>
    <p:sldId id="1151" r:id="rId47"/>
    <p:sldId id="1094" r:id="rId48"/>
    <p:sldId id="1149" r:id="rId49"/>
    <p:sldId id="1152" r:id="rId50"/>
    <p:sldId id="1153" r:id="rId51"/>
    <p:sldId id="1154" r:id="rId52"/>
    <p:sldId id="1155" r:id="rId53"/>
    <p:sldId id="1156" r:id="rId54"/>
    <p:sldId id="1157" r:id="rId55"/>
    <p:sldId id="1105" r:id="rId56"/>
    <p:sldId id="1110" r:id="rId57"/>
    <p:sldId id="1111" r:id="rId58"/>
    <p:sldId id="1113" r:id="rId59"/>
    <p:sldId id="1114" r:id="rId60"/>
    <p:sldId id="258" r:id="rId61"/>
    <p:sldId id="1106" r:id="rId62"/>
    <p:sldId id="257" r:id="rId63"/>
    <p:sldId id="1091" r:id="rId64"/>
    <p:sldId id="1096" r:id="rId65"/>
    <p:sldId id="1100" r:id="rId66"/>
    <p:sldId id="1099" r:id="rId67"/>
    <p:sldId id="1107" r:id="rId68"/>
    <p:sldId id="1109" r:id="rId69"/>
    <p:sldId id="1095" r:id="rId7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840" autoAdjust="0"/>
  </p:normalViewPr>
  <p:slideViewPr>
    <p:cSldViewPr snapToGrid="0">
      <p:cViewPr>
        <p:scale>
          <a:sx n="75" d="100"/>
          <a:sy n="75" d="100"/>
        </p:scale>
        <p:origin x="145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0ACC-CCEF-871F-BC62-970FA848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81C0-A2C8-7A6E-8953-F95FABBC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2125-E0D2-5BB1-5312-F9892F77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1E95-4B4B-54F4-E498-1A7C38F0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8783B-991A-A392-F953-3A8F75CBE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171A-D53F-6C39-F4CC-38DC0C22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6368-9DC5-BBFE-DEC8-44F504B0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684B3-9949-FDF2-04EE-D22AC6350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D0978-049B-6642-D0C0-C7F8BBE6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multi-step attacks</a:t>
            </a:r>
          </a:p>
        </p:txBody>
      </p:sp>
    </p:spTree>
    <p:extLst>
      <p:ext uri="{BB962C8B-B14F-4D97-AF65-F5344CB8AC3E}">
        <p14:creationId xmlns:p14="http://schemas.microsoft.com/office/powerpoint/2010/main" val="19585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261-39B2-06E1-B810-260DB6C5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4BC27-3CAC-4179-0BA5-EF05E1830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6DABD-00B0-1D33-2A2A-CB56A7521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7DDE-102F-ACA4-4120-A1AB1DA0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36791-4A5B-7ACE-10F9-4D788E7DB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32A00-4E20-2D02-EFAA-A0488778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5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EF5-E564-E625-5F40-A54E369E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BFE-74F3-2137-A62E-C15EBCE26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31A4-197F-5929-FE1E-F7AEFFEA5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Specific to x86.. Most common </a:t>
            </a:r>
            <a:r>
              <a:rPr lang="en-US" dirty="0" err="1"/>
              <a:t>archs</a:t>
            </a:r>
            <a:r>
              <a:rPr lang="en-US" dirty="0"/>
              <a:t> operate in this way</a:t>
            </a:r>
          </a:p>
        </p:txBody>
      </p:sp>
    </p:spTree>
    <p:extLst>
      <p:ext uri="{BB962C8B-B14F-4D97-AF65-F5344CB8AC3E}">
        <p14:creationId xmlns:p14="http://schemas.microsoft.com/office/powerpoint/2010/main" val="147195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6B0B-9D60-ED3B-AC0D-440C6FC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D41-E76B-8A04-473C-90155E60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5F86B-F462-C8C1-198B-BD5756CE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96-3D2E-65C0-24D6-FDA2D1D6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11C5-8D30-6B6D-61DD-101309F6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C5CDF-B9E0-31C2-650E-4B7D97512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March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buffer-overflow-dem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control-flow-hijack-demo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F301-6663-0FD8-B771-8AF137E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global_arr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int </a:t>
            </a:r>
            <a:r>
              <a:rPr lang="en-US" dirty="0" err="1"/>
              <a:t>local_arr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int* p = malloc(10*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A68C3-3FD0-7739-2546-9030E36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types of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519F-BC20-2D0C-4083-60F96DCE9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Applications have (at least) 3 types of memory</a:t>
            </a:r>
          </a:p>
          <a:p>
            <a:r>
              <a:rPr lang="en-US" dirty="0"/>
              <a:t>Function local variables allocated on the “stack”</a:t>
            </a:r>
          </a:p>
          <a:p>
            <a:r>
              <a:rPr lang="en-US" dirty="0"/>
              <a:t>Heap variables allocated via malloc 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2DBB-3A9F-3174-8176-6E5E08BE0CDA}"/>
              </a:ext>
            </a:extLst>
          </p:cNvPr>
          <p:cNvSpPr txBox="1"/>
          <p:nvPr/>
        </p:nvSpPr>
        <p:spPr>
          <a:xfrm>
            <a:off x="8692308" y="78500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B21-8F61-369F-40DC-A77B8F251E29}"/>
              </a:ext>
            </a:extLst>
          </p:cNvPr>
          <p:cNvSpPr txBox="1"/>
          <p:nvPr/>
        </p:nvSpPr>
        <p:spPr>
          <a:xfrm>
            <a:off x="8811657" y="157638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E6A3-193B-6202-4DC3-BD57CCD19671}"/>
              </a:ext>
            </a:extLst>
          </p:cNvPr>
          <p:cNvSpPr/>
          <p:nvPr/>
        </p:nvSpPr>
        <p:spPr>
          <a:xfrm>
            <a:off x="6115145" y="696277"/>
            <a:ext cx="2416138" cy="45805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4F17-5097-B5D6-D749-83BA5C849C1E}"/>
              </a:ext>
            </a:extLst>
          </p:cNvPr>
          <p:cNvSpPr/>
          <p:nvPr/>
        </p:nvSpPr>
        <p:spPr>
          <a:xfrm>
            <a:off x="6364836" y="1576382"/>
            <a:ext cx="2416138" cy="7812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0C153-A03E-6116-CDA1-33E0ACEAD9A9}"/>
              </a:ext>
            </a:extLst>
          </p:cNvPr>
          <p:cNvGrpSpPr/>
          <p:nvPr/>
        </p:nvGrpSpPr>
        <p:grpSpPr>
          <a:xfrm>
            <a:off x="6630586" y="2389042"/>
            <a:ext cx="5178064" cy="781228"/>
            <a:chOff x="6630586" y="2389042"/>
            <a:chExt cx="5178064" cy="7812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EAA2D-535C-EF21-780A-3C21C07F94DC}"/>
                </a:ext>
              </a:extLst>
            </p:cNvPr>
            <p:cNvSpPr txBox="1"/>
            <p:nvPr/>
          </p:nvSpPr>
          <p:spPr>
            <a:xfrm>
              <a:off x="10285476" y="248083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Heap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1C1261-BC85-2849-F80C-3339FEBD6E03}"/>
                </a:ext>
              </a:extLst>
            </p:cNvPr>
            <p:cNvSpPr/>
            <p:nvPr/>
          </p:nvSpPr>
          <p:spPr>
            <a:xfrm>
              <a:off x="6630586" y="2389042"/>
              <a:ext cx="3706724" cy="781228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5103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192DC-9E31-2B63-4ED6-24FEC7B66FF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DAFB0-D470-DC18-01D6-6C8837EA392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7A4016-CDD8-9916-DCD2-4D3BFFADD0C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981E0-B1EB-6211-8C67-6F0196C971BB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300E3-874E-A79A-DD4D-1CDAC8B43AA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B16D6-7056-E369-B3E2-510FD8DE7E00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C1841-887E-217E-5770-AF44A4F182B6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C1D9E6-D713-E11C-308E-E17326CE2022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1245453-BB65-8D81-8A28-4A28066430A2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E32E36-E7EF-168B-3F1E-1F8E5250DEA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B82E5A-FB94-40EA-06EE-AFE3202D9AE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8B14D0D-E724-F7F1-569B-503D0AF27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FE298D-C976-4413-1E5D-E21A3A90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264C06-E33D-C67E-7125-32DA5656B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3D7B6E-5395-8267-E4C7-AAFD4C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B99B43-A31D-9EBC-D7FD-D555BEECC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90B9F7-03E5-A429-1683-D43743232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F05CE-F695-417D-FE8E-CE8CC6985D42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“AAAAAA”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Solution: use size-limited functions such as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snprintf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(“%5s”, password)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strncpy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so 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pic>
        <p:nvPicPr>
          <p:cNvPr id="2" name="Picture 2" descr="IconExperience » V-Collection » Pin 2 Red Icon">
            <a:extLst>
              <a:ext uri="{FF2B5EF4-FFF2-40B4-BE49-F238E27FC236}">
                <a16:creationId xmlns:a16="http://schemas.microsoft.com/office/drawing/2014/main" id="{EDE0C9DA-C82C-B3AE-C8E9-B2B6DF96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66" y="5079580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2C27B-833C-00D6-8702-4B8122D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https://github.com/davsec-teaching/buffer-overflow-demo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3CD8-0666-E57D-E341-C781517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demo</a:t>
            </a:r>
          </a:p>
        </p:txBody>
      </p:sp>
    </p:spTree>
    <p:extLst>
      <p:ext uri="{BB962C8B-B14F-4D97-AF65-F5344CB8AC3E}">
        <p14:creationId xmlns:p14="http://schemas.microsoft.com/office/powerpoint/2010/main" val="24772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9A8C9-7D48-EFBD-43C9-5D52F5BF66D8}"/>
              </a:ext>
            </a:extLst>
          </p:cNvPr>
          <p:cNvSpPr txBox="1"/>
          <p:nvPr/>
        </p:nvSpPr>
        <p:spPr>
          <a:xfrm>
            <a:off x="1957702" y="2844225"/>
            <a:ext cx="924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Then why would one use C/C++ over Java/Python??? </a:t>
            </a:r>
          </a:p>
        </p:txBody>
      </p:sp>
    </p:spTree>
    <p:extLst>
      <p:ext uri="{BB962C8B-B14F-4D97-AF65-F5344CB8AC3E}">
        <p14:creationId xmlns:p14="http://schemas.microsoft.com/office/powerpoint/2010/main" val="291018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6EAC-DD5F-F0A3-EB44-4E4ACB85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B6211-3E36-8A48-485E-64215E8D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u="sng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3AABF-5088-302D-27E3-97D3FF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62CD6-0C59-B5C7-D7DD-C7C3D921886B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40D1D-4980-B024-AB9F-7F9404F09D9A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A8CE-999F-39EB-0C49-4F7170533458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D3A0-293F-619A-FD05-BD42970FD25D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6F9C5-4FFF-7F8F-0DC7-D97F04147631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C0071-ED1A-963D-E46F-90C28FB9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software security concerns that influence software engineering</a:t>
            </a:r>
          </a:p>
          <a:p>
            <a:r>
              <a:rPr lang="en-US" dirty="0"/>
              <a:t>Memory safety and memory unsafe languages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Deeper dive in any topics “on-demand”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FADE6-5783-CCE9-5D5A-B1F5B89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goals</a:t>
            </a:r>
          </a:p>
        </p:txBody>
      </p:sp>
    </p:spTree>
    <p:extLst>
      <p:ext uri="{BB962C8B-B14F-4D97-AF65-F5344CB8AC3E}">
        <p14:creationId xmlns:p14="http://schemas.microsoft.com/office/powerpoint/2010/main" val="212905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9C6B-4A28-96CC-36D9-46B4D37E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78DB-D94E-3041-8E57-F2A5EC9DE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5BED4-D66E-33E7-E8F1-F1CA3E7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27262-6E41-8BEF-0815-11C6274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Will cover software architecture and design patterns</a:t>
            </a:r>
          </a:p>
          <a:p>
            <a:r>
              <a:rPr lang="en-US" dirty="0"/>
              <a:t>HW2 grades will be out by the end of the week</a:t>
            </a:r>
          </a:p>
          <a:p>
            <a:r>
              <a:rPr lang="en-US" dirty="0"/>
              <a:t>3/14 will be a revision session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5D086-F782-D08D-395B-9A689D7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98778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A0433-2CD6-0C95-79DC-CAC28F9F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stack memory on x86</a:t>
            </a:r>
          </a:p>
          <a:p>
            <a:pPr lvl="1"/>
            <a:r>
              <a:rPr lang="en-US" dirty="0"/>
              <a:t>Stack-based control flow hijack attacks</a:t>
            </a:r>
          </a:p>
          <a:p>
            <a:pPr lvl="1"/>
            <a:r>
              <a:rPr lang="en-US" dirty="0"/>
              <a:t>Stack-based control flow hijack defenses</a:t>
            </a:r>
          </a:p>
          <a:p>
            <a:r>
              <a:rPr lang="en-US" dirty="0"/>
              <a:t>Heap-based attacks</a:t>
            </a:r>
          </a:p>
          <a:p>
            <a:r>
              <a:rPr lang="en-US" dirty="0"/>
              <a:t>Spatial and temporal memory safety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Temporal safety approaches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89DF7-9DB0-140C-3687-DA370A5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02C548-403D-C93F-C58C-3BB47A81C656}"/>
              </a:ext>
            </a:extLst>
          </p:cNvPr>
          <p:cNvCxnSpPr/>
          <p:nvPr/>
        </p:nvCxnSpPr>
        <p:spPr>
          <a:xfrm>
            <a:off x="0" y="4025900"/>
            <a:ext cx="121920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7000-E7A0-6242-8AA3-8DD563F6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082C-E272-7039-A590-C958633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local variables are stored on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4F333-1CE8-87C2-AF4A-816DDBC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8C1BD-413E-287D-D09F-5CD14900AB8A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AC7311-9ADE-7973-F5FB-113EB9D3D8C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83D-9156-185A-C8C1-6E6814006602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19F8D3-304B-D9C5-D1F0-C11F36179C11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65950-DDE6-5785-31D2-5B9C9247FA07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25A6D-ED8D-E042-4CEA-69E4B9AE2587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E38E0-D2D1-30AD-71DF-3B278FA96D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E8F62A-4887-02F2-A7C0-E383EDCE3B4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E9E93-B092-AFA2-7182-C61EA7FA053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A2E41D-B11F-5117-B6AC-59047265B3B0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FE0CE7-E5E0-A273-5329-CBA0D3E185DB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B3139B4-210B-689B-2BF8-BD36F4A35CE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AC8B170-85D2-9FA7-2FFA-0F45A9DA299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AF1CE41-B506-30E8-7E93-A5B2F64D2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928F7C-679D-5552-3CFD-779424D3B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E133B3-0233-3B21-12D3-C688D140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5A63818-21C6-6E5B-5DC1-C11DFBDA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A1C82F3-40AC-E45C-41EE-A0EB6CB9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6FD3CC-F4CC-D8B0-B250-5CB18F7EA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959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AFB-4C1B-75C0-1BDA-C2C24063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020A8-317D-2869-E5BC-B2B3B12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371DB9-DFB4-BA9E-D330-80FF3554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C52C-2A77-79AE-3362-0A38EC36A99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1AD401-94D3-0BF3-DE95-2F6072E743D5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9BBD-E5F6-D7F4-99CA-3B4E827564A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F6DCA2-1F69-7C6C-18DF-CFEB0895A8B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F816-6F9F-1CE6-9B29-A3B3C19FA93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596AB-C689-CB6A-58FA-9EC9E95E38E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AADA98-D87A-80E0-DC14-62DC37349583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A0F57-1DB1-54F0-0226-09DDB185E0D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1CB15-A07E-1705-7040-B224AA584E7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27844B-70AD-4AE0-B6ED-FA8871E9FA5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12A5A30-2A3C-7F05-8CE7-571570FD2ED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20E6542-E518-1BA7-B052-C4EC81DBB67E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A891BCC-351F-2997-71FF-91E4CCEA30A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74B19BA-7475-F783-E4CC-EB106B6A66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314A322-15EB-5EB2-DCC5-597260638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B86B2C-B564-0F4C-D5FE-DEFE0FDC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220A50-6AE8-6DD7-7B11-FA5F7D4BC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CC09783-8BCF-4F18-50DF-6B69755E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DE1B3F3-E131-00E9-3F8F-FD18C66BA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6F94A1-C99A-D6DE-6DF5-68CD88EAFD78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A906C-0A86-0D3C-8130-6A61A60D206A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37995E-5CB0-6FAF-FFCB-5EBDB986BFB2}"/>
              </a:ext>
            </a:extLst>
          </p:cNvPr>
          <p:cNvSpPr/>
          <p:nvPr/>
        </p:nvSpPr>
        <p:spPr>
          <a:xfrm>
            <a:off x="88135" y="483415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44904-E246-D853-F039-C06FBE91917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CB14A3-C260-783A-1939-2676739FA5D4}"/>
              </a:ext>
            </a:extLst>
          </p:cNvPr>
          <p:cNvSpPr/>
          <p:nvPr/>
        </p:nvSpPr>
        <p:spPr>
          <a:xfrm>
            <a:off x="69425" y="222848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34A5-F3FC-E1E7-5117-AA180F4A5881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7C1F98-6843-0E3A-1808-CF784F149D03}"/>
              </a:ext>
            </a:extLst>
          </p:cNvPr>
          <p:cNvGrpSpPr/>
          <p:nvPr/>
        </p:nvGrpSpPr>
        <p:grpSpPr>
          <a:xfrm>
            <a:off x="4150880" y="3763390"/>
            <a:ext cx="3890241" cy="1547662"/>
            <a:chOff x="4175393" y="3763390"/>
            <a:chExt cx="3865728" cy="1282335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8C56D5C-CE0F-D177-DBA7-28ADB8A8B24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175393" y="3763390"/>
              <a:ext cx="3865728" cy="1282335"/>
            </a:xfrm>
            <a:prstGeom prst="curvedConnector3">
              <a:avLst/>
            </a:prstGeom>
            <a:ln w="34925" cmpd="sng">
              <a:prstDash val="sysDash"/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A2FB4-30C0-E420-3D19-7F5FC36728E4}"/>
                </a:ext>
              </a:extLst>
            </p:cNvPr>
            <p:cNvSpPr txBox="1"/>
            <p:nvPr/>
          </p:nvSpPr>
          <p:spPr>
            <a:xfrm>
              <a:off x="5302943" y="394289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0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CF34-F286-FFAC-E14F-53F936C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F7F9A-4174-B850-D21F-E7B53F64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754D9-B4BD-2CEE-E85D-D168BA4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0338A5-29DE-7A2F-F7C8-D553AEE7D81E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5F0223-3C2F-0D52-BA0F-4ECA0C8BDB1B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04D5-CBAF-863B-6D0E-FD44BD7C593A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533568-FE53-C644-F5E8-532475CBFEC0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29DDF-88CE-728F-9184-C23655AC6B9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5627F-C989-3A51-53C1-F9129B9C456E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9F565C-CA92-DCD7-6B8A-15B4BC12D21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58266-BA03-7C4E-AB16-9A32AFECCDEC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4FC21-22B8-4B18-BBE5-3FA68167DB8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5A334B-B759-4B5B-4B86-29D7415F370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9A9620-8691-AF24-5FEB-76286D673710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E960E96-3528-F67F-BF04-7CDDE313A37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819203E-9005-6B73-DA1C-87A94E757EE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982C30C-DDFA-D03B-F2FA-2901FB0F1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A577C3-8BE7-D700-00EA-DCF7861E5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DC5D102-6999-160C-3327-D9A0BCAD4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C0F5CB-6F8D-84B4-38F8-0FE6A20C4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DD9D11-8C5B-CD6C-FA79-FEC02B550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0D4B10-6C98-BD25-1671-0D09F8E0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3E48C8-ECFF-28E8-501A-91F9EF637C07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50F8A-DD4E-9BE0-F36A-48C519E56303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C5047-18AA-E5BB-A678-BD315E35709E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86B0-F0D8-82C3-D333-073362057E38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52D3CFE-92DE-DA00-8B28-440541540153}"/>
              </a:ext>
            </a:extLst>
          </p:cNvPr>
          <p:cNvSpPr/>
          <p:nvPr/>
        </p:nvSpPr>
        <p:spPr>
          <a:xfrm>
            <a:off x="6885542" y="2223401"/>
            <a:ext cx="660082" cy="1161441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2F82565-8457-BEF6-8F84-E28AFE0E7A4F}"/>
              </a:ext>
            </a:extLst>
          </p:cNvPr>
          <p:cNvSpPr/>
          <p:nvPr/>
        </p:nvSpPr>
        <p:spPr>
          <a:xfrm>
            <a:off x="6873601" y="3477890"/>
            <a:ext cx="660082" cy="1309943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423A4-47F6-99D6-7E21-C4742E04FC63}"/>
              </a:ext>
            </a:extLst>
          </p:cNvPr>
          <p:cNvSpPr txBox="1"/>
          <p:nvPr/>
        </p:nvSpPr>
        <p:spPr>
          <a:xfrm>
            <a:off x="5190175" y="2407021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/>
              <a:t>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E997C-C41D-2AE8-8052-93C3F6C225C4}"/>
              </a:ext>
            </a:extLst>
          </p:cNvPr>
          <p:cNvSpPr txBox="1"/>
          <p:nvPr/>
        </p:nvSpPr>
        <p:spPr>
          <a:xfrm>
            <a:off x="5221490" y="3778057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 err="1"/>
              <a:t>my_func</a:t>
            </a:r>
            <a:endParaRPr lang="en-US" sz="20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08198-DC52-E46C-3B78-A94ADD219ED6}"/>
              </a:ext>
            </a:extLst>
          </p:cNvPr>
          <p:cNvSpPr txBox="1"/>
          <p:nvPr/>
        </p:nvSpPr>
        <p:spPr>
          <a:xfrm>
            <a:off x="1235407" y="4786110"/>
            <a:ext cx="63332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3399"/>
                </a:solidFill>
              </a:rPr>
              <a:t>On x86, stack grows downwards</a:t>
            </a:r>
          </a:p>
        </p:txBody>
      </p:sp>
    </p:spTree>
    <p:extLst>
      <p:ext uri="{BB962C8B-B14F-4D97-AF65-F5344CB8AC3E}">
        <p14:creationId xmlns:p14="http://schemas.microsoft.com/office/powerpoint/2010/main" val="3329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53EE-75A3-88C2-E01E-910B689D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F9E8F-BF8C-1B78-AE97-24E4D18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070B4-7A85-6F9A-44CC-85037F7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7D219-1F95-A5AA-B21A-C0836E3F4BB1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92E1A2-7FF3-E1D3-F3A4-53915DD7F67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AC712A-ADBC-FEDA-C4FE-67397245A21B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1FD96E-D20F-14F5-FE5B-1BD6F60F754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0AB64-6209-32B1-AC98-4C7B339B867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A2A9D-D57D-228D-4AFE-3EB7329860AA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2BCD0-BB6F-2C6A-9596-0EC24046B27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68031-FEB0-EE7A-8D31-46511F31CD3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342D7-0203-486B-DB68-A5E3FA19CE77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BDF18C-905C-40CD-C58B-66EB0BBE8759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4F243E6-5407-3BA3-6282-D7C7C6BCEC1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87CA654-26FE-A772-C767-E6CBB91C478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3EED8E6-F547-2684-5381-E0A7B6B9118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123BC77-4B13-83E6-029B-DC2EF5E01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6F11CA4-BDB1-2D7A-1FB6-4182BC9A5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41F1B43-A79B-0E80-F49D-AAD23D69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20D575B-67A0-852E-590A-EB538D7DA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50F840C-BBE4-8235-30B3-30A0CE563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3A7E0C-134E-5451-B5C8-364893B3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42C98A-0A7E-8DFB-53F3-D9B350360589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E9E07-7355-5464-7C3E-38BC9C256B7D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AB8D8-B630-FA02-A73E-D539B906CEB6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10E15-6159-E621-134C-25E783FC5EFF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51EDD-F750-D79A-AC59-11E0A0FD81F7}"/>
              </a:ext>
            </a:extLst>
          </p:cNvPr>
          <p:cNvSpPr/>
          <p:nvPr/>
        </p:nvSpPr>
        <p:spPr>
          <a:xfrm>
            <a:off x="243481" y="3147119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C02C68-C18C-CAD3-8093-CA3A371B2C6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3966073" y="3763390"/>
            <a:ext cx="4075049" cy="1547664"/>
          </a:xfrm>
          <a:prstGeom prst="curvedConnector3">
            <a:avLst/>
          </a:prstGeom>
          <a:ln w="34925" cmpd="sng">
            <a:prstDash val="sys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BE50A-D45E-DDD5-EC7B-C98B0BEC6C38}"/>
              </a:ext>
            </a:extLst>
          </p:cNvPr>
          <p:cNvSpPr txBox="1"/>
          <p:nvPr/>
        </p:nvSpPr>
        <p:spPr>
          <a:xfrm>
            <a:off x="4875286" y="2736914"/>
            <a:ext cx="27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Execution returns to</a:t>
            </a:r>
          </a:p>
          <a:p>
            <a:r>
              <a:rPr lang="en-US" sz="2400" b="1" i="1" dirty="0"/>
              <a:t>return_addr@12</a:t>
            </a:r>
          </a:p>
        </p:txBody>
      </p:sp>
    </p:spTree>
    <p:extLst>
      <p:ext uri="{BB962C8B-B14F-4D97-AF65-F5344CB8AC3E}">
        <p14:creationId xmlns:p14="http://schemas.microsoft.com/office/powerpoint/2010/main" val="9194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36BC1-4A02-9019-B46C-C9141F4E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5633413" cy="308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# Output?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9E22A3-C738-D6C4-30FA-04029E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F30D-AA15-7EF0-8381-DDE9321978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107864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Output???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C9EAE5-05C7-DE48-E902-B25826183FD4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E768CB-E658-6088-DA10-C9B45A42BF57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251AB-0408-35A0-5523-A192846C6D0B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3CB-9298-63AC-B4B1-26D5157C5194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DCE-C9B6-B904-CCD1-05D79A6BB79A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399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222C-DD32-A670-E4EA-DABBFDA5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E952-88E1-01D6-AAA8-7AE0DD5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local arguments</a:t>
            </a:r>
          </a:p>
          <a:p>
            <a:r>
              <a:rPr lang="en-US" dirty="0"/>
              <a:t>From the last lecture – </a:t>
            </a:r>
          </a:p>
          <a:p>
            <a:pPr lvl="1"/>
            <a:r>
              <a:rPr lang="en-US" dirty="0"/>
              <a:t>C has no protection against buffer overflows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8B049-085E-D7D0-6B54-E148C8A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409D-0D2A-CE22-104C-F1F52C1CE696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8D434-D9B2-9A7C-076D-7475F35FD5F4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4AF61-BEB8-A67A-A34C-34CA6D8B0F90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31BA5-6628-BB88-5D2C-AF3BD944FC2A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FABAE-834C-FABD-48EF-D7F5DA364E33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86F97-2F22-9725-71B0-3E6EFBFB3F03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A77860-F879-3F11-6A55-06FD744A8CB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2A4515-D12D-740F-1366-6B9D5B4081C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BA0BD9-51D1-E05B-BA5E-00F9D49573A9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ED92C8E-68D6-0CD0-718D-8AC1847402B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D12A309-4A73-B31F-EA15-E9C85447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3474FE-BB1D-9954-41AC-6145C63F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F27523-807A-8D09-9D81-D470EAA6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BFC4C1-11A9-DE68-6E6C-083816A0C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E2F600-F4B6-4C41-BEA5-19D6D8E79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5EE214-EB65-A5B0-2B10-1631B6F76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79FF4F-A8C3-550F-6178-961D316008D0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0BAD-E100-6494-0446-9CC1BA86443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C358-9660-6524-9F4A-27C7D8A558E4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ABE4E7-C87D-E7EB-6247-075273A45D64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23CE-B6E7-5DB9-3A8E-D7AF8ED2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https://github.com/davsec-teaching/control-flow-hijack-demo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7374A-5C6A-732C-D8FA-3D54D5C4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1196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61D9-C5F3-8145-FBD5-22B69241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Security-critical functions in the program</a:t>
            </a:r>
          </a:p>
          <a:p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– can start executing a completely different program!!</a:t>
            </a:r>
          </a:p>
          <a:p>
            <a:pPr lvl="1"/>
            <a:r>
              <a:rPr lang="en-US" dirty="0"/>
              <a:t>Known as </a:t>
            </a:r>
            <a:r>
              <a:rPr lang="en-US" b="1" i="1" dirty="0"/>
              <a:t>return-to-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attacks (subset of control-flow hijack attacks)</a:t>
            </a:r>
          </a:p>
          <a:p>
            <a:r>
              <a:rPr lang="en-US" dirty="0"/>
              <a:t>What else?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D7103-9CE9-4902-B4DB-D32515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targets for control flow hijack</a:t>
            </a:r>
          </a:p>
        </p:txBody>
      </p:sp>
    </p:spTree>
    <p:extLst>
      <p:ext uri="{BB962C8B-B14F-4D97-AF65-F5344CB8AC3E}">
        <p14:creationId xmlns:p14="http://schemas.microsoft.com/office/powerpoint/2010/main" val="13767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23FBD-DE6B-721D-276A-31E7625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C1D35-F2C0-2714-671E-19CC0CD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E6E-569D-99D3-5576-939BA71E8C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DBEE96-1DE9-65F5-1862-52DB1977A980}"/>
              </a:ext>
            </a:extLst>
          </p:cNvPr>
          <p:cNvSpPr/>
          <p:nvPr/>
        </p:nvSpPr>
        <p:spPr>
          <a:xfrm>
            <a:off x="4329628" y="1485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567C-C4E0-6DCE-5AA3-755A9D4F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365BDD-69D3-EB2A-47D5-C096E12B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1116-F434-542F-9DA9-BEBC4C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2C160DF-D8BB-469E-B837-EDCF091BA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pPr lvl="1"/>
            <a:r>
              <a:rPr lang="en-US" dirty="0"/>
              <a:t>Just overwrite with the address of your choice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C9FF2D-BB72-1986-E22B-D8FEC297B67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F6C7BD-92D6-4EDA-E0B9-987B5C6CF90A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8406-60F2-A096-44EE-DB5E844E479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D94573-5317-23A4-587F-01B9A863D33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5E00B-8255-9681-DA10-3807398EE836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E6633-8832-E4FB-78B8-5C7B0FAEAC0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23D81-478C-220B-FCE9-F843270439B2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4232D-0E7F-59B1-16AF-5A46CF10C7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9BA1A-A3F4-79A3-0054-BF65EC2EB6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F0C7879-107E-C0F9-D174-CC9EA00853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0FB1F57-06C5-F397-4FFE-448D2861985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0A1E5-787F-FC7D-9932-356E957D7D62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F1CC1E2-29B6-F9DC-1CBF-ED501A02180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B6050A9-03C5-A313-4067-D3CE0A8AE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238E7C-0A08-984E-B16E-93E38A08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125F51-51B2-7F3C-BE32-B38DDE8E8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E8062C-5721-7C57-00D6-FE42A7DC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EC2932-2C75-91AD-760D-9BFF96562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05E7CB-912A-7741-5A57-32E0990EE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80498A-F2F2-9559-D857-404CE0592FBC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11B15-4020-4D50-E369-128687D5CFF9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7D2FE-1911-7389-E0C4-E76A635FBC0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A706F-0A7E-9568-1676-42CC15869DD0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F3A460-E47D-F01E-D712-5B7E68AE7DC1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C6E4B-9747-42F3-FA6F-B0E6EFCD2C34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0662D-A9F9-CDB6-86D0-4B9152DD1556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0x4012e4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AAD-89A8-9540-6573-AA0616E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104B8-F6D1-0ABF-1E8A-63D9860F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284FB-78E9-2CA3-E75D-0757986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1988-50AC-A6A0-3E3F-AB551C3F6A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On x86</a:t>
            </a:r>
          </a:p>
          <a:p>
            <a:pPr lvl="1"/>
            <a:r>
              <a:rPr lang="en-US" dirty="0"/>
              <a:t>No requirement that the address should be the start of </a:t>
            </a:r>
            <a:r>
              <a:rPr lang="en-US" b="1" i="1" dirty="0"/>
              <a:t>an instruction!!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2F070-FF33-B202-BFCA-505199EA3D97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E82624-FB69-B76E-98DE-17221F786E2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7AF79-E8AD-E2F6-EFD2-D12CFEF04766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92E9-0938-2408-C4A1-F40990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B7CC3-44F5-C30E-38F0-521792B4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2E34D-F9A3-B570-A127-92CAA5FF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8DE311-A47F-9981-1DB1-B83C4ED0C483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B09F8FF-920B-C866-39BB-7A1702DA53C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5B0C5F-C752-C5E8-013A-86F446AE04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8B183-9B60-F0D5-7DF3-4ECC672BA2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8F500-7EF4-7FDD-61C5-34F1AD177878}"/>
              </a:ext>
            </a:extLst>
          </p:cNvPr>
          <p:cNvGrpSpPr/>
          <p:nvPr/>
        </p:nvGrpSpPr>
        <p:grpSpPr>
          <a:xfrm>
            <a:off x="-1543079" y="1718631"/>
            <a:ext cx="6791695" cy="4585616"/>
            <a:chOff x="5033991" y="724938"/>
            <a:chExt cx="6791695" cy="45856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043DA-DFA1-617D-AEBB-B6138842B30D}"/>
                </a:ext>
              </a:extLst>
            </p:cNvPr>
            <p:cNvCxnSpPr/>
            <p:nvPr/>
          </p:nvCxnSpPr>
          <p:spPr>
            <a:xfrm>
              <a:off x="7039778" y="724938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8F17-AF4D-5DF0-17CE-259DDFFFB61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3D7084-9302-FE97-059A-844A6FF4B62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C7CD-4495-A192-E696-85E190AC17B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D8B3E-FC62-2F85-9CA7-13B3CC88D06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1A5A0-D57B-9909-7982-76CE742F308F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F1D180-B37F-96D2-0607-2FF3CE6E9FE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879915-4D9D-F6A0-35C3-432A9F6E19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4FB63-7B6F-F4B0-C354-3634E8AF7FB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96632C-B953-AED6-82CC-AAD80B53EBB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33380D2-2D88-2652-F219-013DFF3B776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F73FCC3-D3A6-D829-AD32-A6FF22C4CDD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6DB9DAD-F1BB-6EE9-CF78-9C31E1A4F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089AE6-0B6A-C43E-8E7B-C6B35DA5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6AC7A9-0960-94DF-85AE-C1D1A0906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1B40FA-B311-DAD8-ADD9-5EC384FC7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AE98505-3E51-B166-C7B0-29A97F35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F098B0-F25F-4806-185B-91847ADD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673DC-1AF9-989F-A328-82C2AE4C3D84}"/>
              </a:ext>
            </a:extLst>
          </p:cNvPr>
          <p:cNvSpPr/>
          <p:nvPr/>
        </p:nvSpPr>
        <p:spPr>
          <a:xfrm>
            <a:off x="1553378" y="1971323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9422D-F99D-DEC0-9302-93E0EE8AFA35}"/>
              </a:ext>
            </a:extLst>
          </p:cNvPr>
          <p:cNvSpPr/>
          <p:nvPr/>
        </p:nvSpPr>
        <p:spPr>
          <a:xfrm>
            <a:off x="1553378" y="2607060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31C2D-95E8-FC13-0233-5643B7348016}"/>
              </a:ext>
            </a:extLst>
          </p:cNvPr>
          <p:cNvSpPr/>
          <p:nvPr/>
        </p:nvSpPr>
        <p:spPr>
          <a:xfrm>
            <a:off x="1188629" y="3253311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81485F-3D19-800D-905A-D6C58254FB4D}"/>
              </a:ext>
            </a:extLst>
          </p:cNvPr>
          <p:cNvSpPr/>
          <p:nvPr/>
        </p:nvSpPr>
        <p:spPr>
          <a:xfrm>
            <a:off x="1521923" y="3936953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981C3E8-1BF3-1894-86E3-17AE1189859D}"/>
              </a:ext>
            </a:extLst>
          </p:cNvPr>
          <p:cNvSpPr/>
          <p:nvPr/>
        </p:nvSpPr>
        <p:spPr>
          <a:xfrm>
            <a:off x="462708" y="3253310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62748-72DF-DF28-89AE-E6A8CB75FC5D}"/>
              </a:ext>
            </a:extLst>
          </p:cNvPr>
          <p:cNvSpPr txBox="1"/>
          <p:nvPr/>
        </p:nvSpPr>
        <p:spPr>
          <a:xfrm>
            <a:off x="305956" y="530407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FD8E1-E679-8D73-BB3F-AA14282FB9DC}"/>
              </a:ext>
            </a:extLst>
          </p:cNvPr>
          <p:cNvSpPr/>
          <p:nvPr/>
        </p:nvSpPr>
        <p:spPr>
          <a:xfrm>
            <a:off x="1188628" y="3263681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0x4012e2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19955-4075-AFF8-53C2-82A1A40D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58 5a 5e c3 5f c3 ff e0 c3 ff d0 c3 89 c2 c3 89 c1 c3 31 c0 c3 83 c0 04 c3 90 90 90 90 90 90 90 90 90 90 c3 cc c3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58A8-BD4B-E20F-0249-6CA24D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251-FF2E-519E-E579-411DB13737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hijack control flow to middle of a real instruction</a:t>
            </a:r>
          </a:p>
          <a:p>
            <a:r>
              <a:rPr lang="en-US" dirty="0"/>
              <a:t>From the attacker’s POV the program is a set of byte-sequence terminating in a return/jump</a:t>
            </a:r>
          </a:p>
          <a:p>
            <a:r>
              <a:rPr lang="en-US" dirty="0"/>
              <a:t>Return-oriented Programming (subset of control flow hijack attacks)</a:t>
            </a:r>
          </a:p>
          <a:p>
            <a:r>
              <a:rPr lang="en-US" dirty="0"/>
              <a:t>Such byte-sequence is known as “ROP gadget”</a:t>
            </a:r>
          </a:p>
          <a:p>
            <a:r>
              <a:rPr lang="en-US" dirty="0"/>
              <a:t>Can </a:t>
            </a:r>
            <a:r>
              <a:rPr lang="en-US" b="1" i="1" dirty="0"/>
              <a:t>chain</a:t>
            </a:r>
            <a:r>
              <a:rPr lang="en-US" dirty="0"/>
              <a:t> byte sequences to perform complex attacks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7945DE-1CDB-928B-9A6A-21D92BB7CDB6}"/>
              </a:ext>
            </a:extLst>
          </p:cNvPr>
          <p:cNvGrpSpPr/>
          <p:nvPr/>
        </p:nvGrpSpPr>
        <p:grpSpPr>
          <a:xfrm>
            <a:off x="6096000" y="787810"/>
            <a:ext cx="4061552" cy="638168"/>
            <a:chOff x="6096000" y="787810"/>
            <a:chExt cx="4061552" cy="638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8B39C9-3DF8-3BAA-5771-256E1C79C26C}"/>
                </a:ext>
              </a:extLst>
            </p:cNvPr>
            <p:cNvSpPr/>
            <p:nvPr/>
          </p:nvSpPr>
          <p:spPr>
            <a:xfrm>
              <a:off x="6096000" y="787810"/>
              <a:ext cx="1498017" cy="349733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05B3B4-1DBC-0760-F0AE-3642F04986FA}"/>
                </a:ext>
              </a:extLst>
            </p:cNvPr>
            <p:cNvSpPr/>
            <p:nvPr/>
          </p:nvSpPr>
          <p:spPr>
            <a:xfrm>
              <a:off x="9221117" y="841950"/>
              <a:ext cx="936435" cy="18459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D6549-11AF-08E0-D096-EB27F7393F29}"/>
                </a:ext>
              </a:extLst>
            </p:cNvPr>
            <p:cNvSpPr/>
            <p:nvPr/>
          </p:nvSpPr>
          <p:spPr>
            <a:xfrm>
              <a:off x="6955094" y="1051404"/>
              <a:ext cx="910949" cy="37457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30FC2-2680-2444-D053-E28B01933EA4}"/>
                </a:ext>
              </a:extLst>
            </p:cNvPr>
            <p:cNvGrpSpPr/>
            <p:nvPr/>
          </p:nvGrpSpPr>
          <p:grpSpPr>
            <a:xfrm>
              <a:off x="7594017" y="841950"/>
              <a:ext cx="2563535" cy="396741"/>
              <a:chOff x="7594017" y="841950"/>
              <a:chExt cx="2563535" cy="396741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149532A-FC72-4B83-606C-10AB1CDBF98E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V="1">
                <a:off x="7594017" y="841950"/>
                <a:ext cx="2095318" cy="120727"/>
              </a:xfrm>
              <a:prstGeom prst="curvedConnector4">
                <a:avLst>
                  <a:gd name="adj1" fmla="val 38827"/>
                  <a:gd name="adj2" fmla="val 3341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4918D978-BE8B-3E4E-A090-BC7A34D0CF97}"/>
                  </a:ext>
                </a:extLst>
              </p:cNvPr>
              <p:cNvCxnSpPr>
                <a:cxnSpLocks/>
                <a:stCxn id="6" idx="3"/>
                <a:endCxn id="7" idx="3"/>
              </p:cNvCxnSpPr>
              <p:nvPr/>
            </p:nvCxnSpPr>
            <p:spPr>
              <a:xfrm flipH="1">
                <a:off x="7866043" y="934247"/>
                <a:ext cx="2291509" cy="304444"/>
              </a:xfrm>
              <a:prstGeom prst="curvedConnector3">
                <a:avLst>
                  <a:gd name="adj1" fmla="val -9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4ACB-79EB-0F16-1B05-ECC3C2F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901F9-5561-9A0F-0AF3-1095F76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6924569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r>
              <a:rPr lang="en-US" b="1" dirty="0">
                <a:solidFill>
                  <a:srgbClr val="FF0000"/>
                </a:solidFill>
              </a:rPr>
              <a:t>: Index 10 out of bounds for length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1199C-776B-5331-04F9-250201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B472B-1835-EFAB-92BF-417538CCC5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354542" cy="3084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DA9B9-A914-77DE-AE32-D21873C3AAE0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51B4F1-4DB6-6F0A-9490-B878258936B2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9E8BD-E38D-4779-73C5-CB8EB2B38049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B77F8-195E-1115-0333-881141EE2F5B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2D130-2FD9-D577-B780-4C6EC927B8AD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E7B4-48D4-460F-71D1-93492EA3D5A8}"/>
              </a:ext>
            </a:extLst>
          </p:cNvPr>
          <p:cNvSpPr/>
          <p:nvPr/>
        </p:nvSpPr>
        <p:spPr>
          <a:xfrm>
            <a:off x="404745" y="3812161"/>
            <a:ext cx="1288974" cy="42965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7DE41-CCB6-9268-DAFD-4E45B29C1EB1}"/>
              </a:ext>
            </a:extLst>
          </p:cNvPr>
          <p:cNvSpPr txBox="1"/>
          <p:nvPr/>
        </p:nvSpPr>
        <p:spPr>
          <a:xfrm>
            <a:off x="302508" y="4504851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Undefined Behavior (UB)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4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7C4A-8ADD-C95D-3D41-516DCC30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43BB-9DB0-4C90-7DA4-A6F9A8DD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5EA52-292B-F6B7-EE88-F5BC7AD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E321-CC23-4465-7E8D-F4587A36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5" y="1128455"/>
            <a:ext cx="936438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02506-2131-677C-DBE0-9C4DDFC7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6" y="696277"/>
            <a:ext cx="9132034" cy="506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B56FD-1A7B-8AEC-C046-8D8A771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623496"/>
            <a:ext cx="851653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7A57-9572-2F96-3EDF-DFE9116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2025, the US Department of Defense (DoD) has been allocated approximately $30 billion for cybersecurity initiatives</a:t>
            </a:r>
          </a:p>
          <a:p>
            <a:pPr lvl="1"/>
            <a:r>
              <a:rPr lang="en-US" dirty="0"/>
              <a:t>Includes both defensive and offensive initiatives</a:t>
            </a:r>
          </a:p>
          <a:p>
            <a:r>
              <a:rPr lang="en-US" dirty="0"/>
              <a:t>2009-2010 Stuxnet attack disabled key part of Iranian nuclear program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378D-D97B-D099-F8F4-2D05D027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B7133-9ABD-F92F-4FCE-5828BD1891FC}"/>
              </a:ext>
            </a:extLst>
          </p:cNvPr>
          <p:cNvGrpSpPr/>
          <p:nvPr/>
        </p:nvGrpSpPr>
        <p:grpSpPr>
          <a:xfrm>
            <a:off x="6015416" y="5267124"/>
            <a:ext cx="6235700" cy="736861"/>
            <a:chOff x="6015416" y="5267124"/>
            <a:chExt cx="6235700" cy="736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EE4FA-5A5A-B769-ECC9-6065999F78A6}"/>
                </a:ext>
              </a:extLst>
            </p:cNvPr>
            <p:cNvSpPr txBox="1"/>
            <p:nvPr/>
          </p:nvSpPr>
          <p:spPr>
            <a:xfrm>
              <a:off x="6015416" y="5267124"/>
              <a:ext cx="6096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https://www.csoonline.com/article/3632164/us-military-allocated-about-30-billion-to-spend-on-cybersecurity-in-2025.html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CDCDA-CA6B-3B57-6EBE-AF84635B75E8}"/>
                </a:ext>
              </a:extLst>
            </p:cNvPr>
            <p:cNvSpPr txBox="1"/>
            <p:nvPr/>
          </p:nvSpPr>
          <p:spPr>
            <a:xfrm>
              <a:off x="6015416" y="5742375"/>
              <a:ext cx="6235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https://www.csoonline.com/article/562691/stuxnet-explained-the-first-known-cyberweapon.html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D303-3DAE-E6D8-EC70-9C6E5F2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95CB1-4443-5F55-D84F-1B01383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9458C0-B749-40D5-249A-1A285026172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86AB9A-856A-0430-B64D-991A6787A06C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3416A-FCD7-DE5A-B3C6-87F6C4234B1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D7154B-8297-C8EF-852F-0F51F0C3F5A0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C9FD3D-0EB5-F958-9B14-465705488ED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E2FD83-01F6-2B65-36B1-A3E5A3DF8C0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9AA2F9-ECC5-96EA-8E8F-169F1E02D2B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B958A34-C35C-142A-5CDC-A757EAC26CE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1652F3A-F6A5-72AE-4962-472D6EE7852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A206-7417-8894-526B-56AB6A1F3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6C200D2-F5A6-3B69-CAB6-37DA89AB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781F264-B04E-EB06-1B5E-9A447509A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DB31006-7ADA-9323-FD20-5C8553674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59C401-BFE5-1012-8BE0-28E55548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766D144-4644-0F40-81D4-38455069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08B59-C238-7AD6-C157-0057BF27FFB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2D8A6-E30A-C918-AC55-3588FFD5E740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A84716-C06D-EFA3-5B5D-EAA1B0821059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 VALUE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7026-763B-3AC9-52D7-65221A39556E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E8B688-D907-032B-C2D1-1DE0DA4A6A04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CA0E75-6323-4A56-47C9-97E473831C45}"/>
              </a:ext>
            </a:extLst>
          </p:cNvPr>
          <p:cNvSpPr txBox="1"/>
          <p:nvPr/>
        </p:nvSpPr>
        <p:spPr>
          <a:xfrm>
            <a:off x="4603134" y="2908040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pushes a</a:t>
            </a:r>
          </a:p>
          <a:p>
            <a:r>
              <a:rPr lang="en-US" sz="2400" b="1" i="1" dirty="0"/>
              <a:t>“canary” value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C1CABE0-9F97-0B37-44CD-4FC40148983F}"/>
              </a:ext>
            </a:extLst>
          </p:cNvPr>
          <p:cNvSpPr/>
          <p:nvPr/>
        </p:nvSpPr>
        <p:spPr>
          <a:xfrm>
            <a:off x="36276" y="26553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B73082-014B-7B26-5853-EFB78BB2972C}"/>
              </a:ext>
            </a:extLst>
          </p:cNvPr>
          <p:cNvSpPr txBox="1"/>
          <p:nvPr/>
        </p:nvSpPr>
        <p:spPr>
          <a:xfrm>
            <a:off x="4101827" y="3136165"/>
            <a:ext cx="3375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checks </a:t>
            </a:r>
          </a:p>
          <a:p>
            <a:r>
              <a:rPr lang="en-US" sz="2400" b="1" i="1" dirty="0"/>
              <a:t>the canary for corruption</a:t>
            </a:r>
            <a:br>
              <a:rPr lang="en-US" sz="2400" b="1" i="1" dirty="0"/>
            </a:br>
            <a:r>
              <a:rPr lang="en-US" sz="2400" b="1" i="1" dirty="0"/>
              <a:t>-&gt; Detects overflow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7B1BCE-D523-5D7C-AC20-41BB471A20B3}"/>
              </a:ext>
            </a:extLst>
          </p:cNvPr>
          <p:cNvSpPr/>
          <p:nvPr/>
        </p:nvSpPr>
        <p:spPr>
          <a:xfrm>
            <a:off x="-52189" y="3846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BF245A2B-D70A-E60D-189B-EF7DAA308343}"/>
              </a:ext>
            </a:extLst>
          </p:cNvPr>
          <p:cNvSpPr/>
          <p:nvPr/>
        </p:nvSpPr>
        <p:spPr>
          <a:xfrm>
            <a:off x="7188132" y="340045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F61092-B7F8-1377-5278-CF55DDCAEEDF}"/>
              </a:ext>
            </a:extLst>
          </p:cNvPr>
          <p:cNvSpPr txBox="1"/>
          <p:nvPr/>
        </p:nvSpPr>
        <p:spPr>
          <a:xfrm>
            <a:off x="5245292" y="4263687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825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1" grpId="0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4" grpId="0" animBg="1"/>
      <p:bldP spid="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3F3E0-613E-C6F6-AAE3-588AEA1E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feature</a:t>
            </a:r>
          </a:p>
          <a:p>
            <a:r>
              <a:rPr lang="en-US" dirty="0"/>
              <a:t>Randomizes the address where the binary is loaded</a:t>
            </a:r>
          </a:p>
          <a:p>
            <a:r>
              <a:rPr lang="en-US" dirty="0"/>
              <a:t>Makes it harder for the attacker to guess the target address</a:t>
            </a:r>
          </a:p>
          <a:p>
            <a:r>
              <a:rPr lang="en-US" b="1" i="1" dirty="0"/>
              <a:t>… defenses are ad-hoc and incomplete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8E84E-A80E-A124-F932-8E54100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– Address Space Layout Randomization </a:t>
            </a:r>
          </a:p>
        </p:txBody>
      </p:sp>
    </p:spTree>
    <p:extLst>
      <p:ext uri="{BB962C8B-B14F-4D97-AF65-F5344CB8AC3E}">
        <p14:creationId xmlns:p14="http://schemas.microsoft.com/office/powerpoint/2010/main" val="6285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C431B-F7CC-9A97-40CF-C25C0B0B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 used for dynamic memory allocation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malloc(1024);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free(p);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s = malloc(128);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Heap has no directionality of growth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Objects placed according to “heap allocation policy”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A86D2-918A-085B-3910-42B649E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vulnerabilities/attacks</a:t>
            </a:r>
          </a:p>
        </p:txBody>
      </p:sp>
    </p:spTree>
    <p:extLst>
      <p:ext uri="{BB962C8B-B14F-4D97-AF65-F5344CB8AC3E}">
        <p14:creationId xmlns:p14="http://schemas.microsoft.com/office/powerpoint/2010/main" val="3566639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00874E-5461-1352-B54A-06B2AF9C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901CA5-A772-251C-19CE-71FD54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32B3B0-33D2-5868-8CE8-C5E36F360B35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2D640-7AEE-BCAA-5B3A-942DB1FCB72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E397C0-B564-6178-3CA9-940811395F45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7FF4CD-0E7E-8D27-AC5D-6C02AC78E70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F232D0-C73E-33FC-EE07-A5F5FFDFE405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31C05C-EA4F-087E-69A8-81A8523FED3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490D03-E847-C4B3-DA8E-E656BC57D91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E9DF9-360A-B301-FBF6-CE35C971B6E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B7A948-935D-5301-A2E9-7663CE8B681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2132DB-9788-2656-F954-25AB1CE16066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F26B28-5357-AF39-FC44-A02F0E6BDA1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917CDD-7B34-964B-7AB6-12AF773A80C0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C8ED52-0471-D2EB-40D7-62DFAD9E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4AE2D3-FB65-7521-AE49-A5D731A2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74D4B1-3260-A134-0B13-74653BC63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6A19E5-0BA0-9870-3D85-5809F02C2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4F6E47-862B-6ECA-ABF9-D96A4C589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BCD9-396D-9D5C-4651-C7761790BAAE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23682-83F7-5DB2-DD12-E0955B409133}"/>
              </a:ext>
            </a:extLst>
          </p:cNvPr>
          <p:cNvSpPr/>
          <p:nvPr/>
        </p:nvSpPr>
        <p:spPr>
          <a:xfrm>
            <a:off x="7983317" y="1580569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D56F30-289D-5BF4-0BAE-D115E3CC9E4B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63CAE46-A2B6-4991-618D-AE1071F1417A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E36E2-CEE0-857A-C0CD-367796F01524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97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A34B-A75C-94B9-02FE-A43D80B0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8A3F5-63DA-408E-C8E5-432473C1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AF5F3-1731-0673-6123-A748F7A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D7B2C7-7086-063F-83F7-21CBE31A820D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13099-BB86-97C1-3601-03247DA7784F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4FC94-BD2C-B455-78B7-5E335716257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29C5D-91AD-E96C-416B-FACB9843F32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BFE095-FD59-72E2-37F5-43C59071EE89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48267-5E80-5FD6-6A84-609F0D5B33C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D89863-9C20-16D6-F2DA-67FBE5FF8BD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454DA8-4D05-FE13-5077-33990B2F9C5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71A09C-C28A-2757-DE64-17D2EF1D8FA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B923E7A-EE47-1BEC-958A-F0AA7CF49C2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8614AF-B50D-CF49-4A1E-C388BA821373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FE4C323-3130-738E-BC54-42C6BDD7B73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D403B23-56D9-CD6E-DC89-D2A5DB5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9C75731-44FA-A7AA-2005-246D50B3C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9B2882-A15E-E70D-FDFB-4445A8DD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6F543A-B194-C9B5-6F57-0DBFC64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9BAAB5E-A4EC-AA0F-0E37-18AEFBAD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A2FBD-F9E3-8527-ADCF-E8CFE57E7428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5A4BA-E5F2-51E9-3C3B-66FF211491F0}"/>
              </a:ext>
            </a:extLst>
          </p:cNvPr>
          <p:cNvSpPr/>
          <p:nvPr/>
        </p:nvSpPr>
        <p:spPr>
          <a:xfrm>
            <a:off x="7983320" y="4209543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BBFCEC-259E-DBEF-70B1-460178D95D05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4743930-8449-BF36-4671-679AE6206BDF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E07DEA-9761-FFE5-2F20-C9064D18A720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513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039177-4E88-1226-A91C-6E84D29217D4}"/>
              </a:ext>
            </a:extLst>
          </p:cNvPr>
          <p:cNvSpPr txBox="1"/>
          <p:nvPr/>
        </p:nvSpPr>
        <p:spPr>
          <a:xfrm>
            <a:off x="3103529" y="4143745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Buffer overflow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498E-1FF8-7668-B718-877C9B4BA98A}"/>
              </a:ext>
            </a:extLst>
          </p:cNvPr>
          <p:cNvSpPr txBox="1"/>
          <p:nvPr/>
        </p:nvSpPr>
        <p:spPr>
          <a:xfrm>
            <a:off x="1326524" y="4755692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Compilers of memory-safe languages add bounds-checks</a:t>
            </a:r>
          </a:p>
        </p:txBody>
      </p: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619E78-72B6-7529-4728-F40DE756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</a:p>
          <a:p>
            <a:r>
              <a:rPr lang="en-US" sz="2000" dirty="0"/>
              <a:t>	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// 1000 statements later</a:t>
            </a:r>
          </a:p>
          <a:p>
            <a:r>
              <a:rPr lang="en-US" sz="2000" dirty="0"/>
              <a:t>	buffer[2] = ‘A’;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C7F9E-50F3-4D1B-9C70-9980711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CC89FC-3E13-A90C-6506-E922C4FA9E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7BF14C-44B2-35CE-EC18-AB72FE7FD64C}"/>
              </a:ext>
            </a:extLst>
          </p:cNvPr>
          <p:cNvSpPr/>
          <p:nvPr/>
        </p:nvSpPr>
        <p:spPr>
          <a:xfrm>
            <a:off x="5713803" y="2605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02AA9-2519-3669-7DB8-010C2F44D2C8}"/>
              </a:ext>
            </a:extLst>
          </p:cNvPr>
          <p:cNvSpPr/>
          <p:nvPr/>
        </p:nvSpPr>
        <p:spPr>
          <a:xfrm>
            <a:off x="5713802" y="1663177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EED-382C-6E00-92AC-F8A77E8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65E80-C159-D1E4-C7C2-C554125F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E1AF-1248-87D5-D4D3-3C21FB5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9126C-BD3B-B6C3-B8FB-2E233E927D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44268-CEA7-139A-F653-F1EDBB1D80C9}"/>
              </a:ext>
            </a:extLst>
          </p:cNvPr>
          <p:cNvGrpSpPr/>
          <p:nvPr/>
        </p:nvGrpSpPr>
        <p:grpSpPr>
          <a:xfrm>
            <a:off x="-1268269" y="2150464"/>
            <a:ext cx="6791695" cy="4396154"/>
            <a:chOff x="5033991" y="914400"/>
            <a:chExt cx="6791695" cy="4396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B0C5FF-2A2C-1563-B9E7-33B0687FCD93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B186C-A673-1D65-CA13-BB78C02C6F6C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FAA26F-7EB9-5F7A-E6B9-DC4D1713FDB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740FF-3001-4F28-B066-1832B196FF6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773BF3-DDD1-8C0E-9D15-47CB7CD81054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C8B71-80AA-7D00-1FFB-634A3454BDE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3CEB5-45EA-C108-47D6-5FC25460DB6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66DBF4-045A-6FB4-39E3-BE2A5DC0E8D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5BD6024-CF2A-4FDC-CA3D-BC52083EA59F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67CF128-336B-8565-4D2C-7A6479C704C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C6F7B2-FCF0-EA42-2DD0-0483E589662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A6CAAD-B27C-45E4-4BC6-EFC89AD80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4B96B7-9DE4-8E14-664F-E24BB016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A40F39-14EC-A0BE-9065-E5D8C0500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DA7080F-295A-1E5D-3821-689247688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F85F1A-A16E-563E-1A26-B96F87AFB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9F219-6AC2-3D1C-52C8-3CDBC577D5A8}"/>
              </a:ext>
            </a:extLst>
          </p:cNvPr>
          <p:cNvSpPr/>
          <p:nvPr/>
        </p:nvSpPr>
        <p:spPr>
          <a:xfrm>
            <a:off x="1706249" y="2833042"/>
            <a:ext cx="2036977" cy="1240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FBD160-1540-7A52-C35B-C1F3E5710445}"/>
              </a:ext>
            </a:extLst>
          </p:cNvPr>
          <p:cNvSpPr/>
          <p:nvPr/>
        </p:nvSpPr>
        <p:spPr>
          <a:xfrm>
            <a:off x="5659765" y="11186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23E631-0389-E152-400B-3FB3F1BE8297}"/>
              </a:ext>
            </a:extLst>
          </p:cNvPr>
          <p:cNvSpPr/>
          <p:nvPr/>
        </p:nvSpPr>
        <p:spPr>
          <a:xfrm>
            <a:off x="5659765" y="1691495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0E946-8C55-51EC-ED83-5446F18C0BD8}"/>
              </a:ext>
            </a:extLst>
          </p:cNvPr>
          <p:cNvSpPr/>
          <p:nvPr/>
        </p:nvSpPr>
        <p:spPr>
          <a:xfrm>
            <a:off x="5659765" y="290330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6D0FA-D2CF-F8B9-D10F-B90C3BCF882C}"/>
              </a:ext>
            </a:extLst>
          </p:cNvPr>
          <p:cNvSpPr/>
          <p:nvPr/>
        </p:nvSpPr>
        <p:spPr>
          <a:xfrm>
            <a:off x="1717517" y="2820336"/>
            <a:ext cx="2036977" cy="1240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SSL_KEY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E9EDC8-BCE5-DA4F-0C9D-FB0F35BA5E11}"/>
              </a:ext>
            </a:extLst>
          </p:cNvPr>
          <p:cNvSpPr/>
          <p:nvPr/>
        </p:nvSpPr>
        <p:spPr>
          <a:xfrm>
            <a:off x="5713803" y="38702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9E8AF-3414-601C-3621-2D90EE93FB4A}"/>
              </a:ext>
            </a:extLst>
          </p:cNvPr>
          <p:cNvSpPr txBox="1"/>
          <p:nvPr/>
        </p:nvSpPr>
        <p:spPr>
          <a:xfrm>
            <a:off x="2211439" y="2833042"/>
            <a:ext cx="477993" cy="53481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3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FD50FDC-D298-E21D-E03E-58EF40E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6065B3-0EC7-94B2-76EE-642B34F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9D40C-BAF6-47A1-E72F-CAD1869BEFF3}"/>
              </a:ext>
            </a:extLst>
          </p:cNvPr>
          <p:cNvGrpSpPr/>
          <p:nvPr/>
        </p:nvGrpSpPr>
        <p:grpSpPr>
          <a:xfrm>
            <a:off x="-1399860" y="1026543"/>
            <a:ext cx="6791695" cy="4396154"/>
            <a:chOff x="5033991" y="914400"/>
            <a:chExt cx="6791695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BBE8A3-601A-521B-6723-EE0A547F4A45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B0CE8-A429-62F3-D60B-A90C698A556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4357C2-A3F6-48DB-A7FF-A71B83F1E4A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28C83-9C8F-BFBF-F88F-0B7E83909034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B1653-D106-B4D1-DED0-124C508F1E2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EB58A-B720-83E5-7F73-AFD7BB37FDD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2DF5D-7957-651F-0E57-89F8FEAD286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84832-DD8A-7D60-003F-BD2638B5A852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0D7BC0F-487A-2085-0C47-404B6620227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5FFD72-1AB9-0724-8720-650D1161778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792F26-F221-B20C-6897-4F52A72836CA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28819F7-8FE6-3F31-510C-B6E6F46919E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5FCD9A7-CA81-0481-6E0A-A51DDAA9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4F55DAB-893F-589A-F2C5-C0CC6582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CAC4588-EA32-AC47-70D3-C86A4C829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9B8BB15-F471-983B-36B6-53DF8FB56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3659BC1-B379-3B8B-7B7F-585E80EAE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D5992-D114-92AB-C2CC-2B8F0C6D0152}"/>
              </a:ext>
            </a:extLst>
          </p:cNvPr>
          <p:cNvSpPr/>
          <p:nvPr/>
        </p:nvSpPr>
        <p:spPr>
          <a:xfrm>
            <a:off x="1914061" y="5053558"/>
            <a:ext cx="1158642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6D0DEE-1B26-701B-4B65-D7B8AB5F7A6C}"/>
              </a:ext>
            </a:extLst>
          </p:cNvPr>
          <p:cNvSpPr/>
          <p:nvPr/>
        </p:nvSpPr>
        <p:spPr>
          <a:xfrm>
            <a:off x="1888372" y="432689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E86BD6-DD16-E839-F1C1-BBB350331FBC}"/>
              </a:ext>
            </a:extLst>
          </p:cNvPr>
          <p:cNvSpPr/>
          <p:nvPr/>
        </p:nvSpPr>
        <p:spPr>
          <a:xfrm>
            <a:off x="1850770" y="366391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E60871-C9A0-F123-5C94-0A8C8926588E}"/>
              </a:ext>
            </a:extLst>
          </p:cNvPr>
          <p:cNvSpPr/>
          <p:nvPr/>
        </p:nvSpPr>
        <p:spPr>
          <a:xfrm>
            <a:off x="1858351" y="300194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0BA6AD-76A1-3F4F-51B1-525802D96621}"/>
              </a:ext>
            </a:extLst>
          </p:cNvPr>
          <p:cNvSpPr/>
          <p:nvPr/>
        </p:nvSpPr>
        <p:spPr>
          <a:xfrm>
            <a:off x="1842586" y="2328188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C3A85-FC3B-CF50-CCE2-CC8BE61896F1}"/>
              </a:ext>
            </a:extLst>
          </p:cNvPr>
          <p:cNvCxnSpPr>
            <a:cxnSpLocks/>
          </p:cNvCxnSpPr>
          <p:nvPr/>
        </p:nvCxnSpPr>
        <p:spPr>
          <a:xfrm flipH="1">
            <a:off x="1127534" y="4988863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F6859-A72B-EE85-12E4-565BBFD447EC}"/>
              </a:ext>
            </a:extLst>
          </p:cNvPr>
          <p:cNvCxnSpPr>
            <a:cxnSpLocks/>
          </p:cNvCxnSpPr>
          <p:nvPr/>
        </p:nvCxnSpPr>
        <p:spPr>
          <a:xfrm flipH="1">
            <a:off x="1134559" y="1106781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6BC52-2750-405B-C824-B276CD5C5773}"/>
              </a:ext>
            </a:extLst>
          </p:cNvPr>
          <p:cNvSpPr txBox="1"/>
          <p:nvPr/>
        </p:nvSpPr>
        <p:spPr>
          <a:xfrm>
            <a:off x="1672296" y="1746046"/>
            <a:ext cx="166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 6 bytes 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2A93B5-E491-F11A-A73B-9DA2786D2676}"/>
              </a:ext>
            </a:extLst>
          </p:cNvPr>
          <p:cNvSpPr/>
          <p:nvPr/>
        </p:nvSpPr>
        <p:spPr>
          <a:xfrm>
            <a:off x="1134559" y="1164047"/>
            <a:ext cx="2877146" cy="4618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 garbage value ..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98E53-4584-45FE-A379-979C26B8C2B0}"/>
              </a:ext>
            </a:extLst>
          </p:cNvPr>
          <p:cNvSpPr txBox="1"/>
          <p:nvPr/>
        </p:nvSpPr>
        <p:spPr>
          <a:xfrm>
            <a:off x="4107449" y="49593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93448F-F7BD-765D-5DC7-3FD24BAEFC34}"/>
              </a:ext>
            </a:extLst>
          </p:cNvPr>
          <p:cNvGrpSpPr/>
          <p:nvPr/>
        </p:nvGrpSpPr>
        <p:grpSpPr>
          <a:xfrm>
            <a:off x="-48706" y="1625858"/>
            <a:ext cx="1051241" cy="3363005"/>
            <a:chOff x="-48706" y="1625858"/>
            <a:chExt cx="1051241" cy="33630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C6D42-30E7-96F1-43CA-5C2D64FF3833}"/>
                </a:ext>
              </a:extLst>
            </p:cNvPr>
            <p:cNvCxnSpPr/>
            <p:nvPr/>
          </p:nvCxnSpPr>
          <p:spPr>
            <a:xfrm>
              <a:off x="165253" y="4988863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055D-F878-BE6A-6514-95352CFE8954}"/>
                </a:ext>
              </a:extLst>
            </p:cNvPr>
            <p:cNvCxnSpPr/>
            <p:nvPr/>
          </p:nvCxnSpPr>
          <p:spPr>
            <a:xfrm>
              <a:off x="165253" y="1625858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1A238-FD2F-5373-9552-21F3703B3ABA}"/>
                </a:ext>
              </a:extLst>
            </p:cNvPr>
            <p:cNvCxnSpPr/>
            <p:nvPr/>
          </p:nvCxnSpPr>
          <p:spPr>
            <a:xfrm>
              <a:off x="572877" y="1660357"/>
              <a:ext cx="0" cy="3298955"/>
            </a:xfrm>
            <a:prstGeom prst="straightConnector1">
              <a:avLst/>
            </a:prstGeom>
            <a:ln w="3175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CAA67D-CF5B-EE97-2C56-3052A79ADB01}"/>
                </a:ext>
              </a:extLst>
            </p:cNvPr>
            <p:cNvSpPr txBox="1"/>
            <p:nvPr/>
          </p:nvSpPr>
          <p:spPr>
            <a:xfrm>
              <a:off x="-48706" y="2894981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+10</a:t>
              </a: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A9D0F08-40F3-70F0-0B3E-4FADE08DD760}"/>
              </a:ext>
            </a:extLst>
          </p:cNvPr>
          <p:cNvCxnSpPr>
            <a:stCxn id="39" idx="3"/>
          </p:cNvCxnSpPr>
          <p:nvPr/>
        </p:nvCxnSpPr>
        <p:spPr>
          <a:xfrm>
            <a:off x="4011705" y="1394953"/>
            <a:ext cx="2444179" cy="203404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pPr lvl="1"/>
            <a:r>
              <a:rPr lang="en-US" b="1" i="1" dirty="0"/>
              <a:t>How? </a:t>
            </a:r>
            <a:r>
              <a:rPr lang="en-US" i="1" dirty="0"/>
              <a:t>(in one of the next classes!)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8E24-B130-12D0-46BB-218C6D0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5CD14-D9AA-9EAD-02FA-568341E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6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89F6E-2AA3-C240-5799-C2FEA5B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3155-2D66-51B8-9E0E-440FB24B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3582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F45C7-C4AE-7925-726C-DE771A7F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reference-counted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pointer goes out of scope, the heap object is automatically dropped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reference count reaches zero, the heap object is automatically dropped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54A1F-5C05-AB50-7B93-A1B5DB2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3518986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989B-21C0-B5BC-4AAD-1BAF4733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E07B4-8C97-7651-2831-665CDA95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when the pointer or reference goes out of scope, but the memory it was pointing to is not freed</a:t>
            </a:r>
          </a:p>
          <a:p>
            <a:r>
              <a:rPr lang="en-US" dirty="0"/>
              <a:t>Flip side of dangling pointer</a:t>
            </a:r>
          </a:p>
          <a:p>
            <a:r>
              <a:rPr lang="en-US" dirty="0"/>
              <a:t>Not a security issue </a:t>
            </a:r>
            <a:r>
              <a:rPr lang="en-US" i="1" dirty="0"/>
              <a:t>directly</a:t>
            </a:r>
          </a:p>
          <a:p>
            <a:r>
              <a:rPr lang="en-US" dirty="0"/>
              <a:t>Can result in denial-of-service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A4A08-439A-0DA9-1DF8-AC7040E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3345710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memory safety</a:t>
            </a:r>
          </a:p>
          <a:p>
            <a:pPr lvl="1"/>
            <a:r>
              <a:rPr lang="en-US" dirty="0"/>
              <a:t>All objects have bounds associated with them</a:t>
            </a:r>
          </a:p>
          <a:p>
            <a:pPr lvl="1"/>
            <a:r>
              <a:rPr lang="en-US" dirty="0"/>
              <a:t>All memory accesses are bounds-checked</a:t>
            </a:r>
          </a:p>
          <a:p>
            <a:r>
              <a:rPr lang="en-US" dirty="0"/>
              <a:t>Temporal memory safety</a:t>
            </a:r>
          </a:p>
          <a:p>
            <a:pPr lvl="1"/>
            <a:r>
              <a:rPr lang="en-US" dirty="0"/>
              <a:t>Automatic memory management</a:t>
            </a:r>
          </a:p>
          <a:p>
            <a:pPr lvl="2"/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memory safety</a:t>
            </a:r>
          </a:p>
        </p:txBody>
      </p:sp>
    </p:spTree>
    <p:extLst>
      <p:ext uri="{BB962C8B-B14F-4D97-AF65-F5344CB8AC3E}">
        <p14:creationId xmlns:p14="http://schemas.microsoft.com/office/powerpoint/2010/main" val="4222646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29E9-15CC-618A-4220-F381B6F3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main(String[]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c.setSpeed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(100); // c goes out of scope here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since no other reference points to it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the Car object will now be freed the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next time the garbage collector thread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runs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554986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Mark-and-sweep</a:t>
            </a:r>
          </a:p>
          <a:p>
            <a:pPr lvl="1"/>
            <a:r>
              <a:rPr lang="en-US" dirty="0"/>
              <a:t>Marking phase: mark reachable objects</a:t>
            </a:r>
          </a:p>
          <a:p>
            <a:pPr lvl="1"/>
            <a:r>
              <a:rPr lang="en-US" dirty="0"/>
              <a:t>Sweeping phase: sweep and free unreachable objects</a:t>
            </a:r>
          </a:p>
          <a:p>
            <a:r>
              <a:rPr lang="en-US" dirty="0"/>
              <a:t>Garbage collection is expensive</a:t>
            </a:r>
          </a:p>
          <a:p>
            <a:pPr lvl="1"/>
            <a:r>
              <a:rPr lang="en-US" dirty="0"/>
              <a:t>Some languages such as Rust aim to eliminate garbage collection and still provide temporal memory safety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57808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7E07-E428-56B2-886A-14C3AC6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0ECAE-D287-CA5E-A715-CB0102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safety determines the safety of the programming language</a:t>
            </a:r>
          </a:p>
          <a:p>
            <a:r>
              <a:rPr lang="en-US" dirty="0"/>
              <a:t>Memory safety is expensive</a:t>
            </a:r>
          </a:p>
          <a:p>
            <a:pPr lvl="1"/>
            <a:r>
              <a:rPr lang="en-US" dirty="0"/>
              <a:t>Additional bounds checks</a:t>
            </a:r>
          </a:p>
          <a:p>
            <a:pPr lvl="1"/>
            <a:r>
              <a:rPr lang="en-US" dirty="0"/>
              <a:t>Garbage collection</a:t>
            </a:r>
          </a:p>
          <a:p>
            <a:r>
              <a:rPr lang="en-US" dirty="0"/>
              <a:t>Security and performance trade-off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A2489-49B3-1892-E600-8C8686E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9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5BF6-03AA-3829-D5F6-F49AC92E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Buffers (arrays, strings) have bounds</a:t>
            </a:r>
          </a:p>
          <a:p>
            <a:pPr lvl="1"/>
            <a:r>
              <a:rPr lang="en-US" dirty="0"/>
              <a:t>[0, Size of the buffer]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malloc(128); // Bounds [0, 128]</a:t>
            </a:r>
          </a:p>
          <a:p>
            <a:r>
              <a:rPr lang="en-US" dirty="0"/>
              <a:t>C lacks bounds checks</a:t>
            </a:r>
          </a:p>
          <a:p>
            <a:r>
              <a:rPr lang="en-US" dirty="0">
                <a:latin typeface="Consolas" panose="020B0609020204030204" pitchFamily="49" charset="0"/>
              </a:rPr>
              <a:t>p[1000]</a:t>
            </a:r>
          </a:p>
          <a:p>
            <a:pPr lvl="1"/>
            <a:r>
              <a:rPr lang="en-US" b="1" i="1" dirty="0"/>
              <a:t>Assume </a:t>
            </a:r>
            <a:r>
              <a:rPr lang="en-US" dirty="0"/>
              <a:t>that p is pointing to a buffer that has at least 1000 elements</a:t>
            </a:r>
          </a:p>
          <a:p>
            <a:pPr lvl="1"/>
            <a:r>
              <a:rPr lang="en-US" b="1" i="1" dirty="0"/>
              <a:t>Try </a:t>
            </a:r>
            <a:r>
              <a:rPr lang="en-US" dirty="0"/>
              <a:t>to access the 1000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crash if memory isn’t mapped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print whatever was in that memory</a:t>
            </a:r>
          </a:p>
          <a:p>
            <a:pPr lvl="2"/>
            <a:endParaRPr lang="en-US" b="1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2836C-C6AA-B267-4896-CCF6A6A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lack of bounds checks</a:t>
            </a:r>
          </a:p>
        </p:txBody>
      </p:sp>
    </p:spTree>
    <p:extLst>
      <p:ext uri="{BB962C8B-B14F-4D97-AF65-F5344CB8AC3E}">
        <p14:creationId xmlns:p14="http://schemas.microsoft.com/office/powerpoint/2010/main" val="31096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F764-4EF3-0028-4DE0-4F47C8F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A3D27-E15C-8F38-F8B7-FF8576E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user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C0C64-2CAE-B514-C326-93C24A9E4193}"/>
              </a:ext>
            </a:extLst>
          </p:cNvPr>
          <p:cNvSpPr/>
          <p:nvPr/>
        </p:nvSpPr>
        <p:spPr>
          <a:xfrm>
            <a:off x="7008367" y="1497989"/>
            <a:ext cx="3908087" cy="3699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mail | Google Blog">
            <a:extLst>
              <a:ext uri="{FF2B5EF4-FFF2-40B4-BE49-F238E27FC236}">
                <a16:creationId xmlns:a16="http://schemas.microsoft.com/office/drawing/2014/main" id="{CDF7F8C2-FB88-B599-2121-AD08F038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7" y="3491965"/>
            <a:ext cx="1158090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ustomer icons">
            <a:extLst>
              <a:ext uri="{FF2B5EF4-FFF2-40B4-BE49-F238E27FC236}">
                <a16:creationId xmlns:a16="http://schemas.microsoft.com/office/drawing/2014/main" id="{9432BEF6-5000-02DD-0944-685D4135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5" y="2534498"/>
            <a:ext cx="1873052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nk of America Reveals New Logo Design - Logo Designer - Logo Designer">
            <a:extLst>
              <a:ext uri="{FF2B5EF4-FFF2-40B4-BE49-F238E27FC236}">
                <a16:creationId xmlns:a16="http://schemas.microsoft.com/office/drawing/2014/main" id="{6C78171D-1824-495D-2663-AAF14BD7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07" y="1960103"/>
            <a:ext cx="1876034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oud clipart 8 - Cliparting.com">
            <a:extLst>
              <a:ext uri="{FF2B5EF4-FFF2-40B4-BE49-F238E27FC236}">
                <a16:creationId xmlns:a16="http://schemas.microsoft.com/office/drawing/2014/main" id="{4C3C513B-08DD-ED2B-56D2-DB1DBEA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41" y="4483613"/>
            <a:ext cx="1346070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Document Cliparts, Download Free Document Cliparts png images, Free  ClipArts on Clipart Library">
            <a:extLst>
              <a:ext uri="{FF2B5EF4-FFF2-40B4-BE49-F238E27FC236}">
                <a16:creationId xmlns:a16="http://schemas.microsoft.com/office/drawing/2014/main" id="{A605D263-51FB-967E-0E59-66DF6AA5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6" y="2131799"/>
            <a:ext cx="980299" cy="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ree Email Clip Art Images｜Illustoon">
            <a:extLst>
              <a:ext uri="{FF2B5EF4-FFF2-40B4-BE49-F238E27FC236}">
                <a16:creationId xmlns:a16="http://schemas.microsoft.com/office/drawing/2014/main" id="{C59EB284-B554-ACEC-CCB2-74F20841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42" y="1985589"/>
            <a:ext cx="1244991" cy="12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Credit Card Transparent Background, Download Free Credit Card  Transparent Background png images, Free ClipArts on Clipart Library">
            <a:extLst>
              <a:ext uri="{FF2B5EF4-FFF2-40B4-BE49-F238E27FC236}">
                <a16:creationId xmlns:a16="http://schemas.microsoft.com/office/drawing/2014/main" id="{A9EDEC4A-1D00-78F1-9527-0B95330C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71" y="3658407"/>
            <a:ext cx="885568" cy="8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3andMe - Home | Facebook">
            <a:extLst>
              <a:ext uri="{FF2B5EF4-FFF2-40B4-BE49-F238E27FC236}">
                <a16:creationId xmlns:a16="http://schemas.microsoft.com/office/drawing/2014/main" id="{46BFE5CE-A92B-9E3A-EF20-4E6F4653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75" y="1845356"/>
            <a:ext cx="1385224" cy="1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oogle Docs Logo | Google docs logo, Google docs, Digital marketing plan  template">
            <a:extLst>
              <a:ext uri="{FF2B5EF4-FFF2-40B4-BE49-F238E27FC236}">
                <a16:creationId xmlns:a16="http://schemas.microsoft.com/office/drawing/2014/main" id="{7B89A553-1A75-9460-AAA7-DBF0E0F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21" y="3347891"/>
            <a:ext cx="939398" cy="1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5D45B-1005-6B51-9D74-FC6C7F3736D9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597" y="3347891"/>
            <a:ext cx="3859770" cy="4380"/>
          </a:xfrm>
          <a:prstGeom prst="straightConnector1">
            <a:avLst/>
          </a:prstGeom>
          <a:ln w="85725" cmpd="thickThin">
            <a:solidFill>
              <a:srgbClr val="0000FF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NA | Inspirit">
            <a:extLst>
              <a:ext uri="{FF2B5EF4-FFF2-40B4-BE49-F238E27FC236}">
                <a16:creationId xmlns:a16="http://schemas.microsoft.com/office/drawing/2014/main" id="{D55A59B2-81BE-93D0-BA3F-4606781F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02">
            <a:off x="4622651" y="3379311"/>
            <a:ext cx="1872021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47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909B19-9198-7BC1-B1F1-9FB3705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7A23-0FAA-BD62-42DE-3FD738D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information is only accessible to those authorized to it</a:t>
            </a:r>
          </a:p>
          <a:p>
            <a:r>
              <a:rPr lang="en-US" dirty="0"/>
              <a:t>Integrity: information is modified only by those authorized to do so</a:t>
            </a:r>
          </a:p>
          <a:p>
            <a:r>
              <a:rPr lang="en-US" dirty="0"/>
              <a:t>Availability: information is available to authorized users when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62ED-72F1-17AB-F3A1-2537154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70977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2321-3680-70D7-AFE0-7F0BB2D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Informally, </a:t>
            </a:r>
            <a:r>
              <a:rPr lang="en-US" dirty="0"/>
              <a:t>the software should perform </a:t>
            </a:r>
            <a:r>
              <a:rPr lang="en-US" b="1" dirty="0"/>
              <a:t>only </a:t>
            </a:r>
            <a:r>
              <a:rPr lang="en-US" dirty="0"/>
              <a:t>the programmer-intended operation</a:t>
            </a:r>
          </a:p>
          <a:p>
            <a:r>
              <a:rPr lang="en-US" dirty="0"/>
              <a:t>Surprisingly hard to ensure</a:t>
            </a:r>
          </a:p>
          <a:p>
            <a:pPr lvl="1"/>
            <a:r>
              <a:rPr lang="en-US" dirty="0"/>
              <a:t>Bugs are software flaws or defects that causes the program to behave unexpectedly</a:t>
            </a:r>
          </a:p>
          <a:p>
            <a:pPr lvl="1"/>
            <a:r>
              <a:rPr lang="en-US" dirty="0"/>
              <a:t>Some bugs lead to </a:t>
            </a:r>
            <a:r>
              <a:rPr lang="en-US" b="1" dirty="0"/>
              <a:t>software vulnerabilities</a:t>
            </a:r>
            <a:endParaRPr lang="en-US" dirty="0"/>
          </a:p>
          <a:p>
            <a:r>
              <a:rPr lang="en-US" dirty="0"/>
              <a:t>Software vulnerabilities are software flaws that attackers can exploit to compromise the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0FFA-C2DB-B464-1D71-74BE82A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2878838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59E043-60C7-6CED-C375-7BC5609F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4B4E8-85EC-3486-610B-66D830F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Ensures that memory accesses are confined to the boundaries of the allocated memory block</a:t>
            </a:r>
          </a:p>
          <a:p>
            <a:r>
              <a:rPr lang="en-US" dirty="0" err="1"/>
              <a:t>E.g</a:t>
            </a:r>
            <a:r>
              <a:rPr lang="en-US" dirty="0"/>
              <a:t>, when using a pointer to access an array, the pointer should point to memory within the array bounds</a:t>
            </a:r>
          </a:p>
          <a:p>
            <a:r>
              <a:rPr lang="en-US" dirty="0"/>
              <a:t>Out-of-bounds accesses are prevented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76691-4CEF-5E83-3B1F-9D82F9A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31CE-2D64-E134-1C81-C584106B424B}"/>
              </a:ext>
            </a:extLst>
          </p:cNvPr>
          <p:cNvSpPr txBox="1"/>
          <p:nvPr/>
        </p:nvSpPr>
        <p:spPr>
          <a:xfrm>
            <a:off x="6569948" y="172720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array[4] = {10, 20, 30, 40};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8BED1-9326-949F-D6DF-9EB2EE3BBA42}"/>
              </a:ext>
            </a:extLst>
          </p:cNvPr>
          <p:cNvSpPr txBox="1"/>
          <p:nvPr/>
        </p:nvSpPr>
        <p:spPr>
          <a:xfrm>
            <a:off x="7483728" y="4412848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int*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= array;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FC033E-EF00-3464-6CC0-1ED81CAA0C90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7449110" y="2841590"/>
            <a:ext cx="988818" cy="2153697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3483F7F-0C2C-1A0A-730C-8606217543CF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16200000" flipV="1">
            <a:off x="7970787" y="3363267"/>
            <a:ext cx="988819" cy="1110343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58B583-4B5F-8889-A717-675B7623D1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492464" y="3884944"/>
            <a:ext cx="988819" cy="66989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54BA23D-081F-2387-FA51-8A96C427C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9014140" y="3430257"/>
            <a:ext cx="988819" cy="9763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B7CA40-D102-E924-5FE5-D54804F75E38}"/>
              </a:ext>
            </a:extLst>
          </p:cNvPr>
          <p:cNvGrpSpPr/>
          <p:nvPr/>
        </p:nvGrpSpPr>
        <p:grpSpPr>
          <a:xfrm>
            <a:off x="6344993" y="2445152"/>
            <a:ext cx="4173416" cy="978878"/>
            <a:chOff x="6344993" y="2445152"/>
            <a:chExt cx="4173416" cy="978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29B984F-1E65-DF10-C535-402B1BC2A218}"/>
                </a:ext>
              </a:extLst>
            </p:cNvPr>
            <p:cNvSpPr/>
            <p:nvPr/>
          </p:nvSpPr>
          <p:spPr>
            <a:xfrm>
              <a:off x="6344993" y="2445153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034456-557C-4527-3F70-20422FDE0FBB}"/>
                </a:ext>
              </a:extLst>
            </p:cNvPr>
            <p:cNvSpPr/>
            <p:nvPr/>
          </p:nvSpPr>
          <p:spPr>
            <a:xfrm>
              <a:off x="7388347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A0726-9116-0180-72CA-A1C64D00B1EE}"/>
                </a:ext>
              </a:extLst>
            </p:cNvPr>
            <p:cNvSpPr/>
            <p:nvPr/>
          </p:nvSpPr>
          <p:spPr>
            <a:xfrm>
              <a:off x="8431701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09D594-8847-245B-86AE-7C740739B3D2}"/>
                </a:ext>
              </a:extLst>
            </p:cNvPr>
            <p:cNvSpPr/>
            <p:nvPr/>
          </p:nvSpPr>
          <p:spPr>
            <a:xfrm>
              <a:off x="9475055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D6390D-1AF2-98C6-EF95-0409DAC146CC}"/>
              </a:ext>
            </a:extLst>
          </p:cNvPr>
          <p:cNvSpPr/>
          <p:nvPr/>
        </p:nvSpPr>
        <p:spPr>
          <a:xfrm>
            <a:off x="10788039" y="2445152"/>
            <a:ext cx="1043354" cy="978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‘A’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6AC635-3DC9-6BF4-D942-BBB3EA833C62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9670632" y="2773765"/>
            <a:ext cx="988819" cy="22893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687342-BAD1-3A2B-123C-3BCCE5B6BC6C}"/>
              </a:ext>
            </a:extLst>
          </p:cNvPr>
          <p:cNvSpPr/>
          <p:nvPr/>
        </p:nvSpPr>
        <p:spPr>
          <a:xfrm>
            <a:off x="10175632" y="3368152"/>
            <a:ext cx="791307" cy="9576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BE93BB-1A5C-3C5E-893C-A5546B9F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97BB2-FDF9-0098-9BF4-2B63952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allows out of bounds access</a:t>
            </a:r>
          </a:p>
          <a:p>
            <a:pPr lvl="1"/>
            <a:r>
              <a:rPr lang="en-US" dirty="0"/>
              <a:t>Out of bound access does not crash like in Java and other memory safe languages</a:t>
            </a:r>
          </a:p>
          <a:p>
            <a:r>
              <a:rPr lang="en-US" dirty="0"/>
              <a:t>Accesses </a:t>
            </a:r>
            <a:r>
              <a:rPr lang="en-US" i="1" dirty="0"/>
              <a:t>whatever </a:t>
            </a:r>
            <a:r>
              <a:rPr lang="en-US" dirty="0"/>
              <a:t>was in the adjacent memory location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DFBB-4ED3-AC62-3B21-49EC79A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spatial memory safety</a:t>
            </a:r>
          </a:p>
        </p:txBody>
      </p:sp>
    </p:spTree>
    <p:extLst>
      <p:ext uri="{BB962C8B-B14F-4D97-AF65-F5344CB8AC3E}">
        <p14:creationId xmlns:p14="http://schemas.microsoft.com/office/powerpoint/2010/main" val="1300417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CEBB-2E98-F2E3-635E-FE731CC2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memory</a:t>
            </a:r>
          </a:p>
          <a:p>
            <a:pPr lvl="1"/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 will focus more on stack memory</a:t>
            </a:r>
            <a:endParaRPr lang="en-US" dirty="0"/>
          </a:p>
          <a:p>
            <a:pPr lvl="1"/>
            <a:r>
              <a:rPr lang="en-US" dirty="0"/>
              <a:t>Heap  </a:t>
            </a:r>
            <a:r>
              <a:rPr lang="en-US" dirty="0">
                <a:sym typeface="Wingdings" panose="05000000000000000000" pitchFamily="2" charset="2"/>
              </a:rPr>
              <a:t> similar issues happen with heap memory too</a:t>
            </a:r>
          </a:p>
          <a:p>
            <a:r>
              <a:rPr lang="en-US" dirty="0">
                <a:sym typeface="Wingdings" panose="05000000000000000000" pitchFamily="2" charset="2"/>
              </a:rPr>
              <a:t>Heap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Car car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Car(); </a:t>
            </a:r>
            <a:r>
              <a:rPr lang="en-US" dirty="0">
                <a:sym typeface="Wingdings" panose="05000000000000000000" pitchFamily="2" charset="2"/>
              </a:rPr>
              <a:t>// Java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int*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my_array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(10*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(int));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// 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Stack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  <a:sym typeface="Wingdings" panose="05000000000000000000" pitchFamily="2" charset="2"/>
              </a:rPr>
              <a:t>int num;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// C or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F754-C42C-E7E9-C657-D580005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3264438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6E3D-E703-739C-1AC6-F398AB6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79C80-AE82-1A78-E688-B6F555BD7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Push return address on stack</a:t>
            </a:r>
          </a:p>
          <a:p>
            <a:r>
              <a:rPr lang="en-US" dirty="0"/>
              <a:t>Allocate stack variables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59E3F-6F3E-DBBB-B940-C8626D7F7C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83BFFC-8327-5D31-2620-3436CA042B72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6BA280-E137-8809-E49E-D9A56346193C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A50570-A6EC-91D2-3300-92BC55685F8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019B62-C883-82BD-A3B1-F338B70599A9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79850-EA43-DA78-7736-6A44D160E68D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138CE0-0C4D-B7C7-3D8C-D4AB254F3BC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16A79-3404-1B5C-8C6D-D83E5FDB2F4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BBFF2-3935-D0D8-467D-285E4DDCBE7C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36AB4D-2A39-3F9C-DA24-9ED8848915E3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61660-8A3E-BB42-2764-64C136F4146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C3B279B-8849-9663-EEC9-FF56E5F23E6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06CC2D9-E149-ECA7-70EF-06820D8017E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7929E1F-F3A1-DC94-9891-9E267552DA0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E943B-17D4-CE41-EB81-EAFF17E5C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E95B11-2718-3424-0101-6668479F5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282B05A-5985-3DC9-7B35-02F1A598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2A811B2-39AC-D6D3-745B-3C3D69CB4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63DD8A6-D959-4DDA-B1D3-B077638F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A85940-8EA9-7980-0A01-08E7E34F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2691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6E8D3F-5EC1-FF04-E098-FC2B4BF7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27D1E-7D38-C5BC-2D4C-ACC45F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5DC4A-A75F-A4D0-63DB-D57CF87987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B9904-F806-26A7-9C65-6BD2BB5AB06D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264487-2057-0EBE-7195-6C6462DC7E7E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55487-6B23-E083-4B45-94B83FF681E1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1F2A0-9785-2A61-56FE-E6E8FE9291A2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523185-695F-224C-F689-7C55EC94F3C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D85CB7-AB58-6E84-D443-148AA04E38F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A12166-4C6F-7014-BFFE-AAB09F5CFD0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9811D-5C43-ECEC-9967-095C09E8508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AFDDE-24F9-3320-C7AB-9AF5CD10BF1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D696B-1941-A92A-C970-14145F9FBF6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3BE7B-0F4B-EF77-A6A2-7F84A2FF202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BD82DE2-B078-5C7F-988A-22E2972A7249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E20949E-43A0-4A61-A6CA-7027BD032A48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CED93933-EEDB-D250-52FD-87D5E3C1645E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3308451-45A9-7A62-0DC8-645F6D9FD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19A438-91AC-8C08-7305-961FC0FF1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CFF73F2-E0B8-FE98-6524-A43AD97C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A2A5C39-9C56-420A-DD00-29408EB6D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A5E257E-BA83-E7B4-071E-A2DDC90AA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D86742-6EC2-F213-B4BA-84F1C87EF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CDEB735B-5609-4F6B-9470-B2698E983E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C5E3ED-7F36-BC36-50E1-BF526898DD66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5D4B5E-23F5-A218-F5A3-32307326F64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F5ED2B-0282-F69F-530B-C3DA2CF77C9B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585B2D-EEBD-4899-A9EB-A971796CAD73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439259-5CFE-D097-FF6C-CA02022C62E8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1B382-745C-55F6-A25F-EE61E0F29F44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3BC52-779C-7B1E-321F-DE40918F91AB}"/>
              </a:ext>
            </a:extLst>
          </p:cNvPr>
          <p:cNvCxnSpPr>
            <a:cxnSpLocks/>
          </p:cNvCxnSpPr>
          <p:nvPr/>
        </p:nvCxnSpPr>
        <p:spPr>
          <a:xfrm flipH="1">
            <a:off x="2609459" y="2677476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E742E-C13A-A3E5-B011-885008CB1E3D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D40CB89-62B8-27A1-57F8-17AA3B6B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4966-E10B-E5BC-766B-AB09412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BB920-E846-A47D-5A65-B52DF42625F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5DEB1-AFF3-BC4C-0103-059E656CCB00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1E2F1C-A40C-8C45-F662-981125C966AD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CC724D-9E35-2C60-E53B-96D0AF0E1416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8E4F98-77B7-80AE-B8B2-5B94867ADBBF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82ADB-D35F-8522-7AA2-DD6CC3F0395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7FC398-6616-A633-03A0-DB4D5CE981B1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5BE10D-6FBD-9CA7-1A22-77B7C4B55FB7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B36E0-9D70-3197-C31B-971910AEED2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E7540-5F8B-A488-74A6-DFDBAAEC187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9271B8-2D9E-D8FD-52D3-F273267A79AA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800D762-936A-B7A4-F66E-00F7989169F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AA7EE7B-9698-0476-5EDD-179E59B8ACE7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B7B4E94-5D58-9A5E-B96D-47FFE473869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DEE4BE-0D8D-FFD8-DE47-778058A33F01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0602EB-3FBE-D93C-91F2-5CFF958B7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FF6ACF-DA7D-933F-1E61-5F8335CD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746C7D-2391-8EB7-D83B-C120D462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218FE6E-B2E6-1070-22C9-DC09B2BA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86D5BA1-B016-2817-30FD-21B18EA03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E2DE8A-9E31-CF97-FF59-5B1313E4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44455C66-AD75-A5D8-5381-120F9CB197D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A053D-CAB5-EFFA-26F6-A9CB3F67EF28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8E5840-50FC-194B-9AC8-756927F6859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A668B4-FC76-6E43-C0BF-185184925EA3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29387CF-A580-9053-8343-83D7D2B46378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FC752DC-BDFF-FC48-3F94-59163604C6B4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432A04-0BD3-E44D-1411-C0204C2DBDB1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F7B1F-0798-9108-3375-14FB267BF40D}"/>
              </a:ext>
            </a:extLst>
          </p:cNvPr>
          <p:cNvCxnSpPr>
            <a:cxnSpLocks/>
          </p:cNvCxnSpPr>
          <p:nvPr/>
        </p:nvCxnSpPr>
        <p:spPr>
          <a:xfrm flipH="1">
            <a:off x="3383182" y="4162460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38148-EE0E-1160-35BC-9CA275A488F5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07E-5168-8370-EBA6-FCCCC54CBC99}"/>
              </a:ext>
            </a:extLst>
          </p:cNvPr>
          <p:cNvSpPr txBox="1"/>
          <p:nvPr/>
        </p:nvSpPr>
        <p:spPr>
          <a:xfrm>
            <a:off x="4414478" y="2929379"/>
            <a:ext cx="268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Overflow can overwrite the </a:t>
            </a:r>
            <a:r>
              <a:rPr lang="en-US" sz="2400" b="1" i="1" dirty="0" err="1"/>
              <a:t>return_addr</a:t>
            </a:r>
            <a:r>
              <a:rPr lang="en-US" sz="2400" b="1" i="1" dirty="0"/>
              <a:t> on the stack.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b="1" i="1" dirty="0"/>
              <a:t>Jump to attack selected address on return!!!</a:t>
            </a:r>
          </a:p>
        </p:txBody>
      </p:sp>
    </p:spTree>
    <p:extLst>
      <p:ext uri="{BB962C8B-B14F-4D97-AF65-F5344CB8AC3E}">
        <p14:creationId xmlns:p14="http://schemas.microsoft.com/office/powerpoint/2010/main" val="3767042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6A20AC-317A-F34F-2B2D-FA7640D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88018-85B4-A3F6-0360-E45A50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char* </a:t>
            </a:r>
            <a:r>
              <a:rPr lang="en-US" dirty="0" err="1"/>
              <a:t>mystring</a:t>
            </a:r>
            <a:r>
              <a:rPr lang="en-US" dirty="0"/>
              <a:t> = malloc(1024);</a:t>
            </a:r>
          </a:p>
          <a:p>
            <a:r>
              <a:rPr lang="en-US" dirty="0"/>
              <a:t>	// some stuff</a:t>
            </a:r>
          </a:p>
          <a:p>
            <a:r>
              <a:rPr lang="en-US" dirty="0"/>
              <a:t>	free(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	// </a:t>
            </a:r>
            <a:r>
              <a:rPr lang="en-US" dirty="0" err="1"/>
              <a:t>mystring</a:t>
            </a:r>
            <a:r>
              <a:rPr lang="en-US" dirty="0"/>
              <a:t> not zeroed</a:t>
            </a:r>
          </a:p>
          <a:p>
            <a:r>
              <a:rPr lang="en-US" dirty="0"/>
              <a:t>	*</a:t>
            </a:r>
            <a:r>
              <a:rPr lang="en-US" dirty="0" err="1"/>
              <a:t>mystring</a:t>
            </a:r>
            <a:r>
              <a:rPr lang="en-US" dirty="0"/>
              <a:t> = ‘a’; // write to a dangling pointer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2737C-90C5-1D62-1B59-CBBED48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DB04A-026B-3158-EC8E-DAACF2979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Ensures that memory is only accessed while it is valid</a:t>
            </a:r>
          </a:p>
          <a:p>
            <a:r>
              <a:rPr lang="en-US" dirty="0"/>
              <a:t>E.g., a pointer can not point to an object that is freed</a:t>
            </a:r>
          </a:p>
          <a:p>
            <a:r>
              <a:rPr lang="en-US" dirty="0"/>
              <a:t>No “dangling pointers”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xperience » V-Collection » Pin 2 Red Icon">
            <a:extLst>
              <a:ext uri="{FF2B5EF4-FFF2-40B4-BE49-F238E27FC236}">
                <a16:creationId xmlns:a16="http://schemas.microsoft.com/office/drawing/2014/main" id="{EC02EF4A-2380-2387-F5B8-0C7FA24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00" y="4848226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DFA1-A21C-4D23-2D23-8955E218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C7161-8186-4B3F-4FD7-759FE3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all programming languages, the program didn’t do what we wanted it to do</a:t>
            </a:r>
          </a:p>
          <a:p>
            <a:r>
              <a:rPr lang="en-US" dirty="0"/>
              <a:t>Java, Python -&gt; it crashed [defined behavior]</a:t>
            </a:r>
          </a:p>
          <a:p>
            <a:r>
              <a:rPr lang="en-US" dirty="0"/>
              <a:t>C -&gt; printed garbage or might crash [undefined behavior]</a:t>
            </a:r>
          </a:p>
          <a:p>
            <a:r>
              <a:rPr lang="en-US" b="1" i="1" dirty="0"/>
              <a:t>… why is the second option worse than the first?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886-2634-A232-1ED4-303A5C7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893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52EAE-8ACE-0BF0-716D-F03224E2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behavior leaves system in inconsistent state</a:t>
            </a:r>
          </a:p>
          <a:p>
            <a:r>
              <a:rPr lang="en-US" dirty="0"/>
              <a:t>Inconsistent state can be exploited by the attacker</a:t>
            </a:r>
          </a:p>
          <a:p>
            <a:r>
              <a:rPr lang="en-US" b="1" i="1" dirty="0"/>
              <a:t>… How??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3DF96-8737-A3FE-2DF2-0987653D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UB worse?</a:t>
            </a:r>
          </a:p>
        </p:txBody>
      </p:sp>
    </p:spTree>
    <p:extLst>
      <p:ext uri="{BB962C8B-B14F-4D97-AF65-F5344CB8AC3E}">
        <p14:creationId xmlns:p14="http://schemas.microsoft.com/office/powerpoint/2010/main" val="3617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7917</TotalTime>
  <Words>4993</Words>
  <Application>Microsoft Office PowerPoint</Application>
  <PresentationFormat>Widescreen</PresentationFormat>
  <Paragraphs>755</Paragraphs>
  <Slides>69</Slides>
  <Notes>18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Module goals</vt:lpstr>
      <vt:lpstr>C vs Java vs Python</vt:lpstr>
      <vt:lpstr>C vs Java vs Python</vt:lpstr>
      <vt:lpstr>Memory layout</vt:lpstr>
      <vt:lpstr>C: lack of bounds checks</vt:lpstr>
      <vt:lpstr>Memory safety and performance</vt:lpstr>
      <vt:lpstr>So what?</vt:lpstr>
      <vt:lpstr>Why is UB worse?</vt:lpstr>
      <vt:lpstr>Background: types of memory</vt:lpstr>
      <vt:lpstr>Background: stack layout</vt:lpstr>
      <vt:lpstr>Buffer overflow</vt:lpstr>
      <vt:lpstr>Buffer overflow</vt:lpstr>
      <vt:lpstr>Vulnerable string-related libc functions</vt:lpstr>
      <vt:lpstr>Vulnerable string-related libc functions</vt:lpstr>
      <vt:lpstr>Buffer overflow demo</vt:lpstr>
      <vt:lpstr>Programming languages and memory safety</vt:lpstr>
      <vt:lpstr>PowerPoint Presentation</vt:lpstr>
      <vt:lpstr>Memory safety and performance</vt:lpstr>
      <vt:lpstr>C vs. Java performance</vt:lpstr>
      <vt:lpstr>Performance critical software in C/C++</vt:lpstr>
      <vt:lpstr>Security attacks</vt:lpstr>
      <vt:lpstr>PowerPoint Presentation</vt:lpstr>
      <vt:lpstr>Announcements</vt:lpstr>
      <vt:lpstr>Agenda</vt:lpstr>
      <vt:lpstr>Stack memory on x86 (high-level idea)</vt:lpstr>
      <vt:lpstr>Stack memory on x86 (high-level idea)</vt:lpstr>
      <vt:lpstr>Stack memory on x86 (high-level idea)</vt:lpstr>
      <vt:lpstr>Stack memory on x86 (high-level idea)</vt:lpstr>
      <vt:lpstr>Implications…</vt:lpstr>
      <vt:lpstr>Implications…</vt:lpstr>
      <vt:lpstr>Implications…</vt:lpstr>
      <vt:lpstr>Demo</vt:lpstr>
      <vt:lpstr>Interesting targets for control flow hijack</vt:lpstr>
      <vt:lpstr>What else?</vt:lpstr>
      <vt:lpstr>What else?</vt:lpstr>
      <vt:lpstr>What else?</vt:lpstr>
      <vt:lpstr>What else?</vt:lpstr>
      <vt:lpstr>Implications…</vt:lpstr>
      <vt:lpstr>But isn’t all this too hard to exploit?</vt:lpstr>
      <vt:lpstr>But isn’t all this too hard to exploit?</vt:lpstr>
      <vt:lpstr>Defenses - stack canaries</vt:lpstr>
      <vt:lpstr>Defenses – Address Space Layout Randomization </vt:lpstr>
      <vt:lpstr>Heap-based vulnerabilities/attacks</vt:lpstr>
      <vt:lpstr>Heap overflow attacks</vt:lpstr>
      <vt:lpstr>Heap overflow attacks</vt:lpstr>
      <vt:lpstr>Types of memory safety</vt:lpstr>
      <vt:lpstr>Temporal safety vulnerabilities</vt:lpstr>
      <vt:lpstr>Temporal safety vulnerabilities</vt:lpstr>
      <vt:lpstr>Temporal safety vulnerabilities</vt:lpstr>
      <vt:lpstr>Temporal safety vulnerabilities</vt:lpstr>
      <vt:lpstr>Secure programming</vt:lpstr>
      <vt:lpstr>String functions</vt:lpstr>
      <vt:lpstr>Avoiding temporal safety bugs</vt:lpstr>
      <vt:lpstr>Memory leak</vt:lpstr>
      <vt:lpstr>Java and memory safety</vt:lpstr>
      <vt:lpstr>Garbage collection</vt:lpstr>
      <vt:lpstr>Garbage collection algorithms</vt:lpstr>
      <vt:lpstr>Summary</vt:lpstr>
      <vt:lpstr>Sensitive user data</vt:lpstr>
      <vt:lpstr>Software security principles</vt:lpstr>
      <vt:lpstr>What is software security?</vt:lpstr>
      <vt:lpstr>Spatial memory safety</vt:lpstr>
      <vt:lpstr>Lack of spatial memory safety</vt:lpstr>
      <vt:lpstr>Types of memory</vt:lpstr>
      <vt:lpstr>Function calls on X86 architectures</vt:lpstr>
      <vt:lpstr>Function calls on X86 architectures</vt:lpstr>
      <vt:lpstr>Control flow hijack</vt:lpstr>
      <vt:lpstr>Temporal memory safety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1083</cp:revision>
  <dcterms:created xsi:type="dcterms:W3CDTF">2019-06-30T03:25:06Z</dcterms:created>
  <dcterms:modified xsi:type="dcterms:W3CDTF">2025-03-03T04:12:30Z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