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2"/>
  </p:notesMasterIdLst>
  <p:handoutMasterIdLst>
    <p:handoutMasterId r:id="rId133"/>
  </p:handoutMasterIdLst>
  <p:sldIdLst>
    <p:sldId id="256" r:id="rId2"/>
    <p:sldId id="257" r:id="rId3"/>
    <p:sldId id="344" r:id="rId4"/>
    <p:sldId id="326" r:id="rId5"/>
    <p:sldId id="327" r:id="rId6"/>
    <p:sldId id="328" r:id="rId7"/>
    <p:sldId id="329" r:id="rId8"/>
    <p:sldId id="258" r:id="rId9"/>
    <p:sldId id="263" r:id="rId10"/>
    <p:sldId id="338" r:id="rId11"/>
    <p:sldId id="264" r:id="rId12"/>
    <p:sldId id="266" r:id="rId13"/>
    <p:sldId id="330" r:id="rId14"/>
    <p:sldId id="267" r:id="rId15"/>
    <p:sldId id="268" r:id="rId16"/>
    <p:sldId id="259" r:id="rId17"/>
    <p:sldId id="325" r:id="rId18"/>
    <p:sldId id="333" r:id="rId19"/>
    <p:sldId id="262" r:id="rId20"/>
    <p:sldId id="340" r:id="rId21"/>
    <p:sldId id="270" r:id="rId22"/>
    <p:sldId id="272" r:id="rId23"/>
    <p:sldId id="271" r:id="rId24"/>
    <p:sldId id="269" r:id="rId25"/>
    <p:sldId id="273" r:id="rId26"/>
    <p:sldId id="331" r:id="rId27"/>
    <p:sldId id="332" r:id="rId28"/>
    <p:sldId id="274" r:id="rId29"/>
    <p:sldId id="341" r:id="rId30"/>
    <p:sldId id="275" r:id="rId31"/>
    <p:sldId id="335" r:id="rId32"/>
    <p:sldId id="276" r:id="rId33"/>
    <p:sldId id="334" r:id="rId34"/>
    <p:sldId id="277" r:id="rId35"/>
    <p:sldId id="339" r:id="rId36"/>
    <p:sldId id="336" r:id="rId37"/>
    <p:sldId id="337" r:id="rId38"/>
    <p:sldId id="287" r:id="rId39"/>
    <p:sldId id="346" r:id="rId40"/>
    <p:sldId id="362" r:id="rId41"/>
    <p:sldId id="363" r:id="rId42"/>
    <p:sldId id="345" r:id="rId43"/>
    <p:sldId id="342" r:id="rId44"/>
    <p:sldId id="284" r:id="rId45"/>
    <p:sldId id="285" r:id="rId46"/>
    <p:sldId id="347" r:id="rId47"/>
    <p:sldId id="348" r:id="rId48"/>
    <p:sldId id="349" r:id="rId49"/>
    <p:sldId id="283" r:id="rId50"/>
    <p:sldId id="286" r:id="rId51"/>
    <p:sldId id="343" r:id="rId52"/>
    <p:sldId id="289" r:id="rId53"/>
    <p:sldId id="351" r:id="rId54"/>
    <p:sldId id="352" r:id="rId55"/>
    <p:sldId id="353" r:id="rId56"/>
    <p:sldId id="354" r:id="rId57"/>
    <p:sldId id="291" r:id="rId58"/>
    <p:sldId id="292" r:id="rId59"/>
    <p:sldId id="293" r:id="rId60"/>
    <p:sldId id="294" r:id="rId61"/>
    <p:sldId id="355" r:id="rId62"/>
    <p:sldId id="368" r:id="rId63"/>
    <p:sldId id="350" r:id="rId64"/>
    <p:sldId id="290" r:id="rId65"/>
    <p:sldId id="295" r:id="rId66"/>
    <p:sldId id="358" r:id="rId67"/>
    <p:sldId id="279" r:id="rId68"/>
    <p:sldId id="280" r:id="rId69"/>
    <p:sldId id="281" r:id="rId70"/>
    <p:sldId id="282" r:id="rId71"/>
    <p:sldId id="361" r:id="rId72"/>
    <p:sldId id="278" r:id="rId73"/>
    <p:sldId id="288" r:id="rId74"/>
    <p:sldId id="360" r:id="rId75"/>
    <p:sldId id="369" r:id="rId76"/>
    <p:sldId id="370" r:id="rId77"/>
    <p:sldId id="371" r:id="rId78"/>
    <p:sldId id="372" r:id="rId79"/>
    <p:sldId id="374" r:id="rId80"/>
    <p:sldId id="375" r:id="rId81"/>
    <p:sldId id="377" r:id="rId82"/>
    <p:sldId id="376" r:id="rId83"/>
    <p:sldId id="378" r:id="rId84"/>
    <p:sldId id="379" r:id="rId85"/>
    <p:sldId id="380" r:id="rId86"/>
    <p:sldId id="381" r:id="rId87"/>
    <p:sldId id="382" r:id="rId88"/>
    <p:sldId id="385" r:id="rId89"/>
    <p:sldId id="364" r:id="rId90"/>
    <p:sldId id="296" r:id="rId91"/>
    <p:sldId id="298" r:id="rId92"/>
    <p:sldId id="297" r:id="rId93"/>
    <p:sldId id="383" r:id="rId94"/>
    <p:sldId id="299" r:id="rId95"/>
    <p:sldId id="300" r:id="rId96"/>
    <p:sldId id="301" r:id="rId97"/>
    <p:sldId id="302" r:id="rId98"/>
    <p:sldId id="365" r:id="rId99"/>
    <p:sldId id="367" r:id="rId100"/>
    <p:sldId id="305" r:id="rId101"/>
    <p:sldId id="306" r:id="rId102"/>
    <p:sldId id="307" r:id="rId103"/>
    <p:sldId id="308" r:id="rId104"/>
    <p:sldId id="303" r:id="rId105"/>
    <p:sldId id="309" r:id="rId106"/>
    <p:sldId id="366" r:id="rId107"/>
    <p:sldId id="311" r:id="rId108"/>
    <p:sldId id="312" r:id="rId109"/>
    <p:sldId id="313" r:id="rId110"/>
    <p:sldId id="310" r:id="rId111"/>
    <p:sldId id="314" r:id="rId112"/>
    <p:sldId id="384" r:id="rId113"/>
    <p:sldId id="386" r:id="rId114"/>
    <p:sldId id="387" r:id="rId115"/>
    <p:sldId id="388" r:id="rId116"/>
    <p:sldId id="389" r:id="rId117"/>
    <p:sldId id="390" r:id="rId118"/>
    <p:sldId id="391" r:id="rId119"/>
    <p:sldId id="392" r:id="rId120"/>
    <p:sldId id="393" r:id="rId121"/>
    <p:sldId id="394" r:id="rId122"/>
    <p:sldId id="395" r:id="rId123"/>
    <p:sldId id="396" r:id="rId124"/>
    <p:sldId id="315" r:id="rId125"/>
    <p:sldId id="397" r:id="rId126"/>
    <p:sldId id="398" r:id="rId127"/>
    <p:sldId id="324" r:id="rId128"/>
    <p:sldId id="319" r:id="rId129"/>
    <p:sldId id="321" r:id="rId130"/>
    <p:sldId id="323" r:id="rId13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B3B3"/>
    <a:srgbClr val="E6E0EC"/>
    <a:srgbClr val="003399"/>
    <a:srgbClr val="FFFFFF"/>
    <a:srgbClr val="B9B9FF"/>
    <a:srgbClr val="0000FF"/>
    <a:srgbClr val="DDDDFF"/>
    <a:srgbClr val="FFD5D5"/>
    <a:srgbClr val="00823B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139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fancy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163529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B8E0-D072-3DE4-1BC2-799E994D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43CDD-8DB0-1E90-D963-9927222EF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9A9E4-9FD2-7C30-110D-707FEA817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Third party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57402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B499-0518-A669-FD36-9AE2972F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D88F5-B301-1926-48B2-7BB28E13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0E3F6-9115-D878-3171-D0BF7F8F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3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29B6-795E-701B-019F-77AAEC59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3E58E-8358-5838-E783-115D6880D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3878D-45BF-A81B-C9CD-111B2479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1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2F4D-C891-CB34-0947-BDE0FDFB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C1C4D-4D34-A1F3-DB1D-16AA33F79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0074F-8691-3C8A-BCA0-8C6532F3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8EB6-A829-9DCD-84BC-A99AB504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DAE70-9E66-9775-8C19-F6066E355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0FADD-4BDD-FC0E-1643-0DD0E785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Where do design patterns fit in our journey through software engine</a:t>
            </a:r>
          </a:p>
        </p:txBody>
      </p:sp>
    </p:spTree>
    <p:extLst>
      <p:ext uri="{BB962C8B-B14F-4D97-AF65-F5344CB8AC3E}">
        <p14:creationId xmlns:p14="http://schemas.microsoft.com/office/powerpoint/2010/main" val="733057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658E-D2D7-7BD5-D912-84D3C2E7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9422-34C2-BA83-851C-BCBABD6C2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3A89D-7F0F-2122-47BF-C8927B85A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5B53-1232-03F9-693C-BF0E0369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40C68-A92D-4271-4EF7-1A6926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0D7CF-A49A-1F76-D0C6-EA3A07821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4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0CDE-963B-B899-2121-127DD878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3B08F-495D-8EAB-B5B4-5F39A8BCA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A7468B-9B46-B2D2-4A83-BF8D73C8A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28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F63E8-359E-4442-4A1B-12E285C4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95442-60E9-9B87-040C-2C1F5E3E5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E7F9D-2BCC-BCD8-C968-1E0CCA5EE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37EA-09CF-11BB-E915-A547D86F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475FF-03CA-A8B1-5305-C93B1FEFD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C90AD-CFC4-673D-038C-00388014C4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2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C1B2-02CE-9DA5-5C6E-D5D2FF23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AE6F5-273C-56E5-A8E7-4F0DFB9EC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7A78E-DD06-3E8C-4EBC-7072858B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7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B6AA-0866-F9F9-89E7-576735DF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6F779-FAB6-1100-34BA-BB6A1A73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0A7DC-13C7-A265-CDE0-BFEA6E69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E967-D3B3-986D-0D16-7B6E4EF1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C1A68-9343-A691-3743-81CB6D58D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AF2FA-AA45-2365-4160-B39EB09F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2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B65F-45AA-AC0C-458B-E08A6B20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9998C-9485-1A7B-481A-E728F83F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860E-AB2C-D31A-A832-2B1DF73D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76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0293-D3A7-EF6A-2A99-78C2A640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2BF07-0F38-6416-CEF1-31AEB77DD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02951-8DF0-6A3A-ACBF-96BE365A3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7DB5-7C26-7305-955A-1FBF9B48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383E6-C7DF-FE47-799C-6AE7C9964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8EC02-315B-DCEC-3266-AA9735E3B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8497-34AC-049A-7A53-030CFFFB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07E9D-EA1F-931E-0B04-FC6927B77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DE0D8-6F98-F38E-6DCB-20FBEE99D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20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F7A44-A6DB-4E1B-BDC1-925D142B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9A59-E7E7-AEB2-478D-38544D28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93C59-E154-338B-E4E0-3CF0918F0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939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0D561-E144-3343-A1FC-5947B4D0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A2F6B-D66A-A6C0-0E13-C05E6A6AB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04A33-2561-23DC-F54F-12D8692D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1603127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426E-732D-383D-7680-070ACA72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C6A37-E148-997A-046E-AA4E3F487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DAD66-8A69-C031-4FA1-30D8CC2B4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56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22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B018-CE0E-B69A-21D4-6734A3D6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ED12A-AF9A-D263-D56B-EACB23B1AF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1CD9D-6590-E2EB-67F1-863BF0E6F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39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994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Entrypoint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2482327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D34BB-6C0D-AF15-F3CF-7E58B0E8D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D375C-4712-4CAE-28F6-43DAE4637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EE395-7F7A-7A30-F9F5-0397ECCAB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549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8433-9C0C-E3D0-9296-DE2748C6D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A74232-9329-B9DB-8483-6A03918E3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5FC51-170C-F4C2-0443-43CF386C7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1391502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11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DD41-5300-72D6-0225-2B181D15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5F694-41FD-3D1D-E5D1-44824A012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0417-97F3-398C-E6BD-0CB7F1ED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94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Start with a contrived case study</a:t>
            </a:r>
          </a:p>
        </p:txBody>
      </p:sp>
    </p:spTree>
    <p:extLst>
      <p:ext uri="{BB962C8B-B14F-4D97-AF65-F5344CB8AC3E}">
        <p14:creationId xmlns:p14="http://schemas.microsoft.com/office/powerpoint/2010/main" val="4847532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AD028-2D50-BE82-F7A4-8E561497D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514C2-BEFB-A973-D947-4BC038DF2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80A17-A8AD-21D1-8249-5DFFC8A8E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594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AF35-C224-4B14-5EEE-DD629DE80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544DF-F92B-ECF1-CC4C-EE1F75FCC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8E87F-FD2A-F1D5-B59A-8FD089DD0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261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ED8F-BD96-4865-EE48-64BFA485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78DD0-EE29-2945-C64B-32776E81D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30EFE-0440-96DC-2BEF-C690CD4D43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292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A4E8-673F-9EBF-7218-0D676F1D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FDF9B-F8BA-AA04-6359-F652CA209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2E747-4CDF-3F42-AABF-D9A23556F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70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4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87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8224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2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Really make you fast in reading the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Otherwise spend a lot of time trying to trace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862225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: manufactures all the objects</a:t>
            </a:r>
          </a:p>
          <a:p>
            <a:r>
              <a:rPr lang="en-US" dirty="0"/>
              <a:t>Abstract: class is abstract</a:t>
            </a:r>
          </a:p>
        </p:txBody>
      </p:sp>
    </p:spTree>
    <p:extLst>
      <p:ext uri="{BB962C8B-B14F-4D97-AF65-F5344CB8AC3E}">
        <p14:creationId xmlns:p14="http://schemas.microsoft.com/office/powerpoint/2010/main" val="42541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February 25,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2.xml"/><Relationship Id="rId4" Type="http://schemas.openxmlformats.org/officeDocument/2006/relationships/chart" Target="../charts/char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C867-1D69-C19A-83AF-86A0ED8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ensure a single object of the Logger class is accessible from many parts of the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8A170-46BF-52A8-D1D4-DADB4FE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54428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702910-90C9-8796-51E5-12C790B5CF02}"/>
              </a:ext>
            </a:extLst>
          </p:cNvPr>
          <p:cNvSpPr/>
          <p:nvPr/>
        </p:nvSpPr>
        <p:spPr>
          <a:xfrm>
            <a:off x="6586968" y="1786523"/>
            <a:ext cx="4812499" cy="17772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57BF89-6664-02FE-4D7C-259177A79965}"/>
              </a:ext>
            </a:extLst>
          </p:cNvPr>
          <p:cNvSpPr/>
          <p:nvPr/>
        </p:nvSpPr>
        <p:spPr>
          <a:xfrm>
            <a:off x="6586967" y="3692326"/>
            <a:ext cx="4812499" cy="194647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74C30-63C7-E4E4-3BC5-1942361A99A1}"/>
              </a:ext>
            </a:extLst>
          </p:cNvPr>
          <p:cNvSpPr txBox="1"/>
          <p:nvPr/>
        </p:nvSpPr>
        <p:spPr>
          <a:xfrm>
            <a:off x="2517715" y="4520489"/>
            <a:ext cx="3703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CE0F6C-5223-CF2D-C038-89302D21B3A1}"/>
              </a:ext>
            </a:extLst>
          </p:cNvPr>
          <p:cNvSpPr/>
          <p:nvPr/>
        </p:nvSpPr>
        <p:spPr>
          <a:xfrm>
            <a:off x="6176512" y="696277"/>
            <a:ext cx="4812499" cy="1097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71A5C-B82E-6B3F-3B64-B792A1FAFEDE}"/>
              </a:ext>
            </a:extLst>
          </p:cNvPr>
          <p:cNvSpPr/>
          <p:nvPr/>
        </p:nvSpPr>
        <p:spPr>
          <a:xfrm>
            <a:off x="6176511" y="1882358"/>
            <a:ext cx="4812499" cy="372332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7DD9A-87E0-1F6E-FD07-2F0DF5C4A784}"/>
              </a:ext>
            </a:extLst>
          </p:cNvPr>
          <p:cNvSpPr txBox="1"/>
          <p:nvPr/>
        </p:nvSpPr>
        <p:spPr>
          <a:xfrm>
            <a:off x="1746758" y="4060542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Now what if you miss one state?</a:t>
            </a: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905CB6-8620-683E-B54B-9602E2B3EA0D}"/>
              </a:ext>
            </a:extLst>
          </p:cNvPr>
          <p:cNvSpPr/>
          <p:nvPr/>
        </p:nvSpPr>
        <p:spPr>
          <a:xfrm>
            <a:off x="6176511" y="3184358"/>
            <a:ext cx="5871110" cy="78606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0F7FF-AC4F-FDEC-78DC-96CA1AD19896}"/>
              </a:ext>
            </a:extLst>
          </p:cNvPr>
          <p:cNvSpPr/>
          <p:nvPr/>
        </p:nvSpPr>
        <p:spPr>
          <a:xfrm>
            <a:off x="6176511" y="3970421"/>
            <a:ext cx="5871110" cy="78606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E54078-78CE-FA31-2472-7F35AE9112B9}"/>
              </a:ext>
            </a:extLst>
          </p:cNvPr>
          <p:cNvSpPr/>
          <p:nvPr/>
        </p:nvSpPr>
        <p:spPr>
          <a:xfrm>
            <a:off x="6176511" y="4756484"/>
            <a:ext cx="5871110" cy="87429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603031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C29FC-777A-6DC2-9C1A-3FC63E08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72D0B7-E0D0-5FB1-ACFE-BBE14BFD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2B8B-21C6-D620-38A3-EEF8D52BC0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Template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51849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 in a file, find all paths from a source node to a destination node.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Collect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	   graph = </a:t>
            </a:r>
            <a:r>
              <a:rPr lang="en-US" dirty="0" err="1"/>
              <a:t>readFile</a:t>
            </a:r>
            <a:r>
              <a:rPr lang="en-US" dirty="0"/>
              <a:t>();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BFF6F-27EF-1C12-F023-E9C43298B525}"/>
              </a:ext>
            </a:extLst>
          </p:cNvPr>
          <p:cNvSpPr/>
          <p:nvPr/>
        </p:nvSpPr>
        <p:spPr>
          <a:xfrm>
            <a:off x="6176511" y="2087029"/>
            <a:ext cx="5871110" cy="55189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CA39A7-95EE-0579-9559-9324F7CA930C}"/>
              </a:ext>
            </a:extLst>
          </p:cNvPr>
          <p:cNvSpPr/>
          <p:nvPr/>
        </p:nvSpPr>
        <p:spPr>
          <a:xfrm>
            <a:off x="6176511" y="2800680"/>
            <a:ext cx="5871110" cy="114027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FC3D1-5A44-467E-86DF-5C27C1775255}"/>
              </a:ext>
            </a:extLst>
          </p:cNvPr>
          <p:cNvSpPr/>
          <p:nvPr/>
        </p:nvSpPr>
        <p:spPr>
          <a:xfrm>
            <a:off x="6176511" y="4360416"/>
            <a:ext cx="5871110" cy="114027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21BFF-9669-6DB9-918B-8DD5C31AE8B3}"/>
              </a:ext>
            </a:extLst>
          </p:cNvPr>
          <p:cNvSpPr/>
          <p:nvPr/>
        </p:nvSpPr>
        <p:spPr>
          <a:xfrm>
            <a:off x="6176511" y="1203158"/>
            <a:ext cx="5871110" cy="42672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87511-5546-B1BA-94A2-410F43B5068D}"/>
              </a:ext>
            </a:extLst>
          </p:cNvPr>
          <p:cNvSpPr/>
          <p:nvPr/>
        </p:nvSpPr>
        <p:spPr>
          <a:xfrm>
            <a:off x="6362337" y="1026543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90E4-0326-65FF-9B95-9E6C1E7D5DE2}"/>
              </a:ext>
            </a:extLst>
          </p:cNvPr>
          <p:cNvSpPr/>
          <p:nvPr/>
        </p:nvSpPr>
        <p:spPr>
          <a:xfrm>
            <a:off x="6362337" y="4473127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E5453-4C53-13EF-FBD8-F42B1EE08B55}"/>
              </a:ext>
            </a:extLst>
          </p:cNvPr>
          <p:cNvSpPr/>
          <p:nvPr/>
        </p:nvSpPr>
        <p:spPr>
          <a:xfrm>
            <a:off x="6362337" y="5317189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</a:t>
            </a:r>
            <a:r>
              <a:rPr lang="en-US" b="1" i="1" dirty="0"/>
              <a:t>optionally</a:t>
            </a:r>
            <a:r>
              <a:rPr lang="en-US" dirty="0"/>
              <a:t>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</a:t>
            </a:r>
            <a:r>
              <a:rPr lang="en-US" b="1" i="1" dirty="0"/>
              <a:t>must</a:t>
            </a:r>
            <a:r>
              <a:rPr lang="en-US" dirty="0"/>
              <a:t> implement them </a:t>
            </a:r>
          </a:p>
          <a:p>
            <a:r>
              <a:rPr lang="en-US" dirty="0"/>
              <a:t>Very commonly used for implementing algorithms that share a lot of same steps and differ only in a few steps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8696-B55B-7F89-5D58-EC98107F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C117E0-D09F-7FF7-77B0-9D8F2248D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3D23-1F59-EA8E-89FA-A6C684A30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585880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8BCC8-4A61-5E53-C11B-A1DB5F8F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51EADD-B992-98F9-A9F8-8476459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966AF-B949-14DD-7EC0-A6DF526642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shape can be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CompoundShape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Rectangle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Triangle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BE145-540A-883E-8664-F621E2F92EE5}"/>
              </a:ext>
            </a:extLst>
          </p:cNvPr>
          <p:cNvSpPr/>
          <p:nvPr/>
        </p:nvSpPr>
        <p:spPr>
          <a:xfrm>
            <a:off x="6849979" y="1227221"/>
            <a:ext cx="3914274" cy="4219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49CB8D-B047-550A-A20D-73661DAD8631}"/>
              </a:ext>
            </a:extLst>
          </p:cNvPr>
          <p:cNvSpPr/>
          <p:nvPr/>
        </p:nvSpPr>
        <p:spPr>
          <a:xfrm>
            <a:off x="7002379" y="1379621"/>
            <a:ext cx="2005263" cy="19651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C74F3-8A7C-1D80-B56F-143CBFC0FBD1}"/>
              </a:ext>
            </a:extLst>
          </p:cNvPr>
          <p:cNvSpPr/>
          <p:nvPr/>
        </p:nvSpPr>
        <p:spPr>
          <a:xfrm>
            <a:off x="7194886" y="3609474"/>
            <a:ext cx="1155032" cy="14357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417E96-A5A5-5A46-563E-D2E26F6A370E}"/>
              </a:ext>
            </a:extLst>
          </p:cNvPr>
          <p:cNvSpPr/>
          <p:nvPr/>
        </p:nvSpPr>
        <p:spPr>
          <a:xfrm>
            <a:off x="9168667" y="2109537"/>
            <a:ext cx="1251284" cy="123524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46E2797-E828-B8F4-4896-F6DAB696C99F}"/>
              </a:ext>
            </a:extLst>
          </p:cNvPr>
          <p:cNvSpPr/>
          <p:nvPr/>
        </p:nvSpPr>
        <p:spPr>
          <a:xfrm>
            <a:off x="8836096" y="3713747"/>
            <a:ext cx="1362975" cy="13635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38F8542-CD7C-9A5A-70FB-C289D3E59402}"/>
              </a:ext>
            </a:extLst>
          </p:cNvPr>
          <p:cNvSpPr/>
          <p:nvPr/>
        </p:nvSpPr>
        <p:spPr>
          <a:xfrm>
            <a:off x="7273065" y="1652337"/>
            <a:ext cx="739967" cy="749968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A673F5-797A-20BE-90E4-8DF0175E3BA2}"/>
              </a:ext>
            </a:extLst>
          </p:cNvPr>
          <p:cNvSpPr/>
          <p:nvPr/>
        </p:nvSpPr>
        <p:spPr>
          <a:xfrm>
            <a:off x="8013034" y="2510591"/>
            <a:ext cx="739967" cy="6898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1C933CE-7A9A-B2AF-86F9-EA79D1D8FEEC}"/>
              </a:ext>
            </a:extLst>
          </p:cNvPr>
          <p:cNvSpPr/>
          <p:nvPr/>
        </p:nvSpPr>
        <p:spPr>
          <a:xfrm>
            <a:off x="9093373" y="4227095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5F3E136-614B-CA47-DDD3-2CBC0B25AEB0}"/>
              </a:ext>
            </a:extLst>
          </p:cNvPr>
          <p:cNvSpPr/>
          <p:nvPr/>
        </p:nvSpPr>
        <p:spPr>
          <a:xfrm>
            <a:off x="9330641" y="2265949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018B00-33FD-04EF-605E-5CBA2FF4D131}"/>
              </a:ext>
            </a:extLst>
          </p:cNvPr>
          <p:cNvSpPr/>
          <p:nvPr/>
        </p:nvSpPr>
        <p:spPr>
          <a:xfrm>
            <a:off x="9588439" y="2787318"/>
            <a:ext cx="443138" cy="4812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52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2F30-D9B6-AC52-3075-B36A95735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60E16-7813-5B3F-DAAA-ED3B3715FA3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034485">
            <a:off x="6176512" y="785004"/>
            <a:ext cx="5633413" cy="504645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B98FFC-0F84-9183-DA43-9CC20018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B2EBE0-40E6-308B-6262-7A14CBEA5A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Shape operations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Rotate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15A4A-BB4D-8582-2086-42B0DB275FE4}"/>
              </a:ext>
            </a:extLst>
          </p:cNvPr>
          <p:cNvSpPr/>
          <p:nvPr/>
        </p:nvSpPr>
        <p:spPr>
          <a:xfrm rot="20034485">
            <a:off x="6849979" y="1227221"/>
            <a:ext cx="3914274" cy="4219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F48B9-D221-80D6-69E5-6CE1D4543C82}"/>
              </a:ext>
            </a:extLst>
          </p:cNvPr>
          <p:cNvSpPr/>
          <p:nvPr/>
        </p:nvSpPr>
        <p:spPr>
          <a:xfrm rot="20034485">
            <a:off x="7002379" y="1379621"/>
            <a:ext cx="2005263" cy="196515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5A6F7-A5D4-18CC-B151-F41243A824BC}"/>
              </a:ext>
            </a:extLst>
          </p:cNvPr>
          <p:cNvSpPr/>
          <p:nvPr/>
        </p:nvSpPr>
        <p:spPr>
          <a:xfrm rot="20034485">
            <a:off x="7194886" y="3609474"/>
            <a:ext cx="1155032" cy="14357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D13DA5-67F9-0E7E-FB28-D365DFA1C910}"/>
              </a:ext>
            </a:extLst>
          </p:cNvPr>
          <p:cNvSpPr/>
          <p:nvPr/>
        </p:nvSpPr>
        <p:spPr>
          <a:xfrm rot="20034485">
            <a:off x="9168667" y="2109537"/>
            <a:ext cx="1251284" cy="123524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C874547-1717-F0D2-50A4-A447798116B8}"/>
              </a:ext>
            </a:extLst>
          </p:cNvPr>
          <p:cNvSpPr/>
          <p:nvPr/>
        </p:nvSpPr>
        <p:spPr>
          <a:xfrm rot="20034485">
            <a:off x="8836096" y="3713747"/>
            <a:ext cx="1362975" cy="136357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C580D42-D760-7286-6623-F50E3A116BD1}"/>
              </a:ext>
            </a:extLst>
          </p:cNvPr>
          <p:cNvSpPr/>
          <p:nvPr/>
        </p:nvSpPr>
        <p:spPr>
          <a:xfrm rot="20034485">
            <a:off x="7273065" y="1652337"/>
            <a:ext cx="739967" cy="749968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BE22D1-58FD-A38C-C4C4-DA86B4B23997}"/>
              </a:ext>
            </a:extLst>
          </p:cNvPr>
          <p:cNvSpPr/>
          <p:nvPr/>
        </p:nvSpPr>
        <p:spPr>
          <a:xfrm rot="20034485">
            <a:off x="8013034" y="2510591"/>
            <a:ext cx="739967" cy="68981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0DB356E-D359-9207-C8CA-50E74124205A}"/>
              </a:ext>
            </a:extLst>
          </p:cNvPr>
          <p:cNvSpPr/>
          <p:nvPr/>
        </p:nvSpPr>
        <p:spPr>
          <a:xfrm rot="20034485">
            <a:off x="9093373" y="4227095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3FE3A05-C270-96B2-2390-39D912E43E3A}"/>
              </a:ext>
            </a:extLst>
          </p:cNvPr>
          <p:cNvSpPr/>
          <p:nvPr/>
        </p:nvSpPr>
        <p:spPr>
          <a:xfrm rot="20034485">
            <a:off x="9330641" y="2265949"/>
            <a:ext cx="700936" cy="48928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0ACE2E-FF0C-E231-B80B-2ABEB347ACD8}"/>
              </a:ext>
            </a:extLst>
          </p:cNvPr>
          <p:cNvSpPr/>
          <p:nvPr/>
        </p:nvSpPr>
        <p:spPr>
          <a:xfrm rot="20034485">
            <a:off x="9588439" y="2787318"/>
            <a:ext cx="443138" cy="4812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C0C8-ECD1-4BFF-9D8F-30A22721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50409-F3B7-6F5A-4E8F-1C031DE4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69" y="0"/>
            <a:ext cx="8438576" cy="65143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F39A04-C732-F3A4-8424-A4446DED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transform nested shapes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60F36-8D75-DD3C-7CE0-3823C8D94DD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Shape operations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Scale</a:t>
            </a:r>
          </a:p>
          <a:p>
            <a:pPr lvl="1"/>
            <a:r>
              <a:rPr lang="en-US" b="1" i="1" dirty="0">
                <a:latin typeface="Helvetica" panose="020B0604020202020204"/>
                <a:cs typeface="Helvetica" panose="020B0604020202020204"/>
              </a:rPr>
              <a:t>… any other operation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3B659-5A11-AC80-D083-5D655EBF7EDE}"/>
              </a:ext>
            </a:extLst>
          </p:cNvPr>
          <p:cNvSpPr/>
          <p:nvPr/>
        </p:nvSpPr>
        <p:spPr>
          <a:xfrm>
            <a:off x="5946535" y="682880"/>
            <a:ext cx="5863390" cy="5446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23F94-2733-3444-8151-F2EB76543C65}"/>
              </a:ext>
            </a:extLst>
          </p:cNvPr>
          <p:cNvSpPr/>
          <p:nvPr/>
        </p:nvSpPr>
        <p:spPr>
          <a:xfrm>
            <a:off x="6098936" y="1490886"/>
            <a:ext cx="3003786" cy="253677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DF88F-358E-EF6B-9150-7D93A48583EC}"/>
              </a:ext>
            </a:extLst>
          </p:cNvPr>
          <p:cNvSpPr/>
          <p:nvPr/>
        </p:nvSpPr>
        <p:spPr>
          <a:xfrm>
            <a:off x="6291442" y="3874726"/>
            <a:ext cx="1730181" cy="18533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E556EC-8E4F-3B17-9DEA-627401A6110A}"/>
              </a:ext>
            </a:extLst>
          </p:cNvPr>
          <p:cNvSpPr/>
          <p:nvPr/>
        </p:nvSpPr>
        <p:spPr>
          <a:xfrm>
            <a:off x="8265223" y="2433116"/>
            <a:ext cx="1874362" cy="159454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9C1E0DA-F09F-B018-B363-FFC2903484EA}"/>
              </a:ext>
            </a:extLst>
          </p:cNvPr>
          <p:cNvSpPr/>
          <p:nvPr/>
        </p:nvSpPr>
        <p:spPr>
          <a:xfrm>
            <a:off x="7932653" y="3999998"/>
            <a:ext cx="2041670" cy="1760209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80120FF-CACC-F056-B055-CE9781E094B8}"/>
              </a:ext>
            </a:extLst>
          </p:cNvPr>
          <p:cNvSpPr/>
          <p:nvPr/>
        </p:nvSpPr>
        <p:spPr>
          <a:xfrm>
            <a:off x="6369622" y="2117070"/>
            <a:ext cx="1108434" cy="968115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5B468A-07C3-9D97-79E7-D37B563DE8FB}"/>
              </a:ext>
            </a:extLst>
          </p:cNvPr>
          <p:cNvSpPr/>
          <p:nvPr/>
        </p:nvSpPr>
        <p:spPr>
          <a:xfrm>
            <a:off x="7109591" y="2992823"/>
            <a:ext cx="1108434" cy="890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1C94918-A5A8-4D98-2F59-2F1002413724}"/>
              </a:ext>
            </a:extLst>
          </p:cNvPr>
          <p:cNvSpPr/>
          <p:nvPr/>
        </p:nvSpPr>
        <p:spPr>
          <a:xfrm>
            <a:off x="8189930" y="4767656"/>
            <a:ext cx="1049968" cy="63160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F7AEC7B-2FD2-7DDA-DFF3-E339292B2474}"/>
              </a:ext>
            </a:extLst>
          </p:cNvPr>
          <p:cNvSpPr/>
          <p:nvPr/>
        </p:nvSpPr>
        <p:spPr>
          <a:xfrm>
            <a:off x="8427198" y="2806510"/>
            <a:ext cx="1049968" cy="631604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712FEB-5E2C-6E8E-45AA-9EBAB83D861A}"/>
              </a:ext>
            </a:extLst>
          </p:cNvPr>
          <p:cNvSpPr/>
          <p:nvPr/>
        </p:nvSpPr>
        <p:spPr>
          <a:xfrm>
            <a:off x="8684995" y="3330212"/>
            <a:ext cx="663799" cy="6212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E97DE-475C-1638-C178-EACF13EA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{}</a:t>
            </a:r>
          </a:p>
          <a:p>
            <a:endParaRPr lang="en-US" dirty="0"/>
          </a:p>
          <a:p>
            <a:r>
              <a:rPr lang="en-US" dirty="0"/>
              <a:t>class Triangle extends Shape {</a:t>
            </a:r>
          </a:p>
          <a:p>
            <a:r>
              <a:rPr lang="en-US" dirty="0"/>
              <a:t>	private Point p1; </a:t>
            </a:r>
          </a:p>
          <a:p>
            <a:r>
              <a:rPr lang="en-US" dirty="0"/>
              <a:t>	private Point p2;</a:t>
            </a:r>
          </a:p>
          <a:p>
            <a:r>
              <a:rPr lang="en-US" dirty="0"/>
              <a:t>	private Point p3;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translate(int x, int y) {</a:t>
            </a:r>
          </a:p>
          <a:p>
            <a:r>
              <a:rPr lang="en-US" dirty="0"/>
              <a:t>		p1.setX(p1.getX() + x, p1.getY() + y);</a:t>
            </a:r>
          </a:p>
          <a:p>
            <a:r>
              <a:rPr lang="en-US" dirty="0"/>
              <a:t>		// for p2 and p3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CompoundShape</a:t>
            </a:r>
            <a:r>
              <a:rPr lang="en-US" dirty="0"/>
              <a:t> extends Shape {</a:t>
            </a:r>
          </a:p>
          <a:p>
            <a:r>
              <a:rPr lang="en-US" dirty="0"/>
              <a:t>	private List </a:t>
            </a:r>
            <a:r>
              <a:rPr lang="en-US" dirty="0" err="1"/>
              <a:t>shapeList</a:t>
            </a:r>
            <a:r>
              <a:rPr lang="en-US" dirty="0"/>
              <a:t>; // getters, setters	public void translate(int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shape.translate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Shape </a:t>
            </a:r>
            <a:r>
              <a:rPr lang="en-US" dirty="0" err="1"/>
              <a:t>someShape</a:t>
            </a:r>
            <a:r>
              <a:rPr lang="en-US" dirty="0"/>
              <a:t> = …//</a:t>
            </a:r>
          </a:p>
          <a:p>
            <a:r>
              <a:rPr lang="en-US" dirty="0" err="1"/>
              <a:t>someShape.translate</a:t>
            </a:r>
            <a:r>
              <a:rPr lang="en-US" dirty="0"/>
              <a:t>(10, 10);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84F31-8BAD-ECB0-3B0B-7615BA75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option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84649-BBDD-68AA-5373-4E57F6FD6E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Each shape has a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E716A-5F5A-455B-CFB5-E4022765B3B0}"/>
              </a:ext>
            </a:extLst>
          </p:cNvPr>
          <p:cNvSpPr/>
          <p:nvPr/>
        </p:nvSpPr>
        <p:spPr>
          <a:xfrm>
            <a:off x="6176511" y="2590800"/>
            <a:ext cx="5871110" cy="9625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A4498-50AE-EC3C-D655-EDD5F5B4B809}"/>
              </a:ext>
            </a:extLst>
          </p:cNvPr>
          <p:cNvSpPr/>
          <p:nvPr/>
        </p:nvSpPr>
        <p:spPr>
          <a:xfrm>
            <a:off x="6320890" y="4066673"/>
            <a:ext cx="5871110" cy="115503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2A3FA-B72C-48F0-EA12-5AE987A5FCBC}"/>
              </a:ext>
            </a:extLst>
          </p:cNvPr>
          <p:cNvSpPr/>
          <p:nvPr/>
        </p:nvSpPr>
        <p:spPr>
          <a:xfrm>
            <a:off x="6128385" y="5221705"/>
            <a:ext cx="5871110" cy="69627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7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0BA51-33C0-C6C0-A56D-A505ADDB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EAFD3F-7191-4AA3-FAAA-203D5007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{}</a:t>
            </a:r>
          </a:p>
          <a:p>
            <a:endParaRPr lang="en-US" dirty="0"/>
          </a:p>
          <a:p>
            <a:r>
              <a:rPr lang="en-US" dirty="0"/>
              <a:t>class Triangle extends Shape {</a:t>
            </a:r>
          </a:p>
          <a:p>
            <a:r>
              <a:rPr lang="en-US" dirty="0"/>
              <a:t>	// …	</a:t>
            </a:r>
          </a:p>
          <a:p>
            <a:r>
              <a:rPr lang="en-US" dirty="0"/>
              <a:t>	public void translate(int x, int y) { // …}</a:t>
            </a:r>
          </a:p>
          <a:p>
            <a:r>
              <a:rPr lang="en-US" dirty="0"/>
              <a:t>	public void scale(int x, int y) { //… }</a:t>
            </a:r>
          </a:p>
          <a:p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CompoundShape</a:t>
            </a:r>
            <a:r>
              <a:rPr lang="en-US" dirty="0"/>
              <a:t> extends Shape {</a:t>
            </a:r>
          </a:p>
          <a:p>
            <a:r>
              <a:rPr lang="en-US" dirty="0"/>
              <a:t>	private List </a:t>
            </a:r>
            <a:r>
              <a:rPr lang="en-US" dirty="0" err="1"/>
              <a:t>shapeList</a:t>
            </a:r>
            <a:r>
              <a:rPr lang="en-US" dirty="0"/>
              <a:t>; // getters, setters	public void translate(int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shape.translate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scale(int x, int y)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shapeList</a:t>
            </a:r>
            <a:r>
              <a:rPr lang="en-US" dirty="0"/>
              <a:t>) {</a:t>
            </a:r>
          </a:p>
          <a:p>
            <a:r>
              <a:rPr lang="en-US" dirty="0"/>
              <a:t>			</a:t>
            </a:r>
            <a:r>
              <a:rPr lang="en-US" dirty="0" err="1"/>
              <a:t>shape.scale</a:t>
            </a:r>
            <a:r>
              <a:rPr lang="en-US" dirty="0"/>
              <a:t>(x, 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Shape </a:t>
            </a:r>
            <a:r>
              <a:rPr lang="en-US" dirty="0" err="1"/>
              <a:t>someShape</a:t>
            </a:r>
            <a:r>
              <a:rPr lang="en-US" dirty="0"/>
              <a:t> = …//</a:t>
            </a:r>
          </a:p>
          <a:p>
            <a:r>
              <a:rPr lang="en-US" dirty="0" err="1"/>
              <a:t>someShape.translate</a:t>
            </a:r>
            <a:r>
              <a:rPr lang="en-US" dirty="0"/>
              <a:t>(10, 10);</a:t>
            </a:r>
          </a:p>
          <a:p>
            <a:r>
              <a:rPr lang="en-US" dirty="0" err="1"/>
              <a:t>someShape.scale</a:t>
            </a:r>
            <a:r>
              <a:rPr lang="en-US" dirty="0"/>
              <a:t>(2, 2);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E82D0-E6F2-1E67-0521-54B8BD0E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option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289D-C0D7-ABF8-8DCF-DA9F5F78B21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Each shape has a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 method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8F959-5612-C1B9-6296-FD033BA9B642}"/>
              </a:ext>
            </a:extLst>
          </p:cNvPr>
          <p:cNvSpPr/>
          <p:nvPr/>
        </p:nvSpPr>
        <p:spPr>
          <a:xfrm>
            <a:off x="6176512" y="2110801"/>
            <a:ext cx="5871110" cy="32886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A924D-5D26-A2FA-7E19-46C4A2857C54}"/>
              </a:ext>
            </a:extLst>
          </p:cNvPr>
          <p:cNvSpPr/>
          <p:nvPr/>
        </p:nvSpPr>
        <p:spPr>
          <a:xfrm>
            <a:off x="6320890" y="3854190"/>
            <a:ext cx="5871110" cy="107073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97827-B2A7-611B-EB8E-D301F71017D2}"/>
              </a:ext>
            </a:extLst>
          </p:cNvPr>
          <p:cNvSpPr/>
          <p:nvPr/>
        </p:nvSpPr>
        <p:spPr>
          <a:xfrm>
            <a:off x="6176512" y="5358063"/>
            <a:ext cx="5871110" cy="23951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95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B5495A-7200-BF15-549F-748B6BA4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logic for the </a:t>
            </a:r>
            <a:r>
              <a:rPr lang="en-US" dirty="0">
                <a:latin typeface="Consolas" panose="020B0609020204030204" pitchFamily="49" charset="0"/>
              </a:rPr>
              <a:t>translate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scale</a:t>
            </a:r>
            <a:r>
              <a:rPr lang="en-US" dirty="0"/>
              <a:t>, and any other operations are spread across many shape classes</a:t>
            </a:r>
          </a:p>
          <a:p>
            <a:r>
              <a:rPr lang="en-US" dirty="0"/>
              <a:t>Changing how translation works needs to update </a:t>
            </a:r>
            <a:r>
              <a:rPr lang="en-US" b="1" i="1" dirty="0"/>
              <a:t>all </a:t>
            </a:r>
            <a:r>
              <a:rPr lang="en-US" dirty="0"/>
              <a:t>shape classes</a:t>
            </a:r>
          </a:p>
          <a:p>
            <a:r>
              <a:rPr lang="en-US" dirty="0"/>
              <a:t>What if you want to add a new operation but can’t modify the </a:t>
            </a:r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Shape</a:t>
            </a:r>
            <a:r>
              <a:rPr lang="en-US" dirty="0"/>
              <a:t> class must envision all possible operations when being designed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587BC-7BE2-BAC3-3CF2-6E2167FD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7814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48D68B-519D-ECB9-8307-CB470220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Point {private int x; private int y;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abstract class Shape {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Circle extends Shape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Rectangle extends Shape {</a:t>
            </a:r>
          </a:p>
          <a:p>
            <a:r>
              <a:rPr lang="en-US" dirty="0"/>
              <a:t>	/// … </a:t>
            </a:r>
          </a:p>
          <a:p>
            <a:r>
              <a:rPr lang="en-US" dirty="0"/>
              <a:t>	void accept(</a:t>
            </a:r>
            <a:r>
              <a:rPr lang="en-US" dirty="0" err="1"/>
              <a:t>ShapeVisitor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ECD28-7076-12F4-F5C0-AA1AB1A9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E8AD2-22BB-0899-733D-4BEC8DFEBE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  <a:p>
            <a:r>
              <a:rPr lang="en-US" dirty="0"/>
              <a:t>Provide concrete implementations of 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for each type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 invokes the visitor on the shape object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41047-92A1-784A-16F9-BC0E643D96F7}"/>
              </a:ext>
            </a:extLst>
          </p:cNvPr>
          <p:cNvSpPr/>
          <p:nvPr/>
        </p:nvSpPr>
        <p:spPr>
          <a:xfrm>
            <a:off x="6096000" y="1179095"/>
            <a:ext cx="5871110" cy="9625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3B14F-27B8-730F-BFF3-0750A65414EE}"/>
              </a:ext>
            </a:extLst>
          </p:cNvPr>
          <p:cNvSpPr/>
          <p:nvPr/>
        </p:nvSpPr>
        <p:spPr>
          <a:xfrm>
            <a:off x="6096000" y="2230347"/>
            <a:ext cx="5871110" cy="329615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313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86756-74F1-D9EC-8631-A732E33D643D}"/>
              </a:ext>
            </a:extLst>
          </p:cNvPr>
          <p:cNvCxnSpPr/>
          <p:nvPr/>
        </p:nvCxnSpPr>
        <p:spPr>
          <a:xfrm>
            <a:off x="6389078" y="4501661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93FD0-59C1-604A-3306-8620DBF37394}"/>
              </a:ext>
            </a:extLst>
          </p:cNvPr>
          <p:cNvCxnSpPr/>
          <p:nvPr/>
        </p:nvCxnSpPr>
        <p:spPr>
          <a:xfrm>
            <a:off x="6389078" y="4665784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9AC8E-8DB9-BC34-31F3-E9FAEB8DD702}"/>
              </a:ext>
            </a:extLst>
          </p:cNvPr>
          <p:cNvSpPr txBox="1"/>
          <p:nvPr/>
        </p:nvSpPr>
        <p:spPr>
          <a:xfrm>
            <a:off x="9378461" y="5063955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CRASH!!!</a:t>
            </a:r>
          </a:p>
        </p:txBody>
      </p:sp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E6046-A7F2-4D6B-E4EA-1108AA3C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0313-9974-C21F-2CC9-A863664B3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void visit(Circle circle) {}</a:t>
            </a:r>
          </a:p>
          <a:p>
            <a:r>
              <a:rPr lang="en-US" dirty="0"/>
              <a:t>    void visit(Rectangle rectangle)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CompoundShape</a:t>
            </a:r>
            <a:r>
              <a:rPr lang="en-US" dirty="0"/>
              <a:t> c) {</a:t>
            </a:r>
          </a:p>
          <a:p>
            <a:r>
              <a:rPr lang="en-US" dirty="0"/>
              <a:t>		for (Shape </a:t>
            </a:r>
            <a:r>
              <a:rPr lang="en-US" dirty="0" err="1"/>
              <a:t>shape</a:t>
            </a:r>
            <a:r>
              <a:rPr lang="en-US" dirty="0"/>
              <a:t>: </a:t>
            </a:r>
            <a:r>
              <a:rPr lang="en-US" dirty="0" err="1"/>
              <a:t>c.getShapeList</a:t>
            </a:r>
            <a:r>
              <a:rPr lang="en-US" dirty="0"/>
              <a:t>()) {</a:t>
            </a:r>
          </a:p>
          <a:p>
            <a:r>
              <a:rPr lang="en-US" dirty="0"/>
              <a:t>			</a:t>
            </a:r>
            <a:r>
              <a:rPr lang="en-US" dirty="0" err="1"/>
              <a:t>shape.accept</a:t>
            </a:r>
            <a:r>
              <a:rPr lang="en-US" dirty="0"/>
              <a:t>(this);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B5E36A-01FF-2841-745F-3FE83730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8151AA-98F6-EE9E-ACE3-586BD77444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>
                <a:latin typeface="Consolas" panose="020B0609020204030204" pitchFamily="49" charset="0"/>
              </a:rPr>
              <a:t>Shape</a:t>
            </a:r>
          </a:p>
          <a:p>
            <a:r>
              <a:rPr lang="en-US" b="1" i="1" dirty="0">
                <a:latin typeface="Helvetica" panose="020B0604020202020204"/>
                <a:cs typeface="Helvetica" panose="020B0604020202020204"/>
              </a:rPr>
              <a:t>Optionally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provide concrete default implementation of 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visit(</a:t>
            </a:r>
            <a:r>
              <a:rPr lang="en-US" dirty="0" err="1">
                <a:latin typeface="Consolas" panose="020B0609020204030204" pitchFamily="49" charset="0"/>
                <a:cs typeface="Helvetica" panose="020B0604020202020204"/>
              </a:rPr>
              <a:t>CompoundShape</a:t>
            </a:r>
            <a:r>
              <a:rPr lang="en-US" dirty="0">
                <a:latin typeface="Consolas" panose="020B0609020204030204" pitchFamily="49" charset="0"/>
                <a:cs typeface="Helvetica" panose="020B0604020202020204"/>
              </a:rPr>
              <a:t> c)</a:t>
            </a:r>
            <a:endParaRPr lang="en-US" b="1" i="1" dirty="0">
              <a:latin typeface="Consolas" panose="020B0609020204030204" pitchFamily="49" charset="0"/>
              <a:cs typeface="Helvetica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8B33E-D944-3AE9-0141-96E24B61DC56}"/>
              </a:ext>
            </a:extLst>
          </p:cNvPr>
          <p:cNvSpPr/>
          <p:nvPr/>
        </p:nvSpPr>
        <p:spPr>
          <a:xfrm>
            <a:off x="6096000" y="1684421"/>
            <a:ext cx="5871110" cy="137962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309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BA876-1710-AC94-41A4-17714B0E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92D3-EE67-456B-53E0-C38677DD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TranslationVisitor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TranslationVisitor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visit(Triangle t) {</a:t>
            </a:r>
          </a:p>
          <a:p>
            <a:r>
              <a:rPr lang="en-US" dirty="0"/>
              <a:t>        	t.getP1().</a:t>
            </a:r>
            <a:r>
              <a:rPr lang="en-US" dirty="0" err="1"/>
              <a:t>setX</a:t>
            </a:r>
            <a:r>
              <a:rPr lang="en-US" dirty="0"/>
              <a:t>(t.getP1().</a:t>
            </a:r>
            <a:r>
              <a:rPr lang="en-US" dirty="0" err="1"/>
              <a:t>getX</a:t>
            </a:r>
            <a:r>
              <a:rPr lang="en-US" dirty="0"/>
              <a:t>() + x);</a:t>
            </a:r>
          </a:p>
          <a:p>
            <a:r>
              <a:rPr lang="en-US" dirty="0"/>
              <a:t>		/// for other points		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visit(Rectangle rectangle) {</a:t>
            </a:r>
          </a:p>
          <a:p>
            <a:r>
              <a:rPr lang="en-US" dirty="0"/>
              <a:t>		// translate 4 points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// No need to override visit for </a:t>
            </a:r>
            <a:r>
              <a:rPr lang="en-US" dirty="0" err="1"/>
              <a:t>CompoundShape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B9A579-C67D-137A-CC0E-4899739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44C4C3-6384-AC34-42EC-D1A51CA4BF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ShapeVisitor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TranslationVisitor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B8713-CE21-84BB-81A3-9942450FA302}"/>
              </a:ext>
            </a:extLst>
          </p:cNvPr>
          <p:cNvSpPr/>
          <p:nvPr/>
        </p:nvSpPr>
        <p:spPr>
          <a:xfrm>
            <a:off x="6424862" y="2277979"/>
            <a:ext cx="5542247" cy="247850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89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EC57-CB25-0A29-E350-8B127A62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8B1B-A3CC-E961-DDBF-57CA9336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ScalingVisitor</a:t>
            </a:r>
            <a:r>
              <a:rPr lang="en-US" dirty="0"/>
              <a:t> extends </a:t>
            </a:r>
            <a:r>
              <a:rPr lang="en-US" dirty="0" err="1"/>
              <a:t>ShapeVisitor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	int x; int y;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ScalingVisitor</a:t>
            </a:r>
            <a:r>
              <a:rPr lang="en-US" dirty="0"/>
              <a:t>(int x, int y) {</a:t>
            </a:r>
          </a:p>
          <a:p>
            <a:r>
              <a:rPr lang="en-US" dirty="0"/>
              <a:t>	</a:t>
            </a:r>
            <a:r>
              <a:rPr lang="en-US" dirty="0" err="1"/>
              <a:t>this.x</a:t>
            </a:r>
            <a:r>
              <a:rPr lang="en-US" dirty="0"/>
              <a:t> = x;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visit(Triangle t) {</a:t>
            </a:r>
          </a:p>
          <a:p>
            <a:r>
              <a:rPr lang="en-US" dirty="0"/>
              <a:t>        // do scaling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    	@Override</a:t>
            </a:r>
          </a:p>
          <a:p>
            <a:r>
              <a:rPr lang="en-US" dirty="0"/>
              <a:t>    	public void visit(Rectangle rectangle) {</a:t>
            </a:r>
          </a:p>
          <a:p>
            <a:r>
              <a:rPr lang="en-US" dirty="0"/>
              <a:t>		// scale!!!</a:t>
            </a:r>
          </a:p>
          <a:p>
            <a:r>
              <a:rPr lang="en-US" dirty="0"/>
              <a:t>    	}</a:t>
            </a:r>
          </a:p>
          <a:p>
            <a:endParaRPr lang="en-US" dirty="0"/>
          </a:p>
          <a:p>
            <a:r>
              <a:rPr lang="en-US" dirty="0"/>
              <a:t>    	// No need to override visit for </a:t>
            </a:r>
            <a:r>
              <a:rPr lang="en-US" dirty="0" err="1"/>
              <a:t>CompoundShape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D98798-05F6-F07D-61B3-A9A880AB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0F4B8F-FC0A-D802-41C3-AC921BBA39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ScalingVisitor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6D458-74D7-AB6B-8284-DE952792D18C}"/>
              </a:ext>
            </a:extLst>
          </p:cNvPr>
          <p:cNvSpPr/>
          <p:nvPr/>
        </p:nvSpPr>
        <p:spPr>
          <a:xfrm>
            <a:off x="6096000" y="2230347"/>
            <a:ext cx="5871110" cy="329615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897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9F577-AE64-7D6E-8430-D4D8FA11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adding new operations to a group of related objects without modifying their structure</a:t>
            </a:r>
          </a:p>
          <a:p>
            <a:r>
              <a:rPr lang="en-US" dirty="0"/>
              <a:t>Separates operations (behavior) from the object structure (elements) they act upon</a:t>
            </a:r>
          </a:p>
          <a:p>
            <a:r>
              <a:rPr lang="en-US" b="1" i="1" dirty="0"/>
              <a:t>Typically </a:t>
            </a:r>
            <a:r>
              <a:rPr lang="en-US" dirty="0"/>
              <a:t>works in conjunction with composite design pattern</a:t>
            </a:r>
            <a:endParaRPr lang="en-US" b="1" i="1" dirty="0"/>
          </a:p>
          <a:p>
            <a:r>
              <a:rPr lang="en-US" dirty="0"/>
              <a:t>Widely used in </a:t>
            </a:r>
          </a:p>
          <a:p>
            <a:pPr lvl="1"/>
            <a:r>
              <a:rPr lang="en-US" dirty="0"/>
              <a:t>Compilers/interpreters</a:t>
            </a:r>
          </a:p>
          <a:p>
            <a:pPr lvl="1"/>
            <a:r>
              <a:rPr lang="en-US" dirty="0"/>
              <a:t>Serialization/deserialization (JSON parsing)</a:t>
            </a:r>
          </a:p>
          <a:p>
            <a:pPr lvl="1"/>
            <a:r>
              <a:rPr lang="en-US" dirty="0"/>
              <a:t>Static analysis/code auditing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4D0007-5D78-C237-5757-901B4B54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975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case study – compiler code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Tree (AST) used in compilers to represent source code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6D2BAA-B31A-88DA-8D84-A2EA9ED3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visitor);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DeclStmt</a:t>
            </a:r>
            <a:r>
              <a:rPr lang="en-US" dirty="0"/>
              <a:t> extends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/// … fields and getters/setters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ASTNode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ASTNode</a:t>
            </a:r>
            <a:r>
              <a:rPr lang="en-US" dirty="0"/>
              <a:t> </a:t>
            </a:r>
            <a:r>
              <a:rPr lang="en-US" dirty="0" err="1"/>
              <a:t>leftNode</a:t>
            </a:r>
            <a:r>
              <a:rPr lang="en-US" dirty="0"/>
              <a:t>;</a:t>
            </a:r>
          </a:p>
          <a:p>
            <a:r>
              <a:rPr lang="en-US" dirty="0"/>
              <a:t>	private </a:t>
            </a:r>
            <a:r>
              <a:rPr lang="en-US" dirty="0" err="1"/>
              <a:t>ASTNode</a:t>
            </a:r>
            <a:r>
              <a:rPr lang="en-US" dirty="0"/>
              <a:t> </a:t>
            </a:r>
            <a:r>
              <a:rPr lang="en-US" dirty="0" err="1"/>
              <a:t>rightNode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</a:t>
            </a:r>
            <a:r>
              <a:rPr lang="en-US" dirty="0" err="1"/>
              <a:t>this.leftNode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</a:t>
            </a:r>
            <a:r>
              <a:rPr lang="en-US" dirty="0" err="1"/>
              <a:t>this.rightNode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7EBCB-2841-939E-EE16-1EEBE225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ASTVisitor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DE81A-B316-F22E-49F7-2B50C82072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to represent an AST node with an abstract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</a:t>
            </a:r>
          </a:p>
          <a:p>
            <a:r>
              <a:rPr lang="en-US" dirty="0"/>
              <a:t>Create concrete subclasses with concrete </a:t>
            </a:r>
            <a:r>
              <a:rPr lang="en-US" dirty="0">
                <a:latin typeface="Consolas" panose="020B0609020204030204" pitchFamily="49" charset="0"/>
              </a:rPr>
              <a:t>accept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4436331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FBAB-6334-5C5D-DACD-E24597BB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4AB71-7940-7BAA-E9FD-D2121027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void visit(</a:t>
            </a:r>
            <a:r>
              <a:rPr lang="en-US" dirty="0" err="1"/>
              <a:t>DeclStmt</a:t>
            </a:r>
            <a:r>
              <a:rPr lang="en-US" dirty="0"/>
              <a:t> </a:t>
            </a:r>
            <a:r>
              <a:rPr lang="en-US" dirty="0" err="1"/>
              <a:t>stmt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op);</a:t>
            </a:r>
          </a:p>
          <a:p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 {</a:t>
            </a:r>
          </a:p>
          <a:p>
            <a:r>
              <a:rPr lang="en-US" dirty="0"/>
              <a:t>	</a:t>
            </a:r>
            <a:r>
              <a:rPr lang="en-US" dirty="0" err="1"/>
              <a:t>op.getLeft</a:t>
            </a:r>
            <a:r>
              <a:rPr lang="en-US" dirty="0"/>
              <a:t>().accept(this);</a:t>
            </a:r>
          </a:p>
          <a:p>
            <a:r>
              <a:rPr lang="en-US" dirty="0"/>
              <a:t>	</a:t>
            </a:r>
            <a:r>
              <a:rPr lang="en-US" dirty="0" err="1"/>
              <a:t>op.getRight</a:t>
            </a:r>
            <a:r>
              <a:rPr lang="en-US" dirty="0"/>
              <a:t>().accept(this);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CodeGenVisitor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private String </a:t>
            </a:r>
            <a:r>
              <a:rPr lang="en-US" dirty="0" err="1"/>
              <a:t>generatedBinaryCode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void visit(</a:t>
            </a:r>
            <a:r>
              <a:rPr lang="en-US" dirty="0" err="1"/>
              <a:t>DeclStmt</a:t>
            </a:r>
            <a:r>
              <a:rPr lang="en-US" dirty="0"/>
              <a:t> </a:t>
            </a:r>
            <a:r>
              <a:rPr lang="en-US" dirty="0" err="1"/>
              <a:t>declStmt</a:t>
            </a:r>
            <a:r>
              <a:rPr lang="en-US" dirty="0"/>
              <a:t>) {</a:t>
            </a:r>
          </a:p>
          <a:p>
            <a:r>
              <a:rPr lang="en-US" dirty="0"/>
              <a:t>	// Create space on the stack</a:t>
            </a:r>
          </a:p>
          <a:p>
            <a:r>
              <a:rPr lang="en-US" dirty="0"/>
              <a:t>	</a:t>
            </a:r>
            <a:r>
              <a:rPr lang="en-US" dirty="0" err="1"/>
              <a:t>generatedBinaryCode.append</a:t>
            </a:r>
            <a:r>
              <a:rPr lang="en-US" dirty="0"/>
              <a:t>(“sub </a:t>
            </a:r>
            <a:r>
              <a:rPr lang="en-US" dirty="0" err="1"/>
              <a:t>rsp</a:t>
            </a:r>
            <a:r>
              <a:rPr lang="en-US" dirty="0"/>
              <a:t>,” + </a:t>
            </a:r>
            <a:r>
              <a:rPr lang="en-US" dirty="0" err="1"/>
              <a:t>declStmt.getSize</a:t>
            </a:r>
            <a:r>
              <a:rPr lang="en-US" dirty="0"/>
              <a:t>());		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/>
              <a:t> void visit(</a:t>
            </a:r>
            <a:r>
              <a:rPr lang="en-US" dirty="0" err="1"/>
              <a:t>BinaryOperator</a:t>
            </a:r>
            <a:r>
              <a:rPr lang="en-US" dirty="0"/>
              <a:t> op) {</a:t>
            </a:r>
          </a:p>
          <a:p>
            <a:r>
              <a:rPr lang="en-US" dirty="0"/>
              <a:t>	</a:t>
            </a:r>
            <a:r>
              <a:rPr lang="en-US" dirty="0" err="1"/>
              <a:t>super.visit</a:t>
            </a:r>
            <a:r>
              <a:rPr lang="en-US" dirty="0"/>
              <a:t>(op);</a:t>
            </a:r>
          </a:p>
          <a:p>
            <a:r>
              <a:rPr lang="en-US" dirty="0"/>
              <a:t>	switch(</a:t>
            </a:r>
            <a:r>
              <a:rPr lang="en-US" dirty="0" err="1"/>
              <a:t>op.getKind</a:t>
            </a:r>
            <a:r>
              <a:rPr lang="en-US" dirty="0"/>
              <a:t>()) {</a:t>
            </a:r>
          </a:p>
          <a:p>
            <a:r>
              <a:rPr lang="en-US" dirty="0"/>
              <a:t>		case “+”: ///; </a:t>
            </a:r>
          </a:p>
          <a:p>
            <a:r>
              <a:rPr lang="en-US" dirty="0"/>
              <a:t>		case “-”: ///;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50C009-2447-C8BF-7C6E-E60107AA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ASTVisitor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CC83C-025D-4991-B73C-76CD5FFED4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an abstract class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Define concrete visitors subclasses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664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CB90-1916-33B7-ED4C-8796503A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8646-F74F-C257-6034-DFEA7003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97DE70-4083-98C2-D30A-B068F44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711778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this.left.accept</a:t>
            </a:r>
            <a:r>
              <a:rPr lang="en-US" dirty="0"/>
              <a:t>(this);</a:t>
            </a:r>
          </a:p>
          <a:p>
            <a:r>
              <a:rPr lang="en-US" dirty="0"/>
              <a:t>		</a:t>
            </a:r>
            <a:r>
              <a:rPr lang="en-US" dirty="0" err="1"/>
              <a:t>this.right.accept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9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F047-0897-A5F4-0D8C-07960F7C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9261C-1F7B-62C0-AEEB-2CF1D5CD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// 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// </a:t>
            </a:r>
            <a:r>
              <a:rPr lang="en-US" dirty="0" err="1"/>
              <a:t>Logger.logger</a:t>
            </a:r>
            <a:r>
              <a:rPr lang="en-US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Logger.logger.log(“This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755F1-1DF7-6A42-00AE-B44A255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Preventing misuse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7E90E-CF3A-567B-E2BB-5D43AD714E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Write code that cannot be misused</a:t>
            </a:r>
          </a:p>
          <a:p>
            <a:r>
              <a:rPr lang="en-US" dirty="0"/>
              <a:t>If someone uses your class according to the class’s public API it should just work! </a:t>
            </a:r>
          </a:p>
          <a:p>
            <a:r>
              <a:rPr lang="en-US" dirty="0"/>
              <a:t>No “hidden” requirements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96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2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static Logger </a:t>
            </a:r>
            <a:r>
              <a:rPr lang="en-US" b="1" dirty="0" err="1"/>
              <a:t>getLogger</a:t>
            </a:r>
            <a:r>
              <a:rPr lang="en-US" b="1" dirty="0"/>
              <a:t>(</a:t>
            </a:r>
          </a:p>
          <a:p>
            <a:r>
              <a:rPr lang="en-US" b="1" dirty="0"/>
              <a:t>		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3942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LoggerOption</a:t>
            </a:r>
            <a:r>
              <a:rPr lang="en-US" dirty="0"/>
              <a:t> {</a:t>
            </a:r>
          </a:p>
          <a:p>
            <a:r>
              <a:rPr lang="en-US" dirty="0"/>
              <a:t>	String file;</a:t>
            </a:r>
          </a:p>
          <a:p>
            <a:r>
              <a:rPr lang="en-US" dirty="0"/>
              <a:t>	bool term;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Logger </a:t>
            </a:r>
            <a:r>
              <a:rPr lang="en-US" dirty="0" err="1"/>
              <a:t>getLogger</a:t>
            </a:r>
            <a:r>
              <a:rPr lang="en-US" dirty="0"/>
              <a:t>() { return logger; 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(new </a:t>
            </a:r>
            <a:r>
              <a:rPr lang="en-US" b="1" dirty="0" err="1"/>
              <a:t>LoggerOption</a:t>
            </a:r>
            <a:r>
              <a:rPr lang="en-US" b="1" dirty="0"/>
              <a:t>(file));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C684A-DD8E-DE94-852D-FC506D2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{</a:t>
            </a:r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 extends A {</a:t>
            </a:r>
          </a:p>
          <a:p>
            <a:r>
              <a:rPr lang="en-US" dirty="0"/>
              <a:t>	private A 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D96B9-CB15-7516-4E67-2891CED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should we study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196BB-F530-ED5B-6F55-77E6F21218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to quickly recognize common requirements </a:t>
            </a:r>
          </a:p>
          <a:p>
            <a:r>
              <a:rPr lang="en-US" dirty="0"/>
              <a:t>Important for reading large codebases</a:t>
            </a:r>
          </a:p>
          <a:p>
            <a:pPr lvl="1"/>
            <a:r>
              <a:rPr lang="en-US" dirty="0"/>
              <a:t>Class B extends class A and also contains an object of class A </a:t>
            </a:r>
          </a:p>
          <a:p>
            <a:pPr lvl="1"/>
            <a:r>
              <a:rPr lang="en-US" dirty="0"/>
              <a:t>What’s </a:t>
            </a:r>
            <a:r>
              <a:rPr lang="en-US" b="1" dirty="0"/>
              <a:t>one</a:t>
            </a:r>
            <a:r>
              <a:rPr lang="en-US" dirty="0"/>
              <a:t> possible reason? </a:t>
            </a:r>
          </a:p>
          <a:p>
            <a:pPr lvl="1"/>
            <a:r>
              <a:rPr lang="en-US" dirty="0"/>
              <a:t>Could be many reasons, but one reason could be they are implementing the </a:t>
            </a:r>
            <a:r>
              <a:rPr lang="en-US" b="1" i="1" dirty="0"/>
              <a:t>proxy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1B76-62C7-05EF-833D-66CC93BE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4A5A9-15F7-CBA3-F713-4CB4CDEA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3BA8F-1FB1-C1EF-1909-E50456B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137762-2A13-9939-4411-62530FFB20BA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Façade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683DCB9-FAFA-6276-DDC6-ED5170F93B6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0303-71A9-36B0-0B0E-17359D76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3778-506D-E45E-FEBD-D878521A6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Abstract 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301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DropdownBox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Win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0E786E-0F0C-F91D-9527-CDEAF41449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61597-6F20-88D6-43C3-F90B61447C54}"/>
              </a:ext>
            </a:extLst>
          </p:cNvPr>
          <p:cNvSpPr/>
          <p:nvPr/>
        </p:nvSpPr>
        <p:spPr>
          <a:xfrm>
            <a:off x="6015487" y="1582616"/>
            <a:ext cx="4418051" cy="9378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6BBE-2901-B794-50BD-9434F53B7160}"/>
              </a:ext>
            </a:extLst>
          </p:cNvPr>
          <p:cNvSpPr/>
          <p:nvPr/>
        </p:nvSpPr>
        <p:spPr>
          <a:xfrm>
            <a:off x="6015487" y="2520462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4E9-10F8-C747-EC49-88C42F1149E8}"/>
              </a:ext>
            </a:extLst>
          </p:cNvPr>
          <p:cNvSpPr/>
          <p:nvPr/>
        </p:nvSpPr>
        <p:spPr>
          <a:xfrm>
            <a:off x="6015486" y="3938954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MacOSFactory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85215-C309-3E70-032B-5FE66668BB47}"/>
              </a:ext>
            </a:extLst>
          </p:cNvPr>
          <p:cNvSpPr/>
          <p:nvPr/>
        </p:nvSpPr>
        <p:spPr>
          <a:xfrm>
            <a:off x="6015487" y="2520461"/>
            <a:ext cx="5285559" cy="20163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80A8C-D758-D1FC-DC5C-7FE1D14BEA9A}"/>
              </a:ext>
            </a:extLst>
          </p:cNvPr>
          <p:cNvSpPr/>
          <p:nvPr/>
        </p:nvSpPr>
        <p:spPr>
          <a:xfrm>
            <a:off x="6015486" y="4560276"/>
            <a:ext cx="5794439" cy="67993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63549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D1F2-BBC7-90BA-A35F-F2153471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420A-9BD0-A8DF-8517-9C45037D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if (platform == “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sz="1600" dirty="0">
                <a:latin typeface="Consolas" panose="020B0609020204030204" pitchFamily="49" charset="0"/>
              </a:rPr>
              <a:t>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dirty="0"/>
              <a:t>	button = new </a:t>
            </a:r>
            <a:r>
              <a:rPr lang="en-US" dirty="0" err="1"/>
              <a:t>GnomeButton</a:t>
            </a:r>
            <a:r>
              <a:rPr lang="en-US" dirty="0"/>
              <a:t>(); // </a:t>
            </a:r>
            <a:r>
              <a:rPr lang="en-US" dirty="0" err="1"/>
              <a:t>linux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b="1" dirty="0">
                <a:latin typeface="Consolas" panose="020B0609020204030204" pitchFamily="49" charset="0"/>
              </a:rPr>
              <a:t>// Linux not handled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599D3D-9665-7DB1-0347-261D2106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7A8C5-7BB9-1540-FAE6-8DBC5AD87A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7429C-0F66-E6CC-C306-DB5421D2FDE5}"/>
              </a:ext>
            </a:extLst>
          </p:cNvPr>
          <p:cNvSpPr/>
          <p:nvPr/>
        </p:nvSpPr>
        <p:spPr>
          <a:xfrm>
            <a:off x="6015486" y="20632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4AF51-6AC6-C6E9-E6B5-F55BF356A6D7}"/>
              </a:ext>
            </a:extLst>
          </p:cNvPr>
          <p:cNvSpPr/>
          <p:nvPr/>
        </p:nvSpPr>
        <p:spPr>
          <a:xfrm>
            <a:off x="6015485" y="42508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CA7B2-59AB-6CFF-65FC-3801C0FA1ACE}"/>
              </a:ext>
            </a:extLst>
          </p:cNvPr>
          <p:cNvSpPr txBox="1"/>
          <p:nvPr/>
        </p:nvSpPr>
        <p:spPr>
          <a:xfrm>
            <a:off x="8710247" y="45720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2017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12B5-ADD3-CB4C-7416-B5293F23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5D4CC-5D12-143B-A598-C0F61397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WinTextbox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LinuxFactory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GnomeButton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// Missing </a:t>
            </a:r>
            <a:r>
              <a:rPr lang="en-US" b="1" dirty="0" err="1"/>
              <a:t>createTextbox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5992B5-F503-8874-C6B7-C3414C5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2DDF7-CD81-136B-B512-E791807BC7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r>
              <a:rPr lang="en-US" dirty="0"/>
              <a:t>Catching errors at compile time is </a:t>
            </a:r>
            <a:r>
              <a:rPr lang="en-US" b="1" i="1" dirty="0"/>
              <a:t>much better </a:t>
            </a:r>
            <a:r>
              <a:rPr lang="en-US" dirty="0"/>
              <a:t>than during execution</a:t>
            </a:r>
          </a:p>
          <a:p>
            <a:pPr lvl="1"/>
            <a:r>
              <a:rPr lang="en-US" b="1" i="1" dirty="0"/>
              <a:t>Why…?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B7449-FD6B-66BC-CC06-F006B234356D}"/>
              </a:ext>
            </a:extLst>
          </p:cNvPr>
          <p:cNvSpPr/>
          <p:nvPr/>
        </p:nvSpPr>
        <p:spPr>
          <a:xfrm>
            <a:off x="6015485" y="4250860"/>
            <a:ext cx="5794439" cy="1458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1097-B08A-505E-F9FA-5F27F18279DC}"/>
              </a:ext>
            </a:extLst>
          </p:cNvPr>
          <p:cNvSpPr txBox="1"/>
          <p:nvPr/>
        </p:nvSpPr>
        <p:spPr>
          <a:xfrm>
            <a:off x="8912704" y="5247472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5620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5873D-6EAC-9D52-0741-24E9E493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42F-E6A0-F082-ECE1-C2DB9FD57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90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9C9052-1856-1E48-57E5-0DB16478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design patterns are so useful that languages support them</a:t>
            </a:r>
          </a:p>
          <a:p>
            <a:pPr lvl="1"/>
            <a:r>
              <a:rPr lang="en-US" dirty="0"/>
              <a:t>Proxy design pattern supported by Java</a:t>
            </a:r>
          </a:p>
          <a:p>
            <a:pPr lvl="1"/>
            <a:r>
              <a:rPr lang="en-US" dirty="0"/>
              <a:t>Visitor design pattern supported by pattern matching in functional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2C3F2C-284F-3E57-0D3C-AC86902C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7576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8533C3-6979-4AF6-61D1-44C0E4291708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979EF-25AC-CB22-E597-8572AE1D8116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15CDA-8389-9C81-5D76-FC48734B42E4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638817-7DFE-A2C5-3634-C35BC8536F66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95292-4032-F1D4-3EA8-D81B6567B624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14BF0F-3206-35D9-BC9F-E414F0AC5924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E84D9-DD8E-4828-4731-AD26087C0CD8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D647E-8B3E-13C3-25D6-224724499927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75438C-F59C-AD9C-991D-012A43422EF6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A6D106-F794-673C-1B37-7831DA33FE66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431621-6514-0C59-7768-9831A5636426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F520A9-6520-C892-5BA9-35BC9F8A8D40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91B01-58E5-E1E7-1BA1-1B533A8DED51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96E66-14C5-9930-DA5C-FD3035BB4A27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p.pay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(1000);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0830DB-233D-2E7F-318E-1BDEE73674AB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512AB7-72D1-0602-D0F8-5E8F2D4A7854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4C7-0DB8-E1DF-014D-C5F2F8953EBB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903FB-1A1E-A118-AB1F-6F0AE9F8AE30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BF725-718A-742E-CF78-93BBA283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FA73F-5F51-C464-BC6A-4DC64EB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F4C8F0-4585-6875-1A9D-3836196B53DD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9A78-AF92-7C1D-36E5-BC290949A024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00576-5D37-2AD4-A254-1AFA350BB19E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193774-AF88-AC70-ECB3-15F621330B83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52DCC1-6FA3-5E27-9637-A6D46DFBFDFE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B0434-2914-4C0D-8EBE-721EBC8CD5AA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2D429-DA8D-8469-BEC8-CBCEB677EF16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FA6845-75C2-C2D8-F822-E39297396CCA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611ECD-DDF6-9CF7-AB54-708AE096EBBC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6CEE7-5801-CB3C-C4F4-E8F4B91DF358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7A000A-5286-8F7C-BA41-0BA910F696A5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FDA456-1D10-59AA-4C51-7AF8E05A48C8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FCFA28-8594-0228-97FD-F89A613ECA9C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D7E11-AD14-740E-5BC9-993CFAF1064D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StripePaymentProcessor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… How?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294D4F-7477-5130-9F7D-7EAA59B49717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24489E5-083F-706B-638D-384E8937B04D}"/>
              </a:ext>
            </a:extLst>
          </p:cNvPr>
          <p:cNvCxnSpPr>
            <a:cxnSpLocks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EB392D-BF63-A018-CCDB-8855F50E6326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5B955-BA2A-896F-398E-6181726F0F23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226F8-7E5A-1B6C-F101-D0B53A8262D0}"/>
              </a:ext>
            </a:extLst>
          </p:cNvPr>
          <p:cNvSpPr/>
          <p:nvPr/>
        </p:nvSpPr>
        <p:spPr>
          <a:xfrm>
            <a:off x="2215398" y="3578563"/>
            <a:ext cx="6868419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StripePaymentProcessor</a:t>
            </a:r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implement </a:t>
            </a:r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PaymentProcessor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777D-41B7-8594-04C9-1C60F62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3C1F-F6C1-5073-518C-C2DF129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D2BE8-ED05-64E2-2B6C-9217E45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840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14B28-7E7E-03AD-CEC4-24468A683B3F}"/>
              </a:ext>
            </a:extLst>
          </p:cNvPr>
          <p:cNvSpPr/>
          <p:nvPr/>
        </p:nvSpPr>
        <p:spPr>
          <a:xfrm>
            <a:off x="6178060" y="696278"/>
            <a:ext cx="5631865" cy="4174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5E2FE-C0B9-370C-CD89-9CB17C4673B2}"/>
              </a:ext>
            </a:extLst>
          </p:cNvPr>
          <p:cNvSpPr/>
          <p:nvPr/>
        </p:nvSpPr>
        <p:spPr>
          <a:xfrm>
            <a:off x="6178060" y="1101526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7E88E-4A3D-A3BD-0142-D8F1876D0CEC}"/>
              </a:ext>
            </a:extLst>
          </p:cNvPr>
          <p:cNvSpPr/>
          <p:nvPr/>
        </p:nvSpPr>
        <p:spPr>
          <a:xfrm>
            <a:off x="6176512" y="2356338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F1B2-88D3-386C-472E-10D26E974152}"/>
              </a:ext>
            </a:extLst>
          </p:cNvPr>
          <p:cNvSpPr/>
          <p:nvPr/>
        </p:nvSpPr>
        <p:spPr>
          <a:xfrm>
            <a:off x="6368323" y="3951118"/>
            <a:ext cx="5631865" cy="79672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FAB0-6932-BCC3-F40C-C74814AC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(p, </a:t>
            </a:r>
            <a:r>
              <a:rPr lang="en-US" dirty="0" err="1"/>
              <a:t>sp</a:t>
            </a:r>
            <a:r>
              <a:rPr lang="en-US" dirty="0"/>
              <a:t>, true);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p,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bool 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if (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sp.makePayment</a:t>
            </a:r>
            <a:r>
              <a:rPr lang="en-US" dirty="0"/>
              <a:t>(2000);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1DBAF-7515-CBDB-F413-3947D57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3CA11-68E0-FC3A-EBB2-921D6B36BA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use the same interface </a:t>
            </a:r>
            <a:r>
              <a:rPr lang="en-US" dirty="0" err="1"/>
              <a:t>PaymentProcessor</a:t>
            </a:r>
            <a:r>
              <a:rPr lang="en-US" dirty="0"/>
              <a:t> for Stripe payments</a:t>
            </a:r>
          </a:p>
          <a:p>
            <a:r>
              <a:rPr lang="en-US" dirty="0"/>
              <a:t>Once you initialize it, that’s enough</a:t>
            </a:r>
          </a:p>
          <a:p>
            <a:r>
              <a:rPr lang="en-US" dirty="0"/>
              <a:t>No need to create special if-checks where the </a:t>
            </a:r>
            <a:r>
              <a:rPr lang="en-US" dirty="0" err="1"/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E43F7-34C8-B221-0C44-FBC8664D26D1}"/>
              </a:ext>
            </a:extLst>
          </p:cNvPr>
          <p:cNvSpPr/>
          <p:nvPr/>
        </p:nvSpPr>
        <p:spPr>
          <a:xfrm>
            <a:off x="6178060" y="2909865"/>
            <a:ext cx="5631865" cy="124010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15D9E-19C9-08FB-2410-E3C7FE56C3C5}"/>
              </a:ext>
            </a:extLst>
          </p:cNvPr>
          <p:cNvSpPr/>
          <p:nvPr/>
        </p:nvSpPr>
        <p:spPr>
          <a:xfrm>
            <a:off x="6176512" y="4149968"/>
            <a:ext cx="5631865" cy="168148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1468-6CF8-0711-B9E7-17A597F0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8ED12-6DE1-29B8-F924-34F12AD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5E6F-F8F8-BA90-3378-55992D1E0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7A453-A6E0-B0E4-1122-D87B3A95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921F1-38C3-D0D0-F331-D7169AEE1941}"/>
              </a:ext>
            </a:extLst>
          </p:cNvPr>
          <p:cNvGrpSpPr/>
          <p:nvPr/>
        </p:nvGrpSpPr>
        <p:grpSpPr>
          <a:xfrm>
            <a:off x="6858000" y="1348153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3EA35A-0D8B-28B5-474E-464074D3322A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C3F44B-8D06-581E-D4F4-8C0184908A7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5204E2-9645-66B3-0E6A-DC055C70A3AD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8ABD0D-8A72-1C88-D788-BFD753A0277D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42570-7D8C-CAB1-DCA5-0F6876306A0C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BCE28D-6242-2206-CF0A-3552063F83E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FC1ED1-6923-431E-2C29-C6BEA43AC2EF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3CCAEF-F0E6-C3DD-4B9E-9A6656F07854}"/>
              </a:ext>
            </a:extLst>
          </p:cNvPr>
          <p:cNvGrpSpPr/>
          <p:nvPr/>
        </p:nvGrpSpPr>
        <p:grpSpPr>
          <a:xfrm>
            <a:off x="7211523" y="2286425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C30FD2-8FDE-6462-E9F6-2A32DBC1F5D0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07369-D0BF-95B1-CE2F-EFC5005664F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CB8E49-B039-5F64-BEDD-7D9AF7F6516A}"/>
                </a:ext>
              </a:extLst>
            </p:cNvPr>
            <p:cNvSpPr txBox="1"/>
            <p:nvPr/>
          </p:nvSpPr>
          <p:spPr>
            <a:xfrm>
              <a:off x="7584859" y="3050875"/>
              <a:ext cx="1718740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makePayment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1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C1C7-D789-0149-93FC-417ADF3D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1B591-FAB4-C45C-AD61-F017B6D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vs. proxy design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90BDE-8212-E7AE-87E7-2D324B8B7DBF}"/>
              </a:ext>
            </a:extLst>
          </p:cNvPr>
          <p:cNvGrpSpPr/>
          <p:nvPr/>
        </p:nvGrpSpPr>
        <p:grpSpPr>
          <a:xfrm>
            <a:off x="1090246" y="1441938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BD607C-198F-50F8-20F3-933458C6F68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B3DA2F-43D4-833D-B5C0-5A022671D2E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B4E80D-16CC-6CF7-444B-058EF0A81CC7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8BF496-B27E-6115-DF03-AB61FB41D57B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1E905-471B-A70B-2271-7ECD53D097DD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171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makePayment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7C5CC-1DE3-F0F4-2443-1BF4D187350D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7B4AE2-A7E5-DA58-896A-16DAD82E7313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D3632-010B-ED6D-2DFC-2792759EC14A}"/>
              </a:ext>
            </a:extLst>
          </p:cNvPr>
          <p:cNvGrpSpPr/>
          <p:nvPr/>
        </p:nvGrpSpPr>
        <p:grpSpPr>
          <a:xfrm>
            <a:off x="1443769" y="2380210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8EA86A-6479-90E5-DF28-D2B67560B0F2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3A81EF-9480-1F71-38AC-966EB41AB661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B8270-1FC3-F8A5-52FF-94188F93C67B}"/>
                </a:ext>
              </a:extLst>
            </p:cNvPr>
            <p:cNvSpPr txBox="1"/>
            <p:nvPr/>
          </p:nvSpPr>
          <p:spPr>
            <a:xfrm>
              <a:off x="7584859" y="3050875"/>
              <a:ext cx="705642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34979A-978F-BD98-1EDD-B3B1576040DF}"/>
              </a:ext>
            </a:extLst>
          </p:cNvPr>
          <p:cNvGrpSpPr/>
          <p:nvPr/>
        </p:nvGrpSpPr>
        <p:grpSpPr>
          <a:xfrm>
            <a:off x="6799391" y="1406768"/>
            <a:ext cx="3962400" cy="3697333"/>
            <a:chOff x="6553200" y="1477107"/>
            <a:chExt cx="3962400" cy="36973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4F31B-FDE5-D7F3-4EDE-1EF30E8CE89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8623FA-EF66-40D1-B033-EB467DD461E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B18D1D-1EFD-4014-1CDB-C854104423B4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D591CF-2981-9A69-C101-74167BE4C4A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45D3F1-4F6B-7302-87C9-F8DCDF5C049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44E35E-C98C-AA57-5A2B-7A3E30F0483D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578EF-AB4F-1D83-4F5A-92F9C638B06E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D4537E-E4C9-7E28-6BF2-A6164636E535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B8D026-A44D-F783-B56A-C7CE7D3116F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E3DF0C-30C9-85BC-E4AC-96750C05ACA2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416D9-B255-91AB-C9B2-0A578D4E8C5C}"/>
                  </a:ext>
                </a:extLst>
              </p:cNvPr>
              <p:cNvCxnSpPr>
                <a:cxnSpLocks/>
                <a:stCxn id="47" idx="0"/>
                <a:endCxn id="5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D408505-C64C-0F7B-88F0-D7B9BD6C866B}"/>
                  </a:ext>
                </a:extLst>
              </p:cNvPr>
              <p:cNvCxnSpPr>
                <a:cxnSpLocks/>
                <a:stCxn id="50" idx="0"/>
                <a:endCxn id="5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7FD7C64-DAD4-2AD6-63D2-8A784C4385AA}"/>
                  </a:ext>
                </a:extLst>
              </p:cNvPr>
              <p:cNvCxnSpPr>
                <a:cxnSpLocks/>
                <a:stCxn id="51" idx="0"/>
                <a:endCxn id="5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BA04BD-3BEB-64E1-EDD4-756CB820E82E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C68345-BF53-6823-7777-DC635664E6D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52B253-A877-BA8F-53D4-63C4A17AE6BF}"/>
              </a:ext>
            </a:extLst>
          </p:cNvPr>
          <p:cNvGrpSpPr/>
          <p:nvPr/>
        </p:nvGrpSpPr>
        <p:grpSpPr>
          <a:xfrm>
            <a:off x="7578975" y="1969476"/>
            <a:ext cx="2403231" cy="1582615"/>
            <a:chOff x="7332784" y="2039815"/>
            <a:chExt cx="2403231" cy="15826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4B147D-1323-30A0-3217-BC537721775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12773D-9EBE-20E8-7BC2-8F55BBB306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41231F-3E25-6E34-6BAF-03C0EF913FE1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54E519-6505-D3C9-C3A0-DF05A96C76D4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ED978E-06EE-7CC2-AB7B-480D6694EEAD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4546B2-1D66-2EAA-17BD-8AFE5D4CC96E}"/>
              </a:ext>
            </a:extLst>
          </p:cNvPr>
          <p:cNvGrpSpPr/>
          <p:nvPr/>
        </p:nvGrpSpPr>
        <p:grpSpPr>
          <a:xfrm>
            <a:off x="1154545" y="3063944"/>
            <a:ext cx="9671527" cy="2178083"/>
            <a:chOff x="1154545" y="3063944"/>
            <a:chExt cx="9671527" cy="217808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3101F2-38AE-E4DE-7346-E8D88D1BF366}"/>
                </a:ext>
              </a:extLst>
            </p:cNvPr>
            <p:cNvSpPr/>
            <p:nvPr/>
          </p:nvSpPr>
          <p:spPr>
            <a:xfrm>
              <a:off x="1154545" y="3461411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B92F61-EC52-5F22-5631-594D82E4D808}"/>
                </a:ext>
              </a:extLst>
            </p:cNvPr>
            <p:cNvSpPr/>
            <p:nvPr/>
          </p:nvSpPr>
          <p:spPr>
            <a:xfrm>
              <a:off x="6863681" y="3063944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055948-B804-F09E-55C0-7E893B573E5B}"/>
              </a:ext>
            </a:extLst>
          </p:cNvPr>
          <p:cNvSpPr txBox="1"/>
          <p:nvPr/>
        </p:nvSpPr>
        <p:spPr>
          <a:xfrm>
            <a:off x="119611" y="954621"/>
            <a:ext cx="590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common interface/class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32DF96-3721-5116-1809-06133AA2A44F}"/>
              </a:ext>
            </a:extLst>
          </p:cNvPr>
          <p:cNvSpPr txBox="1"/>
          <p:nvPr/>
        </p:nvSpPr>
        <p:spPr>
          <a:xfrm>
            <a:off x="6028961" y="954621"/>
            <a:ext cx="625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interface/class of inner obj</a:t>
            </a:r>
          </a:p>
        </p:txBody>
      </p:sp>
    </p:spTree>
    <p:extLst>
      <p:ext uri="{BB962C8B-B14F-4D97-AF65-F5344CB8AC3E}">
        <p14:creationId xmlns:p14="http://schemas.microsoft.com/office/powerpoint/2010/main" val="12343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8339-3C8F-F93D-6847-7BF243E8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24F0-2560-C209-085A-30A2515A14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E742C-D760-F8C2-95CE-0F25D4E7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B7572-8490-0F3D-BDDC-9CB860A5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grades will be out over the weekend</a:t>
            </a:r>
          </a:p>
          <a:p>
            <a:pPr lvl="1"/>
            <a:r>
              <a:rPr lang="en-US" dirty="0"/>
              <a:t>Can see your exams during Hsin-Ai’s office hour</a:t>
            </a:r>
          </a:p>
          <a:p>
            <a:r>
              <a:rPr lang="en-US" dirty="0"/>
              <a:t>HW3 due date is 3/10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E817B3-FF50-CE53-22A7-310865D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113718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0D17E-7CCA-7885-3B29-DFB07773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F3508-FF65-4E30-40C0-F2C74546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  <a:p>
            <a:pPr lvl="1"/>
            <a:r>
              <a:rPr lang="en-US" dirty="0"/>
              <a:t>Composite</a:t>
            </a:r>
          </a:p>
          <a:p>
            <a:pPr lvl="1"/>
            <a:r>
              <a:rPr lang="en-US" dirty="0"/>
              <a:t>Decorator</a:t>
            </a:r>
          </a:p>
          <a:p>
            <a:pPr lvl="1"/>
            <a:r>
              <a:rPr lang="en-US" dirty="0"/>
              <a:t>Bridge</a:t>
            </a:r>
          </a:p>
          <a:p>
            <a:r>
              <a:rPr lang="en-US" dirty="0"/>
              <a:t>Behavioral design pattern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State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750882-BDC0-5D54-E9D2-3454A880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5668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96B1-FE05-DC1E-C9A3-08C53414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23404-833D-FC2B-089F-14CF45CF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B2E82A-2685-543E-3A63-1A86558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3DC3B1B-9C44-A739-C111-64B20D703A85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Façade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2DFC4D6-F9C0-DD15-2B17-437C14F9F5D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A41AD9-CEC0-4A18-F4AF-370EE324D07D}"/>
              </a:ext>
            </a:extLst>
          </p:cNvPr>
          <p:cNvSpPr/>
          <p:nvPr/>
        </p:nvSpPr>
        <p:spPr>
          <a:xfrm>
            <a:off x="4105919" y="706132"/>
            <a:ext cx="4334695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0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F21F-EC84-3680-D06E-7E96C5D5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109D9-83E0-B896-CD3C-9C412572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1535-73FC-5A3D-B86E-ECBEA5C6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97049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56C-4D31-BB15-7442-7174815D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BE7A-F0B0-9497-CBEE-66A692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 err="1">
                <a:latin typeface="Consolas" panose="020B0609020204030204" pitchFamily="49" charset="0"/>
              </a:rPr>
              <a:t>show,hide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343A9-75DE-EF04-D389-2492EF4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Case study: social media posts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4AD0-824C-53EB-B07A-2FF3AE46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D501CE-4735-BA2D-FDAB-E799B83728CA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E49EB-AA6C-0771-CBFD-14CE529736BC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7DD562-E00A-BB02-B66B-446A007E2CBF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F79D4-AB40-BF75-1E7D-F19767A1B9E3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BF9DE-78D6-CB1F-08BA-1E72CF629CDE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7460FE-23D3-02A3-E3CD-0D7369DA3ED6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BBF05A-036B-105F-782D-63CE8FABF8CC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A548EA-FFA3-5EAD-F780-88B8ED061A6B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9350F-AAB8-3FF1-ECF0-FFA614F1E5D0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454F-C78E-330E-A3A9-F12154B9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C691-B1DB-33B4-AC6D-EA9A17BC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4EF75-C122-583A-A593-98C4AB4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C32977-5105-B129-C7D6-86F87B641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C0E32E-0005-83C8-870E-6449BBE13DC5}"/>
              </a:ext>
            </a:extLst>
          </p:cNvPr>
          <p:cNvSpPr/>
          <p:nvPr/>
        </p:nvSpPr>
        <p:spPr>
          <a:xfrm>
            <a:off x="5920154" y="696277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A83B1-E387-41E8-9978-C41CA2B3E140}"/>
              </a:ext>
            </a:extLst>
          </p:cNvPr>
          <p:cNvSpPr/>
          <p:nvPr/>
        </p:nvSpPr>
        <p:spPr>
          <a:xfrm>
            <a:off x="5920154" y="1922585"/>
            <a:ext cx="5633412" cy="122630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801D7E-E8E2-F18F-A882-14DBC98E5EB4}"/>
              </a:ext>
            </a:extLst>
          </p:cNvPr>
          <p:cNvSpPr/>
          <p:nvPr/>
        </p:nvSpPr>
        <p:spPr>
          <a:xfrm>
            <a:off x="5920154" y="3673319"/>
            <a:ext cx="5633412" cy="1977203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962AF-2D57-BD0A-606A-DCB7880F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61D7-853F-FA26-3441-EA3794FF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// Without composite design pattern</a:t>
            </a:r>
          </a:p>
          <a:p>
            <a:r>
              <a:rPr lang="en-US" dirty="0"/>
              <a:t>public 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// display logic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{</a:t>
            </a:r>
          </a:p>
          <a:p>
            <a:r>
              <a:rPr lang="en-US" dirty="0"/>
              <a:t>	private List&lt;Post&gt; </a:t>
            </a:r>
            <a:r>
              <a:rPr lang="en-US" dirty="0" err="1"/>
              <a:t>leafPosts</a:t>
            </a:r>
            <a:r>
              <a:rPr lang="en-US" dirty="0"/>
              <a:t> = …; </a:t>
            </a:r>
          </a:p>
          <a:p>
            <a:r>
              <a:rPr lang="en-US" dirty="0"/>
              <a:t>	private List&lt;Thread&gt; </a:t>
            </a:r>
            <a:r>
              <a:rPr lang="en-US" dirty="0" err="1"/>
              <a:t>subThreads</a:t>
            </a:r>
            <a:r>
              <a:rPr lang="en-US" dirty="0"/>
              <a:t> = …;</a:t>
            </a:r>
          </a:p>
          <a:p>
            <a:r>
              <a:rPr lang="en-US" dirty="0"/>
              <a:t>	public void show() {</a:t>
            </a:r>
          </a:p>
          <a:p>
            <a:r>
              <a:rPr lang="en-US" dirty="0"/>
              <a:t>		for (Post p: </a:t>
            </a:r>
            <a:r>
              <a:rPr lang="en-US" dirty="0" err="1"/>
              <a:t>leafPosts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p.show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for (Thread t: </a:t>
            </a:r>
            <a:r>
              <a:rPr lang="en-US" dirty="0" err="1"/>
              <a:t>subThreads</a:t>
            </a:r>
            <a:r>
              <a:rPr lang="en-US" dirty="0"/>
              <a:t>) {</a:t>
            </a:r>
          </a:p>
          <a:p>
            <a:r>
              <a:rPr lang="en-US" dirty="0"/>
              <a:t>		  </a:t>
            </a:r>
            <a:r>
              <a:rPr lang="en-US" dirty="0" err="1"/>
              <a:t>t.show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32A32-0D0B-E04F-C942-99118524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A6CB982-C363-5414-CD60-71DE7B6796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Reduces code duplication in Thread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0AD560-F439-1B03-A00D-F64562F69511}"/>
              </a:ext>
            </a:extLst>
          </p:cNvPr>
          <p:cNvSpPr/>
          <p:nvPr/>
        </p:nvSpPr>
        <p:spPr>
          <a:xfrm>
            <a:off x="6096000" y="3075442"/>
            <a:ext cx="5633412" cy="2410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57FA3-353F-908B-5674-DFC3E6A9C660}"/>
              </a:ext>
            </a:extLst>
          </p:cNvPr>
          <p:cNvSpPr txBox="1"/>
          <p:nvPr/>
        </p:nvSpPr>
        <p:spPr>
          <a:xfrm>
            <a:off x="9390185" y="2661747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15871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51CD-733C-DCE9-66AF-7CA4C9B5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1CC7D-D2DB-48F3-E5CF-C83E7AC3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// Without composite design pattern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PostShowButton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post.show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ThreadShowButton</a:t>
            </a:r>
            <a:r>
              <a:rPr lang="en-US" dirty="0"/>
              <a:t> {</a:t>
            </a:r>
          </a:p>
          <a:p>
            <a:r>
              <a:rPr lang="en-US" dirty="0"/>
              <a:t>	Thread </a:t>
            </a:r>
            <a:r>
              <a:rPr lang="en-US" dirty="0" err="1"/>
              <a:t>thread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thread.show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// With composite design pattern</a:t>
            </a:r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D6B45B-3B1B-9517-2151-5923C83F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639A848-15BC-C602-835D-772A828EF4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Code duplication in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users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of Thread and Post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605E0-71C0-6532-1EBA-2BBAE13AE177}"/>
              </a:ext>
            </a:extLst>
          </p:cNvPr>
          <p:cNvSpPr/>
          <p:nvPr/>
        </p:nvSpPr>
        <p:spPr>
          <a:xfrm>
            <a:off x="6096000" y="785004"/>
            <a:ext cx="5633412" cy="349391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7CDE8-7E60-B182-F718-0D9A937621FC}"/>
              </a:ext>
            </a:extLst>
          </p:cNvPr>
          <p:cNvSpPr txBox="1"/>
          <p:nvPr/>
        </p:nvSpPr>
        <p:spPr>
          <a:xfrm>
            <a:off x="9293203" y="334620"/>
            <a:ext cx="2317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Code duplication</a:t>
            </a:r>
          </a:p>
        </p:txBody>
      </p:sp>
    </p:spTree>
    <p:extLst>
      <p:ext uri="{BB962C8B-B14F-4D97-AF65-F5344CB8AC3E}">
        <p14:creationId xmlns:p14="http://schemas.microsoft.com/office/powerpoint/2010/main" val="285694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D8C6F-30EF-FCFC-8C9D-4667AF4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2E0C-D679-FBD7-A124-73066005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show();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public class Space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void show() { // show livestream }</a:t>
            </a:r>
          </a:p>
          <a:p>
            <a:r>
              <a:rPr lang="en-US" dirty="0"/>
              <a:t>	public void hide() { // hide livestream }</a:t>
            </a:r>
          </a:p>
          <a:p>
            <a:r>
              <a:rPr lang="en-US" dirty="0"/>
              <a:t>	public void report() { // report livestream}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ShowButton</a:t>
            </a:r>
            <a:r>
              <a:rPr lang="en-US" dirty="0"/>
              <a:t> {</a:t>
            </a:r>
          </a:p>
          <a:p>
            <a:r>
              <a:rPr lang="en-US" dirty="0"/>
              <a:t>	</a:t>
            </a:r>
            <a:r>
              <a:rPr lang="en-US" dirty="0" err="1"/>
              <a:t>SocialMediaComponent</a:t>
            </a:r>
            <a:r>
              <a:rPr lang="en-US" dirty="0"/>
              <a:t> content;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 () { </a:t>
            </a:r>
            <a:r>
              <a:rPr lang="en-US" dirty="0" err="1"/>
              <a:t>content.show</a:t>
            </a:r>
            <a:r>
              <a:rPr lang="en-US" dirty="0"/>
              <a:t>();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5696C-A6B8-54B3-E0BE-7D6CE0B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48B8708-8065-26D8-72DE-DB07C6AE9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Easy to add another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SocialMediaComponent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838F1-73A4-80BB-A9FF-5A15E025C3EB}"/>
              </a:ext>
            </a:extLst>
          </p:cNvPr>
          <p:cNvSpPr/>
          <p:nvPr/>
        </p:nvSpPr>
        <p:spPr>
          <a:xfrm>
            <a:off x="6096000" y="3282462"/>
            <a:ext cx="5633412" cy="152400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7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A316-EA19-2A45-B61B-7B43FAE9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8E2E4-61F6-8E82-32B0-15D57DF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80789-A339-5542-C677-9A40D322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941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OO, testing, reflection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07C36-CB4F-1D56-7086-14780A34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66DC-80E9-8FB9-0E4D-D4E2CBB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D05CC-C6A8-2A5D-E4B9-B7E50914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4861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DE37-8F81-F7FB-2181-28E154CE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CEF8FE-DE3E-29F2-5A15-EDAF3F82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E78E-B2E3-39EA-D5C5-997B2D6D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3865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444EF-A6E2-79A8-5146-89583F5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BFD1-71D2-5B1B-87C7-1C6670B9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  <a:p>
            <a:r>
              <a:rPr lang="en-US" dirty="0"/>
              <a:t>Implementation can look the same as a proxy</a:t>
            </a:r>
          </a:p>
          <a:p>
            <a:pPr lvl="1"/>
            <a:r>
              <a:rPr lang="en-US" dirty="0"/>
              <a:t>Intent is somewhat different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24D32-296F-1576-A272-75C584E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38207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8DE5F-F68B-4670-DC04-634273DAF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127405-E446-4623-BE2D-9035BE4C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fraud detecting payment processor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198D3-0DCD-63D1-CA76-95907CC208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Check for fraud before paying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67A90-8286-BE42-2652-30276A39A6C6}"/>
              </a:ext>
            </a:extLst>
          </p:cNvPr>
          <p:cNvSpPr txBox="1"/>
          <p:nvPr/>
        </p:nvSpPr>
        <p:spPr>
          <a:xfrm>
            <a:off x="9764942" y="2450123"/>
            <a:ext cx="204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Detect fraud</a:t>
            </a:r>
          </a:p>
        </p:txBody>
      </p:sp>
    </p:spTree>
    <p:extLst>
      <p:ext uri="{BB962C8B-B14F-4D97-AF65-F5344CB8AC3E}">
        <p14:creationId xmlns:p14="http://schemas.microsoft.com/office/powerpoint/2010/main" val="220588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2D980-85D8-2D04-09AC-29A1D17E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F66A9-E2C5-65CF-D512-B4FA60BD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A4ED14-2366-8495-3C46-EE77D22C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E0546-B4FA-B20A-8599-A279C351B6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subclass that first detects fraud and then pays</a:t>
            </a:r>
          </a:p>
          <a:p>
            <a:r>
              <a:rPr lang="en-US" b="1" i="1" dirty="0"/>
              <a:t>Problems?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11E946-F47F-2E3E-4186-3F719BEEF991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17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DB17-DBDD-B941-AFE7-3E4BF3BF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59322A-680A-EC43-8EAE-0F689683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detectFraud</a:t>
            </a:r>
            <a:r>
              <a:rPr lang="en-US" dirty="0"/>
              <a:t>() { … }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super.pay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12F88-A3BD-C9B1-B61D-DAF80104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breaks SRP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FE0F6-5371-CF55-12DC-2AB7BC4ADB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Single Responsibility Principle – </a:t>
            </a:r>
            <a:r>
              <a:rPr lang="en-US" dirty="0" err="1"/>
              <a:t>FraudDetectingPaypalProcessor</a:t>
            </a:r>
            <a:r>
              <a:rPr lang="en-US" dirty="0"/>
              <a:t> does two things</a:t>
            </a:r>
          </a:p>
          <a:p>
            <a:pPr lvl="1"/>
            <a:r>
              <a:rPr lang="en-US" dirty="0"/>
              <a:t>Detects frauds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Paypal</a:t>
            </a:r>
            <a:r>
              <a:rPr lang="en-US" dirty="0"/>
              <a:t> payments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0CBE79-E97F-E38C-EAFB-7C7689E8AA5C}"/>
              </a:ext>
            </a:extLst>
          </p:cNvPr>
          <p:cNvSpPr/>
          <p:nvPr/>
        </p:nvSpPr>
        <p:spPr>
          <a:xfrm>
            <a:off x="6096000" y="3563814"/>
            <a:ext cx="5633412" cy="23563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961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9BC3-129E-01B7-093F-6229386B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7C02A-A164-243E-5E83-9579C35B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{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FraudDetectingPaypalProcessor</a:t>
            </a:r>
            <a:r>
              <a:rPr lang="en-US" dirty="0"/>
              <a:t> extends </a:t>
            </a:r>
            <a:r>
              <a:rPr lang="en-US" dirty="0" err="1"/>
              <a:t>PaypalProcessor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BitcoinProcessor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FraudDetectingBitcoinProcessor</a:t>
            </a:r>
            <a:r>
              <a:rPr lang="en-US" dirty="0"/>
              <a:t> extends </a:t>
            </a:r>
            <a:r>
              <a:rPr lang="en-US" dirty="0" err="1"/>
              <a:t>BitcoinProcessor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AnotherProcessor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FraudDetectingAnotherProcessor</a:t>
            </a:r>
            <a:r>
              <a:rPr lang="en-US" dirty="0"/>
              <a:t> extends </a:t>
            </a:r>
            <a:r>
              <a:rPr lang="en-US" dirty="0" err="1"/>
              <a:t>AnotherProcessor</a:t>
            </a:r>
            <a:r>
              <a:rPr lang="en-US" dirty="0"/>
              <a:t> {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20C0B1-845E-B4F1-A2B2-91F559B2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class explosion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9250-FF3A-FE28-193E-FA2D6A4C5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if we had </a:t>
            </a:r>
            <a:r>
              <a:rPr lang="en-US" dirty="0" err="1"/>
              <a:t>BitcoinPaymentProcessor</a:t>
            </a:r>
            <a:r>
              <a:rPr lang="en-US" dirty="0"/>
              <a:t>?</a:t>
            </a:r>
          </a:p>
          <a:p>
            <a:r>
              <a:rPr lang="en-US" dirty="0"/>
              <a:t>And then had </a:t>
            </a:r>
            <a:r>
              <a:rPr lang="en-US" dirty="0" err="1"/>
              <a:t>FraudDetectingBitcoinPaymentProcessor</a:t>
            </a:r>
            <a:endParaRPr lang="en-US" dirty="0"/>
          </a:p>
          <a:p>
            <a:r>
              <a:rPr lang="en-US" dirty="0"/>
              <a:t>For each payment processor needs one fraud detecting class</a:t>
            </a:r>
          </a:p>
          <a:p>
            <a:r>
              <a:rPr lang="en-US" dirty="0"/>
              <a:t>What if you want to add another functionality in addition to fraud detection?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02536B-4B77-5542-5A6A-1058990DA929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0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328C9-08F1-61B0-B68E-5DCD3D79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7576-9759-FD20-0CA1-4DB2139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E0CD13-3C23-74C7-8973-8C625B50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3137565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D2B6-F5C2-23C8-5F3A-C7623D05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AA97-034F-F353-8106-5E8B326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D137E-ACA8-DFB4-8269-11FD04F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89FA7-9CE6-B180-FA76-0E7AFE699E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668E65-32C9-9242-1C63-F0D056980595}"/>
              </a:ext>
            </a:extLst>
          </p:cNvPr>
          <p:cNvSpPr/>
          <p:nvPr/>
        </p:nvSpPr>
        <p:spPr>
          <a:xfrm>
            <a:off x="6176512" y="2661138"/>
            <a:ext cx="5633412" cy="305972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8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AAF1-E2E5-B48A-1813-7500C0D6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2A52B-C685-5CC8-8250-9DB8A28F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8E2C77-90A8-373D-90E0-505E29A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01656-9928-14CB-6AF7-E09DD27E8D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FraudDetectionDecorator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A3A9-AC42-C300-F5B9-C3D6DBC70A90}"/>
              </a:ext>
            </a:extLst>
          </p:cNvPr>
          <p:cNvSpPr/>
          <p:nvPr/>
        </p:nvSpPr>
        <p:spPr>
          <a:xfrm>
            <a:off x="6176512" y="3751384"/>
            <a:ext cx="5633412" cy="1969477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771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2042645" y="1266731"/>
            <a:ext cx="800950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-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6EEF-054C-212E-EC1D-2D7E7A3B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3C75-DC23-153F-058A-DA264EDA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FraudDetectionDecorator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FraudDetectionDecorator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 </a:t>
            </a:r>
            <a:r>
              <a:rPr lang="en-US" dirty="0" err="1"/>
              <a:t>FraudDetectionDecorator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C3251-5A22-ED3F-A731-B4108DF4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5D240-D7C5-EDEE-69D0-1DB55388F2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FraudDetectionDecorator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FB3F6D-37A6-31A3-3434-4579B4E76491}"/>
              </a:ext>
            </a:extLst>
          </p:cNvPr>
          <p:cNvSpPr/>
          <p:nvPr/>
        </p:nvSpPr>
        <p:spPr>
          <a:xfrm>
            <a:off x="6176512" y="4419600"/>
            <a:ext cx="5633412" cy="130126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D1E1D3-8837-82A5-E449-A22A2F89431C}"/>
              </a:ext>
            </a:extLst>
          </p:cNvPr>
          <p:cNvSpPr/>
          <p:nvPr/>
        </p:nvSpPr>
        <p:spPr>
          <a:xfrm>
            <a:off x="6176512" y="2006954"/>
            <a:ext cx="5633412" cy="75969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702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11D563-7BCA-DB0D-97A0-38520BB7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15C328-70F0-6E48-927E-1970BF4B9D8D}"/>
              </a:ext>
            </a:extLst>
          </p:cNvPr>
          <p:cNvGrpSpPr/>
          <p:nvPr/>
        </p:nvGrpSpPr>
        <p:grpSpPr>
          <a:xfrm>
            <a:off x="906403" y="1254368"/>
            <a:ext cx="4892814" cy="3697333"/>
            <a:chOff x="6087997" y="1477107"/>
            <a:chExt cx="4892814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0A364A-C4BF-1F03-EDA7-0EA2EAC18E87}"/>
                </a:ext>
              </a:extLst>
            </p:cNvPr>
            <p:cNvGrpSpPr/>
            <p:nvPr/>
          </p:nvGrpSpPr>
          <p:grpSpPr>
            <a:xfrm>
              <a:off x="6087997" y="1477107"/>
              <a:ext cx="4892814" cy="3348422"/>
              <a:chOff x="6087997" y="1477107"/>
              <a:chExt cx="4892814" cy="334842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242A35-C7A1-E9D5-C4E2-A22A9D3BF718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1928EB-5F41-34F4-EC63-D32F088F9BAA}"/>
                  </a:ext>
                </a:extLst>
              </p:cNvPr>
              <p:cNvSpPr/>
              <p:nvPr/>
            </p:nvSpPr>
            <p:spPr>
              <a:xfrm>
                <a:off x="6087997" y="1507802"/>
                <a:ext cx="4892814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FraudDetectionDecorator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8BC54CA-C163-8354-2CBF-33DF2BFD3FD7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7871EB5-98FC-F329-F16A-96A7A0110F27}"/>
                  </a:ext>
                </a:extLst>
              </p:cNvPr>
              <p:cNvSpPr txBox="1"/>
              <p:nvPr/>
            </p:nvSpPr>
            <p:spPr>
              <a:xfrm>
                <a:off x="7079200" y="4456197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AED6FF-9F4E-FFF3-E571-FBB808E565D1}"/>
                  </a:ext>
                </a:extLst>
              </p:cNvPr>
              <p:cNvSpPr txBox="1"/>
              <p:nvPr/>
            </p:nvSpPr>
            <p:spPr>
              <a:xfrm>
                <a:off x="7141629" y="388408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detectFraud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3C2D4FD-0D81-FCB1-6FCB-27BC8C9B657D}"/>
                  </a:ext>
                </a:extLst>
              </p:cNvPr>
              <p:cNvCxnSpPr>
                <a:cxnSpLocks/>
                <a:stCxn id="27" idx="0"/>
                <a:endCxn id="31" idx="2"/>
              </p:cNvCxnSpPr>
              <p:nvPr/>
            </p:nvCxnSpPr>
            <p:spPr>
              <a:xfrm flipV="1">
                <a:off x="8000999" y="4253417"/>
                <a:ext cx="0" cy="37133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0EB31A0-5610-8BB6-08A8-0C8E384B0460}"/>
                  </a:ext>
                </a:extLst>
              </p:cNvPr>
              <p:cNvCxnSpPr>
                <a:cxnSpLocks/>
                <a:stCxn id="31" idx="0"/>
                <a:endCxn id="39" idx="2"/>
              </p:cNvCxnSpPr>
              <p:nvPr/>
            </p:nvCxnSpPr>
            <p:spPr>
              <a:xfrm flipV="1">
                <a:off x="8000999" y="3613637"/>
                <a:ext cx="0" cy="27044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2855E80-332C-9BDA-D4ED-DB911BBE470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F73B435-B367-F89B-1EFB-AAF6B7447F61}"/>
              </a:ext>
            </a:extLst>
          </p:cNvPr>
          <p:cNvGrpSpPr/>
          <p:nvPr/>
        </p:nvGrpSpPr>
        <p:grpSpPr>
          <a:xfrm>
            <a:off x="2151190" y="1817076"/>
            <a:ext cx="2403231" cy="1582615"/>
            <a:chOff x="7332784" y="2039815"/>
            <a:chExt cx="2403231" cy="15826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C395E84-A032-6EDC-D8F3-A89C78A183F4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PaypalProcessor</a:t>
              </a:r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0CE12FC-B505-270E-1421-BFF65F6DFA9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07F78B-5649-4E6A-D067-88151833CF11}"/>
                </a:ext>
              </a:extLst>
            </p:cNvPr>
            <p:cNvSpPr txBox="1"/>
            <p:nvPr/>
          </p:nvSpPr>
          <p:spPr>
            <a:xfrm>
              <a:off x="8229599" y="324430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291057B-A478-6466-6C19-E79164DF62B1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4BDEDD8-D3DD-986F-FC8B-08D9C1022430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C380861-F541-B498-22B8-F5B17D4D186A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29616D4-022A-28FB-87A0-4112B28020DC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E736A53-E657-DBBE-72DA-D6FC4BB881C9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589C8B0-6561-F471-4297-4B7C7CE342EF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4E27130-354E-4153-609F-65E97A8DBF53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834D90B-C34F-4837-20B8-B2531D228F2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F5A4069-3434-8759-D6BF-94B2DAC22E7A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161AED36-6A52-3056-3301-7E9C687B0FEB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87C2251-8DD1-BAC4-B72D-0282DA38DDF4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2D8395-82B9-3EDA-B219-BF56249EA8DE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2E0AD6-A1D0-110B-3565-0B5EB0371609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D8A3FA4-A40A-0858-2243-3978513241CD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464D73-C018-F62C-208E-5AF69D92616A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8E54A58-8B1B-F851-0048-3F895F0BD43D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5EA1C0-3E80-706F-4449-57C3F3693025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85524C-83B5-6616-9473-363B9F04DFB3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8ED3660-7405-4833-7BAA-3BB861766AF2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269361F-A0A9-3D3F-7CC6-D610AF4A191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879A9E6-C2EE-06A6-CB5D-AAE790A4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3549E4-6F05-A0E8-2F00-5E48C1415302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73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FDAA-9CDC-1DAE-B637-13C48025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45F283-E558-D3D4-2EA9-40EBBFEE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 visually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5855FE-E0A7-75F5-56A9-02217E098C03}"/>
              </a:ext>
            </a:extLst>
          </p:cNvPr>
          <p:cNvGrpSpPr/>
          <p:nvPr/>
        </p:nvGrpSpPr>
        <p:grpSpPr>
          <a:xfrm>
            <a:off x="5998796" y="687728"/>
            <a:ext cx="5562036" cy="5361380"/>
            <a:chOff x="5998796" y="687728"/>
            <a:chExt cx="5562036" cy="536138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7E5958-0E55-A741-1395-120407DB9041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AD712C-0D3D-84EE-6B6B-0B13C6262018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3DB3FAD-A1CD-AA21-0FDD-CC5734B48581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D7026919-283D-0A91-0A95-8FE998EC3CB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BADFBEA-1DDB-D68D-3704-E87581C9CE8D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B48F0AE-F8C1-22C1-7661-E2515A211D69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A7A6ECC-AA5B-C4E5-8C14-611E7B562007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B0AD03F-614A-B779-6875-DD70A735E22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CD2557B-10E9-93E5-7BC9-B626866D0089}"/>
                    </a:ext>
                  </a:extLst>
                </p:cNvPr>
                <p:cNvCxnSpPr>
                  <a:cxnSpLocks/>
                  <a:stCxn id="50" idx="0"/>
                  <a:endCxn id="52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5652974-8F9A-C733-D598-FF7879077D91}"/>
                    </a:ext>
                  </a:extLst>
                </p:cNvPr>
                <p:cNvCxnSpPr>
                  <a:cxnSpLocks/>
                  <a:stCxn id="52" idx="0"/>
                  <a:endCxn id="57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359683B-804E-9D28-1DDC-2950FD71A520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02DBEDA-B5AD-279C-3C40-77CFCB079EA8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6555E7C-ED2A-C93D-BD17-CB3D9D369964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5FD0282-1D48-E8C5-D90F-985F0E4753BB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FBCE7B6-907C-1E80-CF5B-A16639AF3517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E197CF0-57CE-B551-FEB1-9D95A5395BFB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D9B3979-497B-CE97-5399-63C6D3398C6F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2970A2-F1CB-F764-FBC8-296DDADEBF0A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A77EBA2-47C2-F108-D405-33FAE7B712BC}"/>
                </a:ext>
              </a:extLst>
            </p:cNvPr>
            <p:cNvCxnSpPr>
              <a:cxnSpLocks/>
              <a:stCxn id="64" idx="0"/>
              <a:endCxn id="63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02E5503-A93A-8D86-F9E1-C6317FEEC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7DAB48-909C-46C4-DFB8-80291EEB69C9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C98D14-4AE0-2649-5B39-F52145E0D6B5}"/>
              </a:ext>
            </a:extLst>
          </p:cNvPr>
          <p:cNvGrpSpPr/>
          <p:nvPr/>
        </p:nvGrpSpPr>
        <p:grpSpPr>
          <a:xfrm>
            <a:off x="46968" y="687728"/>
            <a:ext cx="5562036" cy="5361380"/>
            <a:chOff x="5998796" y="687728"/>
            <a:chExt cx="5562036" cy="53613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F30FD8-CDAF-6908-2041-775CA06A8C0F}"/>
                </a:ext>
              </a:extLst>
            </p:cNvPr>
            <p:cNvSpPr/>
            <p:nvPr/>
          </p:nvSpPr>
          <p:spPr>
            <a:xfrm>
              <a:off x="6293743" y="696278"/>
              <a:ext cx="4972133" cy="5001138"/>
            </a:xfrm>
            <a:prstGeom prst="rect">
              <a:avLst/>
            </a:prstGeom>
            <a:solidFill>
              <a:srgbClr val="FFB3B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Consolas" panose="020B0609020204030204" pitchFamily="49" charset="0"/>
                </a:rPr>
                <a:t>hget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F51ADBA-99E1-1757-9662-D750FE1E970E}"/>
                </a:ext>
              </a:extLst>
            </p:cNvPr>
            <p:cNvGrpSpPr/>
            <p:nvPr/>
          </p:nvGrpSpPr>
          <p:grpSpPr>
            <a:xfrm>
              <a:off x="6392789" y="1254368"/>
              <a:ext cx="4892814" cy="3697333"/>
              <a:chOff x="6087995" y="1477107"/>
              <a:chExt cx="4892814" cy="36973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C6DCC4B-64DD-CA49-616A-EE952F386DFF}"/>
                  </a:ext>
                </a:extLst>
              </p:cNvPr>
              <p:cNvGrpSpPr/>
              <p:nvPr/>
            </p:nvGrpSpPr>
            <p:grpSpPr>
              <a:xfrm>
                <a:off x="6087995" y="1477107"/>
                <a:ext cx="4892814" cy="3371772"/>
                <a:chOff x="6087995" y="1477107"/>
                <a:chExt cx="4892814" cy="337177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EF6FB-066E-9021-2716-A126EA7D0C65}"/>
                    </a:ext>
                  </a:extLst>
                </p:cNvPr>
                <p:cNvSpPr/>
                <p:nvPr/>
              </p:nvSpPr>
              <p:spPr>
                <a:xfrm>
                  <a:off x="6553200" y="1477107"/>
                  <a:ext cx="3962400" cy="334107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Consolas" panose="020B0609020204030204" pitchFamily="49" charset="0"/>
                    </a:rPr>
                    <a:t>hget</a:t>
                  </a:r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B744518-2D70-3855-F7F2-C9E4678C997C}"/>
                    </a:ext>
                  </a:extLst>
                </p:cNvPr>
                <p:cNvSpPr/>
                <p:nvPr/>
              </p:nvSpPr>
              <p:spPr>
                <a:xfrm>
                  <a:off x="6087995" y="1507802"/>
                  <a:ext cx="4892814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dirty="0" err="1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FraudDetectionDecorator</a:t>
                  </a:r>
                  <a:r>
                    <a:rPr lang="en-US" sz="28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object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48E9523-3C76-ED37-BCBE-F4A7A306477B}"/>
                    </a:ext>
                  </a:extLst>
                </p:cNvPr>
                <p:cNvSpPr/>
                <p:nvPr/>
              </p:nvSpPr>
              <p:spPr>
                <a:xfrm>
                  <a:off x="7772399" y="4624754"/>
                  <a:ext cx="457200" cy="19343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9A07CA-441A-0CA5-9761-4A08FCEAF359}"/>
                    </a:ext>
                  </a:extLst>
                </p:cNvPr>
                <p:cNvSpPr txBox="1"/>
                <p:nvPr/>
              </p:nvSpPr>
              <p:spPr>
                <a:xfrm>
                  <a:off x="7026778" y="4479547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pay</a:t>
                  </a:r>
                  <a:r>
                    <a:rPr lang="en-US" dirty="0"/>
                    <a:t>()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A4CB576-8F70-1CB1-8E33-43A3D5C9D9D0}"/>
                    </a:ext>
                  </a:extLst>
                </p:cNvPr>
                <p:cNvSpPr txBox="1"/>
                <p:nvPr/>
              </p:nvSpPr>
              <p:spPr>
                <a:xfrm>
                  <a:off x="7141629" y="3932448"/>
                  <a:ext cx="1718740" cy="369332"/>
                </a:xfrm>
                <a:prstGeom prst="rect">
                  <a:avLst/>
                </a:prstGeom>
                <a:solidFill>
                  <a:schemeClr val="tx1">
                    <a:lumMod val="10000"/>
                    <a:lumOff val="9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latin typeface="Consolas" panose="020B0609020204030204" pitchFamily="49" charset="0"/>
                    </a:rPr>
                    <a:t>detectFraud</a:t>
                  </a:r>
                  <a:r>
                    <a:rPr lang="en-US" dirty="0"/>
                    <a:t>()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EE94653-E984-66D2-2033-CFE6E8E31A65}"/>
                    </a:ext>
                  </a:extLst>
                </p:cNvPr>
                <p:cNvCxnSpPr>
                  <a:cxnSpLocks/>
                  <a:stCxn id="20" idx="0"/>
                  <a:endCxn id="28" idx="2"/>
                </p:cNvCxnSpPr>
                <p:nvPr/>
              </p:nvCxnSpPr>
              <p:spPr>
                <a:xfrm flipV="1">
                  <a:off x="8000999" y="4301780"/>
                  <a:ext cx="0" cy="32297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845490D-470F-F265-55CB-F61705214046}"/>
                    </a:ext>
                  </a:extLst>
                </p:cNvPr>
                <p:cNvCxnSpPr>
                  <a:cxnSpLocks/>
                  <a:stCxn id="28" idx="0"/>
                  <a:endCxn id="14" idx="2"/>
                </p:cNvCxnSpPr>
                <p:nvPr/>
              </p:nvCxnSpPr>
              <p:spPr>
                <a:xfrm flipV="1">
                  <a:off x="8000999" y="3613637"/>
                  <a:ext cx="0" cy="31881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5748477-C562-05EC-B5D8-FB9059F0C6AB}"/>
                  </a:ext>
                </a:extLst>
              </p:cNvPr>
              <p:cNvCxnSpPr/>
              <p:nvPr/>
            </p:nvCxnSpPr>
            <p:spPr>
              <a:xfrm flipH="1" flipV="1">
                <a:off x="7993346" y="4818184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A6ADFC6-E81E-4890-5D3D-984AF73F3506}"/>
                </a:ext>
              </a:extLst>
            </p:cNvPr>
            <p:cNvGrpSpPr/>
            <p:nvPr/>
          </p:nvGrpSpPr>
          <p:grpSpPr>
            <a:xfrm>
              <a:off x="7637578" y="1817076"/>
              <a:ext cx="2403231" cy="1590263"/>
              <a:chOff x="7332784" y="2039815"/>
              <a:chExt cx="2403231" cy="15902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050B22-46CC-425A-3E1B-3743DFD8803B}"/>
                  </a:ext>
                </a:extLst>
              </p:cNvPr>
              <p:cNvSpPr/>
              <p:nvPr/>
            </p:nvSpPr>
            <p:spPr>
              <a:xfrm>
                <a:off x="7332784" y="2039815"/>
                <a:ext cx="2403231" cy="1582615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PaypalProcessor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78FA45B-8B25-0098-5899-4052B1A19853}"/>
                  </a:ext>
                </a:extLst>
              </p:cNvPr>
              <p:cNvSpPr/>
              <p:nvPr/>
            </p:nvSpPr>
            <p:spPr>
              <a:xfrm>
                <a:off x="7772399" y="3420207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E514E-3B7E-3E21-2CC6-4DD855FA8BCF}"/>
                  </a:ext>
                </a:extLst>
              </p:cNvPr>
              <p:cNvSpPr txBox="1"/>
              <p:nvPr/>
            </p:nvSpPr>
            <p:spPr>
              <a:xfrm>
                <a:off x="8285018" y="3260746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pay</a:t>
                </a:r>
                <a:r>
                  <a:rPr lang="en-US" dirty="0"/>
                  <a:t>()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644BE2-A66F-1EE1-C333-D30FA9F1DB18}"/>
                </a:ext>
              </a:extLst>
            </p:cNvPr>
            <p:cNvSpPr/>
            <p:nvPr/>
          </p:nvSpPr>
          <p:spPr>
            <a:xfrm>
              <a:off x="5998796" y="687728"/>
              <a:ext cx="5562036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CurrencyConversionDecorator</a:t>
              </a:r>
              <a:r>
                <a: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46DF49-14E6-887E-12D5-6C6F804ED0C7}"/>
                </a:ext>
              </a:extLst>
            </p:cNvPr>
            <p:cNvSpPr txBox="1"/>
            <p:nvPr/>
          </p:nvSpPr>
          <p:spPr>
            <a:xfrm>
              <a:off x="7699697" y="4950979"/>
              <a:ext cx="1212191" cy="369332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convert</a:t>
              </a:r>
              <a:r>
                <a:rPr lang="en-US" dirty="0"/>
                <a:t>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6419FC-B2B0-4045-A572-9E12A66ED703}"/>
                </a:ext>
              </a:extLst>
            </p:cNvPr>
            <p:cNvSpPr/>
            <p:nvPr/>
          </p:nvSpPr>
          <p:spPr>
            <a:xfrm>
              <a:off x="8084106" y="5503986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DA20AD-C1DB-CF2F-2175-AAE33FCCCFC0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H="1" flipV="1">
              <a:off x="8305793" y="5320311"/>
              <a:ext cx="6913" cy="183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AEFFEE-2CC3-C811-A9E3-6FD93616A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5718" y="5697416"/>
              <a:ext cx="0" cy="35169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77EA67-9D18-1018-7085-903596862A5B}"/>
                </a:ext>
              </a:extLst>
            </p:cNvPr>
            <p:cNvSpPr txBox="1"/>
            <p:nvPr/>
          </p:nvSpPr>
          <p:spPr>
            <a:xfrm>
              <a:off x="7337433" y="5371504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7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5BFFC-C24C-763C-BC32-77F308FE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Although decorators can have similar implementations as proxies, decorators have a different purpose. A decorator adds one or more responsibilities to an object, whereas a proxy controls access to an object.</a:t>
            </a:r>
          </a:p>
          <a:p>
            <a:r>
              <a:rPr lang="en-US" dirty="0"/>
              <a:t>Proxies vary in the degree to which they are implemented like a decorator. A protection proxy might be implemented exactly like a decorator. On the other hand, a remote proxy will not contain a direct reference to its real subject but only an indirect reference, such as "host ID and local address on host." A virtual proxy will start off with an indirect reference such as a file name but will eventually obtain and use a direct reference.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8D3D94-723C-6CC7-1561-9DB18E95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a proxy??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EC6F6-F192-22A0-0549-CDB098D447E1}"/>
              </a:ext>
            </a:extLst>
          </p:cNvPr>
          <p:cNvSpPr txBox="1"/>
          <p:nvPr/>
        </p:nvSpPr>
        <p:spPr>
          <a:xfrm>
            <a:off x="7737230" y="621192"/>
            <a:ext cx="4360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https://www.cs.unc.edu/~stotts/GOF/hires/pat4gfso.htm</a:t>
            </a:r>
          </a:p>
        </p:txBody>
      </p:sp>
    </p:spTree>
    <p:extLst>
      <p:ext uri="{BB962C8B-B14F-4D97-AF65-F5344CB8AC3E}">
        <p14:creationId xmlns:p14="http://schemas.microsoft.com/office/powerpoint/2010/main" val="3037854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276-4621-930C-83CF-30F9137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90EAD-2143-AB62-6BAB-07ABD478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B0B8F-E6E2-CB1C-181D-F78BB0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24962395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A6CA-C502-B215-28D4-8E3A90D7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31413-B358-7B96-2DA1-15D1735A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9C358-89FE-591A-034F-50EC080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70366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FC6B-473D-B445-E9DD-BC3C44C1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2C006-51DE-F4D1-CCFD-657EBE3D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5F3DB-F229-26E1-E9A2-13545A6BE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951245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220685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A250-9D33-6774-DFC8-01FC1369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DCA9-2E41-6CA5-EFEF-E87A220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BCC5D8-A4D0-D2A2-9515-0BBC5EA48425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3F3C8-61F1-6ED4-FC86-60FC2C860D34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56C61-6629-DC74-D9C3-0F8598636E77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87673-52DB-87E2-F822-F1E84A75EF49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F5F6F1-E69F-3E81-8A25-D99C0FACC69A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29D3F1-F12B-A10A-65FF-7C6A1DFB4C79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711AE96-35D3-CA4D-3C5B-565CCF7A2DE4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BAB6FBB-265E-8F54-C333-E11C39B9A2B6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878882" y="4191073"/>
            <a:ext cx="1347182" cy="1119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9B92E8-2FB5-B877-160D-8FE30F4998B7}"/>
              </a:ext>
            </a:extLst>
          </p:cNvPr>
          <p:cNvSpPr/>
          <p:nvPr/>
        </p:nvSpPr>
        <p:spPr>
          <a:xfrm>
            <a:off x="9221804" y="5079728"/>
            <a:ext cx="21472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E0C2D-2216-5478-C96D-33E34F8BC803}"/>
              </a:ext>
            </a:extLst>
          </p:cNvPr>
          <p:cNvSpPr/>
          <p:nvPr/>
        </p:nvSpPr>
        <p:spPr>
          <a:xfrm>
            <a:off x="8039688" y="4953144"/>
            <a:ext cx="3953019" cy="6421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357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Abstraction*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FF4E0-E1F4-2004-0B19-2D3A33287EF9}"/>
              </a:ext>
            </a:extLst>
          </p:cNvPr>
          <p:cNvSpPr txBox="1"/>
          <p:nvPr/>
        </p:nvSpPr>
        <p:spPr>
          <a:xfrm>
            <a:off x="1699846" y="5322277"/>
            <a:ext cx="74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an abstract class; just means that it abstracts the 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FA43-FF90-8EE4-0694-0E76CB34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57AE6-D4AD-1D5D-2ED8-5125EF0D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private </a:t>
            </a:r>
            <a:r>
              <a:rPr lang="en-US" dirty="0" err="1"/>
              <a:t>EnergySource</a:t>
            </a:r>
            <a:r>
              <a:rPr lang="en-US" dirty="0"/>
              <a:t> </a:t>
            </a:r>
            <a:r>
              <a:rPr lang="en-US" dirty="0" err="1"/>
              <a:t>energySource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 }</a:t>
            </a:r>
          </a:p>
          <a:p>
            <a:endParaRPr lang="en-US" dirty="0"/>
          </a:p>
          <a:p>
            <a:r>
              <a:rPr lang="en-US" dirty="0"/>
              <a:t>class Bicycle extends Vehicle { } 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Electric extends </a:t>
            </a:r>
            <a:r>
              <a:rPr lang="en-US" dirty="0" err="1"/>
              <a:t>EnergySource</a:t>
            </a:r>
            <a:r>
              <a:rPr lang="en-US" dirty="0"/>
              <a:t> {}</a:t>
            </a:r>
          </a:p>
          <a:p>
            <a:endParaRPr lang="en-US" dirty="0"/>
          </a:p>
          <a:p>
            <a:r>
              <a:rPr lang="en-US" dirty="0"/>
              <a:t>class Manual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endParaRPr lang="en-US" dirty="0"/>
          </a:p>
          <a:p>
            <a:r>
              <a:rPr lang="en-US" dirty="0"/>
              <a:t>class Diesel extends </a:t>
            </a:r>
            <a:r>
              <a:rPr lang="en-US" dirty="0" err="1"/>
              <a:t>EnergySource</a:t>
            </a:r>
            <a:r>
              <a:rPr lang="en-US" dirty="0"/>
              <a:t> 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36BB7-AF54-95CB-E8E4-DA9C60AD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vehicle class hierarchy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80F5C60-74E7-E16B-7F9E-B68CEF124CE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Supports adding both new vehicles and new energy sources</a:t>
            </a:r>
          </a:p>
          <a:p>
            <a:r>
              <a:rPr lang="en-US" dirty="0"/>
              <a:t>No class explosion</a:t>
            </a:r>
          </a:p>
          <a:p>
            <a:r>
              <a:rPr lang="en-US" dirty="0"/>
              <a:t>SRP maintained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8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76485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AF74-4E47-936A-555F-FE6A2E49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B14594-F18F-E64A-FE8C-3361A699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3D752-3028-1557-E7DA-9B0C70E3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07C7FA2-BB0C-8ECB-B503-C46FECB9B7B1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Façade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165EE3D-D5C1-EE67-B1E4-7A941D14968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F6ADB2-2090-1FC5-7E0C-71518F2F3D33}"/>
              </a:ext>
            </a:extLst>
          </p:cNvPr>
          <p:cNvSpPr/>
          <p:nvPr/>
        </p:nvSpPr>
        <p:spPr>
          <a:xfrm>
            <a:off x="8106332" y="696277"/>
            <a:ext cx="3980160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0FDA-6722-D0D5-57F2-8636C6823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5AC56-0CD8-A8F2-A5AC-F8BD3A449B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FC79F-1ED4-5D73-207E-35B2ED2C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37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96140-7524-01A1-0CC4-EBB2FDEBE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A4E0C-2549-1B16-C72C-6F657412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399B5-443B-B1BD-6EFF-588723DB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5E1EE0E-6EC8-889B-2F1D-F25684A323C7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</a:t>
            </a:r>
            <a:r>
              <a:rPr lang="en-US" u="sng" dirty="0"/>
              <a:t>Façade, Flyweight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024ABDE-5C87-2E57-E3FF-41D55E618E19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6082A8-4ACE-D1EE-25C9-0D2041F4B117}"/>
              </a:ext>
            </a:extLst>
          </p:cNvPr>
          <p:cNvSpPr/>
          <p:nvPr/>
        </p:nvSpPr>
        <p:spPr>
          <a:xfrm>
            <a:off x="4223988" y="4712677"/>
            <a:ext cx="3980160" cy="106856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40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ECEA-D492-E249-10B2-D8F7FC86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EB6E6C-E74A-8338-95A7-D296DC5E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9E33-2470-8A0E-BF57-2CDDAF214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Facade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011009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E383CC-9330-F264-9B66-2FD60205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Façade pattern useful for accessing </a:t>
            </a:r>
            <a:r>
              <a:rPr lang="en-US" b="1" i="1" dirty="0"/>
              <a:t>really </a:t>
            </a:r>
            <a:r>
              <a:rPr lang="en-US" dirty="0"/>
              <a:t>complex software systems with many sub-systems</a:t>
            </a:r>
          </a:p>
          <a:p>
            <a:r>
              <a:rPr lang="en-US" dirty="0"/>
              <a:t>Compiler </a:t>
            </a:r>
            <a:r>
              <a:rPr lang="en-US" b="1" i="1" dirty="0"/>
              <a:t>library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Allows clients to use it and add compilation capabilities to their software</a:t>
            </a:r>
          </a:p>
          <a:p>
            <a:r>
              <a:rPr lang="en-US" dirty="0"/>
              <a:t>Consists of different subsystems and classes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F6B14D-A29F-8069-9E2C-E017F3D2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09735-B70D-4A76-2143-7E15A93940C0}"/>
              </a:ext>
            </a:extLst>
          </p:cNvPr>
          <p:cNvSpPr/>
          <p:nvPr/>
        </p:nvSpPr>
        <p:spPr>
          <a:xfrm>
            <a:off x="2121713" y="4017505"/>
            <a:ext cx="2028092" cy="696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6C6D47-1D8B-D9B0-B6A5-78FE212BA610}"/>
              </a:ext>
            </a:extLst>
          </p:cNvPr>
          <p:cNvSpPr/>
          <p:nvPr/>
        </p:nvSpPr>
        <p:spPr>
          <a:xfrm>
            <a:off x="2121713" y="5145560"/>
            <a:ext cx="2028092" cy="696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C9A41C-D4AE-3DC4-913C-7E3DC3DD81C7}"/>
              </a:ext>
            </a:extLst>
          </p:cNvPr>
          <p:cNvSpPr/>
          <p:nvPr/>
        </p:nvSpPr>
        <p:spPr>
          <a:xfrm>
            <a:off x="5070234" y="5150175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ProgramNode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23B27-A69C-FA98-8CB9-E85A3CFED29A}"/>
              </a:ext>
            </a:extLst>
          </p:cNvPr>
          <p:cNvSpPr/>
          <p:nvPr/>
        </p:nvSpPr>
        <p:spPr>
          <a:xfrm>
            <a:off x="8430130" y="3983440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BytecodeStream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9E730-1AEC-73A0-81E8-25C3F7A39CE9}"/>
              </a:ext>
            </a:extLst>
          </p:cNvPr>
          <p:cNvSpPr/>
          <p:nvPr/>
        </p:nvSpPr>
        <p:spPr>
          <a:xfrm>
            <a:off x="5081954" y="3806208"/>
            <a:ext cx="2028092" cy="691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ProgramNode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FB18C3-4FF6-F20C-4B83-64BAB4558490}"/>
              </a:ext>
            </a:extLst>
          </p:cNvPr>
          <p:cNvSpPr/>
          <p:nvPr/>
        </p:nvSpPr>
        <p:spPr>
          <a:xfrm>
            <a:off x="8430130" y="4886117"/>
            <a:ext cx="2028092" cy="691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ObjectWriter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5705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1A863-79C7-0839-A0FB-B34D3C62E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C0DC9-1F44-8F2F-7507-ECE6C481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can access each of these subcomponents individually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DAEEAD-B1F4-3A5F-2950-C54CCF8B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4C07D4-8056-E6DB-97F5-2F836FE99189}"/>
              </a:ext>
            </a:extLst>
          </p:cNvPr>
          <p:cNvGrpSpPr/>
          <p:nvPr/>
        </p:nvGrpSpPr>
        <p:grpSpPr>
          <a:xfrm>
            <a:off x="2073582" y="1661658"/>
            <a:ext cx="6308416" cy="3014646"/>
            <a:chOff x="2073582" y="1661658"/>
            <a:chExt cx="6308416" cy="3014646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B8088E0F-FF16-68B7-BFDC-421EDAC31F9C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 rot="5400000">
              <a:off x="2089995" y="2341523"/>
              <a:ext cx="2231980" cy="2264806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CCF2C1-802B-D9F1-EA4D-DD43FFF52F4D}"/>
                </a:ext>
              </a:extLst>
            </p:cNvPr>
            <p:cNvGrpSpPr/>
            <p:nvPr/>
          </p:nvGrpSpPr>
          <p:grpSpPr>
            <a:xfrm>
              <a:off x="2073583" y="1661658"/>
              <a:ext cx="3278851" cy="1800202"/>
              <a:chOff x="2073583" y="1661658"/>
              <a:chExt cx="3278851" cy="18002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388847B-FA6A-F33A-8749-2A0C19509778}"/>
                  </a:ext>
                </a:extLst>
              </p:cNvPr>
              <p:cNvGrpSpPr/>
              <p:nvPr/>
            </p:nvGrpSpPr>
            <p:grpSpPr>
              <a:xfrm>
                <a:off x="2073583" y="1661658"/>
                <a:ext cx="3278851" cy="1800202"/>
                <a:chOff x="2073583" y="1661658"/>
                <a:chExt cx="3278851" cy="180020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0137BC1-5C70-CA99-D12C-F8280C8C4B9C}"/>
                    </a:ext>
                  </a:extLst>
                </p:cNvPr>
                <p:cNvSpPr/>
                <p:nvPr/>
              </p:nvSpPr>
              <p:spPr>
                <a:xfrm>
                  <a:off x="3324342" y="1661658"/>
                  <a:ext cx="2028092" cy="696278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Client</a:t>
                  </a:r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5" name="Connector: Curved 14">
                  <a:extLst>
                    <a:ext uri="{FF2B5EF4-FFF2-40B4-BE49-F238E27FC236}">
                      <a16:creationId xmlns:a16="http://schemas.microsoft.com/office/drawing/2014/main" id="{9EF3D7A5-7AFB-D969-9074-63FD3184FC74}"/>
                    </a:ext>
                  </a:extLst>
                </p:cNvPr>
                <p:cNvCxnSpPr>
                  <a:cxnSpLocks/>
                  <a:stCxn id="13" idx="2"/>
                  <a:endCxn id="6" idx="0"/>
                </p:cNvCxnSpPr>
                <p:nvPr/>
              </p:nvCxnSpPr>
              <p:spPr>
                <a:xfrm rot="5400000">
                  <a:off x="2654023" y="1777495"/>
                  <a:ext cx="1103925" cy="2264806"/>
                </a:xfrm>
                <a:prstGeom prst="curvedConnector3">
                  <a:avLst>
                    <a:gd name="adj1" fmla="val 50000"/>
                  </a:avLst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6578659-709A-3BDE-A1C4-D50BCCCD813C}"/>
                    </a:ext>
                  </a:extLst>
                </p:cNvPr>
                <p:cNvSpPr txBox="1"/>
                <p:nvPr/>
              </p:nvSpPr>
              <p:spPr>
                <a:xfrm>
                  <a:off x="4501662" y="2520462"/>
                  <a:ext cx="7409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/>
                    <a:t>uses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7A25B-CD68-A896-AD09-A15406FECA77}"/>
                  </a:ext>
                </a:extLst>
              </p:cNvPr>
              <p:cNvSpPr txBox="1"/>
              <p:nvPr/>
            </p:nvSpPr>
            <p:spPr>
              <a:xfrm>
                <a:off x="2440260" y="2448233"/>
                <a:ext cx="7409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/>
                  <a:t>uses</a:t>
                </a:r>
              </a:p>
            </p:txBody>
          </p:sp>
        </p:grp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357341E-D84D-42B6-6D6F-70088C836FB5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 rot="16200000" flipH="1">
              <a:off x="4239791" y="2456532"/>
              <a:ext cx="892628" cy="69543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07FA4AA0-B7A7-74D2-330C-C04312B0F5AA}"/>
                </a:ext>
              </a:extLst>
            </p:cNvPr>
            <p:cNvCxnSpPr>
              <a:cxnSpLocks/>
              <a:stCxn id="13" idx="2"/>
              <a:endCxn id="9" idx="0"/>
            </p:cNvCxnSpPr>
            <p:nvPr/>
          </p:nvCxnSpPr>
          <p:spPr>
            <a:xfrm rot="16200000" flipH="1">
              <a:off x="5825263" y="871060"/>
              <a:ext cx="1069860" cy="4043611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DF982102-4B4A-3861-8E37-036D17931249}"/>
                </a:ext>
              </a:extLst>
            </p:cNvPr>
            <p:cNvCxnSpPr>
              <a:cxnSpLocks/>
              <a:stCxn id="13" idx="2"/>
              <a:endCxn id="11" idx="1"/>
            </p:cNvCxnSpPr>
            <p:nvPr/>
          </p:nvCxnSpPr>
          <p:spPr>
            <a:xfrm rot="16200000" flipH="1">
              <a:off x="4693986" y="2002337"/>
              <a:ext cx="2318369" cy="302956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C4D9FA24-7A28-6E14-5E5E-26C79EFC7C1A}"/>
                </a:ext>
              </a:extLst>
            </p:cNvPr>
            <p:cNvCxnSpPr>
              <a:cxnSpLocks/>
              <a:stCxn id="13" idx="2"/>
              <a:endCxn id="8" idx="0"/>
            </p:cNvCxnSpPr>
            <p:nvPr/>
          </p:nvCxnSpPr>
          <p:spPr>
            <a:xfrm rot="16200000" flipH="1">
              <a:off x="3561948" y="3134375"/>
              <a:ext cx="2236595" cy="68371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2F4C50-38D1-05EA-3B4C-4297E9B563D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5022103" y="3942226"/>
            <a:ext cx="11720" cy="6523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B0DE38B-C4CC-5CFE-61FB-9C01F32A9DA7}"/>
              </a:ext>
            </a:extLst>
          </p:cNvPr>
          <p:cNvGrpSpPr/>
          <p:nvPr/>
        </p:nvGrpSpPr>
        <p:grpSpPr>
          <a:xfrm>
            <a:off x="787472" y="3059723"/>
            <a:ext cx="9024744" cy="2485633"/>
            <a:chOff x="787472" y="3059723"/>
            <a:chExt cx="9024744" cy="24856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60F5A5-28F8-7310-A234-81EEB38CAE00}"/>
                </a:ext>
              </a:extLst>
            </p:cNvPr>
            <p:cNvGrpSpPr/>
            <p:nvPr/>
          </p:nvGrpSpPr>
          <p:grpSpPr>
            <a:xfrm>
              <a:off x="787472" y="3059723"/>
              <a:ext cx="9024744" cy="2485633"/>
              <a:chOff x="1385349" y="2157046"/>
              <a:chExt cx="9024744" cy="24856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710D4D0-8F7E-5D92-00E6-6714127C6A46}"/>
                  </a:ext>
                </a:extLst>
              </p:cNvPr>
              <p:cNvSpPr/>
              <p:nvPr/>
            </p:nvSpPr>
            <p:spPr>
              <a:xfrm>
                <a:off x="1657413" y="2559184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Scanner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D9454F-56A0-A445-C59B-86145C247851}"/>
                  </a:ext>
                </a:extLst>
              </p:cNvPr>
              <p:cNvSpPr/>
              <p:nvPr/>
            </p:nvSpPr>
            <p:spPr>
              <a:xfrm>
                <a:off x="1657413" y="3687239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Parser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7B5BE7-4C98-7009-05CA-543E57174711}"/>
                  </a:ext>
                </a:extLst>
              </p:cNvPr>
              <p:cNvSpPr/>
              <p:nvPr/>
            </p:nvSpPr>
            <p:spPr>
              <a:xfrm>
                <a:off x="4605934" y="3691854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C42BF0-CF73-4DDD-AC34-DE478BEB3A20}"/>
                  </a:ext>
                </a:extLst>
              </p:cNvPr>
              <p:cNvSpPr/>
              <p:nvPr/>
            </p:nvSpPr>
            <p:spPr>
              <a:xfrm>
                <a:off x="7965830" y="2525119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BytecodeStream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A00EDD-0543-1B7E-92EA-1DF7F019D426}"/>
                  </a:ext>
                </a:extLst>
              </p:cNvPr>
              <p:cNvSpPr/>
              <p:nvPr/>
            </p:nvSpPr>
            <p:spPr>
              <a:xfrm>
                <a:off x="4617654" y="2347887"/>
                <a:ext cx="2028092" cy="69166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3ADE3E-8723-CB01-2C90-2556AB1D3A10}"/>
                  </a:ext>
                </a:extLst>
              </p:cNvPr>
              <p:cNvSpPr/>
              <p:nvPr/>
            </p:nvSpPr>
            <p:spPr>
              <a:xfrm>
                <a:off x="7965830" y="3427796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ObjectWriter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5A0FEE-25E2-44A0-2BB8-3E5FDF9434E7}"/>
                  </a:ext>
                </a:extLst>
              </p:cNvPr>
              <p:cNvSpPr/>
              <p:nvPr/>
            </p:nvSpPr>
            <p:spPr>
              <a:xfrm>
                <a:off x="1385349" y="2157046"/>
                <a:ext cx="9024744" cy="2485633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751228-077F-C7A2-2D7C-448A741BC2E2}"/>
                  </a:ext>
                </a:extLst>
              </p:cNvPr>
              <p:cNvSpPr txBox="1"/>
              <p:nvPr/>
            </p:nvSpPr>
            <p:spPr>
              <a:xfrm>
                <a:off x="6828261" y="4119459"/>
                <a:ext cx="2577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Compiler library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B9D0730-B99B-5929-A78C-CDA2FE8428B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3087628" y="3596395"/>
              <a:ext cx="932149" cy="21360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ED28CC6-538F-493E-56A9-34A845E0657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087628" y="3810000"/>
              <a:ext cx="920429" cy="11303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1E9EB06-FD31-59A2-C1F3-40DB1F30D2BE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087628" y="4938055"/>
              <a:ext cx="920429" cy="23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BE6D8F-0C49-D0AA-2DE9-8098D0FF927E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6047869" y="3596395"/>
              <a:ext cx="1320084" cy="17723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85FA389-E5C2-2203-AF4B-5C7E0E760416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6036149" y="3773628"/>
              <a:ext cx="1331804" cy="11667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32C019D-0136-F4D5-1985-20D51FA328F1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6036149" y="4676305"/>
              <a:ext cx="1331804" cy="2640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9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r>
              <a:rPr lang="en-US" dirty="0"/>
              <a:t>To ensure uniformity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BE16-C159-8496-DF45-32AB78C8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387A5-0577-5E13-1F1E-9E15E228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library can expose a “façade” class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D419C8-B37B-1921-6916-1C299A38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compiler library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311CC-3FC6-BEB8-9DDD-9065BFACB21A}"/>
              </a:ext>
            </a:extLst>
          </p:cNvPr>
          <p:cNvSpPr/>
          <p:nvPr/>
        </p:nvSpPr>
        <p:spPr>
          <a:xfrm>
            <a:off x="5391381" y="1896264"/>
            <a:ext cx="2028092" cy="69627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16AB7A-2E49-7CFE-7189-D9FBF1EFF33D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6405427" y="2592542"/>
            <a:ext cx="7688" cy="575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E319A9-1058-89E5-D531-09B3807079BD}"/>
              </a:ext>
            </a:extLst>
          </p:cNvPr>
          <p:cNvSpPr/>
          <p:nvPr/>
        </p:nvSpPr>
        <p:spPr>
          <a:xfrm>
            <a:off x="5399069" y="3168423"/>
            <a:ext cx="2028092" cy="6916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CompilerFacade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D0B56-C159-1F15-1518-346EC8124912}"/>
              </a:ext>
            </a:extLst>
          </p:cNvPr>
          <p:cNvGrpSpPr/>
          <p:nvPr/>
        </p:nvGrpSpPr>
        <p:grpSpPr>
          <a:xfrm>
            <a:off x="2170796" y="2886770"/>
            <a:ext cx="9024744" cy="2923491"/>
            <a:chOff x="787472" y="2621865"/>
            <a:chExt cx="9024744" cy="292349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3EA647-748B-6F5D-02AB-465DAFEE5685}"/>
                </a:ext>
              </a:extLst>
            </p:cNvPr>
            <p:cNvGrpSpPr/>
            <p:nvPr/>
          </p:nvGrpSpPr>
          <p:grpSpPr>
            <a:xfrm>
              <a:off x="787472" y="2621865"/>
              <a:ext cx="9024744" cy="2923491"/>
              <a:chOff x="1385349" y="1719188"/>
              <a:chExt cx="9024744" cy="292349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570654-EC30-0CAD-A5BE-174365A89DA5}"/>
                  </a:ext>
                </a:extLst>
              </p:cNvPr>
              <p:cNvSpPr/>
              <p:nvPr/>
            </p:nvSpPr>
            <p:spPr>
              <a:xfrm>
                <a:off x="1657413" y="2559184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Scanner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80E8E1-4EA8-9977-CA3A-682B792D8EAC}"/>
                  </a:ext>
                </a:extLst>
              </p:cNvPr>
              <p:cNvSpPr/>
              <p:nvPr/>
            </p:nvSpPr>
            <p:spPr>
              <a:xfrm>
                <a:off x="1657413" y="3687239"/>
                <a:ext cx="2028092" cy="69627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Parser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706DE0C-74BE-E55A-0429-0CADBC778144}"/>
                  </a:ext>
                </a:extLst>
              </p:cNvPr>
              <p:cNvSpPr/>
              <p:nvPr/>
            </p:nvSpPr>
            <p:spPr>
              <a:xfrm>
                <a:off x="4605934" y="3691854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3CBF309-8B44-8BA0-B8C0-FF1467DEC200}"/>
                  </a:ext>
                </a:extLst>
              </p:cNvPr>
              <p:cNvSpPr/>
              <p:nvPr/>
            </p:nvSpPr>
            <p:spPr>
              <a:xfrm>
                <a:off x="7965830" y="2525119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BytecodeStream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7EB4FD-8667-28BC-FF08-25FB5272AB8C}"/>
                  </a:ext>
                </a:extLst>
              </p:cNvPr>
              <p:cNvSpPr/>
              <p:nvPr/>
            </p:nvSpPr>
            <p:spPr>
              <a:xfrm>
                <a:off x="4614005" y="2909050"/>
                <a:ext cx="2028092" cy="69166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ProgramNode</a:t>
                </a:r>
                <a:endPara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2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94344FF-B2E1-350E-F50E-B99EDED18C1D}"/>
                  </a:ext>
                </a:extLst>
              </p:cNvPr>
              <p:cNvSpPr/>
              <p:nvPr/>
            </p:nvSpPr>
            <p:spPr>
              <a:xfrm>
                <a:off x="7965830" y="3427796"/>
                <a:ext cx="2028092" cy="6916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ObjectWriter</a:t>
                </a:r>
                <a:endPara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0ED45FD-D8FD-8FB6-DA83-3473A80589E2}"/>
                  </a:ext>
                </a:extLst>
              </p:cNvPr>
              <p:cNvSpPr/>
              <p:nvPr/>
            </p:nvSpPr>
            <p:spPr>
              <a:xfrm>
                <a:off x="1385349" y="1719188"/>
                <a:ext cx="9024744" cy="292349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5A6C66-39EF-2659-5DEC-31291CF00C5E}"/>
                  </a:ext>
                </a:extLst>
              </p:cNvPr>
              <p:cNvSpPr txBox="1"/>
              <p:nvPr/>
            </p:nvSpPr>
            <p:spPr>
              <a:xfrm>
                <a:off x="6828261" y="4119459"/>
                <a:ext cx="2577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Compiler library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B421B7-50CA-A4AC-4383-7C1025D8D5FA}"/>
                </a:ext>
              </a:extLst>
            </p:cNvPr>
            <p:cNvCxnSpPr>
              <a:stCxn id="38" idx="3"/>
              <a:endCxn id="42" idx="1"/>
            </p:cNvCxnSpPr>
            <p:nvPr/>
          </p:nvCxnSpPr>
          <p:spPr>
            <a:xfrm>
              <a:off x="3087628" y="3810000"/>
              <a:ext cx="928500" cy="3475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05B106-9556-5147-93A0-5B18B0C602E1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3087628" y="3810000"/>
              <a:ext cx="920429" cy="113036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9E0D558-B8FD-C9A7-CE5F-487E5A24976F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>
            <a:xfrm>
              <a:off x="3087628" y="4938055"/>
              <a:ext cx="920429" cy="230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D86EF66-522D-5E22-8D0F-16C686B81DF3}"/>
                </a:ext>
              </a:extLst>
            </p:cNvPr>
            <p:cNvCxnSpPr>
              <a:cxnSpLocks/>
              <a:stCxn id="42" idx="3"/>
              <a:endCxn id="41" idx="1"/>
            </p:cNvCxnSpPr>
            <p:nvPr/>
          </p:nvCxnSpPr>
          <p:spPr>
            <a:xfrm flipV="1">
              <a:off x="6044220" y="3773628"/>
              <a:ext cx="1323733" cy="3839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FCAD1F3-A0D5-BD04-8213-B620CA3C99F3}"/>
                </a:ext>
              </a:extLst>
            </p:cNvPr>
            <p:cNvCxnSpPr>
              <a:cxnSpLocks/>
              <a:stCxn id="41" idx="1"/>
              <a:endCxn id="40" idx="3"/>
            </p:cNvCxnSpPr>
            <p:nvPr/>
          </p:nvCxnSpPr>
          <p:spPr>
            <a:xfrm flipH="1">
              <a:off x="6036149" y="3773628"/>
              <a:ext cx="1331804" cy="116673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FD78B8C-2870-5574-6FFE-D949CE6808D1}"/>
                </a:ext>
              </a:extLst>
            </p:cNvPr>
            <p:cNvCxnSpPr>
              <a:cxnSpLocks/>
              <a:stCxn id="40" idx="3"/>
              <a:endCxn id="43" idx="1"/>
            </p:cNvCxnSpPr>
            <p:nvPr/>
          </p:nvCxnSpPr>
          <p:spPr>
            <a:xfrm flipV="1">
              <a:off x="6036149" y="4676305"/>
              <a:ext cx="1331804" cy="26405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515804-5BAF-18B8-1F5E-7DD5AA7F8AA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370977" y="3514254"/>
            <a:ext cx="2028092" cy="3032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B5FFD1-0C31-E070-30B8-E8D44BA655C5}"/>
              </a:ext>
            </a:extLst>
          </p:cNvPr>
          <p:cNvCxnSpPr>
            <a:cxnSpLocks/>
            <a:stCxn id="23" idx="3"/>
            <a:endCxn id="41" idx="0"/>
          </p:cNvCxnSpPr>
          <p:nvPr/>
        </p:nvCxnSpPr>
        <p:spPr>
          <a:xfrm>
            <a:off x="7427161" y="3514254"/>
            <a:ext cx="2338162" cy="1784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925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3318F-0306-5DB4-4D15-5243C53D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unified interface to a set of interfaces in a subsystem</a:t>
            </a:r>
          </a:p>
          <a:p>
            <a:r>
              <a:rPr lang="en-US" dirty="0"/>
              <a:t>It shields clients from subsystem components, thereby reducing the number of objects that clients deal with and making the subsystem easier to use</a:t>
            </a:r>
          </a:p>
          <a:p>
            <a:r>
              <a:rPr lang="en-US" dirty="0"/>
              <a:t>Weak coupling between the subsystem and the client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BF511-BF0F-565E-6C76-45EF7FB2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307753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DA3A-B0AD-E945-E6C7-21BD55AC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A33CFB-D03A-18A9-AAD9-B4B8AB0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074BB-E011-C240-C8D3-AEDADE8E7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Flyweight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93511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9FA5E-984E-F7AB-8B14-99A82269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private int </a:t>
            </a:r>
            <a:r>
              <a:rPr lang="en-US" sz="1400" dirty="0" err="1"/>
              <a:t>xLoc</a:t>
            </a:r>
            <a:r>
              <a:rPr lang="en-US" sz="1400" dirty="0"/>
              <a:t>;</a:t>
            </a:r>
          </a:p>
          <a:p>
            <a:r>
              <a:rPr lang="en-US" sz="1400" dirty="0"/>
              <a:t>	private int </a:t>
            </a:r>
            <a:r>
              <a:rPr lang="en-US" sz="1400" dirty="0" err="1"/>
              <a:t>yLoc</a:t>
            </a:r>
            <a:r>
              <a:rPr lang="en-US" sz="1400" dirty="0"/>
              <a:t>;</a:t>
            </a:r>
          </a:p>
          <a:p>
            <a:r>
              <a:rPr lang="en-US" sz="1400" dirty="0"/>
              <a:t>	private Sprite </a:t>
            </a:r>
            <a:r>
              <a:rPr lang="en-US" sz="1400" dirty="0" err="1"/>
              <a:t>terrainSprite</a:t>
            </a:r>
            <a:r>
              <a:rPr lang="en-US" sz="1400" dirty="0"/>
              <a:t>;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TerrainTile</a:t>
            </a:r>
            <a:r>
              <a:rPr lang="en-US" sz="1400" dirty="0"/>
              <a:t>(String </a:t>
            </a:r>
            <a:r>
              <a:rPr lang="en-US" sz="1400" dirty="0" err="1"/>
              <a:t>spriteLocation</a:t>
            </a:r>
            <a:r>
              <a:rPr lang="en-US" sz="1400" dirty="0"/>
              <a:t>) {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this.terrainSprite</a:t>
            </a:r>
            <a:r>
              <a:rPr lang="en-US" sz="1400" dirty="0"/>
              <a:t> = </a:t>
            </a:r>
            <a:r>
              <a:rPr lang="en-US" sz="1400" dirty="0" err="1"/>
              <a:t>Sprite.loadSprite</a:t>
            </a:r>
            <a:r>
              <a:rPr lang="en-US" sz="1400" dirty="0"/>
              <a:t>(</a:t>
            </a:r>
            <a:r>
              <a:rPr lang="en-US" sz="1400" dirty="0" err="1"/>
              <a:t>spriteLocation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IndoorTerrainTile</a:t>
            </a:r>
            <a:r>
              <a:rPr lang="en-US" sz="1400" dirty="0"/>
              <a:t> extends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IndoorTerrainTile</a:t>
            </a:r>
            <a:r>
              <a:rPr lang="en-US" sz="1400" dirty="0"/>
              <a:t>() {</a:t>
            </a:r>
          </a:p>
          <a:p>
            <a:r>
              <a:rPr lang="en-US" sz="1400" dirty="0"/>
              <a:t>		super(“sprites/indoor/”);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OutdoorTerrainTile</a:t>
            </a:r>
            <a:r>
              <a:rPr lang="en-US" sz="1400" dirty="0"/>
              <a:t> extends </a:t>
            </a:r>
            <a:r>
              <a:rPr lang="en-US" sz="1400" dirty="0" err="1"/>
              <a:t>TerrainTile</a:t>
            </a:r>
            <a:r>
              <a:rPr lang="en-US" sz="1400" dirty="0"/>
              <a:t> {</a:t>
            </a:r>
          </a:p>
          <a:p>
            <a:r>
              <a:rPr lang="en-US" sz="1400" dirty="0"/>
              <a:t>	public </a:t>
            </a:r>
            <a:r>
              <a:rPr lang="en-US" sz="1400" dirty="0" err="1"/>
              <a:t>IndoorTerrainTile</a:t>
            </a:r>
            <a:r>
              <a:rPr lang="en-US" sz="1400" dirty="0"/>
              <a:t>() {</a:t>
            </a:r>
          </a:p>
          <a:p>
            <a:r>
              <a:rPr lang="en-US" sz="1400" dirty="0"/>
              <a:t>		super(“sprites/outdoor/”);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class Sprite {</a:t>
            </a:r>
          </a:p>
          <a:p>
            <a:r>
              <a:rPr lang="en-US" sz="1400" dirty="0"/>
              <a:t>	private Image </a:t>
            </a:r>
            <a:r>
              <a:rPr lang="en-US" sz="1400" dirty="0" err="1"/>
              <a:t>spriteImage</a:t>
            </a:r>
            <a:r>
              <a:rPr lang="en-US" sz="1400" dirty="0"/>
              <a:t>; // 4 KB</a:t>
            </a:r>
          </a:p>
          <a:p>
            <a:r>
              <a:rPr lang="en-US" sz="1400" dirty="0"/>
              <a:t>	private Image </a:t>
            </a:r>
            <a:r>
              <a:rPr lang="en-US" sz="1400" dirty="0" err="1"/>
              <a:t>closeUpSpriteImage</a:t>
            </a:r>
            <a:r>
              <a:rPr lang="en-US" sz="1400" dirty="0"/>
              <a:t>; // 4 KB</a:t>
            </a:r>
          </a:p>
          <a:p>
            <a:r>
              <a:rPr lang="en-US" sz="1400" dirty="0"/>
              <a:t>	// getters and setters</a:t>
            </a:r>
          </a:p>
          <a:p>
            <a:r>
              <a:rPr lang="en-US" sz="1400" dirty="0"/>
              <a:t>	static Sprite </a:t>
            </a:r>
            <a:r>
              <a:rPr lang="en-US" sz="1400" dirty="0" err="1"/>
              <a:t>loadSprite</a:t>
            </a:r>
            <a:r>
              <a:rPr lang="en-US" sz="1400" dirty="0"/>
              <a:t>(String path) {</a:t>
            </a:r>
          </a:p>
          <a:p>
            <a:r>
              <a:rPr lang="en-US" sz="1400" dirty="0"/>
              <a:t>		// Load both images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BF1121-1CC2-524E-34D5-CC0DB246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game system with thousands of bullets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B20D66-7323-4B83-B8C4-9FFBB6005C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Two types of terrain tiles</a:t>
            </a:r>
          </a:p>
          <a:p>
            <a:r>
              <a:rPr lang="en-US" dirty="0"/>
              <a:t>Each tile contains a sprite</a:t>
            </a:r>
          </a:p>
          <a:p>
            <a:r>
              <a:rPr lang="en-US" dirty="0"/>
              <a:t>Each sprite image is 4 KB</a:t>
            </a:r>
          </a:p>
          <a:p>
            <a:r>
              <a:rPr lang="en-US" b="1" i="1" dirty="0"/>
              <a:t>What happens if there are thousands of tiles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5FF45-9ED4-D624-DA4F-6CB4A110145F}"/>
              </a:ext>
            </a:extLst>
          </p:cNvPr>
          <p:cNvSpPr/>
          <p:nvPr/>
        </p:nvSpPr>
        <p:spPr>
          <a:xfrm>
            <a:off x="6095999" y="689168"/>
            <a:ext cx="5633413" cy="163200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89F1E9-9721-BEC5-186B-43FD9144E8E4}"/>
              </a:ext>
            </a:extLst>
          </p:cNvPr>
          <p:cNvSpPr/>
          <p:nvPr/>
        </p:nvSpPr>
        <p:spPr>
          <a:xfrm>
            <a:off x="6095998" y="2321169"/>
            <a:ext cx="5633413" cy="191086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5262CB-5B36-DFE1-DA0E-CA9B1F5C3614}"/>
              </a:ext>
            </a:extLst>
          </p:cNvPr>
          <p:cNvSpPr/>
          <p:nvPr/>
        </p:nvSpPr>
        <p:spPr>
          <a:xfrm>
            <a:off x="6095998" y="4257970"/>
            <a:ext cx="5633413" cy="151022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C42BD-97B0-178A-9259-FD54A7F7BCB9}"/>
              </a:ext>
            </a:extLst>
          </p:cNvPr>
          <p:cNvSpPr/>
          <p:nvPr/>
        </p:nvSpPr>
        <p:spPr>
          <a:xfrm>
            <a:off x="6095998" y="1089804"/>
            <a:ext cx="5633413" cy="54182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37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B8E4D-23FA-35A9-4AED-55586DF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i="1" dirty="0"/>
              <a:t>// Without flyweight design pattern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TerrainTile</a:t>
            </a:r>
            <a:r>
              <a:rPr lang="en-US" sz="1600" dirty="0"/>
              <a:t> {</a:t>
            </a:r>
          </a:p>
          <a:p>
            <a:r>
              <a:rPr lang="en-US" sz="1600" dirty="0"/>
              <a:t>	private int </a:t>
            </a:r>
            <a:r>
              <a:rPr lang="en-US" sz="1600" dirty="0" err="1"/>
              <a:t>xLoc</a:t>
            </a:r>
            <a:r>
              <a:rPr lang="en-US" sz="1600" dirty="0"/>
              <a:t>;</a:t>
            </a:r>
          </a:p>
          <a:p>
            <a:r>
              <a:rPr lang="en-US" sz="1600" dirty="0"/>
              <a:t>	private int </a:t>
            </a:r>
            <a:r>
              <a:rPr lang="en-US" sz="1600" dirty="0" err="1"/>
              <a:t>yLoc</a:t>
            </a:r>
            <a:r>
              <a:rPr lang="en-US" sz="1600" dirty="0"/>
              <a:t>;</a:t>
            </a:r>
          </a:p>
          <a:p>
            <a:r>
              <a:rPr lang="en-US" sz="1600" dirty="0"/>
              <a:t>	private Sprite </a:t>
            </a:r>
            <a:r>
              <a:rPr lang="en-US" sz="1600" dirty="0" err="1"/>
              <a:t>terrainSprite</a:t>
            </a:r>
            <a:r>
              <a:rPr lang="en-US" sz="1600" dirty="0"/>
              <a:t>;</a:t>
            </a:r>
          </a:p>
          <a:p>
            <a:r>
              <a:rPr lang="en-US" sz="1600" dirty="0"/>
              <a:t>	public </a:t>
            </a:r>
            <a:r>
              <a:rPr lang="en-US" sz="1600" dirty="0" err="1"/>
              <a:t>TerrainTile</a:t>
            </a:r>
            <a:r>
              <a:rPr lang="en-US" sz="1600" dirty="0"/>
              <a:t>(String </a:t>
            </a:r>
            <a:r>
              <a:rPr lang="en-US" sz="1600" dirty="0" err="1"/>
              <a:t>spriteLocation</a:t>
            </a:r>
            <a:r>
              <a:rPr lang="en-US" sz="1600" dirty="0"/>
              <a:t>) {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this.terrainSprite</a:t>
            </a:r>
            <a:r>
              <a:rPr lang="en-US" sz="1600" dirty="0"/>
              <a:t> = </a:t>
            </a:r>
            <a:r>
              <a:rPr lang="en-US" sz="1600" dirty="0" err="1"/>
              <a:t>Sprite.loadSprite</a:t>
            </a:r>
            <a:r>
              <a:rPr lang="en-US" sz="1600" dirty="0"/>
              <a:t>(</a:t>
            </a:r>
            <a:r>
              <a:rPr lang="en-US" sz="1600" dirty="0" err="1"/>
              <a:t>spriteLocation</a:t>
            </a:r>
            <a:r>
              <a:rPr lang="en-US" sz="1600" dirty="0"/>
              <a:t>);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b="1" i="1" dirty="0"/>
              <a:t>// With flyweight design pattern</a:t>
            </a:r>
          </a:p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4FFA3-DEDB-F272-4847-24BE4001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EB2D2-3C93-B411-F678-9B9A949BC1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Aims to reduce memory consumption</a:t>
            </a:r>
          </a:p>
          <a:p>
            <a:r>
              <a:rPr lang="en-US" dirty="0"/>
              <a:t>Separate </a:t>
            </a:r>
            <a:r>
              <a:rPr lang="en-US" b="1" i="1" dirty="0"/>
              <a:t>shared </a:t>
            </a:r>
            <a:r>
              <a:rPr lang="en-US" dirty="0"/>
              <a:t>and </a:t>
            </a:r>
            <a:r>
              <a:rPr lang="en-US" b="1" i="1" dirty="0"/>
              <a:t>unique </a:t>
            </a:r>
            <a:r>
              <a:rPr lang="en-US" dirty="0"/>
              <a:t>state</a:t>
            </a:r>
          </a:p>
          <a:p>
            <a:r>
              <a:rPr lang="en-US" dirty="0"/>
              <a:t>Shared state goes into a Flyweight object and is shared by all objects</a:t>
            </a:r>
          </a:p>
          <a:p>
            <a:pPr lvl="1"/>
            <a:r>
              <a:rPr lang="en-US" dirty="0"/>
              <a:t>A single object of the Flyweight class for each terrain type is shared by all terrain tile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9179F-EA94-9EC9-1C2D-9F1F73BA58A7}"/>
              </a:ext>
            </a:extLst>
          </p:cNvPr>
          <p:cNvSpPr/>
          <p:nvPr/>
        </p:nvSpPr>
        <p:spPr>
          <a:xfrm>
            <a:off x="6015487" y="2942492"/>
            <a:ext cx="5633413" cy="12598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001CA0-7278-D54C-F80F-415448A5A4CA}"/>
              </a:ext>
            </a:extLst>
          </p:cNvPr>
          <p:cNvSpPr/>
          <p:nvPr/>
        </p:nvSpPr>
        <p:spPr>
          <a:xfrm>
            <a:off x="6015487" y="4202361"/>
            <a:ext cx="5633413" cy="1615271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32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B7266-9BF3-4ACC-DC84-52D9F70A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B07C2-968C-CD39-9215-099D3A6D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// With flyweight design pattern</a:t>
            </a:r>
          </a:p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FlyweightFactory</a:t>
            </a:r>
            <a:r>
              <a:rPr lang="en-US" dirty="0"/>
              <a:t> { </a:t>
            </a:r>
          </a:p>
          <a:p>
            <a:r>
              <a:rPr lang="en-US" dirty="0"/>
              <a:t>	private static Map&lt;String, Flyweight&gt; flyweights = new HashMap&lt;&gt;(); </a:t>
            </a:r>
          </a:p>
          <a:p>
            <a:endParaRPr lang="en-US" dirty="0"/>
          </a:p>
          <a:p>
            <a:r>
              <a:rPr lang="en-US" dirty="0"/>
              <a:t>	public static Flyweight </a:t>
            </a:r>
            <a:r>
              <a:rPr lang="en-US" dirty="0" err="1"/>
              <a:t>getFlyweight</a:t>
            </a:r>
            <a:r>
              <a:rPr lang="en-US" dirty="0"/>
              <a:t>(String key) {</a:t>
            </a:r>
          </a:p>
          <a:p>
            <a:r>
              <a:rPr lang="en-US" dirty="0"/>
              <a:t>		if (!</a:t>
            </a:r>
            <a:r>
              <a:rPr lang="en-US" dirty="0" err="1"/>
              <a:t>flyweights.containsKey</a:t>
            </a:r>
            <a:r>
              <a:rPr lang="en-US" dirty="0"/>
              <a:t>(key)) {</a:t>
            </a:r>
          </a:p>
          <a:p>
            <a:r>
              <a:rPr lang="en-US" dirty="0"/>
              <a:t>		  </a:t>
            </a:r>
            <a:r>
              <a:rPr lang="en-US" dirty="0" err="1"/>
              <a:t>flyweights.put</a:t>
            </a:r>
            <a:r>
              <a:rPr lang="en-US" dirty="0"/>
              <a:t>(key, new Flyweight(key));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</a:t>
            </a:r>
            <a:r>
              <a:rPr lang="en-US" dirty="0" err="1"/>
              <a:t>flyweights.get</a:t>
            </a:r>
            <a:r>
              <a:rPr lang="en-US" dirty="0"/>
              <a:t>(key);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F1DB4-4783-9391-71A4-10C02242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14E91-063B-D823-2F07-45C33124F5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does the original object access the shared state?</a:t>
            </a:r>
          </a:p>
          <a:p>
            <a:r>
              <a:rPr lang="en-US" dirty="0" err="1">
                <a:latin typeface="Consolas" panose="020B0609020204030204" pitchFamily="49" charset="0"/>
              </a:rPr>
              <a:t>FlyweightFactory</a:t>
            </a:r>
            <a:r>
              <a:rPr lang="en-US" dirty="0"/>
              <a:t> class creates flyweight objects only if it already isn’t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1842F-46BB-8E36-C79D-FB8B5F2D0A66}"/>
              </a:ext>
            </a:extLst>
          </p:cNvPr>
          <p:cNvSpPr/>
          <p:nvPr/>
        </p:nvSpPr>
        <p:spPr>
          <a:xfrm>
            <a:off x="6176511" y="3552092"/>
            <a:ext cx="5633413" cy="515816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0DB85-6D52-B31F-B852-346A3E874BD7}"/>
              </a:ext>
            </a:extLst>
          </p:cNvPr>
          <p:cNvSpPr/>
          <p:nvPr/>
        </p:nvSpPr>
        <p:spPr>
          <a:xfrm>
            <a:off x="6176510" y="4103076"/>
            <a:ext cx="5633413" cy="1277815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5332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97FDB-BD36-EA2A-C2F7-294E1ECB3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5643E3-B07D-DC0A-75AD-9CBD3F5B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// Place an indoor tile</a:t>
            </a:r>
          </a:p>
          <a:p>
            <a:r>
              <a:rPr lang="en-US" dirty="0"/>
              <a:t>	</a:t>
            </a:r>
            <a:r>
              <a:rPr lang="en-US" dirty="0" err="1"/>
              <a:t>IndoorTerrainTile</a:t>
            </a:r>
            <a:r>
              <a:rPr lang="en-US" dirty="0"/>
              <a:t> </a:t>
            </a:r>
            <a:r>
              <a:rPr lang="en-US" dirty="0" err="1"/>
              <a:t>indoorTile</a:t>
            </a:r>
            <a:r>
              <a:rPr lang="en-US" dirty="0"/>
              <a:t> = new </a:t>
            </a:r>
            <a:r>
              <a:rPr lang="en-US" dirty="0" err="1"/>
              <a:t>IndoorTerrainTile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indoorTile.setX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  <a:r>
              <a:rPr lang="en-US" dirty="0" err="1"/>
              <a:t>indoorTile.setY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Flyweight </a:t>
            </a:r>
            <a:r>
              <a:rPr lang="en-US" dirty="0" err="1"/>
              <a:t>indoorTileIcon</a:t>
            </a:r>
            <a:r>
              <a:rPr lang="en-US" dirty="0"/>
              <a:t> = </a:t>
            </a:r>
            <a:r>
              <a:rPr lang="en-US" dirty="0" err="1"/>
              <a:t>FlyweightFactory.getFlyweight</a:t>
            </a:r>
            <a:r>
              <a:rPr lang="en-US" dirty="0"/>
              <a:t>(“indoor);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render(</a:t>
            </a:r>
            <a:r>
              <a:rPr lang="en-US" dirty="0" err="1"/>
              <a:t>indoorTile</a:t>
            </a:r>
            <a:r>
              <a:rPr lang="en-US" dirty="0"/>
              <a:t>, </a:t>
            </a:r>
            <a:r>
              <a:rPr lang="en-US" dirty="0" err="1"/>
              <a:t>indoorTileIcon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// Place outdoor tile</a:t>
            </a:r>
          </a:p>
          <a:p>
            <a:r>
              <a:rPr lang="en-US" dirty="0"/>
              <a:t>	</a:t>
            </a:r>
            <a:r>
              <a:rPr lang="en-US" dirty="0" err="1"/>
              <a:t>OutdoorTerrainTile</a:t>
            </a:r>
            <a:r>
              <a:rPr lang="en-US" dirty="0"/>
              <a:t> </a:t>
            </a:r>
            <a:r>
              <a:rPr lang="en-US" dirty="0" err="1"/>
              <a:t>outdoorTile</a:t>
            </a:r>
            <a:r>
              <a:rPr lang="en-US" dirty="0"/>
              <a:t> = new </a:t>
            </a:r>
            <a:r>
              <a:rPr lang="en-US" dirty="0" err="1"/>
              <a:t>OutdoorTerrainTile</a:t>
            </a:r>
            <a:r>
              <a:rPr lang="en-US" dirty="0"/>
              <a:t>();</a:t>
            </a:r>
          </a:p>
          <a:p>
            <a:r>
              <a:rPr lang="en-US" dirty="0"/>
              <a:t>	// set X and Y</a:t>
            </a:r>
          </a:p>
          <a:p>
            <a:r>
              <a:rPr lang="en-US" dirty="0"/>
              <a:t>	Flyweight </a:t>
            </a:r>
            <a:r>
              <a:rPr lang="en-US" dirty="0" err="1"/>
              <a:t>outdoorTileIcon</a:t>
            </a:r>
            <a:r>
              <a:rPr lang="en-US" dirty="0"/>
              <a:t> = </a:t>
            </a:r>
            <a:r>
              <a:rPr lang="en-US" dirty="0" err="1"/>
              <a:t>FlyweightFactory.getFlyweight</a:t>
            </a:r>
            <a:r>
              <a:rPr lang="en-US" dirty="0"/>
              <a:t>(“outdoor”);</a:t>
            </a:r>
          </a:p>
          <a:p>
            <a:r>
              <a:rPr lang="en-US" dirty="0"/>
              <a:t>	render(</a:t>
            </a:r>
            <a:r>
              <a:rPr lang="en-US" dirty="0" err="1"/>
              <a:t>outdoorTile</a:t>
            </a:r>
            <a:r>
              <a:rPr lang="en-US" dirty="0"/>
              <a:t>, </a:t>
            </a:r>
            <a:r>
              <a:rPr lang="en-US" dirty="0" err="1"/>
              <a:t>outdoorTileIcon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659663-C8D9-76B4-33C6-99AE051F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78F99A1-7B29-820E-866F-CCFA2C3D4978}"/>
              </a:ext>
            </a:extLst>
          </p:cNvPr>
          <p:cNvSpPr txBox="1">
            <a:spLocks/>
          </p:cNvSpPr>
          <p:nvPr/>
        </p:nvSpPr>
        <p:spPr bwMode="auto">
          <a:xfrm>
            <a:off x="382075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Flyweight {</a:t>
            </a:r>
          </a:p>
          <a:p>
            <a:r>
              <a:rPr lang="en-US" dirty="0"/>
              <a:t>	private Sprite </a:t>
            </a:r>
            <a:r>
              <a:rPr lang="en-US" dirty="0" err="1"/>
              <a:t>terrainSprite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FlyWeight</a:t>
            </a:r>
            <a:r>
              <a:rPr lang="en-US" dirty="0"/>
              <a:t>(String key) { // create sprite images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TerrainTile</a:t>
            </a:r>
            <a:r>
              <a:rPr lang="en-US" dirty="0"/>
              <a:t> {</a:t>
            </a:r>
          </a:p>
          <a:p>
            <a:r>
              <a:rPr lang="en-US" dirty="0"/>
              <a:t>	private int </a:t>
            </a:r>
            <a:r>
              <a:rPr lang="en-US" dirty="0" err="1"/>
              <a:t>xLoc</a:t>
            </a:r>
            <a:r>
              <a:rPr lang="en-US" dirty="0"/>
              <a:t>;</a:t>
            </a:r>
          </a:p>
          <a:p>
            <a:r>
              <a:rPr lang="en-US" dirty="0"/>
              <a:t>	private int </a:t>
            </a:r>
            <a:r>
              <a:rPr lang="en-US" dirty="0" err="1"/>
              <a:t>yLoc</a:t>
            </a:r>
            <a:r>
              <a:rPr lang="en-US" dirty="0"/>
              <a:t>;</a:t>
            </a:r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IndoorTerrainTile</a:t>
            </a:r>
            <a:r>
              <a:rPr lang="en-US" dirty="0"/>
              <a:t> extends Terrain {}</a:t>
            </a:r>
          </a:p>
          <a:p>
            <a:r>
              <a:rPr lang="en-US" dirty="0"/>
              <a:t>class </a:t>
            </a:r>
            <a:r>
              <a:rPr lang="en-US" dirty="0" err="1"/>
              <a:t>OutdoorTerrainTile</a:t>
            </a:r>
            <a:r>
              <a:rPr lang="en-US" dirty="0"/>
              <a:t> extends Terrain {}</a:t>
            </a:r>
          </a:p>
          <a:p>
            <a:br>
              <a:rPr lang="en-US" dirty="0"/>
            </a:br>
            <a:r>
              <a:rPr lang="en-US" dirty="0"/>
              <a:t>class </a:t>
            </a:r>
            <a:r>
              <a:rPr lang="en-US" dirty="0" err="1"/>
              <a:t>FlyweightFactory</a:t>
            </a:r>
            <a:r>
              <a:rPr lang="en-US" dirty="0"/>
              <a:t> { </a:t>
            </a:r>
          </a:p>
          <a:p>
            <a:r>
              <a:rPr lang="en-US" dirty="0"/>
              <a:t>	private static Map&lt;String, Flyweight&gt; flyweights = new HashMap&lt;&gt;(); </a:t>
            </a:r>
          </a:p>
          <a:p>
            <a:endParaRPr lang="en-US" dirty="0"/>
          </a:p>
          <a:p>
            <a:r>
              <a:rPr lang="en-US" dirty="0"/>
              <a:t>	public static Flyweight </a:t>
            </a:r>
            <a:r>
              <a:rPr lang="en-US" dirty="0" err="1"/>
              <a:t>getFlyweight</a:t>
            </a:r>
            <a:r>
              <a:rPr lang="en-US" dirty="0"/>
              <a:t>(String key) {</a:t>
            </a:r>
          </a:p>
          <a:p>
            <a:r>
              <a:rPr lang="en-US" dirty="0"/>
              <a:t>		if (!</a:t>
            </a:r>
            <a:r>
              <a:rPr lang="en-US" dirty="0" err="1"/>
              <a:t>flyweights.containsKey</a:t>
            </a:r>
            <a:r>
              <a:rPr lang="en-US" dirty="0"/>
              <a:t>(key)) {</a:t>
            </a:r>
          </a:p>
          <a:p>
            <a:r>
              <a:rPr lang="en-US" dirty="0"/>
              <a:t>		  </a:t>
            </a:r>
            <a:r>
              <a:rPr lang="en-US" dirty="0" err="1"/>
              <a:t>flyweights.put</a:t>
            </a:r>
            <a:r>
              <a:rPr lang="en-US" dirty="0"/>
              <a:t>(key, new Flyweight(key)); 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return </a:t>
            </a:r>
            <a:r>
              <a:rPr lang="en-US" dirty="0" err="1"/>
              <a:t>flyweights.get</a:t>
            </a:r>
            <a:r>
              <a:rPr lang="en-US" dirty="0"/>
              <a:t>(key);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894DA-F926-4D04-51A8-9846F07A3C8F}"/>
              </a:ext>
            </a:extLst>
          </p:cNvPr>
          <p:cNvSpPr/>
          <p:nvPr/>
        </p:nvSpPr>
        <p:spPr>
          <a:xfrm>
            <a:off x="6096000" y="1254368"/>
            <a:ext cx="5633413" cy="23211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44A16-3A92-6279-AC28-4878F2F0ADC9}"/>
              </a:ext>
            </a:extLst>
          </p:cNvPr>
          <p:cNvSpPr/>
          <p:nvPr/>
        </p:nvSpPr>
        <p:spPr>
          <a:xfrm>
            <a:off x="6096000" y="3566358"/>
            <a:ext cx="5633413" cy="232116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553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C1026-EBE1-6030-41A8-6F591A48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duplication of state</a:t>
            </a:r>
          </a:p>
          <a:p>
            <a:r>
              <a:rPr lang="en-US" dirty="0"/>
              <a:t>Shared state </a:t>
            </a:r>
            <a:r>
              <a:rPr lang="en-US" b="1" i="1" dirty="0"/>
              <a:t>must </a:t>
            </a:r>
            <a:r>
              <a:rPr lang="en-US" dirty="0"/>
              <a:t>be immutable</a:t>
            </a:r>
          </a:p>
          <a:p>
            <a:r>
              <a:rPr lang="en-US" dirty="0"/>
              <a:t>May introduce runtime costs from indirection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48D845-54E3-1EEA-43ED-9FB3AEBF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389407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0E132-E183-4AB1-3851-8B1C35E2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87160A-AB66-9D2F-7B9B-47D908FB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C28DC0-B66C-4BFC-19E2-FA826BF3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9B69905-0BA9-C9BB-395C-E3C9D78CA726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Bridge, </a:t>
            </a:r>
            <a:r>
              <a:rPr lang="en-US" u="sng" dirty="0"/>
              <a:t>Façade, Flyweight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D7EAD14-EFBA-9791-C658-3DFA7924114D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416977-C904-048B-7C50-996F3A318ED6}"/>
              </a:ext>
            </a:extLst>
          </p:cNvPr>
          <p:cNvSpPr/>
          <p:nvPr/>
        </p:nvSpPr>
        <p:spPr>
          <a:xfrm>
            <a:off x="8106332" y="696277"/>
            <a:ext cx="3980160" cy="537672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6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744A-16D5-5A3A-736B-70061743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926B48-BFCD-68B2-9524-63434C84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BAB0-E2CD-3F35-E7D7-CA9D40CC1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Observer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194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A16BF-92EB-C6E0-2334-7A26E501C168}"/>
              </a:ext>
            </a:extLst>
          </p:cNvPr>
          <p:cNvSpPr/>
          <p:nvPr/>
        </p:nvSpPr>
        <p:spPr>
          <a:xfrm>
            <a:off x="6176512" y="700892"/>
            <a:ext cx="5261762" cy="343024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FC2B7-A165-89B7-5F7F-C4DB052D7968}"/>
              </a:ext>
            </a:extLst>
          </p:cNvPr>
          <p:cNvSpPr/>
          <p:nvPr/>
        </p:nvSpPr>
        <p:spPr>
          <a:xfrm>
            <a:off x="6362337" y="4384431"/>
            <a:ext cx="5261762" cy="4454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The object being observed is called “subject”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EE862-1DFE-FB82-5615-4A1A621E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EDB0F-DCB8-F493-A222-159EC7F8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7C3177-DFEF-979D-5673-2E455CD7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 pattern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9C1FBF-A0B3-5B6E-D6E6-763864AF0846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BC1A50-7310-C4C2-0F1E-8F105967D265}"/>
              </a:ext>
            </a:extLst>
          </p:cNvPr>
          <p:cNvGraphicFramePr/>
          <p:nvPr/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A3421F8-67F8-BC7C-7434-87AAE58AA0F2}"/>
              </a:ext>
            </a:extLst>
          </p:cNvPr>
          <p:cNvGraphicFramePr/>
          <p:nvPr/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36026164-CB4A-49D0-9266-095075C9353E}"/>
                  </a:ext>
                </a:extLst>
              </p:cNvPr>
              <p:cNvGraphicFramePr/>
              <p:nvPr/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CADCC8-9EBE-837D-4FF2-479205A1436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146A33-94FB-CFCE-905E-8A2372A0214E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BBB97C-B33D-FA27-F3BD-CB733EB3F915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978FB3-11FA-9ECD-A2D3-E4E85DE46D18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1CE0F2-4C6F-5278-A91A-BB75F35C463F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E9C95-B9DD-F419-A3D3-BB56AFF34A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F6CDF1-04CE-8125-69D5-3FE580EA3DD6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549850-FA2E-69E3-43A6-DF96036AF29A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6FC495B-90DF-5D6E-5F3B-C7F3C7FB3AF9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51870-693F-FC96-A044-9A5799752F6E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AD453-E68A-4538-5CC3-176251C65B72}"/>
              </a:ext>
            </a:extLst>
          </p:cNvPr>
          <p:cNvSpPr/>
          <p:nvPr/>
        </p:nvSpPr>
        <p:spPr>
          <a:xfrm>
            <a:off x="4147622" y="3751634"/>
            <a:ext cx="3855128" cy="2136584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FD95F-C076-6512-C87E-6DCF8072E396}"/>
              </a:ext>
            </a:extLst>
          </p:cNvPr>
          <p:cNvSpPr txBox="1"/>
          <p:nvPr/>
        </p:nvSpPr>
        <p:spPr>
          <a:xfrm>
            <a:off x="2729722" y="4824155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Subject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157B90-75E0-64F6-35A9-F7B0959C1BEF}"/>
              </a:ext>
            </a:extLst>
          </p:cNvPr>
          <p:cNvSpPr/>
          <p:nvPr/>
        </p:nvSpPr>
        <p:spPr>
          <a:xfrm>
            <a:off x="715592" y="839179"/>
            <a:ext cx="9809996" cy="2136584"/>
          </a:xfrm>
          <a:prstGeom prst="rect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2FDB5-393F-E88D-2049-EF35002A78A6}"/>
              </a:ext>
            </a:extLst>
          </p:cNvPr>
          <p:cNvSpPr txBox="1"/>
          <p:nvPr/>
        </p:nvSpPr>
        <p:spPr>
          <a:xfrm>
            <a:off x="3712534" y="948527"/>
            <a:ext cx="1732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Observers</a:t>
            </a:r>
          </a:p>
        </p:txBody>
      </p:sp>
    </p:spTree>
    <p:extLst>
      <p:ext uri="{BB962C8B-B14F-4D97-AF65-F5344CB8AC3E}">
        <p14:creationId xmlns:p14="http://schemas.microsoft.com/office/powerpoint/2010/main" val="146972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274FDB-C260-AA92-202C-BDAFECC03CA9}"/>
              </a:ext>
            </a:extLst>
          </p:cNvPr>
          <p:cNvSpPr/>
          <p:nvPr/>
        </p:nvSpPr>
        <p:spPr>
          <a:xfrm>
            <a:off x="6453378" y="1474172"/>
            <a:ext cx="5356548" cy="2757859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6799B4-C051-61D0-1A05-07348E06708B}"/>
              </a:ext>
            </a:extLst>
          </p:cNvPr>
          <p:cNvSpPr/>
          <p:nvPr/>
        </p:nvSpPr>
        <p:spPr>
          <a:xfrm>
            <a:off x="6176511" y="740640"/>
            <a:ext cx="5194873" cy="121711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0D6AA5-E2BE-DB13-934B-0E46BFBFC565}"/>
              </a:ext>
            </a:extLst>
          </p:cNvPr>
          <p:cNvSpPr/>
          <p:nvPr/>
        </p:nvSpPr>
        <p:spPr>
          <a:xfrm>
            <a:off x="6629223" y="1985815"/>
            <a:ext cx="4812499" cy="1859354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9B9024-9616-5012-F0C9-A4D283E25300}"/>
              </a:ext>
            </a:extLst>
          </p:cNvPr>
          <p:cNvSpPr/>
          <p:nvPr/>
        </p:nvSpPr>
        <p:spPr>
          <a:xfrm>
            <a:off x="6629223" y="3861507"/>
            <a:ext cx="4812499" cy="1050462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  <a:p>
            <a:pPr lvl="2"/>
            <a:r>
              <a:rPr lang="en-US" dirty="0"/>
              <a:t>Data model updates data can trigger many other observers to update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7817-F541-094D-15C6-132B7589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F312DE-3AEC-3BDA-8ED7-13190CC9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5899-434F-8263-3BA4-0D3FE6606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3831646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40594-18AE-1DB6-B639-CA47306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media player state diagram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4BDF25-9DC2-70D0-9485-86B14E559A21}"/>
              </a:ext>
            </a:extLst>
          </p:cNvPr>
          <p:cNvSpPr/>
          <p:nvPr/>
        </p:nvSpPr>
        <p:spPr>
          <a:xfrm>
            <a:off x="20421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STOPPED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909AC9-5032-2EA1-9848-06CA963FDB77}"/>
              </a:ext>
            </a:extLst>
          </p:cNvPr>
          <p:cNvSpPr/>
          <p:nvPr/>
        </p:nvSpPr>
        <p:spPr>
          <a:xfrm>
            <a:off x="516636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PLAYING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57F97D-CE65-81FC-876D-B74BE2E3C0BA}"/>
              </a:ext>
            </a:extLst>
          </p:cNvPr>
          <p:cNvSpPr/>
          <p:nvPr/>
        </p:nvSpPr>
        <p:spPr>
          <a:xfrm>
            <a:off x="8488680" y="2209800"/>
            <a:ext cx="1676400" cy="1264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PAUSED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963CFB-2691-1F4E-AA33-B1552EA5EB2E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718560" y="284226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77E0B-9BAC-E1FA-A0AE-5E799E179E29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842760" y="2842260"/>
            <a:ext cx="1645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68C909E-6BA5-EAFF-1505-9944B3F4E6CC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4442460" y="647700"/>
            <a:ext cx="12700" cy="312420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FC65BE6-F108-AD67-B0BD-0904D75F2B7A}"/>
              </a:ext>
            </a:extLst>
          </p:cNvPr>
          <p:cNvCxnSpPr>
            <a:cxnSpLocks/>
            <a:stCxn id="8" idx="3"/>
            <a:endCxn id="7" idx="4"/>
          </p:cNvCxnSpPr>
          <p:nvPr/>
        </p:nvCxnSpPr>
        <p:spPr>
          <a:xfrm rot="5400000">
            <a:off x="7276751" y="2017287"/>
            <a:ext cx="185243" cy="2729623"/>
          </a:xfrm>
          <a:prstGeom prst="curvedConnector3">
            <a:avLst>
              <a:gd name="adj1" fmla="val 2234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021E542-EEEC-16E2-80A6-225FA24BA9DB}"/>
              </a:ext>
            </a:extLst>
          </p:cNvPr>
          <p:cNvCxnSpPr>
            <a:cxnSpLocks/>
            <a:stCxn id="8" idx="4"/>
            <a:endCxn id="6" idx="4"/>
          </p:cNvCxnSpPr>
          <p:nvPr/>
        </p:nvCxnSpPr>
        <p:spPr>
          <a:xfrm rot="5400000">
            <a:off x="6103620" y="251460"/>
            <a:ext cx="12700" cy="6446520"/>
          </a:xfrm>
          <a:prstGeom prst="curvedConnector3">
            <a:avLst>
              <a:gd name="adj1" fmla="val 1188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83B58A-B923-3CB7-34F9-18283A7D53EF}"/>
              </a:ext>
            </a:extLst>
          </p:cNvPr>
          <p:cNvSpPr txBox="1"/>
          <p:nvPr/>
        </p:nvSpPr>
        <p:spPr>
          <a:xfrm>
            <a:off x="3927804" y="2866410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A4E675-EE04-27B3-96D9-195BEFB3D39F}"/>
              </a:ext>
            </a:extLst>
          </p:cNvPr>
          <p:cNvSpPr txBox="1"/>
          <p:nvPr/>
        </p:nvSpPr>
        <p:spPr>
          <a:xfrm>
            <a:off x="7166304" y="288427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pause</a:t>
            </a:r>
            <a:endParaRPr lang="en-US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52A6C-1A8E-9B32-519D-BD2E6B4C22FA}"/>
              </a:ext>
            </a:extLst>
          </p:cNvPr>
          <p:cNvSpPr txBox="1"/>
          <p:nvPr/>
        </p:nvSpPr>
        <p:spPr>
          <a:xfrm>
            <a:off x="3802769" y="1352569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57601A-279B-A98F-838E-775903AFA01B}"/>
              </a:ext>
            </a:extLst>
          </p:cNvPr>
          <p:cNvSpPr txBox="1"/>
          <p:nvPr/>
        </p:nvSpPr>
        <p:spPr>
          <a:xfrm>
            <a:off x="5699473" y="4463921"/>
            <a:ext cx="82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stop</a:t>
            </a:r>
            <a:endParaRPr lang="en-US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787ACB-8144-0C63-783C-27D27D200654}"/>
              </a:ext>
            </a:extLst>
          </p:cNvPr>
          <p:cNvSpPr txBox="1"/>
          <p:nvPr/>
        </p:nvSpPr>
        <p:spPr>
          <a:xfrm>
            <a:off x="7166304" y="3678042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play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372672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11411</TotalTime>
  <Words>9724</Words>
  <Application>Microsoft Office PowerPoint</Application>
  <PresentationFormat>Widescreen</PresentationFormat>
  <Paragraphs>1859</Paragraphs>
  <Slides>130</Slides>
  <Notes>71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What are design patterns?</vt:lpstr>
      <vt:lpstr>Social media platform</vt:lpstr>
      <vt:lpstr>OO, testing, reflection – single component focus</vt:lpstr>
      <vt:lpstr>Software architecture</vt:lpstr>
      <vt:lpstr>Design patterns – single component focus</vt:lpstr>
      <vt:lpstr>Why do we need design patterns?</vt:lpstr>
      <vt:lpstr>Why do we need design patterns?</vt:lpstr>
      <vt:lpstr>Question</vt:lpstr>
      <vt:lpstr>static field</vt:lpstr>
      <vt:lpstr>static field</vt:lpstr>
      <vt:lpstr>Preventing misuse</vt:lpstr>
      <vt:lpstr>Solution: singleton design pattern</vt:lpstr>
      <vt:lpstr>Solution: singleton design pattern</vt:lpstr>
      <vt:lpstr>Why do we need design patterns?</vt:lpstr>
      <vt:lpstr>Why should we study design patterns?</vt:lpstr>
      <vt:lpstr>Design pattern classification</vt:lpstr>
      <vt:lpstr>Creational patterns </vt:lpstr>
      <vt:lpstr>PowerPoint Presentation</vt:lpstr>
      <vt:lpstr>Case study: UI toolkit</vt:lpstr>
      <vt:lpstr>Abstract factory pattern for UI toolkit</vt:lpstr>
      <vt:lpstr>Abstract factory pattern for UI toolkit</vt:lpstr>
      <vt:lpstr>Abstract factory</vt:lpstr>
      <vt:lpstr>Characteristics</vt:lpstr>
      <vt:lpstr>Characteristics</vt:lpstr>
      <vt:lpstr>Characteristics</vt:lpstr>
      <vt:lpstr>Structural patterns</vt:lpstr>
      <vt:lpstr>PowerPoint Presentation</vt:lpstr>
      <vt:lpstr>Adapter design pattern</vt:lpstr>
      <vt:lpstr>Adapter design pattern</vt:lpstr>
      <vt:lpstr>Payment interface adapter</vt:lpstr>
      <vt:lpstr>Adapter design pattern</vt:lpstr>
      <vt:lpstr>Payment interface adapter</vt:lpstr>
      <vt:lpstr>What did we achieve?</vt:lpstr>
      <vt:lpstr>Payment interface adapter</vt:lpstr>
      <vt:lpstr>Adapter vs. proxy design pattern</vt:lpstr>
      <vt:lpstr>Characteristics</vt:lpstr>
      <vt:lpstr>PowerPoint Presentation</vt:lpstr>
      <vt:lpstr>Announcements</vt:lpstr>
      <vt:lpstr>Agenda</vt:lpstr>
      <vt:lpstr>Design pattern classification</vt:lpstr>
      <vt:lpstr>PowerPoint Presentation</vt:lpstr>
      <vt:lpstr>Case study: social media posts</vt:lpstr>
      <vt:lpstr>Composite design pattern for social media post</vt:lpstr>
      <vt:lpstr>Benefits</vt:lpstr>
      <vt:lpstr>Benefits</vt:lpstr>
      <vt:lpstr>Benefits</vt:lpstr>
      <vt:lpstr>Composite design pattern</vt:lpstr>
      <vt:lpstr>Characteristics</vt:lpstr>
      <vt:lpstr>PowerPoint Presentation</vt:lpstr>
      <vt:lpstr>Decorator design pattern</vt:lpstr>
      <vt:lpstr>Case study – fraud detecting payment processor</vt:lpstr>
      <vt:lpstr>Subclass?</vt:lpstr>
      <vt:lpstr>Problem 1: breaks SRP</vt:lpstr>
      <vt:lpstr>Problem 2: class explosion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Decorators visually</vt:lpstr>
      <vt:lpstr>Decorators visually</vt:lpstr>
      <vt:lpstr>Isn’t this a proxy??</vt:lpstr>
      <vt:lpstr>HW4: decorator pattern for social media content </vt:lpstr>
      <vt:lpstr>Characteristics</vt:lpstr>
      <vt:lpstr>PowerPoint Presentation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Case study: vehicle class hierarchy</vt:lpstr>
      <vt:lpstr>Bridge design pattern</vt:lpstr>
      <vt:lpstr>Characteristics</vt:lpstr>
      <vt:lpstr>Design pattern classification</vt:lpstr>
      <vt:lpstr>PowerPoint Presentation</vt:lpstr>
      <vt:lpstr>Design pattern classification</vt:lpstr>
      <vt:lpstr>PowerPoint Presentation</vt:lpstr>
      <vt:lpstr>Case study – compiler library</vt:lpstr>
      <vt:lpstr>Case study – compiler library</vt:lpstr>
      <vt:lpstr>Case study – compiler library</vt:lpstr>
      <vt:lpstr>Characteristics</vt:lpstr>
      <vt:lpstr>PowerPoint Presentation</vt:lpstr>
      <vt:lpstr>Case study – game system with thousands of bullets</vt:lpstr>
      <vt:lpstr>Flyweight design pattern</vt:lpstr>
      <vt:lpstr>Flyweight design pattern</vt:lpstr>
      <vt:lpstr>Putting it all together</vt:lpstr>
      <vt:lpstr>Characteristics</vt:lpstr>
      <vt:lpstr>Design pattern classification</vt:lpstr>
      <vt:lpstr>PowerPoint Presentation</vt:lpstr>
      <vt:lpstr>Behavioral pattern</vt:lpstr>
      <vt:lpstr>Case study - Graphical views for application data</vt:lpstr>
      <vt:lpstr>Observer designer pattern</vt:lpstr>
      <vt:lpstr>Observer design pattern</vt:lpstr>
      <vt:lpstr>Graphical views for application data</vt:lpstr>
      <vt:lpstr>Graphical views for application data</vt:lpstr>
      <vt:lpstr>Graphical views for application data</vt:lpstr>
      <vt:lpstr>Characteristics</vt:lpstr>
      <vt:lpstr>PowerPoint Presentation</vt:lpstr>
      <vt:lpstr>Case study: media player state diagram</vt:lpstr>
      <vt:lpstr>Media player states</vt:lpstr>
      <vt:lpstr>Without design pattern</vt:lpstr>
      <vt:lpstr>With state design pattern</vt:lpstr>
      <vt:lpstr>With state design pattern</vt:lpstr>
      <vt:lpstr>State design pattern</vt:lpstr>
      <vt:lpstr>Characteristics</vt:lpstr>
      <vt:lpstr>PowerPoint Presentation</vt:lpstr>
      <vt:lpstr>Case study: find all paths from source to destination</vt:lpstr>
      <vt:lpstr>Case study: find all paths from source to destination</vt:lpstr>
      <vt:lpstr>Case study: find all paths from source to destination</vt:lpstr>
      <vt:lpstr>Template method design pattern</vt:lpstr>
      <vt:lpstr>Characteristics</vt:lpstr>
      <vt:lpstr>PowerPoint Presentation</vt:lpstr>
      <vt:lpstr>Case study – transform nested shapes</vt:lpstr>
      <vt:lpstr>Case study – transform nested shapes</vt:lpstr>
      <vt:lpstr>Case study – transform nested shapes</vt:lpstr>
      <vt:lpstr>Design option 1</vt:lpstr>
      <vt:lpstr>Design option 1</vt:lpstr>
      <vt:lpstr>Disadvantages</vt:lpstr>
      <vt:lpstr>Visitor design pattern</vt:lpstr>
      <vt:lpstr>Visitor design pattern</vt:lpstr>
      <vt:lpstr>Visitor design pattern</vt:lpstr>
      <vt:lpstr>Visitor design pattern</vt:lpstr>
      <vt:lpstr>Visitor design pattern</vt:lpstr>
      <vt:lpstr>High-level case study – compiler code generation</vt:lpstr>
      <vt:lpstr>ASTVisitor</vt:lpstr>
      <vt:lpstr>ASTVisitor</vt:lpstr>
      <vt:lpstr>Summary</vt:lpstr>
      <vt:lpstr>With visitor design pattern</vt:lpstr>
      <vt:lpstr>With visitor design pattern</vt:lpstr>
      <vt:lpstr>With visitor design pattern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1327</cp:revision>
  <dcterms:created xsi:type="dcterms:W3CDTF">2019-06-30T03:25:06Z</dcterms:created>
  <dcterms:modified xsi:type="dcterms:W3CDTF">2025-02-25T23:55:47Z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