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09"/>
  </p:notesMasterIdLst>
  <p:handoutMasterIdLst>
    <p:handoutMasterId r:id="rId110"/>
  </p:handoutMasterIdLst>
  <p:sldIdLst>
    <p:sldId id="256" r:id="rId2"/>
    <p:sldId id="1115" r:id="rId3"/>
    <p:sldId id="1116" r:id="rId4"/>
    <p:sldId id="1117" r:id="rId5"/>
    <p:sldId id="1118" r:id="rId6"/>
    <p:sldId id="1119" r:id="rId7"/>
    <p:sldId id="1088" r:id="rId8"/>
    <p:sldId id="1121" r:id="rId9"/>
    <p:sldId id="1122" r:id="rId10"/>
    <p:sldId id="1124" r:id="rId11"/>
    <p:sldId id="1102" r:id="rId12"/>
    <p:sldId id="1103" r:id="rId13"/>
    <p:sldId id="1104" r:id="rId14"/>
    <p:sldId id="1101" r:id="rId15"/>
    <p:sldId id="1126" r:id="rId16"/>
    <p:sldId id="1108" r:id="rId17"/>
    <p:sldId id="259" r:id="rId18"/>
    <p:sldId id="1123" r:id="rId19"/>
    <p:sldId id="1125" r:id="rId20"/>
    <p:sldId id="1089" r:id="rId21"/>
    <p:sldId id="1090" r:id="rId22"/>
    <p:sldId id="1087" r:id="rId23"/>
    <p:sldId id="1127" r:id="rId24"/>
    <p:sldId id="1150" r:id="rId25"/>
    <p:sldId id="1092" r:id="rId26"/>
    <p:sldId id="1161" r:id="rId27"/>
    <p:sldId id="1162" r:id="rId28"/>
    <p:sldId id="1163" r:id="rId29"/>
    <p:sldId id="1130" r:id="rId30"/>
    <p:sldId id="1129" r:id="rId31"/>
    <p:sldId id="1131" r:id="rId32"/>
    <p:sldId id="1132" r:id="rId33"/>
    <p:sldId id="1164" r:id="rId34"/>
    <p:sldId id="1134" r:id="rId35"/>
    <p:sldId id="1135" r:id="rId36"/>
    <p:sldId id="1136" r:id="rId37"/>
    <p:sldId id="1137" r:id="rId38"/>
    <p:sldId id="1138" r:id="rId39"/>
    <p:sldId id="1139" r:id="rId40"/>
    <p:sldId id="1140" r:id="rId41"/>
    <p:sldId id="1141" r:id="rId42"/>
    <p:sldId id="1142" r:id="rId43"/>
    <p:sldId id="1143" r:id="rId44"/>
    <p:sldId id="1158" r:id="rId45"/>
    <p:sldId id="1145" r:id="rId46"/>
    <p:sldId id="1147" r:id="rId47"/>
    <p:sldId id="1148" r:id="rId48"/>
    <p:sldId id="1151" r:id="rId49"/>
    <p:sldId id="1094" r:id="rId50"/>
    <p:sldId id="1149" r:id="rId51"/>
    <p:sldId id="1152" r:id="rId52"/>
    <p:sldId id="1153" r:id="rId53"/>
    <p:sldId id="1154" r:id="rId54"/>
    <p:sldId id="1155" r:id="rId55"/>
    <p:sldId id="1156" r:id="rId56"/>
    <p:sldId id="1157" r:id="rId57"/>
    <p:sldId id="1165" r:id="rId58"/>
    <p:sldId id="1182" r:id="rId59"/>
    <p:sldId id="1166" r:id="rId60"/>
    <p:sldId id="1168" r:id="rId61"/>
    <p:sldId id="1167" r:id="rId62"/>
    <p:sldId id="1144" r:id="rId63"/>
    <p:sldId id="1198" r:id="rId64"/>
    <p:sldId id="1199" r:id="rId65"/>
    <p:sldId id="1200" r:id="rId66"/>
    <p:sldId id="1201" r:id="rId67"/>
    <p:sldId id="1202" r:id="rId68"/>
    <p:sldId id="1146" r:id="rId69"/>
    <p:sldId id="1169" r:id="rId70"/>
    <p:sldId id="1170" r:id="rId71"/>
    <p:sldId id="1171" r:id="rId72"/>
    <p:sldId id="1174" r:id="rId73"/>
    <p:sldId id="1186" r:id="rId74"/>
    <p:sldId id="1172" r:id="rId75"/>
    <p:sldId id="1175" r:id="rId76"/>
    <p:sldId id="1178" r:id="rId77"/>
    <p:sldId id="1177" r:id="rId78"/>
    <p:sldId id="1179" r:id="rId79"/>
    <p:sldId id="1180" r:id="rId80"/>
    <p:sldId id="1160" r:id="rId81"/>
    <p:sldId id="1181" r:id="rId82"/>
    <p:sldId id="1194" r:id="rId83"/>
    <p:sldId id="1183" r:id="rId84"/>
    <p:sldId id="1184" r:id="rId85"/>
    <p:sldId id="1185" r:id="rId86"/>
    <p:sldId id="1187" r:id="rId87"/>
    <p:sldId id="1105" r:id="rId88"/>
    <p:sldId id="1188" r:id="rId89"/>
    <p:sldId id="1110" r:id="rId90"/>
    <p:sldId id="1111" r:id="rId91"/>
    <p:sldId id="1190" r:id="rId92"/>
    <p:sldId id="1192" r:id="rId93"/>
    <p:sldId id="1189" r:id="rId94"/>
    <p:sldId id="1191" r:id="rId95"/>
    <p:sldId id="1113" r:id="rId96"/>
    <p:sldId id="1193" r:id="rId97"/>
    <p:sldId id="1114" r:id="rId98"/>
    <p:sldId id="258" r:id="rId99"/>
    <p:sldId id="1106" r:id="rId100"/>
    <p:sldId id="257" r:id="rId101"/>
    <p:sldId id="1091" r:id="rId102"/>
    <p:sldId id="1096" r:id="rId103"/>
    <p:sldId id="1100" r:id="rId104"/>
    <p:sldId id="1099" r:id="rId105"/>
    <p:sldId id="1107" r:id="rId106"/>
    <p:sldId id="1109" r:id="rId107"/>
    <p:sldId id="1095" r:id="rId108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FFFFFF"/>
    <a:srgbClr val="0000FF"/>
    <a:srgbClr val="B9B9FF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1840" autoAdjust="0"/>
  </p:normalViewPr>
  <p:slideViewPr>
    <p:cSldViewPr snapToGrid="0">
      <p:cViewPr varScale="1">
        <p:scale>
          <a:sx n="144" d="100"/>
          <a:sy n="144" d="100"/>
        </p:scale>
        <p:origin x="108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microsoft.com/office/2018/10/relationships/authors" Target="author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handoutMaster" Target="handoutMasters/handoutMaster1.xml"/><Relationship Id="rId115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Runtime (in </a:t>
            </a:r>
            <a:r>
              <a:rPr lang="en-US" sz="2400" dirty="0" err="1"/>
              <a:t>ms</a:t>
            </a:r>
            <a:r>
              <a:rPr lang="en-US" sz="24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 (gcc-14)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Hello world</c:v>
                </c:pt>
                <c:pt idx="1">
                  <c:v>knucleotide</c:v>
                </c:pt>
                <c:pt idx="2">
                  <c:v>nbody</c:v>
                </c:pt>
                <c:pt idx="3">
                  <c:v>nsieve</c:v>
                </c:pt>
                <c:pt idx="4">
                  <c:v>spectral-norm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180</c:v>
                </c:pt>
                <c:pt idx="2">
                  <c:v>308</c:v>
                </c:pt>
                <c:pt idx="3">
                  <c:v>278</c:v>
                </c:pt>
                <c:pt idx="4">
                  <c:v>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89-4F48-9787-6A969CB494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Java (openjdk-23)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Hello world</c:v>
                </c:pt>
                <c:pt idx="1">
                  <c:v>knucleotide</c:v>
                </c:pt>
                <c:pt idx="2">
                  <c:v>nbody</c:v>
                </c:pt>
                <c:pt idx="3">
                  <c:v>nsieve</c:v>
                </c:pt>
                <c:pt idx="4">
                  <c:v>spectral-norm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73</c:v>
                </c:pt>
                <c:pt idx="1">
                  <c:v>992</c:v>
                </c:pt>
                <c:pt idx="2">
                  <c:v>448</c:v>
                </c:pt>
                <c:pt idx="3">
                  <c:v>781</c:v>
                </c:pt>
                <c:pt idx="4">
                  <c:v>1972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89-4F48-9787-6A969CB49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7544239"/>
        <c:axId val="2067527919"/>
      </c:barChart>
      <c:catAx>
        <c:axId val="206754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527919"/>
        <c:crosses val="autoZero"/>
        <c:auto val="1"/>
        <c:lblAlgn val="ctr"/>
        <c:lblOffset val="100"/>
        <c:noMultiLvlLbl val="0"/>
      </c:catAx>
      <c:valAx>
        <c:axId val="206752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544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20ACC-CCEF-871F-BC62-970FA8485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5581C0-A2C8-7A6E-8953-F95FABBC80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CC2125-E0D2-5BB1-5312-F9892F778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25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D1E95-4B4B-54F4-E498-1A7C38F05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68783B-991A-A392-F953-3A8F75CBE3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25171A-D53F-6C39-F4CC-38DC0C223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12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D51D2-CFB8-FA91-D642-2FD9C25D8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EB285-3C92-93C7-5E8E-056AFF4E2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1FC74D-D1B9-ADBB-6F4A-66DBAD885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25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64C51-0A7F-C15C-73E5-CB3423A22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C3777C-1BC4-ED78-90B8-0D012D865E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8B72CF-4E06-0998-9CDC-601EA1050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96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B6368-9DC5-BBFE-DEC8-44F504B09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5684B3-9949-FDF2-04EE-D22AC63503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4D0978-049B-6642-D0C0-C7F8BBE64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72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multi-step attacks</a:t>
            </a:r>
          </a:p>
        </p:txBody>
      </p:sp>
    </p:spTree>
    <p:extLst>
      <p:ext uri="{BB962C8B-B14F-4D97-AF65-F5344CB8AC3E}">
        <p14:creationId xmlns:p14="http://schemas.microsoft.com/office/powerpoint/2010/main" val="1958565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AA022-1789-5924-8D45-54138CC6F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4DE32F-C703-E2F7-98B2-556B7F11C1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5CA4D0-EA30-1B2D-D78F-D40BF2FBB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6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46F9D-96A8-F11E-5BA5-EE133EC5D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5EC6F2-50E0-B031-20FE-FA68020476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4E82FB-8D9E-F673-A4FB-2F1466A80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97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74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38AB7-011D-7939-D9AB-85F40E621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08112-FE61-FB3D-CD76-F6CB63C076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7D1D63-12D0-5F93-8B2F-E6DD71E10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36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94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A706D-6631-DCC7-434E-C6176FC93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030FB5-7696-7F74-55EB-CD66045D16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CA2106-6112-CEFF-98FD-2318DB27E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95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64B8F-3CA4-8682-F3D7-0262F533A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11F6CB-1E66-2880-B82E-8D67A87B28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5AC49F-16D0-3274-7648-015FB8991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66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9C4FE-033F-0CCE-3C50-F71A79F56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F7F5DA-35FB-6D9A-6710-69DB436108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031191-CE19-B06F-8258-3C9F8FD7D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749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05261-39B2-06E1-B810-260DB6C5C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54BC27-3CAC-4179-0BA5-EF05E1830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46DABD-00B0-1D33-2A2A-CB56A7521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48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22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37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Mathematical benchmarks</a:t>
            </a:r>
          </a:p>
        </p:txBody>
      </p:sp>
    </p:spTree>
    <p:extLst>
      <p:ext uri="{BB962C8B-B14F-4D97-AF65-F5344CB8AC3E}">
        <p14:creationId xmlns:p14="http://schemas.microsoft.com/office/powerpoint/2010/main" val="3599316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21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A7DDE-102F-ACA4-4120-A1AB1DA0D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36791-4A5B-7ACE-10F9-4D788E7DB3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532A00-4E20-2D02-EFAA-A0488778C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755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08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06EF5-E564-E625-5F40-A54E369EE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34BFE-74F3-2137-A62E-C15EBCE260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8B31A4-197F-5929-FE1E-F7AEFFEA5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Specific to x86.. Most common </a:t>
            </a:r>
            <a:r>
              <a:rPr lang="en-US" dirty="0" err="1"/>
              <a:t>archs</a:t>
            </a:r>
            <a:r>
              <a:rPr lang="en-US" dirty="0"/>
              <a:t> operate in this way</a:t>
            </a:r>
          </a:p>
        </p:txBody>
      </p:sp>
    </p:spTree>
    <p:extLst>
      <p:ext uri="{BB962C8B-B14F-4D97-AF65-F5344CB8AC3E}">
        <p14:creationId xmlns:p14="http://schemas.microsoft.com/office/powerpoint/2010/main" val="1471953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F6B0B-9D60-ED3B-AC0D-440C6FC22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850D41-E76B-8A04-473C-90155E60DC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E5F86B-F462-C8C1-198B-BD5756CE6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64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F3396-3D2E-65C0-24D6-FDA2D1D6B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BF11C5-8D30-6B6D-61DD-101309F63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FC5CDF-B9E0-31C2-650E-4B7D97512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7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March 5,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March 5,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March 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March 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March 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March 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March 5,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buffer-overflow-demo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control-flow-hijack-demo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memory" TargetMode="Externa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jpeg"/><Relationship Id="rId10" Type="http://schemas.openxmlformats.org/officeDocument/2006/relationships/image" Target="../media/image30.jpe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security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8F301-6663-0FD8-B771-8AF137EC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global_arr</a:t>
            </a:r>
            <a:r>
              <a:rPr lang="en-US" dirty="0"/>
              <a:t>[10];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int a;</a:t>
            </a:r>
          </a:p>
          <a:p>
            <a:r>
              <a:rPr lang="en-US" dirty="0"/>
              <a:t>	int b;</a:t>
            </a:r>
          </a:p>
          <a:p>
            <a:r>
              <a:rPr lang="en-US" dirty="0"/>
              <a:t>	int </a:t>
            </a:r>
            <a:r>
              <a:rPr lang="en-US" dirty="0" err="1"/>
              <a:t>local_arr</a:t>
            </a:r>
            <a:r>
              <a:rPr lang="en-US" dirty="0"/>
              <a:t>[10];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int* p = malloc(10*</a:t>
            </a:r>
            <a:r>
              <a:rPr lang="en-US" dirty="0" err="1"/>
              <a:t>sizeof</a:t>
            </a:r>
            <a:r>
              <a:rPr lang="en-US" dirty="0"/>
              <a:t>(int)); 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1A68C3-3FD0-7739-2546-9030E368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types of memory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8519F-BC20-2D0C-4083-60F96DCE97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Applications have (at least) 3 types of memory</a:t>
            </a:r>
          </a:p>
          <a:p>
            <a:r>
              <a:rPr lang="en-US" dirty="0"/>
              <a:t>Function local variables allocated on the “stack”</a:t>
            </a:r>
          </a:p>
          <a:p>
            <a:r>
              <a:rPr lang="en-US" dirty="0"/>
              <a:t>Heap variables allocated via malloc </a:t>
            </a:r>
          </a:p>
          <a:p>
            <a:r>
              <a:rPr lang="en-US" dirty="0"/>
              <a:t>Global variables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D2DBB-3A9F-3174-8176-6E5E08BE0CDA}"/>
              </a:ext>
            </a:extLst>
          </p:cNvPr>
          <p:cNvSpPr txBox="1"/>
          <p:nvPr/>
        </p:nvSpPr>
        <p:spPr>
          <a:xfrm>
            <a:off x="8692308" y="785004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Global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F1B21-8F61-369F-40DC-A77B8F251E29}"/>
              </a:ext>
            </a:extLst>
          </p:cNvPr>
          <p:cNvSpPr txBox="1"/>
          <p:nvPr/>
        </p:nvSpPr>
        <p:spPr>
          <a:xfrm>
            <a:off x="8811657" y="1576382"/>
            <a:ext cx="15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Stack variable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E8E6A3-193B-6202-4DC3-BD57CCD19671}"/>
              </a:ext>
            </a:extLst>
          </p:cNvPr>
          <p:cNvSpPr/>
          <p:nvPr/>
        </p:nvSpPr>
        <p:spPr>
          <a:xfrm>
            <a:off x="6115145" y="696277"/>
            <a:ext cx="2416138" cy="458059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814F17-5097-B5D6-D749-83BA5C849C1E}"/>
              </a:ext>
            </a:extLst>
          </p:cNvPr>
          <p:cNvSpPr/>
          <p:nvPr/>
        </p:nvSpPr>
        <p:spPr>
          <a:xfrm>
            <a:off x="6364836" y="1576382"/>
            <a:ext cx="2416138" cy="781228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40C153-A03E-6116-CDA1-33E0ACEAD9A9}"/>
              </a:ext>
            </a:extLst>
          </p:cNvPr>
          <p:cNvGrpSpPr/>
          <p:nvPr/>
        </p:nvGrpSpPr>
        <p:grpSpPr>
          <a:xfrm>
            <a:off x="6630586" y="2389042"/>
            <a:ext cx="5178064" cy="781228"/>
            <a:chOff x="6630586" y="2389042"/>
            <a:chExt cx="5178064" cy="7812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DEAA2D-535C-EF21-780A-3C21C07F94DC}"/>
                </a:ext>
              </a:extLst>
            </p:cNvPr>
            <p:cNvSpPr txBox="1"/>
            <p:nvPr/>
          </p:nvSpPr>
          <p:spPr>
            <a:xfrm>
              <a:off x="10285476" y="2480839"/>
              <a:ext cx="152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Heap variable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1C1261-BC85-2849-F80C-3339FEBD6E03}"/>
                </a:ext>
              </a:extLst>
            </p:cNvPr>
            <p:cNvSpPr/>
            <p:nvPr/>
          </p:nvSpPr>
          <p:spPr>
            <a:xfrm>
              <a:off x="6630586" y="2389042"/>
              <a:ext cx="3706724" cy="781228"/>
            </a:xfrm>
            <a:prstGeom prst="rect">
              <a:avLst/>
            </a:prstGeom>
            <a:noFill/>
            <a:ln w="603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070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animBg="1"/>
      <p:bldP spid="10" grpId="1" animBg="1"/>
      <p:bldP spid="11" grpId="0" animBg="1"/>
      <p:bldP spid="11" grpId="1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A12321-3680-70D7-AFE0-7F0BB2D6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Informally, </a:t>
            </a:r>
            <a:r>
              <a:rPr lang="en-US" dirty="0"/>
              <a:t>the software should perform </a:t>
            </a:r>
            <a:r>
              <a:rPr lang="en-US" b="1" dirty="0"/>
              <a:t>only </a:t>
            </a:r>
            <a:r>
              <a:rPr lang="en-US" dirty="0"/>
              <a:t>the programmer-intended operation</a:t>
            </a:r>
          </a:p>
          <a:p>
            <a:r>
              <a:rPr lang="en-US" dirty="0"/>
              <a:t>Surprisingly hard to ensure</a:t>
            </a:r>
          </a:p>
          <a:p>
            <a:pPr lvl="1"/>
            <a:r>
              <a:rPr lang="en-US" dirty="0"/>
              <a:t>Bugs are software flaws or defects that causes the program to behave unexpectedly</a:t>
            </a:r>
          </a:p>
          <a:p>
            <a:pPr lvl="1"/>
            <a:r>
              <a:rPr lang="en-US" dirty="0"/>
              <a:t>Some bugs lead to </a:t>
            </a:r>
            <a:r>
              <a:rPr lang="en-US" b="1" dirty="0"/>
              <a:t>software vulnerabilities</a:t>
            </a:r>
            <a:endParaRPr lang="en-US" dirty="0"/>
          </a:p>
          <a:p>
            <a:r>
              <a:rPr lang="en-US" dirty="0"/>
              <a:t>Software vulnerabilities are software flaws that attackers can exploit to compromise the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A20FFA-C2DB-B464-1D71-74BE82A7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security?</a:t>
            </a:r>
          </a:p>
        </p:txBody>
      </p:sp>
    </p:spTree>
    <p:extLst>
      <p:ext uri="{BB962C8B-B14F-4D97-AF65-F5344CB8AC3E}">
        <p14:creationId xmlns:p14="http://schemas.microsoft.com/office/powerpoint/2010/main" val="287883891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759E043-60C7-6CED-C375-7BC5609F7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D4B4E8-85EC-3486-610B-66D830FC0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/>
          </a:bodyPr>
          <a:lstStyle/>
          <a:p>
            <a:r>
              <a:rPr lang="en-US" dirty="0"/>
              <a:t>Ensures that memory accesses are confined to the boundaries of the allocated memory block</a:t>
            </a:r>
          </a:p>
          <a:p>
            <a:r>
              <a:rPr lang="en-US" dirty="0" err="1"/>
              <a:t>E.g</a:t>
            </a:r>
            <a:r>
              <a:rPr lang="en-US" dirty="0"/>
              <a:t>, when using a pointer to access an array, the pointer should point to memory within the array bounds</a:t>
            </a:r>
          </a:p>
          <a:p>
            <a:r>
              <a:rPr lang="en-US" dirty="0"/>
              <a:t>Out-of-bounds accesses are prevented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176691-4CEF-5E83-3B1F-9D82F9AA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memory safety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831CE-2D64-E134-1C81-C584106B424B}"/>
              </a:ext>
            </a:extLst>
          </p:cNvPr>
          <p:cNvSpPr txBox="1"/>
          <p:nvPr/>
        </p:nvSpPr>
        <p:spPr>
          <a:xfrm>
            <a:off x="6569948" y="1727201"/>
            <a:ext cx="5622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int array[4] = {10, 20, 30, 40};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8BED1-9326-949F-D6DF-9EB2EE3BBA42}"/>
              </a:ext>
            </a:extLst>
          </p:cNvPr>
          <p:cNvSpPr txBox="1"/>
          <p:nvPr/>
        </p:nvSpPr>
        <p:spPr>
          <a:xfrm>
            <a:off x="7483728" y="4412848"/>
            <a:ext cx="3073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int* </a:t>
            </a:r>
            <a:r>
              <a:rPr lang="en-US" sz="2400" dirty="0" err="1">
                <a:latin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</a:rPr>
              <a:t> = array;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EFC033E-EF00-3464-6CC0-1ED81CAA0C90}"/>
              </a:ext>
            </a:extLst>
          </p:cNvPr>
          <p:cNvCxnSpPr>
            <a:stCxn id="11" idx="0"/>
            <a:endCxn id="2" idx="2"/>
          </p:cNvCxnSpPr>
          <p:nvPr/>
        </p:nvCxnSpPr>
        <p:spPr>
          <a:xfrm rot="16200000" flipV="1">
            <a:off x="7449110" y="2841590"/>
            <a:ext cx="988818" cy="2153697"/>
          </a:xfrm>
          <a:prstGeom prst="curvedConnector3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3483F7F-0C2C-1A0A-730C-8606217543CF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rot="16200000" flipV="1">
            <a:off x="7970787" y="3363267"/>
            <a:ext cx="988819" cy="1110343"/>
          </a:xfrm>
          <a:prstGeom prst="curvedConnector3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F58B583-4B5F-8889-A717-675B7623D14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8492464" y="3884944"/>
            <a:ext cx="988819" cy="66989"/>
          </a:xfrm>
          <a:prstGeom prst="curvedConnector3">
            <a:avLst>
              <a:gd name="adj1" fmla="val 50000"/>
            </a:avLst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54BA23D-081F-2387-FA51-8A96C427C1A3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9014140" y="3430257"/>
            <a:ext cx="988819" cy="976365"/>
          </a:xfrm>
          <a:prstGeom prst="curvedConnector3">
            <a:avLst>
              <a:gd name="adj1" fmla="val 50000"/>
            </a:avLst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B7CA40-D102-E924-5FE5-D54804F75E38}"/>
              </a:ext>
            </a:extLst>
          </p:cNvPr>
          <p:cNvGrpSpPr/>
          <p:nvPr/>
        </p:nvGrpSpPr>
        <p:grpSpPr>
          <a:xfrm>
            <a:off x="6344993" y="2445152"/>
            <a:ext cx="4173416" cy="978878"/>
            <a:chOff x="6344993" y="2445152"/>
            <a:chExt cx="4173416" cy="97887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29B984F-1E65-DF10-C535-402B1BC2A218}"/>
                </a:ext>
              </a:extLst>
            </p:cNvPr>
            <p:cNvSpPr/>
            <p:nvPr/>
          </p:nvSpPr>
          <p:spPr>
            <a:xfrm>
              <a:off x="6344993" y="2445153"/>
              <a:ext cx="1043354" cy="9788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7034456-557C-4527-3F70-20422FDE0FBB}"/>
                </a:ext>
              </a:extLst>
            </p:cNvPr>
            <p:cNvSpPr/>
            <p:nvPr/>
          </p:nvSpPr>
          <p:spPr>
            <a:xfrm>
              <a:off x="7388347" y="2445152"/>
              <a:ext cx="1043354" cy="9788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B4A0726-9116-0180-72CA-A1C64D00B1EE}"/>
                </a:ext>
              </a:extLst>
            </p:cNvPr>
            <p:cNvSpPr/>
            <p:nvPr/>
          </p:nvSpPr>
          <p:spPr>
            <a:xfrm>
              <a:off x="8431701" y="2445152"/>
              <a:ext cx="1043354" cy="9788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709D594-8847-245B-86AE-7C740739B3D2}"/>
                </a:ext>
              </a:extLst>
            </p:cNvPr>
            <p:cNvSpPr/>
            <p:nvPr/>
          </p:nvSpPr>
          <p:spPr>
            <a:xfrm>
              <a:off x="9475055" y="2445152"/>
              <a:ext cx="1043354" cy="9788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40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7D6390D-1AF2-98C6-EF95-0409DAC146CC}"/>
              </a:ext>
            </a:extLst>
          </p:cNvPr>
          <p:cNvSpPr/>
          <p:nvPr/>
        </p:nvSpPr>
        <p:spPr>
          <a:xfrm>
            <a:off x="10788039" y="2445152"/>
            <a:ext cx="1043354" cy="978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‘A’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26AC635-3DC9-6BF4-D942-BBB3EA833C62}"/>
              </a:ext>
            </a:extLst>
          </p:cNvPr>
          <p:cNvCxnSpPr>
            <a:cxnSpLocks/>
            <a:stCxn id="11" idx="0"/>
            <a:endCxn id="23" idx="2"/>
          </p:cNvCxnSpPr>
          <p:nvPr/>
        </p:nvCxnSpPr>
        <p:spPr>
          <a:xfrm rot="5400000" flipH="1" flipV="1">
            <a:off x="9670632" y="2773765"/>
            <a:ext cx="988819" cy="2289349"/>
          </a:xfrm>
          <a:prstGeom prst="curved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46687342-BAD1-3A2B-123C-3BCCE5B6BC6C}"/>
              </a:ext>
            </a:extLst>
          </p:cNvPr>
          <p:cNvSpPr/>
          <p:nvPr/>
        </p:nvSpPr>
        <p:spPr>
          <a:xfrm>
            <a:off x="10175632" y="3368152"/>
            <a:ext cx="791307" cy="9576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5BE93BB-1A5C-3C5E-893C-A5546B9F4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D97BB2-FDF9-0098-9BF4-2B639527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 allows out of bounds access</a:t>
            </a:r>
          </a:p>
          <a:p>
            <a:pPr lvl="1"/>
            <a:r>
              <a:rPr lang="en-US" dirty="0"/>
              <a:t>Out of bound access does not crash like in Java and other memory safe languages</a:t>
            </a:r>
          </a:p>
          <a:p>
            <a:r>
              <a:rPr lang="en-US" dirty="0"/>
              <a:t>Accesses </a:t>
            </a:r>
            <a:r>
              <a:rPr lang="en-US" i="1" dirty="0"/>
              <a:t>whatever </a:t>
            </a:r>
            <a:r>
              <a:rPr lang="en-US" dirty="0"/>
              <a:t>was in the adjacent memory location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52DFBB-4ED3-AC62-3B21-49EC79A2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spatial memory safety</a:t>
            </a:r>
          </a:p>
        </p:txBody>
      </p:sp>
    </p:spTree>
    <p:extLst>
      <p:ext uri="{BB962C8B-B14F-4D97-AF65-F5344CB8AC3E}">
        <p14:creationId xmlns:p14="http://schemas.microsoft.com/office/powerpoint/2010/main" val="130041786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5CEBB-2E98-F2E3-635E-FE731CC28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memory</a:t>
            </a:r>
          </a:p>
          <a:p>
            <a:pPr lvl="1"/>
            <a:r>
              <a:rPr lang="en-US" dirty="0"/>
              <a:t>Stack </a:t>
            </a:r>
            <a:r>
              <a:rPr lang="en-US" dirty="0">
                <a:sym typeface="Wingdings" panose="05000000000000000000" pitchFamily="2" charset="2"/>
              </a:rPr>
              <a:t> will focus more on stack memory</a:t>
            </a:r>
            <a:endParaRPr lang="en-US" dirty="0"/>
          </a:p>
          <a:p>
            <a:pPr lvl="1"/>
            <a:r>
              <a:rPr lang="en-US" dirty="0"/>
              <a:t>Heap  </a:t>
            </a:r>
            <a:r>
              <a:rPr lang="en-US" dirty="0">
                <a:sym typeface="Wingdings" panose="05000000000000000000" pitchFamily="2" charset="2"/>
              </a:rPr>
              <a:t> similar issues happen with heap memory too</a:t>
            </a:r>
          </a:p>
          <a:p>
            <a:r>
              <a:rPr lang="en-US" dirty="0">
                <a:sym typeface="Wingdings" panose="05000000000000000000" pitchFamily="2" charset="2"/>
              </a:rPr>
              <a:t>Heap allocations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Car car =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new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Car(); </a:t>
            </a:r>
            <a:r>
              <a:rPr lang="en-US" dirty="0">
                <a:sym typeface="Wingdings" panose="05000000000000000000" pitchFamily="2" charset="2"/>
              </a:rPr>
              <a:t>// Java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int* 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my_array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malloc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(10*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sizeof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(int));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// C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Stack allocations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  <a:sym typeface="Wingdings" panose="05000000000000000000" pitchFamily="2" charset="2"/>
              </a:rPr>
              <a:t>int num;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 // C or Java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55F754-C42C-E7E9-C657-D5800050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memory</a:t>
            </a:r>
          </a:p>
        </p:txBody>
      </p:sp>
    </p:spTree>
    <p:extLst>
      <p:ext uri="{BB962C8B-B14F-4D97-AF65-F5344CB8AC3E}">
        <p14:creationId xmlns:p14="http://schemas.microsoft.com/office/powerpoint/2010/main" val="326443869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FF6E3D-E703-739C-1AC6-F398AB69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 on X86 architectures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A79C80-AE82-1A78-E688-B6F555BD79F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Push return address on stack</a:t>
            </a:r>
          </a:p>
          <a:p>
            <a:r>
              <a:rPr lang="en-US" dirty="0"/>
              <a:t>Allocate stack variables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59E3F-6F3E-DBBB-B940-C8626D7F7CAA}"/>
              </a:ext>
            </a:extLst>
          </p:cNvPr>
          <p:cNvGrpSpPr/>
          <p:nvPr/>
        </p:nvGrpSpPr>
        <p:grpSpPr>
          <a:xfrm>
            <a:off x="5033991" y="914400"/>
            <a:ext cx="6791695" cy="4396154"/>
            <a:chOff x="5033991" y="914400"/>
            <a:chExt cx="6791695" cy="439615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383BFFC-8327-5D31-2620-3436CA042B72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6BA280-E137-8809-E49E-D9A56346193C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A50570-A6EC-91D2-3300-92BC55685F89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019B62-C883-82BD-A3B1-F338B70599A9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B79850-EA43-DA78-7736-6A44D160E68D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138CE0-0C4D-B7C7-3D8C-D4AB254F3BCD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816A79-3404-1B5C-8C6D-D83E5FDB2F4A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2BBFF2-3935-D0D8-467D-285E4DDCBE7C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36AB4D-2A39-3F9C-DA24-9ED8848915E3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F261660-8A3E-BB42-2764-64C136F41466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BC3B279B-8849-9663-EEC9-FF56E5F23E6D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06CC2D9-E149-ECA7-70EF-06820D8017E5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57929E1F-F3A1-DC94-9891-9E267552DA0F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F89E943B-17D4-CE41-EB81-EAFF17E5CD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7E95B11-2718-3424-0101-6668479F52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282B05A-5985-3DC9-7B35-02F1A598C2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B2A811B2-39AC-D6D3-745B-3C3D69CB4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63DD8A6-D959-4DDA-B1D3-B077638F3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DA85940-8EA9-7980-0A01-08E7E34F21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4269101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06E8D3F-5EC1-FF04-E098-FC2B4BF77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127D1E-7D38-C5BC-2D4C-ACC45F93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 on X86 architectures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B5DC4A-A75F-A4D0-63DB-D57CF87987B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</a:p>
          <a:p>
            <a:r>
              <a:rPr lang="en-US" dirty="0"/>
              <a:t>	authenticate();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authenticate(void)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password[4];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(“%s”, password);</a:t>
            </a:r>
          </a:p>
          <a:p>
            <a:endParaRPr lang="en-US" dirty="0"/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allow_access</a:t>
            </a:r>
            <a:r>
              <a:rPr lang="en-US" dirty="0"/>
              <a:t>(void) {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CAB9904-F806-26A7-9C65-6BD2BB5AB06D}"/>
              </a:ext>
            </a:extLst>
          </p:cNvPr>
          <p:cNvGrpSpPr/>
          <p:nvPr/>
        </p:nvGrpSpPr>
        <p:grpSpPr>
          <a:xfrm>
            <a:off x="5033991" y="914400"/>
            <a:ext cx="6791695" cy="4396154"/>
            <a:chOff x="5033991" y="914400"/>
            <a:chExt cx="6791695" cy="439615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F264487-2057-0EBE-7195-6C6462DC7E7E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F155487-6B23-E083-4B45-94B83FF681E1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5E1F2A0-9785-2A61-56FE-E6E8FE9291A2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523185-695F-224C-F689-7C55EC94F3CF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D85CB7-AB58-6E84-D443-148AA04E38F0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AA12166-4C6F-7014-BFFE-AAB09F5CFD0A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D99811D-5C43-ECEC-9967-095C09E8508E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6AFDDE-24F9-3320-C7AB-9AF5CD10BF10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A5D696B-1941-A92A-C970-14145F9FBF68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763BE7B-0F4B-EF77-A6A2-7F84A2FF2025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8BD82DE2-B078-5C7F-988A-22E2972A7249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DE20949E-43A0-4A61-A6CA-7027BD032A48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CED93933-EEDB-D250-52FD-87D5E3C1645E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3308451-45A9-7A62-0DC8-645F6D9FD0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8019A438-91AC-8C08-7305-961FC0FF13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4CFF73F2-E0B8-FE98-6524-A43AD97CD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A2A5C39-9C56-420A-DD00-29408EB6D4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4A5E257E-BA83-E7B4-071E-A2DDC90AA3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2D86742-6EC2-F213-B4BA-84F1C87EF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CDEB735B-5609-4F6B-9470-B2698E983E3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i="1" dirty="0"/>
              <a:t>grows </a:t>
            </a:r>
            <a:r>
              <a:rPr lang="en-US" dirty="0"/>
              <a:t>downward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DC5E3ED-7F36-BC36-50E1-BF526898DD66}"/>
              </a:ext>
            </a:extLst>
          </p:cNvPr>
          <p:cNvSpPr/>
          <p:nvPr/>
        </p:nvSpPr>
        <p:spPr>
          <a:xfrm>
            <a:off x="7674763" y="1586540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65D4B5E-23F5-A218-F5A3-32307326F64A}"/>
              </a:ext>
            </a:extLst>
          </p:cNvPr>
          <p:cNvSpPr/>
          <p:nvPr/>
        </p:nvSpPr>
        <p:spPr>
          <a:xfrm>
            <a:off x="7685298" y="222078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5F5ED2B-0282-F69F-530B-C3DA2CF77C9B}"/>
              </a:ext>
            </a:extLst>
          </p:cNvPr>
          <p:cNvSpPr/>
          <p:nvPr/>
        </p:nvSpPr>
        <p:spPr>
          <a:xfrm>
            <a:off x="7685298" y="292416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3585B2D-EEBD-4899-A9EB-A971796CAD73}"/>
              </a:ext>
            </a:extLst>
          </p:cNvPr>
          <p:cNvSpPr/>
          <p:nvPr/>
        </p:nvSpPr>
        <p:spPr>
          <a:xfrm>
            <a:off x="7685298" y="3578242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439259-5CFE-D097-FF6C-CA02022C62E8}"/>
              </a:ext>
            </a:extLst>
          </p:cNvPr>
          <p:cNvSpPr/>
          <p:nvPr/>
        </p:nvSpPr>
        <p:spPr>
          <a:xfrm>
            <a:off x="7685298" y="416800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password[0]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C1B382-745C-55F6-A25F-EE61E0F29F44}"/>
              </a:ext>
            </a:extLst>
          </p:cNvPr>
          <p:cNvCxnSpPr>
            <a:cxnSpLocks/>
          </p:cNvCxnSpPr>
          <p:nvPr/>
        </p:nvCxnSpPr>
        <p:spPr>
          <a:xfrm flipH="1">
            <a:off x="7554361" y="4713897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53BC52-779C-7B1E-321F-DE40918F91AB}"/>
              </a:ext>
            </a:extLst>
          </p:cNvPr>
          <p:cNvCxnSpPr>
            <a:cxnSpLocks/>
          </p:cNvCxnSpPr>
          <p:nvPr/>
        </p:nvCxnSpPr>
        <p:spPr>
          <a:xfrm flipH="1">
            <a:off x="2609459" y="2677476"/>
            <a:ext cx="907464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AE742E-C13A-A3E5-B011-885008CB1E3D}"/>
              </a:ext>
            </a:extLst>
          </p:cNvPr>
          <p:cNvSpPr/>
          <p:nvPr/>
        </p:nvSpPr>
        <p:spPr>
          <a:xfrm>
            <a:off x="7674762" y="942554"/>
            <a:ext cx="2694663" cy="5458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return_addr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8665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D40CB89-62B8-27A1-57F8-17AA3B6B5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544966-E10B-E5BC-766B-AB09412D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hijack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0BB920-E846-A47D-5A65-B52DF42625F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</a:p>
          <a:p>
            <a:r>
              <a:rPr lang="en-US" dirty="0"/>
              <a:t>	authenticate();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authenticate(void)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password[4];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(“%s”, password);</a:t>
            </a:r>
          </a:p>
          <a:p>
            <a:endParaRPr lang="en-US" dirty="0"/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allow_access</a:t>
            </a:r>
            <a:r>
              <a:rPr lang="en-US" dirty="0"/>
              <a:t>(void) {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F5DEB1-AFF3-BC4C-0103-059E656CCB00}"/>
              </a:ext>
            </a:extLst>
          </p:cNvPr>
          <p:cNvGrpSpPr/>
          <p:nvPr/>
        </p:nvGrpSpPr>
        <p:grpSpPr>
          <a:xfrm>
            <a:off x="5033991" y="914400"/>
            <a:ext cx="6791695" cy="4396154"/>
            <a:chOff x="5033991" y="914400"/>
            <a:chExt cx="6791695" cy="439615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E1E2F1C-A40C-8C45-F662-981125C966AD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4CC724D-9E35-2C60-E53B-96D0AF0E1416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88E4F98-77B7-80AE-B8B2-5B94867ADBBF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882ADB-D35F-8522-7AA2-DD6CC3F03951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87FC398-6616-A633-03A0-DB4D5CE981B1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55BE10D-6FBD-9CA7-1A22-77B7C4B55FB7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EB36E0-9D70-3197-C31B-971910AEED24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E7540-5F8B-A488-74A6-DFDBAAEC1873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E9271B8-2D9E-D8FD-52D3-F273267A79AA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800D762-936A-B7A4-F66E-00F7989169FC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AA7EE7B-9698-0476-5EDD-179E59B8ACE7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BB7B4E94-5D58-9A5E-B96D-47FFE4738699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9CDEE4BE-0D8D-FFD8-DE47-778058A33F01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E0602EB-3FBE-D93C-91F2-5CFF958B7E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F5FF6ACF-DA7D-933F-1E61-5F8335CD39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1746C7D-2391-8EB7-D83B-C120D462F7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E218FE6E-B2E6-1070-22C9-DC09B2BAE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586D5BA1-B016-2817-30FD-21B18EA035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05E2DE8A-9E31-CF97-FF59-5B1313E41C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44455C66-AD75-A5D8-5381-120F9CB197D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i="1" dirty="0"/>
              <a:t>grows </a:t>
            </a:r>
            <a:r>
              <a:rPr lang="en-US" dirty="0"/>
              <a:t>downward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85A053D-CAB5-EFFA-26F6-A9CB3F67EF28}"/>
              </a:ext>
            </a:extLst>
          </p:cNvPr>
          <p:cNvSpPr/>
          <p:nvPr/>
        </p:nvSpPr>
        <p:spPr>
          <a:xfrm>
            <a:off x="7674763" y="1586540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8E5840-50FC-194B-9AC8-756927F6859A}"/>
              </a:ext>
            </a:extLst>
          </p:cNvPr>
          <p:cNvSpPr/>
          <p:nvPr/>
        </p:nvSpPr>
        <p:spPr>
          <a:xfrm>
            <a:off x="7685298" y="222078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4A668B4-FC76-6E43-C0BF-185184925EA3}"/>
              </a:ext>
            </a:extLst>
          </p:cNvPr>
          <p:cNvSpPr/>
          <p:nvPr/>
        </p:nvSpPr>
        <p:spPr>
          <a:xfrm>
            <a:off x="7685298" y="292416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29387CF-A580-9053-8343-83D7D2B46378}"/>
              </a:ext>
            </a:extLst>
          </p:cNvPr>
          <p:cNvSpPr/>
          <p:nvPr/>
        </p:nvSpPr>
        <p:spPr>
          <a:xfrm>
            <a:off x="7685298" y="3578242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FC752DC-BDFF-FC48-3F94-59163604C6B4}"/>
              </a:ext>
            </a:extLst>
          </p:cNvPr>
          <p:cNvSpPr/>
          <p:nvPr/>
        </p:nvSpPr>
        <p:spPr>
          <a:xfrm>
            <a:off x="7685298" y="416800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password[0]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432A04-0BD3-E44D-1411-C0204C2DBDB1}"/>
              </a:ext>
            </a:extLst>
          </p:cNvPr>
          <p:cNvCxnSpPr>
            <a:cxnSpLocks/>
          </p:cNvCxnSpPr>
          <p:nvPr/>
        </p:nvCxnSpPr>
        <p:spPr>
          <a:xfrm flipH="1">
            <a:off x="7554361" y="4713897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CF7B1F-0798-9108-3375-14FB267BF40D}"/>
              </a:ext>
            </a:extLst>
          </p:cNvPr>
          <p:cNvCxnSpPr>
            <a:cxnSpLocks/>
          </p:cNvCxnSpPr>
          <p:nvPr/>
        </p:nvCxnSpPr>
        <p:spPr>
          <a:xfrm flipH="1">
            <a:off x="3383182" y="4162460"/>
            <a:ext cx="907464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E38148-EE0E-1160-35BC-9CA275A488F5}"/>
              </a:ext>
            </a:extLst>
          </p:cNvPr>
          <p:cNvSpPr/>
          <p:nvPr/>
        </p:nvSpPr>
        <p:spPr>
          <a:xfrm>
            <a:off x="7674762" y="942554"/>
            <a:ext cx="2694663" cy="5458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return_addr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3307E-5168-8370-EBA6-FCCCC54CBC99}"/>
              </a:ext>
            </a:extLst>
          </p:cNvPr>
          <p:cNvSpPr txBox="1"/>
          <p:nvPr/>
        </p:nvSpPr>
        <p:spPr>
          <a:xfrm>
            <a:off x="4414478" y="2929379"/>
            <a:ext cx="26845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Overflow can overwrite the </a:t>
            </a:r>
            <a:r>
              <a:rPr lang="en-US" sz="2400" b="1" i="1" dirty="0" err="1"/>
              <a:t>return_addr</a:t>
            </a:r>
            <a:r>
              <a:rPr lang="en-US" sz="2400" b="1" i="1" dirty="0"/>
              <a:t> on the stack.</a:t>
            </a:r>
            <a:br>
              <a:rPr lang="en-US" sz="2400" b="1" i="1" dirty="0"/>
            </a:br>
            <a:br>
              <a:rPr lang="en-US" sz="2400" b="1" i="1" dirty="0"/>
            </a:br>
            <a:r>
              <a:rPr lang="en-US" sz="2400" b="1" i="1" dirty="0"/>
              <a:t>Jump to attack selected address on return!!!</a:t>
            </a:r>
          </a:p>
        </p:txBody>
      </p:sp>
    </p:spTree>
    <p:extLst>
      <p:ext uri="{BB962C8B-B14F-4D97-AF65-F5344CB8AC3E}">
        <p14:creationId xmlns:p14="http://schemas.microsoft.com/office/powerpoint/2010/main" val="376704295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F6A20AC-317A-F34F-2B2D-FA7640DBE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88018-85B4-A3F6-0360-E45A5055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char* </a:t>
            </a:r>
            <a:r>
              <a:rPr lang="en-US" dirty="0" err="1"/>
              <a:t>mystring</a:t>
            </a:r>
            <a:r>
              <a:rPr lang="en-US" dirty="0"/>
              <a:t> = malloc(1024);</a:t>
            </a:r>
          </a:p>
          <a:p>
            <a:r>
              <a:rPr lang="en-US" dirty="0"/>
              <a:t>	// some stuff</a:t>
            </a:r>
          </a:p>
          <a:p>
            <a:r>
              <a:rPr lang="en-US" dirty="0"/>
              <a:t>	free(</a:t>
            </a:r>
            <a:r>
              <a:rPr lang="en-US" dirty="0" err="1"/>
              <a:t>mystring</a:t>
            </a:r>
            <a:r>
              <a:rPr lang="en-US" dirty="0"/>
              <a:t>);</a:t>
            </a:r>
          </a:p>
          <a:p>
            <a:r>
              <a:rPr lang="en-US" dirty="0"/>
              <a:t>	// </a:t>
            </a:r>
            <a:r>
              <a:rPr lang="en-US" dirty="0" err="1"/>
              <a:t>mystring</a:t>
            </a:r>
            <a:r>
              <a:rPr lang="en-US" dirty="0"/>
              <a:t> not zeroed</a:t>
            </a:r>
          </a:p>
          <a:p>
            <a:r>
              <a:rPr lang="en-US" dirty="0"/>
              <a:t>	*</a:t>
            </a:r>
            <a:r>
              <a:rPr lang="en-US" dirty="0" err="1"/>
              <a:t>mystring</a:t>
            </a:r>
            <a:r>
              <a:rPr lang="en-US" dirty="0"/>
              <a:t> = ‘a’; // write to a dangling pointer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02737C-90C5-1D62-1B59-CBBED48C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memory safety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3DB04A-026B-3158-EC8E-DAACF297933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Ensures that memory is only accessed while it is valid</a:t>
            </a:r>
          </a:p>
          <a:p>
            <a:r>
              <a:rPr lang="en-US" dirty="0"/>
              <a:t>E.g., a pointer can not point to an object that is freed</a:t>
            </a:r>
          </a:p>
          <a:p>
            <a:r>
              <a:rPr lang="en-US" dirty="0"/>
              <a:t>No “dangling pointers”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7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F8587-7E83-0FBF-06A0-11DC30728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B6453-80AD-92C1-05EF-A4C10C4A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28ECF4-2D4F-B623-0E9B-8FCB1663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stack layout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2F5915-01ED-DD1C-8323-E7F3EC59B5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i="1" dirty="0"/>
              <a:t>grows </a:t>
            </a:r>
            <a:r>
              <a:rPr lang="en-US" dirty="0"/>
              <a:t>downward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1118673-66B5-AD81-0EB9-64D6164E35AA}"/>
              </a:ext>
            </a:extLst>
          </p:cNvPr>
          <p:cNvGrpSpPr/>
          <p:nvPr/>
        </p:nvGrpSpPr>
        <p:grpSpPr>
          <a:xfrm>
            <a:off x="5033991" y="914400"/>
            <a:ext cx="6791695" cy="4396154"/>
            <a:chOff x="5033991" y="914400"/>
            <a:chExt cx="6791695" cy="439615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E2FF74-31B4-9702-328A-865659480E26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D909E0-3418-4BF5-EE78-78E5C587E5C5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9FBBB6A-4DF4-D392-6DB9-C82B853CCCDE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6E5BB8-D644-024C-8A06-802C9989429A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705A2D-6C1F-4565-7884-B8095FBA5A2F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F291BD-AD0A-5B4F-D11A-5855FE9F99F6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B0831F-B6B2-A0A9-E65B-F2167EDEF505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C35311-3DEC-EDE5-2DAD-D76CC6C75DEE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CEB95E-AE6C-65BB-B19E-8581021EF74F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0C76563-9894-3AF6-8F5F-084568009CA5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5A5DF16-CF7A-8E8C-EFD7-E5E3F61194CD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52D0A4ED-2FA5-11CE-56A4-CAAB890F8177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2242B8B5-85DD-C660-F7A7-476DD7DF7CA9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2A3A0117-E820-ECFC-3633-6F7C9A04FE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84983C2-0827-0081-2CFC-E1EB79E0B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56ADDCA-332D-B1AF-872E-D9C9EFABB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7F6608F-24AC-3517-8942-387CF50825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8D043ED-D394-488F-5905-8C9C664EC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DE7C2C80-06AF-5A5E-C67C-08E538DEED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5103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25774-DE6A-0797-10CD-B3E6A136B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D03E68-9998-C315-BA7B-D952CF5D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B94DC1-691D-F815-E480-033327A4CBB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array[4];</a:t>
            </a:r>
          </a:p>
          <a:p>
            <a:endParaRPr lang="en-US" dirty="0"/>
          </a:p>
          <a:p>
            <a:r>
              <a:rPr lang="en-US" dirty="0"/>
              <a:t>	uint8_t * p = array;</a:t>
            </a:r>
          </a:p>
          <a:p>
            <a:r>
              <a:rPr lang="en-US" dirty="0"/>
              <a:t>	uint8_t num;</a:t>
            </a:r>
          </a:p>
          <a:p>
            <a:r>
              <a:rPr lang="en-US" dirty="0"/>
              <a:t> 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a number:”);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(“%d”, &amp;num);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6192DC-9E31-2B63-4ED6-24FEC7B66FF8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0DAFB0-D470-DC18-01D6-6C8837EA392B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7A4016-CDD8-9916-DCD2-4D3BFFADD0C6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BA981E0-B1EB-6211-8C67-6F0196C971BB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9300E3-874E-A79A-DD4D-1CDAC8B43AA4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F6B16D6-7056-E369-B3E2-510FD8DE7E00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9BC1841-887E-217E-5770-AF44A4F182B6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C1D9E6-D713-E11C-308E-E17326CE2022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1245453-BB65-8D81-8A28-4A28066430A2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65E32E36-E7EF-168B-3F1E-1F8E5250DEA1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3B82E5A-FB94-40EA-06EE-AFE3202D9AE7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B8B14D0D-E724-F7F1-569B-503D0AF27A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1FE298D-C976-4413-1E5D-E21A3A90B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4264C06-E33D-C67E-7125-32DA5656B6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93D7B6E-5395-8267-E4C7-AAFD4C8BD9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2B99B43-A31D-9EBC-D7FD-D555BEECCC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90B9F7-03E5-A429-1683-D43743232F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7D33E805-A715-81CF-DDB6-D44AD0D85E4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C026ED9-EEFD-69E6-80D6-A244657A5EC8}"/>
              </a:ext>
            </a:extLst>
          </p:cNvPr>
          <p:cNvSpPr/>
          <p:nvPr/>
        </p:nvSpPr>
        <p:spPr>
          <a:xfrm>
            <a:off x="7685300" y="96629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991BB3A-7BDC-38BF-123F-772F37D8CDDC}"/>
              </a:ext>
            </a:extLst>
          </p:cNvPr>
          <p:cNvSpPr/>
          <p:nvPr/>
        </p:nvSpPr>
        <p:spPr>
          <a:xfrm>
            <a:off x="7685300" y="159933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25CC7FA-3820-2AB5-3B1D-500980B49E28}"/>
              </a:ext>
            </a:extLst>
          </p:cNvPr>
          <p:cNvSpPr/>
          <p:nvPr/>
        </p:nvSpPr>
        <p:spPr>
          <a:xfrm>
            <a:off x="7685300" y="225284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FA528FC-8A6D-0C58-2C5E-64016BCA39D9}"/>
              </a:ext>
            </a:extLst>
          </p:cNvPr>
          <p:cNvSpPr/>
          <p:nvPr/>
        </p:nvSpPr>
        <p:spPr>
          <a:xfrm>
            <a:off x="7685299" y="2943261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C23451F-3E7D-19FC-D175-DBABE19EFCBC}"/>
              </a:ext>
            </a:extLst>
          </p:cNvPr>
          <p:cNvSpPr/>
          <p:nvPr/>
        </p:nvSpPr>
        <p:spPr>
          <a:xfrm>
            <a:off x="7685298" y="358101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array[0]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4F05CE-F695-417D-FE8E-CE8CC6985D42}"/>
              </a:ext>
            </a:extLst>
          </p:cNvPr>
          <p:cNvSpPr/>
          <p:nvPr/>
        </p:nvSpPr>
        <p:spPr>
          <a:xfrm>
            <a:off x="738130" y="2555913"/>
            <a:ext cx="3360145" cy="558537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00D18-88D9-C47B-E301-620F9F8BE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8AF213-4086-FA0F-929F-383698BD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F7E97F-EF54-B57F-1DF6-6CA7BEBA575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 lnSpcReduction="1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array[4];</a:t>
            </a:r>
          </a:p>
          <a:p>
            <a:endParaRPr lang="en-US" dirty="0"/>
          </a:p>
          <a:p>
            <a:r>
              <a:rPr lang="en-US" dirty="0"/>
              <a:t>	uint8_t * p = array;</a:t>
            </a:r>
          </a:p>
          <a:p>
            <a:r>
              <a:rPr lang="en-US" dirty="0"/>
              <a:t>	uint8_t num;</a:t>
            </a:r>
          </a:p>
          <a:p>
            <a:r>
              <a:rPr lang="en-US" dirty="0"/>
              <a:t> 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a number:”);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(“%d”, &amp;num);</a:t>
            </a:r>
          </a:p>
          <a:p>
            <a:r>
              <a:rPr lang="en-US" dirty="0"/>
              <a:t>		array[</a:t>
            </a:r>
            <a:r>
              <a:rPr lang="en-US" dirty="0" err="1"/>
              <a:t>i</a:t>
            </a:r>
            <a:r>
              <a:rPr lang="en-US" dirty="0"/>
              <a:t>] = num;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&gt; Enter a number:</a:t>
            </a:r>
          </a:p>
          <a:p>
            <a:r>
              <a:rPr lang="en-US" dirty="0"/>
              <a:t>1 # 5 times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DC85581-791E-B7DC-D64A-EDB68B93AECD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5C2F00-BE93-63F4-BB08-60CC41FFE4AB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0BE036-635B-D73A-0169-04946F7735B3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EA1014-1550-71B4-CD19-1AA7B6E8EB8C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19466E4-FF0E-ED99-E2BD-CEECAAF1074F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07B5E0-1D04-CE6A-9C57-A97549396305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F860F4-5165-76AF-059D-AE676C02B071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32C4D33-61AB-D6EC-0B1C-B5F957F72D64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BC3621D-202F-24DD-0C0E-58E7FAAA44B5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03FE7BAE-D691-DD69-E2C5-2A32482B499B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39E5FD1-F3C5-DF8C-8162-9CE229461213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A0314A1-2B76-FB75-F82A-C773493A39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C92E900-D30A-B2CF-76E8-444310A12D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85FAC96-A0C1-8E6A-9237-8B4A492AE3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24D5903-1A96-95F3-3554-41F110B1EF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9B870B2-4EA3-7DF7-9593-D001154565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1B2692E-ACC9-B586-1FA4-8C71B02949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9563DF93-1A83-1D68-1C05-CF66DD8F5D8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5E00812-1BEC-53FB-B220-96394FDAB6F3}"/>
              </a:ext>
            </a:extLst>
          </p:cNvPr>
          <p:cNvSpPr/>
          <p:nvPr/>
        </p:nvSpPr>
        <p:spPr>
          <a:xfrm>
            <a:off x="7685300" y="96629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2672605-EF47-1C3A-E5DB-C478D8ACD811}"/>
              </a:ext>
            </a:extLst>
          </p:cNvPr>
          <p:cNvSpPr/>
          <p:nvPr/>
        </p:nvSpPr>
        <p:spPr>
          <a:xfrm>
            <a:off x="7685300" y="159933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B45D70C-3040-F940-4764-242CECA6E1C9}"/>
              </a:ext>
            </a:extLst>
          </p:cNvPr>
          <p:cNvSpPr/>
          <p:nvPr/>
        </p:nvSpPr>
        <p:spPr>
          <a:xfrm>
            <a:off x="7685300" y="225284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9B86257-B76D-936F-26A2-833CBCA92BC6}"/>
              </a:ext>
            </a:extLst>
          </p:cNvPr>
          <p:cNvSpPr/>
          <p:nvPr/>
        </p:nvSpPr>
        <p:spPr>
          <a:xfrm>
            <a:off x="7685299" y="2943261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BA54C2-A30B-A6DD-FE85-C43F91BAE182}"/>
              </a:ext>
            </a:extLst>
          </p:cNvPr>
          <p:cNvSpPr/>
          <p:nvPr/>
        </p:nvSpPr>
        <p:spPr>
          <a:xfrm>
            <a:off x="7685298" y="358101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array[0]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D7392D-A49B-B1D7-098A-AE7F7615D6F4}"/>
              </a:ext>
            </a:extLst>
          </p:cNvPr>
          <p:cNvSpPr/>
          <p:nvPr/>
        </p:nvSpPr>
        <p:spPr>
          <a:xfrm>
            <a:off x="560007" y="3758468"/>
            <a:ext cx="4355124" cy="955429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2FE76-EC58-8D78-0D13-4474CFC90173}"/>
              </a:ext>
            </a:extLst>
          </p:cNvPr>
          <p:cNvSpPr txBox="1"/>
          <p:nvPr/>
        </p:nvSpPr>
        <p:spPr>
          <a:xfrm>
            <a:off x="9832361" y="3588414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8DB7D-7446-96DB-F6EB-1920C5763584}"/>
              </a:ext>
            </a:extLst>
          </p:cNvPr>
          <p:cNvSpPr txBox="1"/>
          <p:nvPr/>
        </p:nvSpPr>
        <p:spPr>
          <a:xfrm>
            <a:off x="9828363" y="2943950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2EDCC-E269-C283-1405-17649BBB4E62}"/>
              </a:ext>
            </a:extLst>
          </p:cNvPr>
          <p:cNvSpPr txBox="1"/>
          <p:nvPr/>
        </p:nvSpPr>
        <p:spPr>
          <a:xfrm>
            <a:off x="9832361" y="2228840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2EB7D1-3C45-305B-D4D1-C15F128D1F41}"/>
              </a:ext>
            </a:extLst>
          </p:cNvPr>
          <p:cNvSpPr txBox="1"/>
          <p:nvPr/>
        </p:nvSpPr>
        <p:spPr>
          <a:xfrm>
            <a:off x="9824363" y="1560627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727D9-9151-2B56-21BF-5D68B2EA84F8}"/>
              </a:ext>
            </a:extLst>
          </p:cNvPr>
          <p:cNvSpPr txBox="1"/>
          <p:nvPr/>
        </p:nvSpPr>
        <p:spPr>
          <a:xfrm>
            <a:off x="9834777" y="927648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4861C-8642-B2E4-3E6B-EF9ACA029518}"/>
              </a:ext>
            </a:extLst>
          </p:cNvPr>
          <p:cNvSpPr/>
          <p:nvPr/>
        </p:nvSpPr>
        <p:spPr>
          <a:xfrm>
            <a:off x="382074" y="5212130"/>
            <a:ext cx="2372849" cy="619328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3F6C6-4657-2BE3-2523-F9739226ED88}"/>
              </a:ext>
            </a:extLst>
          </p:cNvPr>
          <p:cNvSpPr txBox="1"/>
          <p:nvPr/>
        </p:nvSpPr>
        <p:spPr>
          <a:xfrm>
            <a:off x="3548324" y="1646970"/>
            <a:ext cx="3849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Overwrite authenticated</a:t>
            </a:r>
          </a:p>
          <a:p>
            <a:r>
              <a:rPr lang="en-US" sz="2800" b="1" i="1" dirty="0"/>
              <a:t>variable!!!</a:t>
            </a:r>
          </a:p>
        </p:txBody>
      </p:sp>
    </p:spTree>
    <p:extLst>
      <p:ext uri="{BB962C8B-B14F-4D97-AF65-F5344CB8AC3E}">
        <p14:creationId xmlns:p14="http://schemas.microsoft.com/office/powerpoint/2010/main" val="287996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CB387-1720-F115-C174-A1CAFE5EC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(with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%s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modifier) 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strcpy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/>
              <a:t> (with </a:t>
            </a:r>
            <a:r>
              <a:rPr lang="en-US" dirty="0">
                <a:latin typeface="Consolas" panose="020B0609020204030204" pitchFamily="49" charset="0"/>
              </a:rPr>
              <a:t>%n</a:t>
            </a:r>
            <a:r>
              <a:rPr lang="en-US" dirty="0"/>
              <a:t> modifier)</a:t>
            </a:r>
          </a:p>
          <a:p>
            <a:r>
              <a:rPr lang="en-US" dirty="0"/>
              <a:t>String stored can be </a:t>
            </a:r>
            <a:r>
              <a:rPr lang="en-US" b="1" i="1" dirty="0"/>
              <a:t>larger </a:t>
            </a:r>
            <a:r>
              <a:rPr lang="en-US" dirty="0"/>
              <a:t>than the variable size</a:t>
            </a:r>
          </a:p>
          <a:p>
            <a:pPr lvl="1"/>
            <a:r>
              <a:rPr lang="en-US" dirty="0"/>
              <a:t>Will overwrite the contents of the adjacent memory</a:t>
            </a:r>
          </a:p>
          <a:p>
            <a:r>
              <a:rPr lang="en-US" dirty="0">
                <a:latin typeface="Consolas" panose="020B0609020204030204" pitchFamily="49" charset="0"/>
              </a:rPr>
              <a:t>char* password = malloc(5);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(“%s”, password);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	// will overflow if user enters “AAAAAA”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Solution: use size-limited functions such as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snprintf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scanf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(“%5s”, password)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strncpy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and so 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0A6E01-D7BE-AD61-AD65-A4A3EB3B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string-related </a:t>
            </a:r>
            <a:r>
              <a:rPr lang="en-US" dirty="0" err="1">
                <a:latin typeface="Consolas" panose="020B0609020204030204" pitchFamily="49" charset="0"/>
              </a:rPr>
              <a:t>libc</a:t>
            </a:r>
            <a:r>
              <a:rPr lang="en-US" dirty="0"/>
              <a:t> functions</a:t>
            </a:r>
          </a:p>
        </p:txBody>
      </p:sp>
      <p:pic>
        <p:nvPicPr>
          <p:cNvPr id="2" name="Picture 2" descr="IconExperience » V-Collection » Pin 2 Red Icon">
            <a:extLst>
              <a:ext uri="{FF2B5EF4-FFF2-40B4-BE49-F238E27FC236}">
                <a16:creationId xmlns:a16="http://schemas.microsoft.com/office/drawing/2014/main" id="{EDE0C9DA-C82C-B3AE-C8E9-B2B6DF960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266" y="5079580"/>
            <a:ext cx="362639" cy="36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F683B-BA77-14A3-1A77-1AAF60EF5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D6B9B9-AABC-FE1C-FA62-1E008046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string-related </a:t>
            </a:r>
            <a:r>
              <a:rPr lang="en-US" dirty="0" err="1">
                <a:latin typeface="Consolas" panose="020B0609020204030204" pitchFamily="49" charset="0"/>
              </a:rPr>
              <a:t>libc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FED48-4089-872F-28AA-1BC685018D5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char* password = malloc(5);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(“%s”, password)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overflow if user enters “AAAAAA”</a:t>
            </a:r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9589AC-D3C2-2498-5440-074FBA9FF5A0}"/>
              </a:ext>
            </a:extLst>
          </p:cNvPr>
          <p:cNvGrpSpPr/>
          <p:nvPr/>
        </p:nvGrpSpPr>
        <p:grpSpPr>
          <a:xfrm>
            <a:off x="6613934" y="991518"/>
            <a:ext cx="4264301" cy="4396154"/>
            <a:chOff x="6613934" y="991518"/>
            <a:chExt cx="4264301" cy="439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85F3A4-DCFC-4E1C-3AA8-F319084C6049}"/>
                </a:ext>
              </a:extLst>
            </p:cNvPr>
            <p:cNvSpPr txBox="1"/>
            <p:nvPr/>
          </p:nvSpPr>
          <p:spPr>
            <a:xfrm>
              <a:off x="9614748" y="1054748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8B75EC-EAC3-8FC5-5406-08AC88B36003}"/>
                </a:ext>
              </a:extLst>
            </p:cNvPr>
            <p:cNvSpPr txBox="1"/>
            <p:nvPr/>
          </p:nvSpPr>
          <p:spPr>
            <a:xfrm>
              <a:off x="9614748" y="1680244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575E3C-BF68-76D0-A961-DA23E0195EE3}"/>
                </a:ext>
              </a:extLst>
            </p:cNvPr>
            <p:cNvSpPr txBox="1"/>
            <p:nvPr/>
          </p:nvSpPr>
          <p:spPr>
            <a:xfrm>
              <a:off x="9614748" y="2336736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0033B2-18D8-5706-73D3-56A0A56B8E5F}"/>
                </a:ext>
              </a:extLst>
            </p:cNvPr>
            <p:cNvSpPr txBox="1"/>
            <p:nvPr/>
          </p:nvSpPr>
          <p:spPr>
            <a:xfrm>
              <a:off x="9605130" y="2972396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02EA82-A818-837B-031A-55C6CA084DFB}"/>
                </a:ext>
              </a:extLst>
            </p:cNvPr>
            <p:cNvSpPr txBox="1"/>
            <p:nvPr/>
          </p:nvSpPr>
          <p:spPr>
            <a:xfrm>
              <a:off x="9563451" y="3628888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E349D2-53C3-2E77-7559-7F0161B38F23}"/>
                </a:ext>
              </a:extLst>
            </p:cNvPr>
            <p:cNvSpPr txBox="1"/>
            <p:nvPr/>
          </p:nvSpPr>
          <p:spPr>
            <a:xfrm>
              <a:off x="9563451" y="4267795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C96D14C-C1CD-573F-D9C9-8ED4D0B27D85}"/>
                </a:ext>
              </a:extLst>
            </p:cNvPr>
            <p:cNvGrpSpPr/>
            <p:nvPr/>
          </p:nvGrpSpPr>
          <p:grpSpPr>
            <a:xfrm>
              <a:off x="6613934" y="991518"/>
              <a:ext cx="2942492" cy="4396154"/>
              <a:chOff x="6822831" y="973015"/>
              <a:chExt cx="2942492" cy="43961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E639BA0-FCFF-8B03-ED31-B34187ECA2FD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B3AB0EF-D900-F415-3D80-4E043A142087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1D8BF86-FBFA-EA6D-A0F4-E7CF651B0A88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77A3858-F7D6-99FC-6BEE-5D4D416496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6C0945E-7BC1-56A7-CD11-F96EC35164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ACFD50E-9CF3-0A73-AEF0-76E499596A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0F4EA34-BD86-F070-206C-08DB5E66D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7CB63C9-BD51-5AF7-8305-35E857E403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11C18A-D6F6-2D4E-1335-23E710723E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3934" y="4791015"/>
              <a:ext cx="2942492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6" name="Left Brace 25">
            <a:extLst>
              <a:ext uri="{FF2B5EF4-FFF2-40B4-BE49-F238E27FC236}">
                <a16:creationId xmlns:a16="http://schemas.microsoft.com/office/drawing/2014/main" id="{06AB3930-E1D6-207F-8E9E-9B1344493513}"/>
              </a:ext>
            </a:extLst>
          </p:cNvPr>
          <p:cNvSpPr/>
          <p:nvPr/>
        </p:nvSpPr>
        <p:spPr>
          <a:xfrm>
            <a:off x="5916058" y="1680244"/>
            <a:ext cx="341523" cy="3189211"/>
          </a:xfrm>
          <a:prstGeom prst="lef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906C7-99F0-2575-5056-9F5987E6FCFC}"/>
              </a:ext>
            </a:extLst>
          </p:cNvPr>
          <p:cNvSpPr txBox="1"/>
          <p:nvPr/>
        </p:nvSpPr>
        <p:spPr>
          <a:xfrm>
            <a:off x="4327200" y="2962101"/>
            <a:ext cx="1612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Password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6B787B-80DC-37B3-DEAF-24DCC69E755D}"/>
              </a:ext>
            </a:extLst>
          </p:cNvPr>
          <p:cNvSpPr txBox="1"/>
          <p:nvPr/>
        </p:nvSpPr>
        <p:spPr>
          <a:xfrm>
            <a:off x="7888652" y="4267795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5D637A-7928-EA87-D07A-741B6024A0CA}"/>
              </a:ext>
            </a:extLst>
          </p:cNvPr>
          <p:cNvSpPr txBox="1"/>
          <p:nvPr/>
        </p:nvSpPr>
        <p:spPr>
          <a:xfrm>
            <a:off x="7888652" y="370225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F01460-19DE-E1EA-D38E-EF13B68DC337}"/>
              </a:ext>
            </a:extLst>
          </p:cNvPr>
          <p:cNvSpPr txBox="1"/>
          <p:nvPr/>
        </p:nvSpPr>
        <p:spPr>
          <a:xfrm>
            <a:off x="7888652" y="3063569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CFB502-24D3-81BA-3E63-ED0CB7C2386B}"/>
              </a:ext>
            </a:extLst>
          </p:cNvPr>
          <p:cNvSpPr txBox="1"/>
          <p:nvPr/>
        </p:nvSpPr>
        <p:spPr>
          <a:xfrm>
            <a:off x="7888652" y="2379384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5AB42D-9B28-E196-B796-C538A23343D7}"/>
              </a:ext>
            </a:extLst>
          </p:cNvPr>
          <p:cNvSpPr txBox="1"/>
          <p:nvPr/>
        </p:nvSpPr>
        <p:spPr>
          <a:xfrm>
            <a:off x="7888652" y="1683383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DAB820-2557-5D62-7B9D-FB34EC004709}"/>
              </a:ext>
            </a:extLst>
          </p:cNvPr>
          <p:cNvCxnSpPr>
            <a:cxnSpLocks/>
          </p:cNvCxnSpPr>
          <p:nvPr/>
        </p:nvCxnSpPr>
        <p:spPr>
          <a:xfrm flipH="1">
            <a:off x="6613934" y="1058764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004852-00FE-F4F5-B1B3-7CC09E8AA806}"/>
              </a:ext>
            </a:extLst>
          </p:cNvPr>
          <p:cNvSpPr txBox="1"/>
          <p:nvPr/>
        </p:nvSpPr>
        <p:spPr>
          <a:xfrm>
            <a:off x="7888652" y="1099661"/>
            <a:ext cx="402674" cy="52322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92F865-A4CA-CCF8-B271-75111CCF56C1}"/>
              </a:ext>
            </a:extLst>
          </p:cNvPr>
          <p:cNvSpPr/>
          <p:nvPr/>
        </p:nvSpPr>
        <p:spPr>
          <a:xfrm>
            <a:off x="537973" y="1291104"/>
            <a:ext cx="4355124" cy="603798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42D87D-6F25-2A87-0D7F-82083820A673}"/>
              </a:ext>
            </a:extLst>
          </p:cNvPr>
          <p:cNvSpPr/>
          <p:nvPr/>
        </p:nvSpPr>
        <p:spPr>
          <a:xfrm>
            <a:off x="537972" y="785003"/>
            <a:ext cx="5477513" cy="461737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EC7DCE-9F39-1FEA-14CA-BBF9371933B8}"/>
              </a:ext>
            </a:extLst>
          </p:cNvPr>
          <p:cNvSpPr/>
          <p:nvPr/>
        </p:nvSpPr>
        <p:spPr>
          <a:xfrm>
            <a:off x="4483870" y="1564984"/>
            <a:ext cx="6394366" cy="3491751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4" grpId="0" animBg="1"/>
      <p:bldP spid="35" grpId="0" animBg="1"/>
      <p:bldP spid="36" grpId="0" animBg="1"/>
      <p:bldP spid="36" grpId="1" animBg="1"/>
      <p:bldP spid="37" grpId="0" animBg="1"/>
      <p:bldP spid="3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32C27B-833C-00D6-8702-4B8122D2E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  <a:hlinkClick r:id="rId2"/>
              </a:rPr>
              <a:t>https://github.com/davsec-teaching/buffer-overflow-demo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703CD8-0666-E57D-E341-C781517E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demo</a:t>
            </a:r>
          </a:p>
        </p:txBody>
      </p:sp>
    </p:spTree>
    <p:extLst>
      <p:ext uri="{BB962C8B-B14F-4D97-AF65-F5344CB8AC3E}">
        <p14:creationId xmlns:p14="http://schemas.microsoft.com/office/powerpoint/2010/main" val="247725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3A77D-3A8E-81C5-0E2C-2656F9527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8CF39-D4EC-190F-A2ED-6F106B68A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/>
          </a:bodyPr>
          <a:lstStyle/>
          <a:p>
            <a:r>
              <a:rPr lang="en-US" dirty="0"/>
              <a:t>Memory safety is a property of a programming language that ensures all memory accesses are</a:t>
            </a:r>
          </a:p>
          <a:p>
            <a:pPr lvl="1"/>
            <a:r>
              <a:rPr lang="en-US" dirty="0"/>
              <a:t>Well-defined</a:t>
            </a:r>
          </a:p>
          <a:p>
            <a:pPr lvl="1"/>
            <a:r>
              <a:rPr lang="en-US" dirty="0"/>
              <a:t>Adhere to object boundaries</a:t>
            </a:r>
          </a:p>
          <a:p>
            <a:pPr lvl="1"/>
            <a:r>
              <a:rPr lang="en-US" dirty="0"/>
              <a:t>Adhere to types of allocated objects</a:t>
            </a:r>
          </a:p>
          <a:p>
            <a:r>
              <a:rPr lang="en-US" dirty="0"/>
              <a:t>Some programming languages have memory safety and some do not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6D176A-9741-BA4E-113F-570537B4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 and memory safety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95E452-9D49-9F45-BC69-F5A841BA093C}"/>
              </a:ext>
            </a:extLst>
          </p:cNvPr>
          <p:cNvGrpSpPr/>
          <p:nvPr/>
        </p:nvGrpSpPr>
        <p:grpSpPr>
          <a:xfrm>
            <a:off x="6283569" y="916213"/>
            <a:ext cx="5476968" cy="4533996"/>
            <a:chOff x="6283569" y="916213"/>
            <a:chExt cx="5476968" cy="4533996"/>
          </a:xfrm>
        </p:grpSpPr>
        <p:pic>
          <p:nvPicPr>
            <p:cNvPr id="1028" name="Picture 4" descr="Java logo and symbol, meaning, history, PNG">
              <a:extLst>
                <a:ext uri="{FF2B5EF4-FFF2-40B4-BE49-F238E27FC236}">
                  <a16:creationId xmlns:a16="http://schemas.microsoft.com/office/drawing/2014/main" id="{A75E0CE6-013C-8B97-B384-52961CC2FF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5806" y="916213"/>
              <a:ext cx="1723292" cy="1077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he Python Logo | Python Software Foundation">
              <a:extLst>
                <a:ext uri="{FF2B5EF4-FFF2-40B4-BE49-F238E27FC236}">
                  <a16:creationId xmlns:a16="http://schemas.microsoft.com/office/drawing/2014/main" id="{AEB7066C-AC5C-D901-DEBF-E333459FA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1811" y="953379"/>
              <a:ext cx="3188726" cy="1077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ust&quot; Icon - Download for free – Iconduck">
              <a:extLst>
                <a:ext uri="{FF2B5EF4-FFF2-40B4-BE49-F238E27FC236}">
                  <a16:creationId xmlns:a16="http://schemas.microsoft.com/office/drawing/2014/main" id="{53F19287-56A8-1BED-7409-246730D1F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9701" y="2032269"/>
              <a:ext cx="1195754" cy="1195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AQ | Multi-Function DAQ | ADLINK">
              <a:extLst>
                <a:ext uri="{FF2B5EF4-FFF2-40B4-BE49-F238E27FC236}">
                  <a16:creationId xmlns:a16="http://schemas.microsoft.com/office/drawing/2014/main" id="{951A1ECF-F1EC-3AA6-905D-EF242AF15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436" y="3976724"/>
              <a:ext cx="1685881" cy="1277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Exercism: Track maintenance tool - Dashboard">
              <a:extLst>
                <a:ext uri="{FF2B5EF4-FFF2-40B4-BE49-F238E27FC236}">
                  <a16:creationId xmlns:a16="http://schemas.microsoft.com/office/drawing/2014/main" id="{310DBAD5-D7EF-6167-47F3-F4A7227088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8135" y="3976724"/>
              <a:ext cx="1359163" cy="1473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javascript logo png, javascript icon transparent png ...">
              <a:extLst>
                <a:ext uri="{FF2B5EF4-FFF2-40B4-BE49-F238E27FC236}">
                  <a16:creationId xmlns:a16="http://schemas.microsoft.com/office/drawing/2014/main" id="{C6E1D2B0-1B06-77A6-07A0-5C0BEE6C7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8135" y="2030436"/>
              <a:ext cx="1436077" cy="1436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5589AB-A48D-0667-C714-F72BD5D1CBEF}"/>
                </a:ext>
              </a:extLst>
            </p:cNvPr>
            <p:cNvCxnSpPr/>
            <p:nvPr/>
          </p:nvCxnSpPr>
          <p:spPr>
            <a:xfrm>
              <a:off x="6283569" y="3634154"/>
              <a:ext cx="5310554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D0D358-DE91-565F-D4F6-A49698076C17}"/>
                </a:ext>
              </a:extLst>
            </p:cNvPr>
            <p:cNvSpPr txBox="1"/>
            <p:nvPr/>
          </p:nvSpPr>
          <p:spPr>
            <a:xfrm>
              <a:off x="7971134" y="3208190"/>
              <a:ext cx="1866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Memory safe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8C0C2C-946E-5BD6-D78E-662BBA3AE150}"/>
                </a:ext>
              </a:extLst>
            </p:cNvPr>
            <p:cNvSpPr txBox="1"/>
            <p:nvPr/>
          </p:nvSpPr>
          <p:spPr>
            <a:xfrm>
              <a:off x="7971134" y="3570039"/>
              <a:ext cx="21899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Memory unsafe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828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19A8C9-7D48-EFBD-43C9-5D52F5BF66D8}"/>
              </a:ext>
            </a:extLst>
          </p:cNvPr>
          <p:cNvSpPr txBox="1"/>
          <p:nvPr/>
        </p:nvSpPr>
        <p:spPr>
          <a:xfrm>
            <a:off x="1957702" y="2844225"/>
            <a:ext cx="9240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Then why would one use C/C++ over Java/Python??? </a:t>
            </a:r>
          </a:p>
        </p:txBody>
      </p:sp>
    </p:spTree>
    <p:extLst>
      <p:ext uri="{BB962C8B-B14F-4D97-AF65-F5344CB8AC3E}">
        <p14:creationId xmlns:p14="http://schemas.microsoft.com/office/powerpoint/2010/main" val="2910183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86EAC-DD5F-F0A3-EB44-4E4ACB85B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EB6211-3E36-8A48-485E-64215E8D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28933"/>
          </a:xfrm>
        </p:spPr>
        <p:txBody>
          <a:bodyPr/>
          <a:lstStyle/>
          <a:p>
            <a:r>
              <a:rPr lang="en-US" dirty="0"/>
              <a:t>Java compiler inserts bounds checks for array accesses that are inserted at runtime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i="1" u="sng" dirty="0"/>
              <a:t>Additional runtime checks reduces performance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53AABF-5088-302D-27E3-97D3FF82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 and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62CD6-0C59-B5C7-D7DD-C7C3D921886B}"/>
              </a:ext>
            </a:extLst>
          </p:cNvPr>
          <p:cNvSpPr txBox="1"/>
          <p:nvPr/>
        </p:nvSpPr>
        <p:spPr>
          <a:xfrm>
            <a:off x="735525" y="2580073"/>
            <a:ext cx="50162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140D1D-4980-B024-AB9F-7F9404F09D9A}"/>
              </a:ext>
            </a:extLst>
          </p:cNvPr>
          <p:cNvSpPr txBox="1"/>
          <p:nvPr/>
        </p:nvSpPr>
        <p:spPr>
          <a:xfrm>
            <a:off x="6252637" y="2690444"/>
            <a:ext cx="531055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index = </a:t>
            </a:r>
            <a:r>
              <a:rPr lang="en-US" sz="1600" dirty="0" err="1">
                <a:latin typeface="Consolas" panose="020B0609020204030204" pitchFamily="49" charset="0"/>
              </a:rPr>
              <a:t>Integer.parseInt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if (index &lt; </a:t>
            </a:r>
            <a:r>
              <a:rPr lang="en-US" sz="1600" dirty="0" err="1">
                <a:latin typeface="Consolas" panose="020B0609020204030204" pitchFamily="49" charset="0"/>
              </a:rPr>
              <a:t>arr.length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} else {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	throw new </a:t>
            </a:r>
            <a:r>
              <a:rPr lang="en-US" sz="1600" dirty="0" err="1">
                <a:latin typeface="Consolas" panose="020B0609020204030204" pitchFamily="49" charset="0"/>
              </a:rPr>
              <a:t>ArrayIndexOutOfBoundsException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3A8CE-999F-39EB-0C49-4F7170533458}"/>
              </a:ext>
            </a:extLst>
          </p:cNvPr>
          <p:cNvSpPr txBox="1"/>
          <p:nvPr/>
        </p:nvSpPr>
        <p:spPr>
          <a:xfrm>
            <a:off x="1622022" y="1933743"/>
            <a:ext cx="2517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Original Java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DD3A0-293F-619A-FD05-BD42970FD25D}"/>
              </a:ext>
            </a:extLst>
          </p:cNvPr>
          <p:cNvSpPr txBox="1"/>
          <p:nvPr/>
        </p:nvSpPr>
        <p:spPr>
          <a:xfrm>
            <a:off x="6440206" y="1749076"/>
            <a:ext cx="4374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/>
              <a:t>Pseudo-code after Java compiler </a:t>
            </a:r>
          </a:p>
          <a:p>
            <a:pPr algn="ctr"/>
            <a:r>
              <a:rPr lang="en-US" sz="2400" b="1" i="1" dirty="0"/>
              <a:t>inserts checks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26F9C5-4FFF-7F8F-0DC7-D97F04147631}"/>
              </a:ext>
            </a:extLst>
          </p:cNvPr>
          <p:cNvSpPr/>
          <p:nvPr/>
        </p:nvSpPr>
        <p:spPr>
          <a:xfrm>
            <a:off x="6252637" y="3461411"/>
            <a:ext cx="4360985" cy="32839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7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C0071-ED1A-963D-E46F-90C28FB9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software security concerns that influence software engineering</a:t>
            </a:r>
          </a:p>
          <a:p>
            <a:r>
              <a:rPr lang="en-US" dirty="0"/>
              <a:t>Memory safety and memory unsafe languages</a:t>
            </a:r>
          </a:p>
          <a:p>
            <a:r>
              <a:rPr lang="en-US" dirty="0"/>
              <a:t>Secure programming</a:t>
            </a:r>
          </a:p>
          <a:p>
            <a:r>
              <a:rPr lang="en-US" dirty="0"/>
              <a:t>Deeper dive in any topics “on-demand”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9FADE6-5783-CCE9-5D5A-B1F5B89D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goals</a:t>
            </a:r>
          </a:p>
        </p:txBody>
      </p:sp>
    </p:spTree>
    <p:extLst>
      <p:ext uri="{BB962C8B-B14F-4D97-AF65-F5344CB8AC3E}">
        <p14:creationId xmlns:p14="http://schemas.microsoft.com/office/powerpoint/2010/main" val="2129051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D8B494B-3626-D8FE-2540-B4FC44EBD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090621"/>
              </p:ext>
            </p:extLst>
          </p:nvPr>
        </p:nvGraphicFramePr>
        <p:xfrm>
          <a:off x="360363" y="784225"/>
          <a:ext cx="11449050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B4A142E6-F5CB-58C5-6FB5-AF932198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vs. Java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46927-DF2C-8E47-C0BE-4F4098381F9D}"/>
              </a:ext>
            </a:extLst>
          </p:cNvPr>
          <p:cNvSpPr txBox="1"/>
          <p:nvPr/>
        </p:nvSpPr>
        <p:spPr>
          <a:xfrm>
            <a:off x="7502770" y="1160585"/>
            <a:ext cx="4196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https://programming-language-benchmarks.vercel.app/c-vs-java</a:t>
            </a:r>
          </a:p>
        </p:txBody>
      </p:sp>
    </p:spTree>
    <p:extLst>
      <p:ext uri="{BB962C8B-B14F-4D97-AF65-F5344CB8AC3E}">
        <p14:creationId xmlns:p14="http://schemas.microsoft.com/office/powerpoint/2010/main" val="1267638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4E1CE3-C6F8-98DF-D371-39BC78C5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servers</a:t>
            </a:r>
          </a:p>
          <a:p>
            <a:pPr lvl="1"/>
            <a:r>
              <a:rPr lang="en-US" dirty="0"/>
              <a:t>Nginx, Apache Httpd</a:t>
            </a:r>
          </a:p>
          <a:p>
            <a:r>
              <a:rPr lang="en-US" dirty="0"/>
              <a:t>Key-value stores</a:t>
            </a:r>
          </a:p>
          <a:p>
            <a:pPr lvl="1"/>
            <a:r>
              <a:rPr lang="en-US" dirty="0"/>
              <a:t>Redis, Memcached</a:t>
            </a:r>
          </a:p>
          <a:p>
            <a:r>
              <a:rPr lang="en-US" dirty="0"/>
              <a:t>Database servers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Postgresql</a:t>
            </a:r>
            <a:endParaRPr lang="en-US" dirty="0"/>
          </a:p>
          <a:p>
            <a:pPr lvl="1"/>
            <a:r>
              <a:rPr lang="en-US" dirty="0" err="1"/>
              <a:t>SQLLite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DECA4F-3FE6-823A-F380-368BF060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critical software in C/C++</a:t>
            </a:r>
          </a:p>
        </p:txBody>
      </p:sp>
      <p:pic>
        <p:nvPicPr>
          <p:cNvPr id="2052" name="Picture 4" descr="Applying custom configuration to Nginx Gateway Fabric :: blog.oddbit.com">
            <a:extLst>
              <a:ext uri="{FF2B5EF4-FFF2-40B4-BE49-F238E27FC236}">
                <a16:creationId xmlns:a16="http://schemas.microsoft.com/office/drawing/2014/main" id="{BC984CDB-B2E6-4A73-E00B-06536F388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611" y="854015"/>
            <a:ext cx="1877158" cy="112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launch an Apache Web Server from the CLI | by Marshall Hubbard |  Nerd For Tech | Medium">
            <a:extLst>
              <a:ext uri="{FF2B5EF4-FFF2-40B4-BE49-F238E27FC236}">
                <a16:creationId xmlns:a16="http://schemas.microsoft.com/office/drawing/2014/main" id="{2E41A565-F705-61E9-6611-472EFBE34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816" y="854015"/>
            <a:ext cx="2625969" cy="13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dis (company) - Wikipedia">
            <a:extLst>
              <a:ext uri="{FF2B5EF4-FFF2-40B4-BE49-F238E27FC236}">
                <a16:creationId xmlns:a16="http://schemas.microsoft.com/office/drawing/2014/main" id="{0B6DEA3B-DD86-C0AD-9653-A30F75F4A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54" y="2684868"/>
            <a:ext cx="3030415" cy="101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y we should use Memcache">
            <a:extLst>
              <a:ext uri="{FF2B5EF4-FFF2-40B4-BE49-F238E27FC236}">
                <a16:creationId xmlns:a16="http://schemas.microsoft.com/office/drawing/2014/main" id="{E4D414FD-CDE5-CF59-DDC1-CCD19A832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234" y="2236011"/>
            <a:ext cx="4088227" cy="185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Is MySQL?. MySQL is a freely available open-source… | by Visualmodo |  Medium">
            <a:extLst>
              <a:ext uri="{FF2B5EF4-FFF2-40B4-BE49-F238E27FC236}">
                <a16:creationId xmlns:a16="http://schemas.microsoft.com/office/drawing/2014/main" id="{E0D86ED0-9B11-D6E9-2472-8CC182E5B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81" y="3912204"/>
            <a:ext cx="2527788" cy="16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hat Is PostgreSQL?">
            <a:extLst>
              <a:ext uri="{FF2B5EF4-FFF2-40B4-BE49-F238E27FC236}">
                <a16:creationId xmlns:a16="http://schemas.microsoft.com/office/drawing/2014/main" id="{24616841-0358-E9C9-A2C5-FDA9C364C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183022"/>
            <a:ext cx="2775618" cy="156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879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72392A-E88A-C54A-91D4-6F8FE4A7D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88" y="802638"/>
            <a:ext cx="7850956" cy="582806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6324ED-DF4B-FBBD-1976-2F0ED68D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attacks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323F75-202E-72FA-643E-31521F9BA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06" y="802638"/>
            <a:ext cx="10269383" cy="21243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E4EB8B-B0DC-DF46-311D-08FC30D48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336" y="1110403"/>
            <a:ext cx="5969328" cy="5212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4226FA-E35A-D6FF-782A-F41BD58B6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437" y="1937472"/>
            <a:ext cx="10378775" cy="28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6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C9C6B-4A28-96CC-36D9-46B4D37EC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478DB-D94E-3041-8E57-F2A5EC9DE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security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5BED4-D66E-33E7-E8F1-F1CA3E7B3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64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A27262-6E41-8BEF-0815-11C627448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on Friday</a:t>
            </a:r>
          </a:p>
          <a:p>
            <a:pPr lvl="1"/>
            <a:r>
              <a:rPr lang="en-US" dirty="0"/>
              <a:t>Will cover software architecture and design patterns</a:t>
            </a:r>
          </a:p>
          <a:p>
            <a:r>
              <a:rPr lang="en-US" dirty="0"/>
              <a:t>HW2 grades will be out by the end of the week</a:t>
            </a:r>
          </a:p>
          <a:p>
            <a:r>
              <a:rPr lang="en-US" dirty="0"/>
              <a:t>3/14 will be a revision session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95D086-F782-D08D-395B-9A689D78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987781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2A0433-2CD6-0C95-79DC-CAC28F9F6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stack memory on x86</a:t>
            </a:r>
          </a:p>
          <a:p>
            <a:pPr lvl="1"/>
            <a:r>
              <a:rPr lang="en-US" dirty="0"/>
              <a:t>Stack-based control flow hijack attacks</a:t>
            </a:r>
          </a:p>
          <a:p>
            <a:pPr lvl="1"/>
            <a:r>
              <a:rPr lang="en-US" dirty="0"/>
              <a:t>Stack-based control flow hijack defenses</a:t>
            </a:r>
          </a:p>
          <a:p>
            <a:r>
              <a:rPr lang="en-US" dirty="0"/>
              <a:t>Heap-based attacks</a:t>
            </a:r>
          </a:p>
          <a:p>
            <a:r>
              <a:rPr lang="en-US" dirty="0"/>
              <a:t>Spatial and temporal memory safety</a:t>
            </a:r>
          </a:p>
          <a:p>
            <a:r>
              <a:rPr lang="en-US" dirty="0"/>
              <a:t>Secure programming</a:t>
            </a:r>
          </a:p>
          <a:p>
            <a:r>
              <a:rPr lang="en-US" dirty="0"/>
              <a:t>Temporal safety approaches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89DF7-9DB0-140C-3687-DA370A52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02C548-403D-C93F-C58C-3BB47A81C656}"/>
              </a:ext>
            </a:extLst>
          </p:cNvPr>
          <p:cNvCxnSpPr/>
          <p:nvPr/>
        </p:nvCxnSpPr>
        <p:spPr>
          <a:xfrm>
            <a:off x="0" y="4025900"/>
            <a:ext cx="1219200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402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58583-737D-D94B-A609-E855059B3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5E0ED-B406-60F3-8D46-6839F92F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E85EBE-BCCC-CC62-4E03-36943380AA3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array[4];</a:t>
            </a:r>
          </a:p>
          <a:p>
            <a:endParaRPr lang="en-US" dirty="0"/>
          </a:p>
          <a:p>
            <a:r>
              <a:rPr lang="en-US" dirty="0"/>
              <a:t>	uint8_t * p = array;</a:t>
            </a:r>
          </a:p>
          <a:p>
            <a:r>
              <a:rPr lang="en-US" dirty="0"/>
              <a:t>	uint8_t num;</a:t>
            </a:r>
          </a:p>
          <a:p>
            <a:r>
              <a:rPr lang="en-US" dirty="0"/>
              <a:t> 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a number:”);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(“%d”, &amp;num);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3A8F6C-F0B2-8E3D-8A40-7C862F81D1E3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70DE4E-AD4A-E346-C3E5-BB3A4F799879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365776-4778-E8A4-4A79-49D0034A94B4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0F4512-1866-4830-C8F6-83B1B3BBDDEC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150720-A917-900E-7E22-A593A1233CCF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287E76-C01C-00A1-A32E-510A8557410A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C3EF05-233E-56AE-BE9C-80889B7F5B9A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428E092-8C1B-2451-6CB2-CA0BF63F19C7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F72EFE6-00F9-A099-6D2F-84F64059A501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AAA9F9A-BC64-A1A8-EB3C-A98850827883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18348472-1E38-5725-3E16-DFA31CDAFB12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6CBB6E2C-6532-AFCE-C474-BB13E00DF2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3A76DB4-0763-CA44-A3ED-704A914AB9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67EE1F3-E946-E689-C9B1-429F8241A1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75AA56E-0A7B-6F2D-0C7E-5AAE30FCBC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2145167-B8C6-7790-26DF-A8B6AAF9A2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17C2102-7F1F-42B0-1536-FC56108E39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F76DE08F-5167-9E08-7600-B54D7F7D47B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4D72C84-E0A6-2D80-0E78-830C797DC18A}"/>
              </a:ext>
            </a:extLst>
          </p:cNvPr>
          <p:cNvSpPr/>
          <p:nvPr/>
        </p:nvSpPr>
        <p:spPr>
          <a:xfrm>
            <a:off x="7685300" y="96629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F009C64-7500-8BCD-4B9A-DA8D1288BFF0}"/>
              </a:ext>
            </a:extLst>
          </p:cNvPr>
          <p:cNvSpPr/>
          <p:nvPr/>
        </p:nvSpPr>
        <p:spPr>
          <a:xfrm>
            <a:off x="7685300" y="159933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FDEAD9D-0BD0-86E3-E85B-F5206E151C19}"/>
              </a:ext>
            </a:extLst>
          </p:cNvPr>
          <p:cNvSpPr/>
          <p:nvPr/>
        </p:nvSpPr>
        <p:spPr>
          <a:xfrm>
            <a:off x="7685300" y="225284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89D2904-B8D2-F0F9-6A6E-308457F5FF20}"/>
              </a:ext>
            </a:extLst>
          </p:cNvPr>
          <p:cNvSpPr/>
          <p:nvPr/>
        </p:nvSpPr>
        <p:spPr>
          <a:xfrm>
            <a:off x="7685299" y="2943261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C1866C4-AB17-E0D5-16FF-6D6C52DEE30D}"/>
              </a:ext>
            </a:extLst>
          </p:cNvPr>
          <p:cNvSpPr/>
          <p:nvPr/>
        </p:nvSpPr>
        <p:spPr>
          <a:xfrm>
            <a:off x="7685298" y="358101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array[0]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767B8-6B84-E69A-8A17-70764CFBEE4E}"/>
              </a:ext>
            </a:extLst>
          </p:cNvPr>
          <p:cNvSpPr/>
          <p:nvPr/>
        </p:nvSpPr>
        <p:spPr>
          <a:xfrm>
            <a:off x="738130" y="2555913"/>
            <a:ext cx="3360145" cy="558537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CB3BB-97AE-EAC7-EA5A-804E41192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8A4C9-0C64-D9C5-9222-18446897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0FE4B2-9352-19B6-3EF6-3F7123C65F90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 lnSpcReduction="1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array[4];</a:t>
            </a:r>
          </a:p>
          <a:p>
            <a:endParaRPr lang="en-US" dirty="0"/>
          </a:p>
          <a:p>
            <a:r>
              <a:rPr lang="en-US" dirty="0"/>
              <a:t>	uint8_t * p = array;</a:t>
            </a:r>
          </a:p>
          <a:p>
            <a:r>
              <a:rPr lang="en-US" dirty="0"/>
              <a:t>	uint8_t num;</a:t>
            </a:r>
          </a:p>
          <a:p>
            <a:r>
              <a:rPr lang="en-US" dirty="0"/>
              <a:t> 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a number:”);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(“%d”, &amp;num);</a:t>
            </a:r>
          </a:p>
          <a:p>
            <a:r>
              <a:rPr lang="en-US" dirty="0"/>
              <a:t>		array[</a:t>
            </a:r>
            <a:r>
              <a:rPr lang="en-US" dirty="0" err="1"/>
              <a:t>i</a:t>
            </a:r>
            <a:r>
              <a:rPr lang="en-US" dirty="0"/>
              <a:t>] = num;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&gt; Enter a number:</a:t>
            </a:r>
          </a:p>
          <a:p>
            <a:r>
              <a:rPr lang="en-US" dirty="0"/>
              <a:t>1 # 5 times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B8BBD1-D849-C599-96BD-9664250B819A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2209B2-7E1E-39F6-9081-EE6C45F7BC10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74BA21-D95C-995D-D22E-04E4A00009A5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683F25-9445-EB4B-6EDC-490E4DE7A8AA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EC705D-D572-BA35-2D49-2A78CDE05BF4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A8CD4B0-83B4-A834-F81E-61142DA9ECBE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7C3B3AF-C613-221E-C055-E125CC401AFF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5461940-E41A-164E-FC24-D589657789EB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9BD0721-21CC-BECF-F96B-D98E7D1F17BC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3ECA8A59-CE4D-6170-BC7E-F3BBA479EDBD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50C2FB28-28E6-FFEC-33ED-1064F62A7B69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1D8089E3-A3FC-FFC0-9A83-740F46B210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68B1EC2-1A1C-B71E-5DEF-380B389E0D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563774E-B997-5C9E-DFF7-53753C992D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659908-EBB5-7613-6E43-F7404A81D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0AF7973-28CF-565E-D004-048132CC2B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205D32A-0297-1286-0B38-77E572EB00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57208CC8-9ED9-A7EA-11E0-E3E2E69893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08FF0F-1ECD-13DC-A2EF-A39F3A72CEA0}"/>
              </a:ext>
            </a:extLst>
          </p:cNvPr>
          <p:cNvSpPr/>
          <p:nvPr/>
        </p:nvSpPr>
        <p:spPr>
          <a:xfrm>
            <a:off x="7685300" y="96629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F527EAE-F808-ECFD-0084-818B4AACC7F6}"/>
              </a:ext>
            </a:extLst>
          </p:cNvPr>
          <p:cNvSpPr/>
          <p:nvPr/>
        </p:nvSpPr>
        <p:spPr>
          <a:xfrm>
            <a:off x="7685300" y="159933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FA408D7-A651-4418-309D-31B730863C3A}"/>
              </a:ext>
            </a:extLst>
          </p:cNvPr>
          <p:cNvSpPr/>
          <p:nvPr/>
        </p:nvSpPr>
        <p:spPr>
          <a:xfrm>
            <a:off x="7685300" y="225284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37541BB-AF5F-A850-2D06-7DF46B6FFAA8}"/>
              </a:ext>
            </a:extLst>
          </p:cNvPr>
          <p:cNvSpPr/>
          <p:nvPr/>
        </p:nvSpPr>
        <p:spPr>
          <a:xfrm>
            <a:off x="7685299" y="2943261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BF59513-8D15-3D47-CF01-103C8696B2D1}"/>
              </a:ext>
            </a:extLst>
          </p:cNvPr>
          <p:cNvSpPr/>
          <p:nvPr/>
        </p:nvSpPr>
        <p:spPr>
          <a:xfrm>
            <a:off x="7685298" y="358101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array[0]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C9115A-EF77-06FC-C940-1370EAC1CF6B}"/>
              </a:ext>
            </a:extLst>
          </p:cNvPr>
          <p:cNvSpPr/>
          <p:nvPr/>
        </p:nvSpPr>
        <p:spPr>
          <a:xfrm>
            <a:off x="560007" y="3758468"/>
            <a:ext cx="4355124" cy="955429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3B891-4E8F-BB33-C41E-6F354059C504}"/>
              </a:ext>
            </a:extLst>
          </p:cNvPr>
          <p:cNvSpPr txBox="1"/>
          <p:nvPr/>
        </p:nvSpPr>
        <p:spPr>
          <a:xfrm>
            <a:off x="9832361" y="3588414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08E88-BCDA-1F36-4407-2E445185EB8A}"/>
              </a:ext>
            </a:extLst>
          </p:cNvPr>
          <p:cNvSpPr txBox="1"/>
          <p:nvPr/>
        </p:nvSpPr>
        <p:spPr>
          <a:xfrm>
            <a:off x="9828363" y="2943950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27A69-4B6E-0EFD-A39E-754D3D8356DB}"/>
              </a:ext>
            </a:extLst>
          </p:cNvPr>
          <p:cNvSpPr txBox="1"/>
          <p:nvPr/>
        </p:nvSpPr>
        <p:spPr>
          <a:xfrm>
            <a:off x="9832361" y="2228840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ED4D0-C86C-4C04-408C-D3B9D57390CF}"/>
              </a:ext>
            </a:extLst>
          </p:cNvPr>
          <p:cNvSpPr txBox="1"/>
          <p:nvPr/>
        </p:nvSpPr>
        <p:spPr>
          <a:xfrm>
            <a:off x="9824363" y="1560627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E555DF-BF06-4083-0DF1-0FF855DCA281}"/>
              </a:ext>
            </a:extLst>
          </p:cNvPr>
          <p:cNvSpPr txBox="1"/>
          <p:nvPr/>
        </p:nvSpPr>
        <p:spPr>
          <a:xfrm>
            <a:off x="9834777" y="927648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E74FEA-9FE7-534B-2997-3DCA95631F8D}"/>
              </a:ext>
            </a:extLst>
          </p:cNvPr>
          <p:cNvSpPr/>
          <p:nvPr/>
        </p:nvSpPr>
        <p:spPr>
          <a:xfrm>
            <a:off x="382074" y="5212130"/>
            <a:ext cx="2372849" cy="619328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D81FB-248B-FC61-20F5-76436B64A836}"/>
              </a:ext>
            </a:extLst>
          </p:cNvPr>
          <p:cNvSpPr txBox="1"/>
          <p:nvPr/>
        </p:nvSpPr>
        <p:spPr>
          <a:xfrm>
            <a:off x="3548324" y="1646970"/>
            <a:ext cx="3849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Overwrite authenticated</a:t>
            </a:r>
          </a:p>
          <a:p>
            <a:r>
              <a:rPr lang="en-US" sz="2800" b="1" i="1" dirty="0"/>
              <a:t>variable!!!</a:t>
            </a:r>
          </a:p>
        </p:txBody>
      </p:sp>
    </p:spTree>
    <p:extLst>
      <p:ext uri="{BB962C8B-B14F-4D97-AF65-F5344CB8AC3E}">
        <p14:creationId xmlns:p14="http://schemas.microsoft.com/office/powerpoint/2010/main" val="282131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65DB2-942F-67FD-C00E-B8F90C1FB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1BB6F2-912D-26A3-0936-ED0ECD9D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string-related </a:t>
            </a:r>
            <a:r>
              <a:rPr lang="en-US" dirty="0" err="1">
                <a:latin typeface="Consolas" panose="020B0609020204030204" pitchFamily="49" charset="0"/>
              </a:rPr>
              <a:t>libc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36BDB-B266-9594-CC54-71CCD18675F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char* password = malloc(5);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(“%s”, password)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overflow if user enters “AAAAAA”</a:t>
            </a:r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D414C5-AF13-F303-0A51-32AC9FD722A5}"/>
              </a:ext>
            </a:extLst>
          </p:cNvPr>
          <p:cNvGrpSpPr/>
          <p:nvPr/>
        </p:nvGrpSpPr>
        <p:grpSpPr>
          <a:xfrm>
            <a:off x="6613934" y="991518"/>
            <a:ext cx="4264301" cy="4396154"/>
            <a:chOff x="6613934" y="991518"/>
            <a:chExt cx="4264301" cy="439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373B82-55D2-B831-9A79-2FD70707D3B8}"/>
                </a:ext>
              </a:extLst>
            </p:cNvPr>
            <p:cNvSpPr txBox="1"/>
            <p:nvPr/>
          </p:nvSpPr>
          <p:spPr>
            <a:xfrm>
              <a:off x="9614748" y="1054748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72641C-00E0-6527-B382-C4811700BA08}"/>
                </a:ext>
              </a:extLst>
            </p:cNvPr>
            <p:cNvSpPr txBox="1"/>
            <p:nvPr/>
          </p:nvSpPr>
          <p:spPr>
            <a:xfrm>
              <a:off x="9614748" y="1680244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4BF2C3-76D1-5B0D-EEA4-3A6C91E571A0}"/>
                </a:ext>
              </a:extLst>
            </p:cNvPr>
            <p:cNvSpPr txBox="1"/>
            <p:nvPr/>
          </p:nvSpPr>
          <p:spPr>
            <a:xfrm>
              <a:off x="9614748" y="2336736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94B55C-417C-B7A0-EC10-4D65E6D68307}"/>
                </a:ext>
              </a:extLst>
            </p:cNvPr>
            <p:cNvSpPr txBox="1"/>
            <p:nvPr/>
          </p:nvSpPr>
          <p:spPr>
            <a:xfrm>
              <a:off x="9605130" y="2972396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02E186-672D-80BB-0D28-6F809E045EC0}"/>
                </a:ext>
              </a:extLst>
            </p:cNvPr>
            <p:cNvSpPr txBox="1"/>
            <p:nvPr/>
          </p:nvSpPr>
          <p:spPr>
            <a:xfrm>
              <a:off x="9563451" y="3628888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9C3FDB-18C7-5E93-E6AC-8ED0B7F3878F}"/>
                </a:ext>
              </a:extLst>
            </p:cNvPr>
            <p:cNvSpPr txBox="1"/>
            <p:nvPr/>
          </p:nvSpPr>
          <p:spPr>
            <a:xfrm>
              <a:off x="9563451" y="4267795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D442D31-5AF9-F7C0-DE2B-99DC144DE7F6}"/>
                </a:ext>
              </a:extLst>
            </p:cNvPr>
            <p:cNvGrpSpPr/>
            <p:nvPr/>
          </p:nvGrpSpPr>
          <p:grpSpPr>
            <a:xfrm>
              <a:off x="6613934" y="991518"/>
              <a:ext cx="2942492" cy="4396154"/>
              <a:chOff x="6822831" y="973015"/>
              <a:chExt cx="2942492" cy="43961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5D4D701-35BA-C086-789C-22A0097D856B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616416A-A084-4E4A-E12E-4B12C496E89E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2F9AEE9-4954-A184-3052-255701C2970E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4F3C944-BAB1-5E1F-A4FE-E8B25A7DAC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7BE76DC-CE9D-5C62-4A30-B543A3A875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4EDA37A-7875-7D1F-33A2-F5D1C86849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ECA8295-0582-2DD1-1BCB-4AA91C04B5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9A206F1-958E-B926-1A02-D2B1273023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BC0FAAA-5923-E015-814C-CCE0555D88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3934" y="4791015"/>
              <a:ext cx="2942492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6" name="Left Brace 25">
            <a:extLst>
              <a:ext uri="{FF2B5EF4-FFF2-40B4-BE49-F238E27FC236}">
                <a16:creationId xmlns:a16="http://schemas.microsoft.com/office/drawing/2014/main" id="{05CA4EB6-8981-5163-78E6-19D5A345E8C4}"/>
              </a:ext>
            </a:extLst>
          </p:cNvPr>
          <p:cNvSpPr/>
          <p:nvPr/>
        </p:nvSpPr>
        <p:spPr>
          <a:xfrm>
            <a:off x="5916058" y="1680244"/>
            <a:ext cx="341523" cy="3189211"/>
          </a:xfrm>
          <a:prstGeom prst="lef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D7C228-87B2-CA12-4179-8A9632642593}"/>
              </a:ext>
            </a:extLst>
          </p:cNvPr>
          <p:cNvSpPr txBox="1"/>
          <p:nvPr/>
        </p:nvSpPr>
        <p:spPr>
          <a:xfrm>
            <a:off x="4327200" y="2962101"/>
            <a:ext cx="1612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Password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46C538-EB31-5EC1-EFBA-79174A703B5B}"/>
              </a:ext>
            </a:extLst>
          </p:cNvPr>
          <p:cNvSpPr txBox="1"/>
          <p:nvPr/>
        </p:nvSpPr>
        <p:spPr>
          <a:xfrm>
            <a:off x="7888652" y="4267795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E2EC7D-F6DA-9690-A59E-286D15D63BB2}"/>
              </a:ext>
            </a:extLst>
          </p:cNvPr>
          <p:cNvSpPr txBox="1"/>
          <p:nvPr/>
        </p:nvSpPr>
        <p:spPr>
          <a:xfrm>
            <a:off x="7888652" y="370225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C51A8-BEEF-D515-5CA7-55E3C0FECCB2}"/>
              </a:ext>
            </a:extLst>
          </p:cNvPr>
          <p:cNvSpPr txBox="1"/>
          <p:nvPr/>
        </p:nvSpPr>
        <p:spPr>
          <a:xfrm>
            <a:off x="7888652" y="3063569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38740C-6287-EB6C-6B06-DCD10DE6B070}"/>
              </a:ext>
            </a:extLst>
          </p:cNvPr>
          <p:cNvSpPr txBox="1"/>
          <p:nvPr/>
        </p:nvSpPr>
        <p:spPr>
          <a:xfrm>
            <a:off x="7888652" y="2379384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FA6445-F56B-B9BF-CF8D-D15C3464F8FE}"/>
              </a:ext>
            </a:extLst>
          </p:cNvPr>
          <p:cNvSpPr txBox="1"/>
          <p:nvPr/>
        </p:nvSpPr>
        <p:spPr>
          <a:xfrm>
            <a:off x="7888652" y="1683383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63BA8A2-A264-7A12-FBA0-F906B24246C8}"/>
              </a:ext>
            </a:extLst>
          </p:cNvPr>
          <p:cNvCxnSpPr>
            <a:cxnSpLocks/>
          </p:cNvCxnSpPr>
          <p:nvPr/>
        </p:nvCxnSpPr>
        <p:spPr>
          <a:xfrm flipH="1">
            <a:off x="6613934" y="1058764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15E166-CBCD-5847-76A8-F9F523546F7E}"/>
              </a:ext>
            </a:extLst>
          </p:cNvPr>
          <p:cNvSpPr txBox="1"/>
          <p:nvPr/>
        </p:nvSpPr>
        <p:spPr>
          <a:xfrm>
            <a:off x="7888652" y="1099661"/>
            <a:ext cx="402674" cy="52322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B0349D-837D-C52E-84C1-8446A974E4CA}"/>
              </a:ext>
            </a:extLst>
          </p:cNvPr>
          <p:cNvSpPr/>
          <p:nvPr/>
        </p:nvSpPr>
        <p:spPr>
          <a:xfrm>
            <a:off x="537973" y="1291104"/>
            <a:ext cx="4355124" cy="603798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0442B0-A97F-B3AC-04C4-3CDDA62B17D8}"/>
              </a:ext>
            </a:extLst>
          </p:cNvPr>
          <p:cNvSpPr/>
          <p:nvPr/>
        </p:nvSpPr>
        <p:spPr>
          <a:xfrm>
            <a:off x="537972" y="785003"/>
            <a:ext cx="5477513" cy="461737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9E81EC-75AF-F83F-9553-A0A65A7ED7AC}"/>
              </a:ext>
            </a:extLst>
          </p:cNvPr>
          <p:cNvSpPr/>
          <p:nvPr/>
        </p:nvSpPr>
        <p:spPr>
          <a:xfrm>
            <a:off x="4483870" y="1564984"/>
            <a:ext cx="6394366" cy="3491751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8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4" grpId="0" animBg="1"/>
      <p:bldP spid="35" grpId="0" animBg="1"/>
      <p:bldP spid="36" grpId="0" animBg="1"/>
      <p:bldP spid="36" grpId="1" animBg="1"/>
      <p:bldP spid="37" grpId="0" animBg="1"/>
      <p:bldP spid="3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47000-E7A0-6242-8AA3-8DD563F6B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E082C-E272-7039-A590-C95863315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local variables are stored on stack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14F333-1CE8-87C2-AF4A-816DDBCA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memory on x86 (high-level idea)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98C1BD-413E-287D-D09F-5CD14900AB8A}"/>
              </a:ext>
            </a:extLst>
          </p:cNvPr>
          <p:cNvGrpSpPr/>
          <p:nvPr/>
        </p:nvGrpSpPr>
        <p:grpSpPr>
          <a:xfrm>
            <a:off x="5309413" y="2150464"/>
            <a:ext cx="6791695" cy="4396154"/>
            <a:chOff x="5033991" y="914400"/>
            <a:chExt cx="6791695" cy="439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0AC7311-9ADE-7973-F5FB-113EB9D3D8C0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06983D-9156-185A-C8C1-6E6814006602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19F8D3-304B-D9C5-D1F0-C11F36179C11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A65950-DDE6-5785-31D2-5B9C9247FA07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D25A6D-ED8D-E042-4CEA-69E4B9AE2587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CE38E0-D2D1-30AD-71DF-3B278FA96DF6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E8F62A-4887-02F2-A7C0-E383EDCE3B45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CE9E93-B092-AFA2-7182-C61EA7FA0536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1A2E41D-B11F-5117-B6AC-59047265B3B0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8FE0CE7-E5E0-A273-5329-CBA0D3E185DB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B3139B4-210B-689B-2BF8-BD36F4A35CE9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DAC8B170-85D2-9FA7-2FFA-0F45A9DA2992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0AF1CE41-B506-30E8-7E93-A5B2F64D26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5928F7C-679D-5552-3CFD-779424D3B4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CE133B3-0233-3B21-12D3-C688D1407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45A63818-21C6-6E5B-5DC1-C11DFBDAB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A1C82F3-40AC-E45C-41EE-A0EB6CB91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446FD3CC-F4CC-D8B0-B250-5CB18F7EA1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2959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C36BC1-4A02-9019-B46C-C9141F4E1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686" y="1289097"/>
            <a:ext cx="5633413" cy="30846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	char a = ‘A’;</a:t>
            </a:r>
          </a:p>
          <a:p>
            <a:r>
              <a:rPr lang="en-US" dirty="0"/>
              <a:t>		char </a:t>
            </a:r>
            <a:r>
              <a:rPr lang="en-US" dirty="0" err="1"/>
              <a:t>arr</a:t>
            </a:r>
            <a:r>
              <a:rPr lang="en-US" dirty="0"/>
              <a:t>[] = {‘a’, ‘b’, ‘c’, ‘d’};</a:t>
            </a:r>
          </a:p>
          <a:p>
            <a:r>
              <a:rPr lang="en-US" dirty="0"/>
              <a:t>		int index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[a]);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&gt; </a:t>
            </a:r>
            <a:r>
              <a:rPr lang="en-US" b="1" dirty="0" err="1"/>
              <a:t>javac</a:t>
            </a:r>
            <a:r>
              <a:rPr lang="en-US" b="1" dirty="0"/>
              <a:t> MyApp.java</a:t>
            </a:r>
            <a:br>
              <a:rPr lang="en-US" b="1" dirty="0"/>
            </a:br>
            <a:r>
              <a:rPr lang="en-US" b="1" dirty="0"/>
              <a:t>&gt; java </a:t>
            </a:r>
            <a:r>
              <a:rPr lang="en-US" b="1" dirty="0" err="1"/>
              <a:t>MyApp.class</a:t>
            </a:r>
            <a:r>
              <a:rPr lang="en-US" b="1" dirty="0"/>
              <a:t> 10</a:t>
            </a:r>
            <a:br>
              <a:rPr lang="en-US" b="1" dirty="0"/>
            </a:br>
            <a:r>
              <a:rPr lang="en-US" b="1" dirty="0"/>
              <a:t>&gt; # Output?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9E22A3-C738-D6C4-30FA-04029E6C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 Java vs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2F30D-AA15-7EF0-8381-DDE9321978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4745" y="1289097"/>
            <a:ext cx="4107864" cy="3084600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char**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nsolas" panose="020B0609020204030204" pitchFamily="49" charset="0"/>
              </a:rPr>
              <a:t>&gt; </a:t>
            </a:r>
            <a:r>
              <a:rPr lang="en-US" sz="1600" b="1" dirty="0" err="1">
                <a:latin typeface="Consolas" panose="020B0609020204030204" pitchFamily="49" charset="0"/>
              </a:rPr>
              <a:t>gcc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test.c</a:t>
            </a:r>
            <a:r>
              <a:rPr lang="en-US" sz="1600" b="1" dirty="0">
                <a:latin typeface="Consolas" panose="020B0609020204030204" pitchFamily="49" charset="0"/>
              </a:rPr>
              <a:t> –o test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./test 10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Output???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2C9EAE5-05C7-DE48-E902-B25826183FD4}"/>
              </a:ext>
            </a:extLst>
          </p:cNvPr>
          <p:cNvSpPr txBox="1">
            <a:spLocks/>
          </p:cNvSpPr>
          <p:nvPr/>
        </p:nvSpPr>
        <p:spPr bwMode="auto">
          <a:xfrm>
            <a:off x="4099910" y="4167916"/>
            <a:ext cx="5633413" cy="327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CE768CB-E658-6088-DA10-C9B45A42BF57}"/>
              </a:ext>
            </a:extLst>
          </p:cNvPr>
          <p:cNvSpPr txBox="1">
            <a:spLocks/>
          </p:cNvSpPr>
          <p:nvPr/>
        </p:nvSpPr>
        <p:spPr bwMode="auto">
          <a:xfrm>
            <a:off x="3810369" y="4539599"/>
            <a:ext cx="4107864" cy="136679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68275" indent="-168275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68325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74612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91440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import sys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 = [‘a’, ‘b’, ‘c’, ‘d’]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index = int(</a:t>
            </a:r>
            <a:r>
              <a:rPr lang="en-US" sz="1600" dirty="0" err="1">
                <a:latin typeface="Consolas" panose="020B0609020204030204" pitchFamily="49" charset="0"/>
              </a:rPr>
              <a:t>sys.argv</a:t>
            </a:r>
            <a:r>
              <a:rPr lang="en-US" sz="1600" dirty="0">
                <a:latin typeface="Consolas" panose="020B0609020204030204" pitchFamily="49" charset="0"/>
              </a:rPr>
              <a:t>[1])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python3 test.py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251AB-0408-35A0-5523-A192846C6D0B}"/>
              </a:ext>
            </a:extLst>
          </p:cNvPr>
          <p:cNvSpPr txBox="1"/>
          <p:nvPr/>
        </p:nvSpPr>
        <p:spPr>
          <a:xfrm>
            <a:off x="1983739" y="827432"/>
            <a:ext cx="949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C/C++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163CB-9298-63AC-B4B1-26D5157C5194}"/>
              </a:ext>
            </a:extLst>
          </p:cNvPr>
          <p:cNvSpPr txBox="1"/>
          <p:nvPr/>
        </p:nvSpPr>
        <p:spPr>
          <a:xfrm>
            <a:off x="7204454" y="827431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49DCE-C9B6-B904-CCD1-05D79A6BB79A}"/>
              </a:ext>
            </a:extLst>
          </p:cNvPr>
          <p:cNvSpPr txBox="1"/>
          <p:nvPr/>
        </p:nvSpPr>
        <p:spPr>
          <a:xfrm>
            <a:off x="8028406" y="4504852"/>
            <a:ext cx="109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33998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2CAFB-4C1B-75C0-1BDA-C2C24063A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D020A8-317D-2869-E5BC-B2B3B12F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 local variables are stored on stack</a:t>
            </a:r>
          </a:p>
          <a:p>
            <a:endParaRPr lang="en-US" dirty="0"/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1. int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(int a, int b)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int result = 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if (a &gt; b) { result = a – b;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else { result = b – a;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	return result;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	int p = 10;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	int q = 30;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	int sub =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(p, q);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12.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(“%d\n”, sub);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371DB9-DFB4-BA9E-D330-80FF3554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memory on x86 (high-level idea)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6FC52C-2A77-79AE-3362-0A38EC36A99B}"/>
              </a:ext>
            </a:extLst>
          </p:cNvPr>
          <p:cNvGrpSpPr/>
          <p:nvPr/>
        </p:nvGrpSpPr>
        <p:grpSpPr>
          <a:xfrm>
            <a:off x="5309413" y="2150464"/>
            <a:ext cx="6791695" cy="4396154"/>
            <a:chOff x="5033991" y="914400"/>
            <a:chExt cx="6791695" cy="439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F1AD401-94D3-0BF3-DE95-2F6072E743D5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AE9BBD-E5F6-D7F4-99CA-3B4E827564AF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DF6DCA2-1F69-7C6C-18DF-CFEB0895A8B7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7EF816-6F9F-1CE6-9B29-A3B3C19FA932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596AB-C689-CB6A-58FA-9EC9E95E38E0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AADA98-D87A-80E0-DC14-62DC37349583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6A0F57-1DB1-54F0-0226-09DDB185E0DA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51CB15-A07E-1705-7040-B224AA584E70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727844B-70AD-4AE0-B6ED-FA8871E9FA57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12A5A30-2A3C-7F05-8CE7-571570FD2ED8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920E6542-E518-1BA7-B052-C4EC81DBB67E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8A891BCC-351F-2997-71FF-91E4CCEA30A4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74B19BA-7475-F783-E4CC-EB106B6A66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314A322-15EB-5EB2-DCC5-597260638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DB86B2C-B564-0F4C-D5FE-DEFE0FDCD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7220A50-6AE8-6DD7-7B11-FA5F7D4BCA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8CC09783-8BCF-4F18-50DF-6B69755E1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DE1B3F3-E131-00E9-3F8F-FD18C66BA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F6F94A1-C99A-D6DE-6DF5-68CD88EAFD78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7A906C-0A86-0D3C-8130-6A61A60D206A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F37995E-5CB0-6FAF-FFCB-5EBDB986BFB2}"/>
              </a:ext>
            </a:extLst>
          </p:cNvPr>
          <p:cNvSpPr/>
          <p:nvPr/>
        </p:nvSpPr>
        <p:spPr>
          <a:xfrm>
            <a:off x="88135" y="4834153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744904-E246-D853-F039-C06FBE91917B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CCB14A3-C260-783A-1939-2676739FA5D4}"/>
              </a:ext>
            </a:extLst>
          </p:cNvPr>
          <p:cNvSpPr/>
          <p:nvPr/>
        </p:nvSpPr>
        <p:spPr>
          <a:xfrm>
            <a:off x="69425" y="2228480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C34A5-F3FC-E1E7-5117-AA180F4A5881}"/>
              </a:ext>
            </a:extLst>
          </p:cNvPr>
          <p:cNvSpPr/>
          <p:nvPr/>
        </p:nvSpPr>
        <p:spPr>
          <a:xfrm>
            <a:off x="8374415" y="4179325"/>
            <a:ext cx="1828797" cy="5354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37C1F98-6843-0E3A-1808-CF784F149D03}"/>
              </a:ext>
            </a:extLst>
          </p:cNvPr>
          <p:cNvGrpSpPr/>
          <p:nvPr/>
        </p:nvGrpSpPr>
        <p:grpSpPr>
          <a:xfrm>
            <a:off x="4150880" y="3763390"/>
            <a:ext cx="3890241" cy="1547662"/>
            <a:chOff x="4175393" y="3763390"/>
            <a:chExt cx="3865728" cy="1282335"/>
          </a:xfrm>
        </p:grpSpPr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68C56D5C-CE0F-D177-DBA7-28ADB8A8B24E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flipV="1">
              <a:off x="4175393" y="3763390"/>
              <a:ext cx="3865728" cy="1282335"/>
            </a:xfrm>
            <a:prstGeom prst="curvedConnector3">
              <a:avLst/>
            </a:prstGeom>
            <a:ln w="34925" cmpd="sng">
              <a:prstDash val="sysDash"/>
              <a:tailEnd type="stealt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A1A2FB4-30C0-E420-3D19-7F5FC36728E4}"/>
                </a:ext>
              </a:extLst>
            </p:cNvPr>
            <p:cNvSpPr txBox="1"/>
            <p:nvPr/>
          </p:nvSpPr>
          <p:spPr>
            <a:xfrm>
              <a:off x="5302943" y="3942892"/>
              <a:ext cx="7922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06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8" grpId="0" animBg="1"/>
      <p:bldP spid="29" grpId="0" animBg="1"/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1CF34-F286-FFAC-E14F-53F936C87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0F7F9A-4174-B850-D21F-E7B53F64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 local variables are stored on stack</a:t>
            </a:r>
          </a:p>
          <a:p>
            <a:endParaRPr lang="en-US" dirty="0"/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1. int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(int a, int b)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int result = 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if (a &gt; b) { result = a – b;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else { result = b – a;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	return result;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	int p = 10;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	int q = 30;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	int sub =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(p, q);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12.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(“%d\n”, sub);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754D9-B4BD-2CEE-E85D-D168BA45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memory on x86 (high-level idea)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0338A5-29DE-7A2F-F7C8-D553AEE7D81E}"/>
              </a:ext>
            </a:extLst>
          </p:cNvPr>
          <p:cNvGrpSpPr/>
          <p:nvPr/>
        </p:nvGrpSpPr>
        <p:grpSpPr>
          <a:xfrm>
            <a:off x="5316437" y="1700181"/>
            <a:ext cx="6784671" cy="4846437"/>
            <a:chOff x="5041015" y="464117"/>
            <a:chExt cx="6784671" cy="484643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5F0223-3C2F-0D52-BA0F-4ECA0C8BDB1B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5104D5-CBAF-863B-6D0E-FD44BD7C593A}"/>
                </a:ext>
              </a:extLst>
            </p:cNvPr>
            <p:cNvSpPr txBox="1"/>
            <p:nvPr/>
          </p:nvSpPr>
          <p:spPr>
            <a:xfrm>
              <a:off x="5041015" y="464117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8533568-FE53-C644-F5E8-532475CBFEC0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229DDF-88CE-728F-9184-C23655AC6B95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25627F-C989-3A51-53C1-F9129B9C456E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9F565C-CA92-DCD7-6B8A-15B4BC12D211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D58266-BA03-7C4E-AB16-9A32AFECCDEC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24FC21-22B8-4B18-BBE5-3FA68167DB83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D5A334B-B759-4B5B-4B86-29D7415F3703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919A9620-8691-AF24-5FEB-76286D673710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0E960E96-3528-F67F-BF04-7CDDE313A375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7819203E-9005-6B73-DA1C-87A94E757EE4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A982C30C-DDFA-D03B-F2FA-2901FB0F1F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C7A577C3-8BE7-D700-00EA-DCF7861E5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5DC5D102-6999-160C-3327-D9A0BCAD46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9C0F5CB-6F8D-84B4-38F8-0FE6A20C49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2DDD9D11-8C5B-CD6C-FA79-FEC02B550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D0D4B10-6C98-BD25-1671-0D09F8E04E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23E48C8-ECFF-28E8-501A-91F9EF637C07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A50F8A-DD4E-9BE0-F36A-48C519E56303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1C5047-18AA-E5BB-A678-BD315E35709E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E686B0-F0D8-82C3-D333-073362057E38}"/>
              </a:ext>
            </a:extLst>
          </p:cNvPr>
          <p:cNvSpPr/>
          <p:nvPr/>
        </p:nvSpPr>
        <p:spPr>
          <a:xfrm>
            <a:off x="8374415" y="4179325"/>
            <a:ext cx="1828797" cy="5354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US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52D3CFE-92DE-DA00-8B28-440541540153}"/>
              </a:ext>
            </a:extLst>
          </p:cNvPr>
          <p:cNvSpPr/>
          <p:nvPr/>
        </p:nvSpPr>
        <p:spPr>
          <a:xfrm>
            <a:off x="6885542" y="2223401"/>
            <a:ext cx="660082" cy="1161441"/>
          </a:xfrm>
          <a:prstGeom prst="leftBrace">
            <a:avLst>
              <a:gd name="adj1" fmla="val 8333"/>
              <a:gd name="adj2" fmla="val 4905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E2F82565-8457-BEF6-8F84-E28AFE0E7A4F}"/>
              </a:ext>
            </a:extLst>
          </p:cNvPr>
          <p:cNvSpPr/>
          <p:nvPr/>
        </p:nvSpPr>
        <p:spPr>
          <a:xfrm>
            <a:off x="6873601" y="3477890"/>
            <a:ext cx="660082" cy="1309943"/>
          </a:xfrm>
          <a:prstGeom prst="leftBrace">
            <a:avLst>
              <a:gd name="adj1" fmla="val 8333"/>
              <a:gd name="adj2" fmla="val 4905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8423A4-47F6-99D6-7E21-C4742E04FC63}"/>
              </a:ext>
            </a:extLst>
          </p:cNvPr>
          <p:cNvSpPr txBox="1"/>
          <p:nvPr/>
        </p:nvSpPr>
        <p:spPr>
          <a:xfrm>
            <a:off x="5190175" y="2407021"/>
            <a:ext cx="1811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Stack frame for</a:t>
            </a:r>
          </a:p>
          <a:p>
            <a:r>
              <a:rPr lang="en-US" sz="2000" b="1" i="1" dirty="0"/>
              <a:t>main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7E997C-C41D-2AE8-8052-93C3F6C225C4}"/>
              </a:ext>
            </a:extLst>
          </p:cNvPr>
          <p:cNvSpPr txBox="1"/>
          <p:nvPr/>
        </p:nvSpPr>
        <p:spPr>
          <a:xfrm>
            <a:off x="5221490" y="3778057"/>
            <a:ext cx="1811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Stack frame for</a:t>
            </a:r>
          </a:p>
          <a:p>
            <a:r>
              <a:rPr lang="en-US" sz="2000" b="1" i="1" dirty="0" err="1"/>
              <a:t>my_func</a:t>
            </a:r>
            <a:endParaRPr lang="en-US" sz="2000" b="1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F08198-DC52-E46C-3B78-A94ADD219ED6}"/>
              </a:ext>
            </a:extLst>
          </p:cNvPr>
          <p:cNvSpPr txBox="1"/>
          <p:nvPr/>
        </p:nvSpPr>
        <p:spPr>
          <a:xfrm>
            <a:off x="1235407" y="4786110"/>
            <a:ext cx="633320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003399"/>
                </a:solidFill>
              </a:rPr>
              <a:t>On x86, stack grows downwards</a:t>
            </a:r>
          </a:p>
        </p:txBody>
      </p:sp>
    </p:spTree>
    <p:extLst>
      <p:ext uri="{BB962C8B-B14F-4D97-AF65-F5344CB8AC3E}">
        <p14:creationId xmlns:p14="http://schemas.microsoft.com/office/powerpoint/2010/main" val="332919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153EE-75A3-88C2-E01E-910B689DA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7F9E8F-BF8C-1B78-AE97-24E4D181E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 local variables are stored on stack</a:t>
            </a:r>
          </a:p>
          <a:p>
            <a:endParaRPr lang="en-US" dirty="0"/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1. int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(int a, int b)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int result = 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if (a &gt; b) { result = a – b;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else { result = b – a;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	return result;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	int p = 10;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	int q = 30;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	int sub =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(p, q);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12.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(“%d\n”, sub);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E070B4-7A85-6F9A-44CC-85037F74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memory on x86 (high-level idea)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17D219-1F95-A5AA-B21A-C0836E3F4BB1}"/>
              </a:ext>
            </a:extLst>
          </p:cNvPr>
          <p:cNvGrpSpPr/>
          <p:nvPr/>
        </p:nvGrpSpPr>
        <p:grpSpPr>
          <a:xfrm>
            <a:off x="5316437" y="1700181"/>
            <a:ext cx="6784671" cy="4846437"/>
            <a:chOff x="5041015" y="464117"/>
            <a:chExt cx="6784671" cy="484643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E92E1A2-7FF3-E1D3-F3A4-53915DD7F670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AC712A-ADBC-FEDA-C4FE-67397245A21B}"/>
                </a:ext>
              </a:extLst>
            </p:cNvPr>
            <p:cNvSpPr txBox="1"/>
            <p:nvPr/>
          </p:nvSpPr>
          <p:spPr>
            <a:xfrm>
              <a:off x="5041015" y="464117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31FD96E-D20F-14F5-FE5B-1BD6F60F7548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E0AB64-6209-32B1-AC98-4C7B339B867F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7A2A9D-D57D-228D-4AFE-3EB7329860AA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32BCD0-BB6F-2C6A-9596-0EC24046B27C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568031-FEB0-EE7A-8D31-46511F31CD3F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7342D7-0203-486B-DB68-A5E3FA19CE77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BBDF18C-905C-40CD-C58B-66EB0BBE8759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94F243E6-5407-3BA3-6282-D7C7C6BCEC12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987CA654-26FE-A772-C767-E6CBB91C4785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13EED8E6-F547-2684-5381-E0A7B6B91182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3123BC77-4B13-83E6-029B-DC2EF5E016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6F11CA4-BDB1-2D7A-1FB6-4182BC9A58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41F1B43-A79B-0E80-F49D-AAD23D694D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20D575B-67A0-852E-590A-EB538D7DA5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50F840C-BBE4-8235-30B3-30A0CE563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013A7E0C-134E-5451-B5C8-364893B36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F42C98A-0A7E-8DFB-53F3-D9B350360589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3E9E07-7355-5464-7C3E-38BC9C256B7D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7AB8D8-B630-FA02-A73E-D539B906CEB6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A10E15-6159-E621-134C-25E783FC5EFF}"/>
              </a:ext>
            </a:extLst>
          </p:cNvPr>
          <p:cNvSpPr/>
          <p:nvPr/>
        </p:nvSpPr>
        <p:spPr>
          <a:xfrm>
            <a:off x="8374415" y="4179325"/>
            <a:ext cx="1828797" cy="5354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D351EDD-F750-D79A-AC59-11E0A0FD81F7}"/>
              </a:ext>
            </a:extLst>
          </p:cNvPr>
          <p:cNvSpPr/>
          <p:nvPr/>
        </p:nvSpPr>
        <p:spPr>
          <a:xfrm>
            <a:off x="243481" y="3147119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5FC02C68-C18C-CAD3-8093-CA3A371B2C65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3966073" y="3763390"/>
            <a:ext cx="4075049" cy="1547664"/>
          </a:xfrm>
          <a:prstGeom prst="curvedConnector3">
            <a:avLst/>
          </a:prstGeom>
          <a:ln w="34925" cmpd="sng">
            <a:prstDash val="sysDas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1BE50A-D45E-DDD5-EC7B-C98B0BEC6C38}"/>
              </a:ext>
            </a:extLst>
          </p:cNvPr>
          <p:cNvSpPr txBox="1"/>
          <p:nvPr/>
        </p:nvSpPr>
        <p:spPr>
          <a:xfrm>
            <a:off x="4875286" y="2736914"/>
            <a:ext cx="2726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Execution returns to</a:t>
            </a:r>
          </a:p>
          <a:p>
            <a:r>
              <a:rPr lang="en-US" sz="2400" b="1" i="1" dirty="0"/>
              <a:t>return_addr@12</a:t>
            </a:r>
          </a:p>
        </p:txBody>
      </p:sp>
    </p:spTree>
    <p:extLst>
      <p:ext uri="{BB962C8B-B14F-4D97-AF65-F5344CB8AC3E}">
        <p14:creationId xmlns:p14="http://schemas.microsoft.com/office/powerpoint/2010/main" val="91944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3CA85E-F3B3-9DCC-1442-701C8340A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function calls -&gt; </a:t>
            </a:r>
            <a:r>
              <a:rPr lang="en-US" dirty="0" err="1"/>
              <a:t>callq</a:t>
            </a:r>
            <a:r>
              <a:rPr lang="en-US" dirty="0"/>
              <a:t> instruction</a:t>
            </a:r>
          </a:p>
          <a:p>
            <a:pPr lvl="1"/>
            <a:r>
              <a:rPr lang="en-US" dirty="0" err="1"/>
              <a:t>callq</a:t>
            </a:r>
            <a:r>
              <a:rPr lang="en-US" dirty="0"/>
              <a:t> instruction pushes the address of the next instruction on the stack</a:t>
            </a:r>
          </a:p>
          <a:p>
            <a:pPr lvl="1"/>
            <a:r>
              <a:rPr lang="en-US" dirty="0"/>
              <a:t>Then, transfers control to the called function</a:t>
            </a:r>
          </a:p>
          <a:p>
            <a:r>
              <a:rPr lang="en-US" dirty="0"/>
              <a:t>C return statements -&gt; </a:t>
            </a:r>
            <a:r>
              <a:rPr lang="en-US" dirty="0" err="1"/>
              <a:t>retq</a:t>
            </a:r>
            <a:r>
              <a:rPr lang="en-US" dirty="0"/>
              <a:t> instruction</a:t>
            </a:r>
          </a:p>
          <a:p>
            <a:pPr lvl="1"/>
            <a:r>
              <a:rPr lang="en-US" dirty="0" err="1"/>
              <a:t>retq</a:t>
            </a:r>
            <a:r>
              <a:rPr lang="en-US" dirty="0"/>
              <a:t> instruction pops the return address from the stack</a:t>
            </a:r>
          </a:p>
          <a:p>
            <a:pPr lvl="1"/>
            <a:r>
              <a:rPr lang="en-US" dirty="0"/>
              <a:t>Then, transfers control to the return address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0E619B-24BA-DFBC-F4A3-2AB77032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feature</a:t>
            </a:r>
          </a:p>
        </p:txBody>
      </p:sp>
    </p:spTree>
    <p:extLst>
      <p:ext uri="{BB962C8B-B14F-4D97-AF65-F5344CB8AC3E}">
        <p14:creationId xmlns:p14="http://schemas.microsoft.com/office/powerpoint/2010/main" val="769900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4222C-DD32-A670-E4EA-DABBFDA5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1E952-88E1-01D6-AAA8-7AE0DD55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addresses on the stack</a:t>
            </a:r>
          </a:p>
          <a:p>
            <a:pPr lvl="1"/>
            <a:r>
              <a:rPr lang="en-US" dirty="0"/>
              <a:t>At a higher address than function </a:t>
            </a:r>
            <a:r>
              <a:rPr lang="en-US"/>
              <a:t>local variables</a:t>
            </a:r>
            <a:endParaRPr lang="en-US" dirty="0"/>
          </a:p>
          <a:p>
            <a:r>
              <a:rPr lang="en-US" dirty="0"/>
              <a:t>From the last lecture – </a:t>
            </a:r>
          </a:p>
          <a:p>
            <a:pPr lvl="1"/>
            <a:r>
              <a:rPr lang="en-US" dirty="0"/>
              <a:t>C has no protection against buffer overflows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8B049-085E-D7D0-6B54-E148C8AA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Implications…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10409D-0D2A-CE22-104C-F1F52C1CE696}"/>
              </a:ext>
            </a:extLst>
          </p:cNvPr>
          <p:cNvGrpSpPr/>
          <p:nvPr/>
        </p:nvGrpSpPr>
        <p:grpSpPr>
          <a:xfrm>
            <a:off x="7836807" y="2150464"/>
            <a:ext cx="4264301" cy="4396154"/>
            <a:chOff x="7561385" y="914400"/>
            <a:chExt cx="4264301" cy="43961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78D434-D9B2-9A7C-076D-7475F35FD5F4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94AF61-BEB8-A67A-A34C-34CA6D8B0F90}"/>
                </a:ext>
              </a:extLst>
            </p:cNvPr>
            <p:cNvSpPr txBox="1"/>
            <p:nvPr/>
          </p:nvSpPr>
          <p:spPr>
            <a:xfrm>
              <a:off x="10562199" y="1603126"/>
              <a:ext cx="10638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831BA5-6628-BB88-5D2C-AF3BD944FC2A}"/>
                </a:ext>
              </a:extLst>
            </p:cNvPr>
            <p:cNvSpPr txBox="1"/>
            <p:nvPr/>
          </p:nvSpPr>
          <p:spPr>
            <a:xfrm>
              <a:off x="10562199" y="2259618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9FABAE-834C-FABD-48EF-D7F5DA364E33}"/>
                </a:ext>
              </a:extLst>
            </p:cNvPr>
            <p:cNvSpPr txBox="1"/>
            <p:nvPr/>
          </p:nvSpPr>
          <p:spPr>
            <a:xfrm>
              <a:off x="10552581" y="2895278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A86F97-2F22-9725-71B0-3E6EFBFB3F03}"/>
                </a:ext>
              </a:extLst>
            </p:cNvPr>
            <p:cNvSpPr txBox="1"/>
            <p:nvPr/>
          </p:nvSpPr>
          <p:spPr>
            <a:xfrm>
              <a:off x="10510902" y="3551770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0xFF0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A77860-F879-3F11-6A55-06FD744A8CBE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42A4515-D12D-740F-1366-6B9D5B4081CD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B9BA0BD9-51D1-E05B-BA5E-00F9D49573A9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ED92C8E-68D6-0CD0-718D-8AC1847402BB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D12A309-4A73-B31F-EA15-E9C854470C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03474FE-BB1D-9954-41AC-6145C63F4B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1F27523-807A-8D09-9D81-D470EAA685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0BFC4C1-11A9-DE68-6E6C-083816A0CA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8E2F600-F4B6-4C41-BEA5-19D6D8E793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05EE214-EB65-A5B0-2B10-1631B6F765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C79FF4F-A8C3-550F-6178-961D316008D0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D30BAD-E100-6494-0446-9CC1BA86443F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1BC358-9660-6524-9F4A-27C7D8A558E4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ABE4E7-C87D-E7EB-6247-075273A45D64}"/>
              </a:ext>
            </a:extLst>
          </p:cNvPr>
          <p:cNvSpPr/>
          <p:nvPr/>
        </p:nvSpPr>
        <p:spPr>
          <a:xfrm>
            <a:off x="8374415" y="4179325"/>
            <a:ext cx="1828797" cy="5354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0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4E36F-46FD-277C-A7B3-36B955D63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8DE96-E55D-EB3F-098E-0723BF05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7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1. void authenticate 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char password[8];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   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(“Enter the password\n”);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password);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return;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7.	authenticate();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 void </a:t>
            </a:r>
            <a:r>
              <a:rPr lang="en-US" sz="1800" dirty="0" err="1">
                <a:latin typeface="Consolas" panose="020B0609020204030204" pitchFamily="49" charset="0"/>
              </a:rPr>
              <a:t>super_secret_function</a:t>
            </a:r>
            <a:r>
              <a:rPr lang="en-US" sz="1800" dirty="0">
                <a:latin typeface="Consolas" panose="020B0609020204030204" pitchFamily="49" charset="0"/>
              </a:rPr>
              <a:t>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  puts(“This is a super secret function\n”);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4161A9-06E0-67FF-D2F4-640442B2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37D881-DC1D-D623-33B1-E2CBF4419A5D}"/>
              </a:ext>
            </a:extLst>
          </p:cNvPr>
          <p:cNvGrpSpPr/>
          <p:nvPr/>
        </p:nvGrpSpPr>
        <p:grpSpPr>
          <a:xfrm>
            <a:off x="5309413" y="2150464"/>
            <a:ext cx="6791695" cy="4396154"/>
            <a:chOff x="5033991" y="914400"/>
            <a:chExt cx="6791695" cy="439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FF0CCAE-0D38-FBE2-7AA4-4087CC20A751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025F44-F2E9-0085-3A2F-475D9A564E28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263796C-2B94-F5FB-ABDE-B598CDE4238A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EFA67C-F60C-EEC5-7944-21029A622111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45305D-CE29-806F-E6CB-6738A950A012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CE3584-48FC-F884-1535-2416D3854625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5FF575-F5AB-CA3A-FB17-E3D9476D04C0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282AA1-A327-495B-4312-FBC27BC5F4A6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0A8E289-D4DD-A6C5-5098-703C0132EDF4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7D9FA3EF-2BB5-420E-C862-70E00A3B275E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605B453D-4C67-3B74-83E2-4970BED47BA6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4176A60-C319-786D-1148-2F8CCAE28CFC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B9A13FF8-692F-0EA6-9BA9-F6E104ED11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CE06B0F-7A1A-0809-3A66-F11248E65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566E6BFB-2929-E9D6-A636-159DA8AA3E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2D63DCF-6200-D07F-8777-395D26CC39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64D5D2F-7F35-B77E-B428-A1C1DA377B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01CBC8B7-5BAF-3D4E-3E79-1DA48904C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D2C0DE2-E4C2-BF7C-4412-92294AFCE4FD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E46D-6E30-7BD8-3404-CED75D1FABF8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4B9CB2-D244-50C8-2A6A-FFDD4688F1DF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return_addr@7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27DAA3-BA89-15A9-950E-657EF5C025FE}"/>
              </a:ext>
            </a:extLst>
          </p:cNvPr>
          <p:cNvSpPr/>
          <p:nvPr/>
        </p:nvSpPr>
        <p:spPr>
          <a:xfrm>
            <a:off x="8374415" y="4179324"/>
            <a:ext cx="1828797" cy="12191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9161A431-1475-763A-14A7-4165F20FDDDB}"/>
              </a:ext>
            </a:extLst>
          </p:cNvPr>
          <p:cNvSpPr/>
          <p:nvPr/>
        </p:nvSpPr>
        <p:spPr>
          <a:xfrm>
            <a:off x="7315200" y="3495681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1A1B4C-19E8-B356-E038-E717D0B13AF8}"/>
              </a:ext>
            </a:extLst>
          </p:cNvPr>
          <p:cNvSpPr txBox="1"/>
          <p:nvPr/>
        </p:nvSpPr>
        <p:spPr>
          <a:xfrm>
            <a:off x="6006378" y="4222812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3B46960-B5FC-1A90-5F12-5A0C5D2C31B0}"/>
              </a:ext>
            </a:extLst>
          </p:cNvPr>
          <p:cNvSpPr/>
          <p:nvPr/>
        </p:nvSpPr>
        <p:spPr>
          <a:xfrm>
            <a:off x="269031" y="1783112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9ACE40-E75E-0202-91CC-24C0806B5EBC}"/>
              </a:ext>
            </a:extLst>
          </p:cNvPr>
          <p:cNvSpPr/>
          <p:nvPr/>
        </p:nvSpPr>
        <p:spPr>
          <a:xfrm>
            <a:off x="8056570" y="3506144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super_secret_func</a:t>
            </a:r>
            <a:endParaRPr lang="en-US" sz="14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974625A-0A83-5B29-CF68-5C74136DA85F}"/>
              </a:ext>
            </a:extLst>
          </p:cNvPr>
          <p:cNvSpPr/>
          <p:nvPr/>
        </p:nvSpPr>
        <p:spPr>
          <a:xfrm>
            <a:off x="279969" y="2160840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781D7EA8-526C-8730-41DB-D79F1436C27D}"/>
              </a:ext>
            </a:extLst>
          </p:cNvPr>
          <p:cNvCxnSpPr>
            <a:stCxn id="33" idx="1"/>
          </p:cNvCxnSpPr>
          <p:nvPr/>
        </p:nvCxnSpPr>
        <p:spPr>
          <a:xfrm rot="10800000" flipV="1">
            <a:off x="4829822" y="3773852"/>
            <a:ext cx="3226749" cy="880802"/>
          </a:xfrm>
          <a:prstGeom prst="curvedConnector3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9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31" grpId="0" animBg="1"/>
      <p:bldP spid="31" grpId="1" animBg="1"/>
      <p:bldP spid="33" grpId="0" animBg="1"/>
      <p:bldP spid="36" grpId="0" animBg="1"/>
      <p:bldP spid="36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C2EF6-AD6A-CE7E-6041-111CC4563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D290CD-8A26-2B8A-8E71-6B19E1D7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AA2E75-928B-77C9-BA2B-9834DA8C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Implications…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7EF73173-B7A7-FA08-38A1-248B7AB009A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The attacker can not only overwrite stack variables</a:t>
            </a:r>
          </a:p>
          <a:p>
            <a:r>
              <a:rPr lang="en-US" dirty="0"/>
              <a:t>But also </a:t>
            </a:r>
            <a:r>
              <a:rPr lang="en-US" b="1" i="1" dirty="0"/>
              <a:t>hijack </a:t>
            </a:r>
            <a:r>
              <a:rPr lang="en-US" dirty="0"/>
              <a:t>control flow</a:t>
            </a:r>
          </a:p>
          <a:p>
            <a:r>
              <a:rPr lang="en-US" dirty="0"/>
              <a:t>Known as</a:t>
            </a:r>
          </a:p>
          <a:p>
            <a:pPr lvl="1"/>
            <a:r>
              <a:rPr lang="en-US" dirty="0"/>
              <a:t>Control flow hijack attacks</a:t>
            </a:r>
          </a:p>
          <a:p>
            <a:pPr lvl="1"/>
            <a:r>
              <a:rPr lang="en-US" dirty="0"/>
              <a:t>Extremely powerful!!</a:t>
            </a:r>
          </a:p>
          <a:p>
            <a:r>
              <a:rPr lang="en-US" dirty="0"/>
              <a:t>“Negative synergy” between x86 architecture and C language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79E71C-DD50-D5BF-94D8-FBF62DABFDF8}"/>
              </a:ext>
            </a:extLst>
          </p:cNvPr>
          <p:cNvGrpSpPr/>
          <p:nvPr/>
        </p:nvGrpSpPr>
        <p:grpSpPr>
          <a:xfrm>
            <a:off x="5309413" y="2150464"/>
            <a:ext cx="6791695" cy="4396154"/>
            <a:chOff x="5033991" y="914400"/>
            <a:chExt cx="6791695" cy="439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D2A54E9-0B21-669F-3684-C2EC5DC6C160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A10AEF-CF3D-118C-7052-658B85AACA85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AA273A6-E3C3-BEDA-5A1F-728A7FA44AC8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442C6-1F9B-65D9-E07D-99CDD90F4400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BDDAE5-F2E2-F7A2-0955-49C9C61D362C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6FAFF2-2B18-76D5-F76B-3B25D2568810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6B02A2-5AC2-F705-8A98-27F837A766FD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2936AD-E26E-B5DB-D07B-E263C6E4833A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EEDC1DF-23EB-594D-51E9-700FFC8914AF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B298E279-4E39-1E4D-FF9B-899A4EBC6C91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9CC6A6E1-7768-BF72-B134-232AC82F89C9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2DF7EE30-F952-10BD-EA3E-9D50914F2A65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AF260C85-8378-ACC3-056C-8178491BC9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1F93D19-4103-D10B-7D2C-A2E2A41EB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A9EE5B7-0483-7B15-C0CA-5AAC16C178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0EADFFE9-49F0-ACF8-0A70-3B0BC1136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109C797-94DD-438E-262E-17931F4B0C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5A9315B-EB06-2FA4-39B4-638EFAB3D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C526D2B-F266-133F-6F88-0C46586789C2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A7490C-5CE0-ACAB-B94B-5007BEC4EA0B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DDC8D3-E004-5D6F-A653-CC61AEEE0D89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AAF85E-CC82-2296-2CFA-B6E66343C7C7}"/>
              </a:ext>
            </a:extLst>
          </p:cNvPr>
          <p:cNvSpPr/>
          <p:nvPr/>
        </p:nvSpPr>
        <p:spPr>
          <a:xfrm>
            <a:off x="8374415" y="4179324"/>
            <a:ext cx="1828797" cy="12191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414386BC-CF91-F11A-839A-D6FAED5289EE}"/>
              </a:ext>
            </a:extLst>
          </p:cNvPr>
          <p:cNvSpPr/>
          <p:nvPr/>
        </p:nvSpPr>
        <p:spPr>
          <a:xfrm>
            <a:off x="7315200" y="3495681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08387-AC27-D03E-972E-4FB66BBA186E}"/>
              </a:ext>
            </a:extLst>
          </p:cNvPr>
          <p:cNvSpPr txBox="1"/>
          <p:nvPr/>
        </p:nvSpPr>
        <p:spPr>
          <a:xfrm>
            <a:off x="6006378" y="4222812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D7DF08-3A90-EB1C-F6F2-FD0506B62DF7}"/>
              </a:ext>
            </a:extLst>
          </p:cNvPr>
          <p:cNvSpPr/>
          <p:nvPr/>
        </p:nvSpPr>
        <p:spPr>
          <a:xfrm>
            <a:off x="8041120" y="3506052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super_secret_func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61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D23CE-B6E7-5DB9-3A8E-D7AF8ED23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https://github.com/davsec-teaching/control-flow-hijack-demo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27374A-5C6A-732C-D8FA-3D54D5C4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01196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FF61D9-C5F3-8145-FBD5-22B692410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Security-critical functions in the program</a:t>
            </a:r>
          </a:p>
          <a:p>
            <a:r>
              <a:rPr lang="en-US" dirty="0" err="1"/>
              <a:t>Libc</a:t>
            </a:r>
            <a:r>
              <a:rPr lang="en-US" dirty="0"/>
              <a:t> functions</a:t>
            </a:r>
          </a:p>
          <a:p>
            <a:pPr lvl="1"/>
            <a:r>
              <a:rPr lang="en-US" dirty="0" err="1"/>
              <a:t>execve</a:t>
            </a:r>
            <a:r>
              <a:rPr lang="en-US" dirty="0"/>
              <a:t>() – can start executing a completely different program!!</a:t>
            </a:r>
          </a:p>
          <a:p>
            <a:pPr lvl="1"/>
            <a:r>
              <a:rPr lang="en-US" dirty="0"/>
              <a:t>Known as </a:t>
            </a:r>
            <a:r>
              <a:rPr lang="en-US" b="1" i="1" dirty="0"/>
              <a:t>return-to-</a:t>
            </a:r>
            <a:r>
              <a:rPr lang="en-US" b="1" i="1" dirty="0" err="1"/>
              <a:t>libc</a:t>
            </a:r>
            <a:r>
              <a:rPr lang="en-US" b="1" i="1" dirty="0"/>
              <a:t> </a:t>
            </a:r>
            <a:r>
              <a:rPr lang="en-US" dirty="0"/>
              <a:t>attacks (subset of control-flow hijack attacks)</a:t>
            </a:r>
          </a:p>
          <a:p>
            <a:r>
              <a:rPr lang="en-US" dirty="0"/>
              <a:t>What else?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D7103-9CE9-4902-B4DB-D3251583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targets for control flow hijack</a:t>
            </a:r>
          </a:p>
        </p:txBody>
      </p:sp>
    </p:spTree>
    <p:extLst>
      <p:ext uri="{BB962C8B-B14F-4D97-AF65-F5344CB8AC3E}">
        <p14:creationId xmlns:p14="http://schemas.microsoft.com/office/powerpoint/2010/main" val="137672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123FBD-DE6B-721D-276A-31E76257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337" y="785004"/>
            <a:ext cx="7017589" cy="5046453"/>
          </a:xfrm>
        </p:spPr>
        <p:txBody>
          <a:bodyPr/>
          <a:lstStyle/>
          <a:p>
            <a:r>
              <a:rPr lang="en-US" dirty="0"/>
              <a:t>00000000004012e0 &lt;</a:t>
            </a:r>
            <a:r>
              <a:rPr lang="en-US" dirty="0" err="1"/>
              <a:t>super_secret_function</a:t>
            </a:r>
            <a:r>
              <a:rPr lang="en-US" dirty="0"/>
              <a:t>&gt;:</a:t>
            </a:r>
          </a:p>
          <a:p>
            <a:r>
              <a:rPr lang="en-US" dirty="0"/>
              <a:t>  4012e0:       55                      push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4012e1:       48 89 e5                mov    %</a:t>
            </a:r>
            <a:r>
              <a:rPr lang="en-US" dirty="0" err="1"/>
              <a:t>rsp</a:t>
            </a:r>
            <a:r>
              <a:rPr lang="en-US" dirty="0"/>
              <a:t>,%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4012e4:       48 bf 15 20 40 00 00    </a:t>
            </a:r>
            <a:r>
              <a:rPr lang="en-US" dirty="0" err="1"/>
              <a:t>movabs</a:t>
            </a:r>
            <a:r>
              <a:rPr lang="en-US" dirty="0"/>
              <a:t> $0x402015,%rdi</a:t>
            </a:r>
          </a:p>
          <a:p>
            <a:r>
              <a:rPr lang="en-US" dirty="0"/>
              <a:t>  4012eb:       00 00 00</a:t>
            </a:r>
          </a:p>
          <a:p>
            <a:r>
              <a:rPr lang="en-US" dirty="0"/>
              <a:t>  4012ee:       e8 3d </a:t>
            </a:r>
            <a:r>
              <a:rPr lang="en-US" dirty="0" err="1"/>
              <a:t>fd</a:t>
            </a:r>
            <a:r>
              <a:rPr lang="en-US" dirty="0"/>
              <a:t> ff </a:t>
            </a:r>
            <a:r>
              <a:rPr lang="en-US" dirty="0" err="1"/>
              <a:t>ff</a:t>
            </a:r>
            <a:r>
              <a:rPr lang="en-US" dirty="0"/>
              <a:t>          call   401030 &lt;</a:t>
            </a:r>
            <a:r>
              <a:rPr lang="en-US" dirty="0" err="1"/>
              <a:t>puts@plt</a:t>
            </a:r>
            <a:r>
              <a:rPr lang="en-US" dirty="0"/>
              <a:t>&gt;</a:t>
            </a:r>
          </a:p>
          <a:p>
            <a:r>
              <a:rPr lang="en-US" dirty="0"/>
              <a:t>  4012f3:       5d                      pop 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4012f4:       c3                      ret</a:t>
            </a:r>
          </a:p>
          <a:p>
            <a:r>
              <a:rPr lang="en-US" dirty="0"/>
              <a:t>  4012f5:       66 2e 0f 1f 84 00 00    cs </a:t>
            </a:r>
            <a:r>
              <a:rPr lang="en-US" dirty="0" err="1"/>
              <a:t>nopw</a:t>
            </a:r>
            <a:r>
              <a:rPr lang="en-US" dirty="0"/>
              <a:t> 0x0(%rax,%rax,1)</a:t>
            </a:r>
          </a:p>
          <a:p>
            <a:r>
              <a:rPr lang="en-US" dirty="0"/>
              <a:t>  4012fc:       00 00 00</a:t>
            </a:r>
          </a:p>
          <a:p>
            <a:r>
              <a:rPr lang="en-US" dirty="0"/>
              <a:t>  4012ff:       90                      </a:t>
            </a:r>
            <a:r>
              <a:rPr lang="en-US" dirty="0" err="1"/>
              <a:t>nop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6C1D35-F2C0-2714-671E-19CC0CDC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73E6E-569D-99D3-5576-939BA71E8CC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5" y="785004"/>
            <a:ext cx="4123824" cy="5046453"/>
          </a:xfrm>
        </p:spPr>
        <p:txBody>
          <a:bodyPr/>
          <a:lstStyle/>
          <a:p>
            <a:r>
              <a:rPr lang="en-US" dirty="0"/>
              <a:t>No requirement that the address should be the start of a function</a:t>
            </a:r>
          </a:p>
          <a:p>
            <a:r>
              <a:rPr lang="en-US" dirty="0"/>
              <a:t>Can “return” to the middle of a function</a:t>
            </a:r>
          </a:p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0DBEE96-1DE9-65F5-1862-52DB1977A980}"/>
              </a:ext>
            </a:extLst>
          </p:cNvPr>
          <p:cNvSpPr/>
          <p:nvPr/>
        </p:nvSpPr>
        <p:spPr>
          <a:xfrm>
            <a:off x="4329628" y="1485656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4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04ACB-79EB-0F16-1B05-ECC3C2F93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4901F9-5561-9A0F-0AF3-1095F7689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686" y="1289097"/>
            <a:ext cx="6924569" cy="3084600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	char a = ‘A’;</a:t>
            </a:r>
          </a:p>
          <a:p>
            <a:r>
              <a:rPr lang="en-US" dirty="0"/>
              <a:t>		char </a:t>
            </a:r>
            <a:r>
              <a:rPr lang="en-US" dirty="0" err="1"/>
              <a:t>arr</a:t>
            </a:r>
            <a:r>
              <a:rPr lang="en-US" dirty="0"/>
              <a:t>[] = {‘a’, ‘b’, ‘c’, ‘d’};</a:t>
            </a:r>
          </a:p>
          <a:p>
            <a:r>
              <a:rPr lang="en-US" dirty="0"/>
              <a:t>		int index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[a]);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&gt; </a:t>
            </a:r>
            <a:r>
              <a:rPr lang="en-US" b="1" dirty="0" err="1"/>
              <a:t>javac</a:t>
            </a:r>
            <a:r>
              <a:rPr lang="en-US" b="1" dirty="0"/>
              <a:t> MyApp.java</a:t>
            </a:r>
            <a:br>
              <a:rPr lang="en-US" b="1" dirty="0"/>
            </a:br>
            <a:r>
              <a:rPr lang="en-US" b="1" dirty="0"/>
              <a:t>&gt; java </a:t>
            </a:r>
            <a:r>
              <a:rPr lang="en-US" b="1" dirty="0" err="1"/>
              <a:t>MyApp.class</a:t>
            </a:r>
            <a:r>
              <a:rPr lang="en-US" b="1" dirty="0"/>
              <a:t> 10</a:t>
            </a:r>
            <a:br>
              <a:rPr lang="en-US" b="1" dirty="0"/>
            </a:br>
            <a:r>
              <a:rPr lang="en-US" b="1" dirty="0"/>
              <a:t>&gt; </a:t>
            </a:r>
            <a:r>
              <a:rPr lang="en-US" b="1" dirty="0">
                <a:solidFill>
                  <a:srgbClr val="FF0000"/>
                </a:solidFill>
              </a:rPr>
              <a:t>Exception in thread "main" </a:t>
            </a:r>
            <a:r>
              <a:rPr lang="en-US" b="1" dirty="0" err="1">
                <a:solidFill>
                  <a:srgbClr val="FF0000"/>
                </a:solidFill>
              </a:rPr>
              <a:t>java.lang.ArrayIndexOutOfBoundsException</a:t>
            </a:r>
            <a:r>
              <a:rPr lang="en-US" b="1" dirty="0">
                <a:solidFill>
                  <a:srgbClr val="FF0000"/>
                </a:solidFill>
              </a:rPr>
              <a:t>: Index 10 out of bounds for length 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31199C-776B-5331-04F9-250201A5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 Java vs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B472B-1835-EFAB-92BF-417538CCC57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4745" y="1289097"/>
            <a:ext cx="4354542" cy="3084600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char**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nsolas" panose="020B0609020204030204" pitchFamily="49" charset="0"/>
              </a:rPr>
              <a:t>&gt; </a:t>
            </a:r>
            <a:r>
              <a:rPr lang="en-US" sz="1600" b="1" dirty="0" err="1">
                <a:latin typeface="Consolas" panose="020B0609020204030204" pitchFamily="49" charset="0"/>
              </a:rPr>
              <a:t>gcc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test.c</a:t>
            </a:r>
            <a:r>
              <a:rPr lang="en-US" sz="1600" b="1" dirty="0">
                <a:latin typeface="Consolas" panose="020B0609020204030204" pitchFamily="49" charset="0"/>
              </a:rPr>
              <a:t> –o test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./test 10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�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E5DA9B9-A914-77DE-AE32-D21873C3AAE0}"/>
              </a:ext>
            </a:extLst>
          </p:cNvPr>
          <p:cNvSpPr txBox="1">
            <a:spLocks/>
          </p:cNvSpPr>
          <p:nvPr/>
        </p:nvSpPr>
        <p:spPr bwMode="auto">
          <a:xfrm>
            <a:off x="4099910" y="4167916"/>
            <a:ext cx="5633413" cy="327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851B4F1-4DB6-6F0A-9490-B878258936B2}"/>
              </a:ext>
            </a:extLst>
          </p:cNvPr>
          <p:cNvSpPr txBox="1">
            <a:spLocks/>
          </p:cNvSpPr>
          <p:nvPr/>
        </p:nvSpPr>
        <p:spPr bwMode="auto">
          <a:xfrm>
            <a:off x="3810369" y="4539599"/>
            <a:ext cx="4107864" cy="136679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168275" indent="-168275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68325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74612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91440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import sys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 = [‘a’, ‘b’, ‘c’, ‘d’]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index = int(</a:t>
            </a:r>
            <a:r>
              <a:rPr lang="en-US" sz="1600" dirty="0" err="1">
                <a:latin typeface="Consolas" panose="020B0609020204030204" pitchFamily="49" charset="0"/>
              </a:rPr>
              <a:t>sys.argv</a:t>
            </a:r>
            <a:r>
              <a:rPr lang="en-US" sz="1600" dirty="0">
                <a:latin typeface="Consolas" panose="020B0609020204030204" pitchFamily="49" charset="0"/>
              </a:rPr>
              <a:t>[1])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python3 test.py 10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IndexError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: list index out of range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9E8BD-E38D-4779-73C5-CB8EB2B38049}"/>
              </a:ext>
            </a:extLst>
          </p:cNvPr>
          <p:cNvSpPr txBox="1"/>
          <p:nvPr/>
        </p:nvSpPr>
        <p:spPr>
          <a:xfrm>
            <a:off x="1983739" y="827432"/>
            <a:ext cx="949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C/C++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DB77F8-195E-1115-0333-881141EE2F5B}"/>
              </a:ext>
            </a:extLst>
          </p:cNvPr>
          <p:cNvSpPr txBox="1"/>
          <p:nvPr/>
        </p:nvSpPr>
        <p:spPr>
          <a:xfrm>
            <a:off x="7204454" y="827431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2D130-2FD9-D577-B780-4C6EC927B8AD}"/>
              </a:ext>
            </a:extLst>
          </p:cNvPr>
          <p:cNvSpPr txBox="1"/>
          <p:nvPr/>
        </p:nvSpPr>
        <p:spPr>
          <a:xfrm>
            <a:off x="8028406" y="4504852"/>
            <a:ext cx="109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Python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F7E7B4-48D4-460F-71D1-93492EA3D5A8}"/>
              </a:ext>
            </a:extLst>
          </p:cNvPr>
          <p:cNvSpPr/>
          <p:nvPr/>
        </p:nvSpPr>
        <p:spPr>
          <a:xfrm>
            <a:off x="404745" y="3812161"/>
            <a:ext cx="1288974" cy="429658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97DE41-CCB6-9268-DAFD-4E45B29C1EB1}"/>
              </a:ext>
            </a:extLst>
          </p:cNvPr>
          <p:cNvSpPr txBox="1"/>
          <p:nvPr/>
        </p:nvSpPr>
        <p:spPr>
          <a:xfrm>
            <a:off x="302508" y="4504851"/>
            <a:ext cx="336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Undefined Behavior (UB)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94909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3567C-C4E0-6DCE-5AA3-755A9D4FF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7365BDD-69D3-EB2A-47D5-C096E12B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731116-F434-542F-9DA9-BEBC4CA8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62C160DF-D8BB-469E-B837-EDCF091BA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No requirement that the address should be the start of a function</a:t>
            </a:r>
          </a:p>
          <a:p>
            <a:r>
              <a:rPr lang="en-US" dirty="0"/>
              <a:t>Can “return” to the middle of a function</a:t>
            </a:r>
          </a:p>
          <a:p>
            <a:pPr lvl="1"/>
            <a:r>
              <a:rPr lang="en-US" dirty="0"/>
              <a:t>Just overwrite with the address of your choice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C9FF2D-BB72-1986-E22B-D8FEC297B67B}"/>
              </a:ext>
            </a:extLst>
          </p:cNvPr>
          <p:cNvGrpSpPr/>
          <p:nvPr/>
        </p:nvGrpSpPr>
        <p:grpSpPr>
          <a:xfrm>
            <a:off x="5309413" y="2150464"/>
            <a:ext cx="6791695" cy="4396154"/>
            <a:chOff x="5033991" y="914400"/>
            <a:chExt cx="6791695" cy="439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DF6C7BD-92D6-4EDA-E0B9-987B5C6CF90A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498406-60F2-A096-44EE-DB5E844E4798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ED94573-5317-23A4-587F-01B9A863D339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95E00B-8255-9681-DA10-3807398EE836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7E6633-8832-E4FB-78B8-5C7B0FAEAC03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D23D81-478C-220B-FCE9-F843270439B2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14232D-0E7F-59B1-16AF-5A46CF10C7C0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B9BA1A-A3F4-79A3-0054-BF65EC2EB6BD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F0C7879-107E-C0F9-D174-CC9EA00853F4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60FB1F57-06C5-F397-4FFE-448D28619853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FCA0A1E5-787F-FC7D-9932-356E957D7D62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3F1CC1E2-29B6-F9DC-1CBF-ED501A021807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B6050A9-03C5-A313-4067-D3CE0A8AE3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9238E7C-0A08-984E-B16E-93E38A08A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3125F51-51B2-7F3C-BE32-B38DDE8E8D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D7E8062C-5721-7C57-00D6-FE42A7DCDA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2EC2932-2C75-91AD-760D-9BFF96562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6805E7CB-912A-7741-5A57-32E0990EE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A80498A-F2F2-9559-D857-404CE0592FBC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311B15-4020-4D50-E369-128687D5CFF9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07D2FE-1911-7389-E0C4-E76A635FBC0B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DA706F-0A7E-9568-1676-42CC15869DD0}"/>
              </a:ext>
            </a:extLst>
          </p:cNvPr>
          <p:cNvSpPr/>
          <p:nvPr/>
        </p:nvSpPr>
        <p:spPr>
          <a:xfrm>
            <a:off x="8374415" y="4179324"/>
            <a:ext cx="1828797" cy="12191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F3A460-E47D-F01E-D712-5B7E68AE7DC1}"/>
              </a:ext>
            </a:extLst>
          </p:cNvPr>
          <p:cNvSpPr/>
          <p:nvPr/>
        </p:nvSpPr>
        <p:spPr>
          <a:xfrm>
            <a:off x="7315200" y="3495681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7C6E4B-9747-42F3-FA6F-B0E6EFCD2C34}"/>
              </a:ext>
            </a:extLst>
          </p:cNvPr>
          <p:cNvSpPr txBox="1"/>
          <p:nvPr/>
        </p:nvSpPr>
        <p:spPr>
          <a:xfrm>
            <a:off x="6006378" y="4222812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0662D-A9F9-CDB6-86D0-4B9152DD1556}"/>
              </a:ext>
            </a:extLst>
          </p:cNvPr>
          <p:cNvSpPr/>
          <p:nvPr/>
        </p:nvSpPr>
        <p:spPr>
          <a:xfrm>
            <a:off x="8041120" y="3506052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3399"/>
                </a:solidFill>
              </a:rPr>
              <a:t>0x4012e4</a:t>
            </a:r>
            <a:endParaRPr lang="en-US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74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40AAD-89A8-9540-6573-AA0616EB0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C104B8-F6D1-0ABF-1E8A-63D9860F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337" y="785004"/>
            <a:ext cx="7017589" cy="5046453"/>
          </a:xfrm>
        </p:spPr>
        <p:txBody>
          <a:bodyPr/>
          <a:lstStyle/>
          <a:p>
            <a:r>
              <a:rPr lang="en-US" dirty="0"/>
              <a:t>00000000004012e0 &lt;</a:t>
            </a:r>
            <a:r>
              <a:rPr lang="en-US" dirty="0" err="1"/>
              <a:t>super_secret_function</a:t>
            </a:r>
            <a:r>
              <a:rPr lang="en-US" dirty="0"/>
              <a:t>&gt;:</a:t>
            </a:r>
          </a:p>
          <a:p>
            <a:r>
              <a:rPr lang="en-US" dirty="0"/>
              <a:t>  4012e0:       55                      push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4012e1:       48 89 e5                mov    %</a:t>
            </a:r>
            <a:r>
              <a:rPr lang="en-US" dirty="0" err="1"/>
              <a:t>rsp</a:t>
            </a:r>
            <a:r>
              <a:rPr lang="en-US" dirty="0"/>
              <a:t>,%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4012e4:       48 bf 15 20 40 00 00    </a:t>
            </a:r>
            <a:r>
              <a:rPr lang="en-US" dirty="0" err="1"/>
              <a:t>movabs</a:t>
            </a:r>
            <a:r>
              <a:rPr lang="en-US" dirty="0"/>
              <a:t> $0x402015,%rdi</a:t>
            </a:r>
          </a:p>
          <a:p>
            <a:r>
              <a:rPr lang="en-US" dirty="0"/>
              <a:t>  4012eb:       00 00 00</a:t>
            </a:r>
          </a:p>
          <a:p>
            <a:r>
              <a:rPr lang="en-US" dirty="0"/>
              <a:t>  4012ee:       e8 3d </a:t>
            </a:r>
            <a:r>
              <a:rPr lang="en-US" dirty="0" err="1"/>
              <a:t>fd</a:t>
            </a:r>
            <a:r>
              <a:rPr lang="en-US" dirty="0"/>
              <a:t> ff </a:t>
            </a:r>
            <a:r>
              <a:rPr lang="en-US" dirty="0" err="1"/>
              <a:t>ff</a:t>
            </a:r>
            <a:r>
              <a:rPr lang="en-US" dirty="0"/>
              <a:t>          call   401030 &lt;</a:t>
            </a:r>
            <a:r>
              <a:rPr lang="en-US" dirty="0" err="1"/>
              <a:t>puts@plt</a:t>
            </a:r>
            <a:r>
              <a:rPr lang="en-US" dirty="0"/>
              <a:t>&gt;</a:t>
            </a:r>
          </a:p>
          <a:p>
            <a:r>
              <a:rPr lang="en-US" dirty="0"/>
              <a:t>  4012f3:       5d                      pop 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4012f4:       c3                      ret</a:t>
            </a:r>
          </a:p>
          <a:p>
            <a:r>
              <a:rPr lang="en-US" dirty="0"/>
              <a:t>  4012f5:       66 2e 0f 1f 84 00 00    cs </a:t>
            </a:r>
            <a:r>
              <a:rPr lang="en-US" dirty="0" err="1"/>
              <a:t>nopw</a:t>
            </a:r>
            <a:r>
              <a:rPr lang="en-US" dirty="0"/>
              <a:t> 0x0(%rax,%rax,1)</a:t>
            </a:r>
          </a:p>
          <a:p>
            <a:r>
              <a:rPr lang="en-US" dirty="0"/>
              <a:t>  4012fc:       00 00 00</a:t>
            </a:r>
          </a:p>
          <a:p>
            <a:r>
              <a:rPr lang="en-US" dirty="0"/>
              <a:t>  4012ff:       90                      </a:t>
            </a:r>
            <a:r>
              <a:rPr lang="en-US" dirty="0" err="1"/>
              <a:t>nop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D284FB-78E9-2CA3-E75D-0757986E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F1988-50AC-A6A0-3E3F-AB551C3F6A5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5" y="785004"/>
            <a:ext cx="4123824" cy="5046453"/>
          </a:xfrm>
        </p:spPr>
        <p:txBody>
          <a:bodyPr/>
          <a:lstStyle/>
          <a:p>
            <a:r>
              <a:rPr lang="en-US" dirty="0"/>
              <a:t>On x86</a:t>
            </a:r>
          </a:p>
          <a:p>
            <a:pPr lvl="1"/>
            <a:r>
              <a:rPr lang="en-US" dirty="0"/>
              <a:t>No requirement that the address should be the start of </a:t>
            </a:r>
            <a:r>
              <a:rPr lang="en-US" b="1" i="1" dirty="0"/>
              <a:t>an instruction!!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22F070-FF33-B202-BFCA-505199EA3D97}"/>
              </a:ext>
            </a:extLst>
          </p:cNvPr>
          <p:cNvGrpSpPr/>
          <p:nvPr/>
        </p:nvGrpSpPr>
        <p:grpSpPr>
          <a:xfrm>
            <a:off x="6879572" y="348138"/>
            <a:ext cx="430582" cy="1370493"/>
            <a:chOff x="6879572" y="348138"/>
            <a:chExt cx="430582" cy="1370493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BE82624-FB69-B76E-98DE-17221F786E2B}"/>
                </a:ext>
              </a:extLst>
            </p:cNvPr>
            <p:cNvSpPr/>
            <p:nvPr/>
          </p:nvSpPr>
          <p:spPr>
            <a:xfrm rot="5400000">
              <a:off x="6632154" y="595556"/>
              <a:ext cx="925417" cy="43058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1E7AF79-E8AD-E2F6-EFD2-D12CFEF04766}"/>
                </a:ext>
              </a:extLst>
            </p:cNvPr>
            <p:cNvCxnSpPr>
              <a:cxnSpLocks/>
            </p:cNvCxnSpPr>
            <p:nvPr/>
          </p:nvCxnSpPr>
          <p:spPr>
            <a:xfrm>
              <a:off x="6934656" y="1145754"/>
              <a:ext cx="0" cy="57287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758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992E9-0938-2408-C4A1-F40990B27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7B7CC3-44F5-C30E-38F0-521792B46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337" y="785004"/>
            <a:ext cx="7017589" cy="5046453"/>
          </a:xfrm>
        </p:spPr>
        <p:txBody>
          <a:bodyPr/>
          <a:lstStyle/>
          <a:p>
            <a:r>
              <a:rPr lang="en-US" dirty="0"/>
              <a:t>00000000004012e0 &lt;</a:t>
            </a:r>
            <a:r>
              <a:rPr lang="en-US" dirty="0" err="1"/>
              <a:t>super_secret_function</a:t>
            </a:r>
            <a:r>
              <a:rPr lang="en-US" dirty="0"/>
              <a:t>&gt;:</a:t>
            </a:r>
          </a:p>
          <a:p>
            <a:r>
              <a:rPr lang="en-US" dirty="0"/>
              <a:t>  4012e0:       55                      push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4012e1:       48 89 e5                mov    %</a:t>
            </a:r>
            <a:r>
              <a:rPr lang="en-US" dirty="0" err="1"/>
              <a:t>rsp</a:t>
            </a:r>
            <a:r>
              <a:rPr lang="en-US" dirty="0"/>
              <a:t>,%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4012e4:       48 bf 15 20 40 00 00    </a:t>
            </a:r>
            <a:r>
              <a:rPr lang="en-US" dirty="0" err="1"/>
              <a:t>movabs</a:t>
            </a:r>
            <a:r>
              <a:rPr lang="en-US" dirty="0"/>
              <a:t> $0x402015,%rdi</a:t>
            </a:r>
          </a:p>
          <a:p>
            <a:r>
              <a:rPr lang="en-US" dirty="0"/>
              <a:t>  4012eb:       00 00 00</a:t>
            </a:r>
          </a:p>
          <a:p>
            <a:r>
              <a:rPr lang="en-US" dirty="0"/>
              <a:t>  4012ee:       e8 3d </a:t>
            </a:r>
            <a:r>
              <a:rPr lang="en-US" dirty="0" err="1"/>
              <a:t>fd</a:t>
            </a:r>
            <a:r>
              <a:rPr lang="en-US" dirty="0"/>
              <a:t> ff </a:t>
            </a:r>
            <a:r>
              <a:rPr lang="en-US" dirty="0" err="1"/>
              <a:t>ff</a:t>
            </a:r>
            <a:r>
              <a:rPr lang="en-US" dirty="0"/>
              <a:t>          call   401030 &lt;</a:t>
            </a:r>
            <a:r>
              <a:rPr lang="en-US" dirty="0" err="1"/>
              <a:t>puts@plt</a:t>
            </a:r>
            <a:r>
              <a:rPr lang="en-US" dirty="0"/>
              <a:t>&gt;</a:t>
            </a:r>
          </a:p>
          <a:p>
            <a:r>
              <a:rPr lang="en-US" dirty="0"/>
              <a:t>  4012f3:       5d                      pop 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4012f4:       c3                      ret</a:t>
            </a:r>
          </a:p>
          <a:p>
            <a:r>
              <a:rPr lang="en-US" dirty="0"/>
              <a:t>  4012f5:       66 2e 0f 1f 84 00 00    cs </a:t>
            </a:r>
            <a:r>
              <a:rPr lang="en-US" dirty="0" err="1"/>
              <a:t>nopw</a:t>
            </a:r>
            <a:r>
              <a:rPr lang="en-US" dirty="0"/>
              <a:t> 0x0(%rax,%rax,1)</a:t>
            </a:r>
          </a:p>
          <a:p>
            <a:r>
              <a:rPr lang="en-US" dirty="0"/>
              <a:t>  4012fc:       00 00 00</a:t>
            </a:r>
          </a:p>
          <a:p>
            <a:r>
              <a:rPr lang="en-US" dirty="0"/>
              <a:t>  4012ff:       90                      </a:t>
            </a:r>
            <a:r>
              <a:rPr lang="en-US" dirty="0" err="1"/>
              <a:t>nop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12E34D-F9A3-B570-A127-92CAA5FF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8DE311-A47F-9981-1DB1-B83C4ED0C483}"/>
              </a:ext>
            </a:extLst>
          </p:cNvPr>
          <p:cNvGrpSpPr/>
          <p:nvPr/>
        </p:nvGrpSpPr>
        <p:grpSpPr>
          <a:xfrm>
            <a:off x="6879572" y="348138"/>
            <a:ext cx="430582" cy="1370493"/>
            <a:chOff x="6879572" y="348138"/>
            <a:chExt cx="430582" cy="1370493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B09F8FF-920B-C866-39BB-7A1702DA53CB}"/>
                </a:ext>
              </a:extLst>
            </p:cNvPr>
            <p:cNvSpPr/>
            <p:nvPr/>
          </p:nvSpPr>
          <p:spPr>
            <a:xfrm rot="5400000">
              <a:off x="6632154" y="595556"/>
              <a:ext cx="925417" cy="43058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5B0C5F-C752-C5E8-013A-86F446AE0430}"/>
                </a:ext>
              </a:extLst>
            </p:cNvPr>
            <p:cNvCxnSpPr>
              <a:cxnSpLocks/>
            </p:cNvCxnSpPr>
            <p:nvPr/>
          </p:nvCxnSpPr>
          <p:spPr>
            <a:xfrm>
              <a:off x="6934656" y="1145754"/>
              <a:ext cx="0" cy="57287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78B183-9B60-F0D5-7DF3-4ECC672BA27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8F500-7EF4-7FDD-61C5-34F1AD177878}"/>
              </a:ext>
            </a:extLst>
          </p:cNvPr>
          <p:cNvGrpSpPr/>
          <p:nvPr/>
        </p:nvGrpSpPr>
        <p:grpSpPr>
          <a:xfrm>
            <a:off x="-1543079" y="1718631"/>
            <a:ext cx="6791695" cy="4585616"/>
            <a:chOff x="5033991" y="724938"/>
            <a:chExt cx="6791695" cy="458561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B043DA-DFA1-617D-AEBB-B6138842B30D}"/>
                </a:ext>
              </a:extLst>
            </p:cNvPr>
            <p:cNvCxnSpPr/>
            <p:nvPr/>
          </p:nvCxnSpPr>
          <p:spPr>
            <a:xfrm>
              <a:off x="7039778" y="724938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BB8F17-AF4D-5DF0-17CE-259DDFFFB611}"/>
                </a:ext>
              </a:extLst>
            </p:cNvPr>
            <p:cNvSpPr txBox="1"/>
            <p:nvPr/>
          </p:nvSpPr>
          <p:spPr>
            <a:xfrm>
              <a:off x="5033991" y="114402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i="1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43D7084-9302-FE97-059A-844A6FF4B62D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8C7CD-4495-A192-E696-85E190AC17B2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9D8B3E-FC62-2F85-9CA7-13B3CC88D062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C1A5A0-D57B-9909-7982-76CE742F308F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F1D180-B37F-96D2-0607-2FF3CE6E9FE4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879915-4D9D-F6A0-35C3-432A9F6E19BD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064FB63-7B6F-F4B0-C354-3634E8AF7FB3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B896632C-B953-AED6-82CC-AAD80B53EBB3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233380D2-2D88-2652-F219-013DFF3B776F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6F73FCC3-D3A6-D829-AD32-A6FF22C4CDDF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06DB9DAD-F1BB-6EE9-CF78-9C31E1A4FA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04089AE6-0B6A-C43E-8E7B-C6B35DA5D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86AC7A9-0960-94DF-85AE-C1D1A0906F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71B40FA-B311-DAD8-ADD9-5EC384FC7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AE98505-3E51-B166-C7B0-29A97F35A1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2F098B0-F25F-4806-185B-91847ADDA7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1D673DC-1AF9-989F-A328-82C2AE4C3D84}"/>
              </a:ext>
            </a:extLst>
          </p:cNvPr>
          <p:cNvSpPr/>
          <p:nvPr/>
        </p:nvSpPr>
        <p:spPr>
          <a:xfrm>
            <a:off x="1553378" y="1971323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E9422D-F99D-DEC0-9302-93E0EE8AFA35}"/>
              </a:ext>
            </a:extLst>
          </p:cNvPr>
          <p:cNvSpPr/>
          <p:nvPr/>
        </p:nvSpPr>
        <p:spPr>
          <a:xfrm>
            <a:off x="1553378" y="2607060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331C2D-95E8-FC13-0233-5643B7348016}"/>
              </a:ext>
            </a:extLst>
          </p:cNvPr>
          <p:cNvSpPr/>
          <p:nvPr/>
        </p:nvSpPr>
        <p:spPr>
          <a:xfrm>
            <a:off x="1188629" y="3253311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81485F-3D19-800D-905A-D6C58254FB4D}"/>
              </a:ext>
            </a:extLst>
          </p:cNvPr>
          <p:cNvSpPr/>
          <p:nvPr/>
        </p:nvSpPr>
        <p:spPr>
          <a:xfrm>
            <a:off x="1521923" y="3936953"/>
            <a:ext cx="1828797" cy="12191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1981C3E8-1BF3-1894-86E3-17AE1189859D}"/>
              </a:ext>
            </a:extLst>
          </p:cNvPr>
          <p:cNvSpPr/>
          <p:nvPr/>
        </p:nvSpPr>
        <p:spPr>
          <a:xfrm>
            <a:off x="462708" y="3253310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C62748-72DF-DF28-89AE-E6A8CB75FC5D}"/>
              </a:ext>
            </a:extLst>
          </p:cNvPr>
          <p:cNvSpPr txBox="1"/>
          <p:nvPr/>
        </p:nvSpPr>
        <p:spPr>
          <a:xfrm>
            <a:off x="305956" y="5304079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4FD8E1-E679-8D73-BB3F-AA14282FB9DC}"/>
              </a:ext>
            </a:extLst>
          </p:cNvPr>
          <p:cNvSpPr/>
          <p:nvPr/>
        </p:nvSpPr>
        <p:spPr>
          <a:xfrm>
            <a:off x="1188628" y="3263681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3399"/>
                </a:solidFill>
              </a:rPr>
              <a:t>0x4012e2</a:t>
            </a:r>
            <a:endParaRPr lang="en-US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52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A19955-4075-AFF8-53C2-82A1A40D1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58 5a 5e c3 5f c3 ff e0 c3 ff d0 c3 89 c2 c3 89 c1 c3 31 c0 c3 83 c0 04 c3 90 90 90 90 90 90 90 90 90 90 c3 cc c3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7858A8-BD4B-E20F-0249-6CA24D0B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4E251-FF2E-519E-E579-411DB137373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Can hijack control flow to middle of a real instruction</a:t>
            </a:r>
          </a:p>
          <a:p>
            <a:r>
              <a:rPr lang="en-US" dirty="0"/>
              <a:t>From the attacker’s POV the program is a set of byte-sequence terminating in a return/jump</a:t>
            </a:r>
          </a:p>
          <a:p>
            <a:r>
              <a:rPr lang="en-US" dirty="0"/>
              <a:t>Return-oriented Programming (subset of control flow hijack attacks)</a:t>
            </a:r>
          </a:p>
          <a:p>
            <a:r>
              <a:rPr lang="en-US" dirty="0"/>
              <a:t>Such byte-sequence is known as “ROP gadget”</a:t>
            </a:r>
          </a:p>
          <a:p>
            <a:r>
              <a:rPr lang="en-US" dirty="0"/>
              <a:t>Can </a:t>
            </a:r>
            <a:r>
              <a:rPr lang="en-US" b="1" i="1" dirty="0"/>
              <a:t>chain</a:t>
            </a:r>
            <a:r>
              <a:rPr lang="en-US" dirty="0"/>
              <a:t> byte sequences to perform complex attacks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7945DE-1CDB-928B-9A6A-21D92BB7CDB6}"/>
              </a:ext>
            </a:extLst>
          </p:cNvPr>
          <p:cNvGrpSpPr/>
          <p:nvPr/>
        </p:nvGrpSpPr>
        <p:grpSpPr>
          <a:xfrm>
            <a:off x="6096000" y="787810"/>
            <a:ext cx="4061552" cy="638168"/>
            <a:chOff x="6096000" y="787810"/>
            <a:chExt cx="4061552" cy="6381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8B39C9-3DF8-3BAA-5771-256E1C79C26C}"/>
                </a:ext>
              </a:extLst>
            </p:cNvPr>
            <p:cNvSpPr/>
            <p:nvPr/>
          </p:nvSpPr>
          <p:spPr>
            <a:xfrm>
              <a:off x="6096000" y="787810"/>
              <a:ext cx="1498017" cy="349733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05B3B4-1DBC-0760-F0AE-3642F04986FA}"/>
                </a:ext>
              </a:extLst>
            </p:cNvPr>
            <p:cNvSpPr/>
            <p:nvPr/>
          </p:nvSpPr>
          <p:spPr>
            <a:xfrm>
              <a:off x="9221117" y="841950"/>
              <a:ext cx="936435" cy="184594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8D6549-11AF-08E0-D096-EB27F7393F29}"/>
                </a:ext>
              </a:extLst>
            </p:cNvPr>
            <p:cNvSpPr/>
            <p:nvPr/>
          </p:nvSpPr>
          <p:spPr>
            <a:xfrm>
              <a:off x="6955094" y="1051404"/>
              <a:ext cx="910949" cy="374574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3D30FC2-2680-2444-D053-E28B01933EA4}"/>
                </a:ext>
              </a:extLst>
            </p:cNvPr>
            <p:cNvGrpSpPr/>
            <p:nvPr/>
          </p:nvGrpSpPr>
          <p:grpSpPr>
            <a:xfrm>
              <a:off x="7594017" y="841950"/>
              <a:ext cx="2563535" cy="396741"/>
              <a:chOff x="7594017" y="841950"/>
              <a:chExt cx="2563535" cy="396741"/>
            </a:xfrm>
          </p:grpSpPr>
          <p:cxnSp>
            <p:nvCxnSpPr>
              <p:cNvPr id="11" name="Connector: Curved 10">
                <a:extLst>
                  <a:ext uri="{FF2B5EF4-FFF2-40B4-BE49-F238E27FC236}">
                    <a16:creationId xmlns:a16="http://schemas.microsoft.com/office/drawing/2014/main" id="{B149532A-FC72-4B83-606C-10AB1CDBF98E}"/>
                  </a:ext>
                </a:extLst>
              </p:cNvPr>
              <p:cNvCxnSpPr>
                <a:cxnSpLocks/>
                <a:stCxn id="5" idx="3"/>
                <a:endCxn id="6" idx="0"/>
              </p:cNvCxnSpPr>
              <p:nvPr/>
            </p:nvCxnSpPr>
            <p:spPr>
              <a:xfrm flipV="1">
                <a:off x="7594017" y="841950"/>
                <a:ext cx="2095318" cy="120727"/>
              </a:xfrm>
              <a:prstGeom prst="curvedConnector4">
                <a:avLst>
                  <a:gd name="adj1" fmla="val 38827"/>
                  <a:gd name="adj2" fmla="val 334198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Curved 11">
                <a:extLst>
                  <a:ext uri="{FF2B5EF4-FFF2-40B4-BE49-F238E27FC236}">
                    <a16:creationId xmlns:a16="http://schemas.microsoft.com/office/drawing/2014/main" id="{4918D978-BE8B-3E4E-A090-BC7A34D0CF97}"/>
                  </a:ext>
                </a:extLst>
              </p:cNvPr>
              <p:cNvCxnSpPr>
                <a:cxnSpLocks/>
                <a:stCxn id="6" idx="3"/>
                <a:endCxn id="7" idx="3"/>
              </p:cNvCxnSpPr>
              <p:nvPr/>
            </p:nvCxnSpPr>
            <p:spPr>
              <a:xfrm flipH="1">
                <a:off x="7866043" y="934247"/>
                <a:ext cx="2291509" cy="304444"/>
              </a:xfrm>
              <a:prstGeom prst="curvedConnector3">
                <a:avLst>
                  <a:gd name="adj1" fmla="val -9976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559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B7C4A-8ADD-C95D-3D41-516DCC30C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843BB-9DB0-4C90-7DA4-A6F9A8DDD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85EA52-292B-F6B7-EE88-F5BC7ADC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isn’t all this too hard to exploit?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6FE321-CC23-4465-7E8D-F4587A36C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75" y="1128455"/>
            <a:ext cx="9364382" cy="3686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002506-2131-677C-DBE0-9C4DDFC7E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866" y="696277"/>
            <a:ext cx="9132034" cy="50623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7B56FD-1A7B-8AEC-C046-8D8A77175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730" y="623496"/>
            <a:ext cx="8516539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3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A7A57-9572-2F96-3EDF-DFE911635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2025, the US Department of Defense (DoD) has been allocated approximately $30 billion for cybersecurity initiatives</a:t>
            </a:r>
          </a:p>
          <a:p>
            <a:pPr lvl="1"/>
            <a:r>
              <a:rPr lang="en-US" dirty="0"/>
              <a:t>Includes both defensive and offensive initiatives</a:t>
            </a:r>
          </a:p>
          <a:p>
            <a:r>
              <a:rPr lang="en-US" dirty="0"/>
              <a:t>2009-2010 Stuxnet attack disabled key part of Iranian nuclear program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4F378D-D97B-D099-F8F4-2D05D027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isn’t all this too hard to exploit?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B7133-9ABD-F92F-4FCE-5828BD1891FC}"/>
              </a:ext>
            </a:extLst>
          </p:cNvPr>
          <p:cNvGrpSpPr/>
          <p:nvPr/>
        </p:nvGrpSpPr>
        <p:grpSpPr>
          <a:xfrm>
            <a:off x="6015416" y="5267124"/>
            <a:ext cx="6235700" cy="736861"/>
            <a:chOff x="6015416" y="5267124"/>
            <a:chExt cx="6235700" cy="73686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7EE4FA-5A5A-B769-ECC9-6065999F78A6}"/>
                </a:ext>
              </a:extLst>
            </p:cNvPr>
            <p:cNvSpPr txBox="1"/>
            <p:nvPr/>
          </p:nvSpPr>
          <p:spPr>
            <a:xfrm>
              <a:off x="6015416" y="5267124"/>
              <a:ext cx="60960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https://www.csoonline.com/article/3632164/us-military-allocated-about-30-billion-to-spend-on-cybersecurity-in-2025.html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2CDCDA-CA6B-3B57-6EBE-AF84635B75E8}"/>
                </a:ext>
              </a:extLst>
            </p:cNvPr>
            <p:cNvSpPr txBox="1"/>
            <p:nvPr/>
          </p:nvSpPr>
          <p:spPr>
            <a:xfrm>
              <a:off x="6015416" y="5742375"/>
              <a:ext cx="62357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https://www.csoonline.com/article/562691/stuxnet-explained-the-first-known-cyberweapon.html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76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DC431B-F7CC-9A97-40CF-C25C0B0B9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 used for dynamic memory allocation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char* p = malloc(1024);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free(p);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char* s = malloc(128);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Heap has no directionality of growth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Objects placed according to “heap allocation policy”</a:t>
            </a:r>
          </a:p>
          <a:p>
            <a:pPr marL="0" indent="0">
              <a:buNone/>
            </a:pPr>
            <a:endParaRPr lang="en-US" dirty="0">
              <a:latin typeface="Helvetica" panose="020B0604020202020204"/>
              <a:cs typeface="Helvetica" panose="020B0604020202020204"/>
            </a:endParaRPr>
          </a:p>
          <a:p>
            <a:endParaRPr lang="en-US" dirty="0">
              <a:latin typeface="Helvetica" panose="020B0604020202020204"/>
              <a:cs typeface="Helvetica" panose="020B0604020202020204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EA86D2-918A-085B-3910-42B649E1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vulnerabilities/attacks</a:t>
            </a:r>
          </a:p>
        </p:txBody>
      </p:sp>
    </p:spTree>
    <p:extLst>
      <p:ext uri="{BB962C8B-B14F-4D97-AF65-F5344CB8AC3E}">
        <p14:creationId xmlns:p14="http://schemas.microsoft.com/office/powerpoint/2010/main" val="3566639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00874E-5461-1352-B54A-06B2AF9CA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4" y="1135484"/>
            <a:ext cx="5633413" cy="5046453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void authenticate ()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char* password = malloc(8);</a:t>
            </a:r>
          </a:p>
          <a:p>
            <a:r>
              <a:rPr lang="en-US" dirty="0"/>
              <a:t>	int* authenticated = malloc(</a:t>
            </a:r>
            <a:r>
              <a:rPr lang="en-US" dirty="0" err="1"/>
              <a:t>sizeof</a:t>
            </a:r>
            <a:r>
              <a:rPr lang="en-US" dirty="0"/>
              <a:t>(int));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(“Enter the password\n”);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scanf</a:t>
            </a:r>
            <a:r>
              <a:rPr lang="en-US" sz="1600" dirty="0">
                <a:latin typeface="Consolas" panose="020B0609020204030204" pitchFamily="49" charset="0"/>
              </a:rPr>
              <a:t>(“%s”, password);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	if (</a:t>
            </a:r>
            <a:r>
              <a:rPr lang="en-US" dirty="0" err="1"/>
              <a:t>strcmp</a:t>
            </a:r>
            <a:r>
              <a:rPr lang="en-US" dirty="0"/>
              <a:t>(…) </a:t>
            </a:r>
          </a:p>
          <a:p>
            <a:r>
              <a:rPr lang="en-US" dirty="0"/>
              <a:t>		authenticated = 1;</a:t>
            </a:r>
          </a:p>
          <a:p>
            <a:r>
              <a:rPr lang="en-US" dirty="0"/>
              <a:t>	if (authenticated)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(“Authenticated!\n”);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(“Not allowed!\n”);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return;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authenticate();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901CA5-A772-251C-19CE-71FD5465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overflow attacks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32B3B0-33D2-5868-8CE8-C5E36F360B35}"/>
              </a:ext>
            </a:extLst>
          </p:cNvPr>
          <p:cNvGrpSpPr/>
          <p:nvPr/>
        </p:nvGrpSpPr>
        <p:grpSpPr>
          <a:xfrm>
            <a:off x="4929331" y="905864"/>
            <a:ext cx="6791695" cy="4396154"/>
            <a:chOff x="5033991" y="914400"/>
            <a:chExt cx="6791695" cy="43961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22D640-7AEE-BCAA-5B3A-942DB1FCB721}"/>
                </a:ext>
              </a:extLst>
            </p:cNvPr>
            <p:cNvSpPr txBox="1"/>
            <p:nvPr/>
          </p:nvSpPr>
          <p:spPr>
            <a:xfrm>
              <a:off x="5033991" y="114402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i="1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1E397C0-B564-6178-3CA9-940811395F45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7FF4CD-0E7E-8D27-AC5D-6C02AC78E70B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F232D0-C73E-33FC-EE07-A5F5FFDFE405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31C05C-EA4F-087E-69A8-81A8523FED3A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490D03-E847-C4B3-DA8E-E656BC57D91D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3E9DF9-360A-B301-FBF6-CE35C971B6E8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DB7A948-935D-5301-A2E9-7663CE8B6816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F62132DB-9788-2656-F954-25AB1CE16066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94F26B28-5357-AF39-FC44-A02F0E6BDA15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78917CDD-7B34-964B-7AB6-12AF773A80C0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FC8ED52-0471-D2EB-40D7-62DFAD9E2E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44AE2D3-FB65-7521-AE49-A5D731A2F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DC74D4B1-3260-A134-0B13-74653BC638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956A19E5-0BA0-9870-3D85-5809F02C2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44F6E47-862B-6ECA-ABF9-D96A4C589E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D5CBCD9-396D-9D5C-4651-C7761790BAAE}"/>
              </a:ext>
            </a:extLst>
          </p:cNvPr>
          <p:cNvSpPr/>
          <p:nvPr/>
        </p:nvSpPr>
        <p:spPr>
          <a:xfrm>
            <a:off x="7983317" y="2220862"/>
            <a:ext cx="2036977" cy="12081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623682-83F7-5DB2-DD12-E0955B409133}"/>
              </a:ext>
            </a:extLst>
          </p:cNvPr>
          <p:cNvSpPr/>
          <p:nvPr/>
        </p:nvSpPr>
        <p:spPr>
          <a:xfrm>
            <a:off x="7983317" y="1580569"/>
            <a:ext cx="2036974" cy="584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authenticate</a:t>
            </a:r>
            <a:endParaRPr lang="en-US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9D56F30-289D-5BF4-0BAE-D115E3CC9E4B}"/>
              </a:ext>
            </a:extLst>
          </p:cNvPr>
          <p:cNvSpPr/>
          <p:nvPr/>
        </p:nvSpPr>
        <p:spPr>
          <a:xfrm>
            <a:off x="215913" y="2097911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063CAE46-A2B6-4991-618D-AE1071F1417A}"/>
              </a:ext>
            </a:extLst>
          </p:cNvPr>
          <p:cNvSpPr/>
          <p:nvPr/>
        </p:nvSpPr>
        <p:spPr>
          <a:xfrm>
            <a:off x="6902508" y="1596228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9E36E2-CEE0-857A-C0CD-367796F01524}"/>
              </a:ext>
            </a:extLst>
          </p:cNvPr>
          <p:cNvSpPr txBox="1"/>
          <p:nvPr/>
        </p:nvSpPr>
        <p:spPr>
          <a:xfrm>
            <a:off x="5593686" y="2323359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5972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4" grpId="1" animBg="1"/>
      <p:bldP spid="35" grpId="0" animBg="1"/>
      <p:bldP spid="3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7A34B-A75C-94B9-02FE-A43D80B05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E8A3F5-63DA-408E-C8E5-432473C12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4" y="1135484"/>
            <a:ext cx="5633413" cy="5046453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void authenticate ()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char* password = malloc(8);</a:t>
            </a:r>
          </a:p>
          <a:p>
            <a:r>
              <a:rPr lang="en-US" dirty="0"/>
              <a:t>	int* authenticated = malloc(</a:t>
            </a:r>
            <a:r>
              <a:rPr lang="en-US" dirty="0" err="1"/>
              <a:t>sizeof</a:t>
            </a:r>
            <a:r>
              <a:rPr lang="en-US" dirty="0"/>
              <a:t>(int));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(“Enter the password\n”);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scanf</a:t>
            </a:r>
            <a:r>
              <a:rPr lang="en-US" sz="1600" dirty="0">
                <a:latin typeface="Consolas" panose="020B0609020204030204" pitchFamily="49" charset="0"/>
              </a:rPr>
              <a:t>(“%s”, password);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	if (</a:t>
            </a:r>
            <a:r>
              <a:rPr lang="en-US" dirty="0" err="1"/>
              <a:t>strcmp</a:t>
            </a:r>
            <a:r>
              <a:rPr lang="en-US" dirty="0"/>
              <a:t>(…) </a:t>
            </a:r>
          </a:p>
          <a:p>
            <a:r>
              <a:rPr lang="en-US" dirty="0"/>
              <a:t>		authenticated = 1;</a:t>
            </a:r>
          </a:p>
          <a:p>
            <a:r>
              <a:rPr lang="en-US" dirty="0"/>
              <a:t>	if (authenticated)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(“Authenticated!\n”);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(“Not allowed!\n”);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return;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authenticate();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FAF5F3-1731-0673-6123-A748F7AF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overflow attacks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D7B2C7-7086-063F-83F7-21CBE31A820D}"/>
              </a:ext>
            </a:extLst>
          </p:cNvPr>
          <p:cNvGrpSpPr/>
          <p:nvPr/>
        </p:nvGrpSpPr>
        <p:grpSpPr>
          <a:xfrm>
            <a:off x="4929331" y="905864"/>
            <a:ext cx="6791695" cy="4396154"/>
            <a:chOff x="5033991" y="914400"/>
            <a:chExt cx="6791695" cy="43961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E13099-BB86-97C1-3601-03247DA7784F}"/>
                </a:ext>
              </a:extLst>
            </p:cNvPr>
            <p:cNvSpPr txBox="1"/>
            <p:nvPr/>
          </p:nvSpPr>
          <p:spPr>
            <a:xfrm>
              <a:off x="5033991" y="114402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i="1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934FC94-BD2C-B455-78B7-5E3357162578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729C5D-91AD-E96C-416B-FACB9843F325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BFE095-FD59-72E2-37F5-43C59071EE89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648267-5E80-5FD6-6A84-609F0D5B33C0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D89863-9C20-16D6-F2DA-67FBE5FF8BD9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D454DA8-4D05-FE13-5077-33990B2F9C5D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B71A09C-C28A-2757-DE64-17D2EF1D8FA7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2B923E7A-EE47-1BEC-958A-F0AA7CF49C2E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158614AF-B50D-CF49-4A1E-C388BA821373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4FE4C323-3130-738E-BC54-42C6BDD7B73C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2D403B23-56D9-CD6E-DC89-D2A5DB5EEA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9C75731-44FA-A7AA-2005-246D50B3CB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19B2882-A15E-E70D-FDFB-4445A8DDF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76F543A-B194-C9B5-6F57-0DBFC64A3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9BAAB5E-A4EC-AA0F-0E37-18AEFBAD1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2AA2FBD-F9E3-8527-ADCF-E8CFE57E7428}"/>
              </a:ext>
            </a:extLst>
          </p:cNvPr>
          <p:cNvSpPr/>
          <p:nvPr/>
        </p:nvSpPr>
        <p:spPr>
          <a:xfrm>
            <a:off x="7983317" y="2220862"/>
            <a:ext cx="2036977" cy="12081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C5A4BA-E5F2-51E9-3C3B-66FF211491F0}"/>
              </a:ext>
            </a:extLst>
          </p:cNvPr>
          <p:cNvSpPr/>
          <p:nvPr/>
        </p:nvSpPr>
        <p:spPr>
          <a:xfrm>
            <a:off x="7983320" y="4209543"/>
            <a:ext cx="2036974" cy="584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authenticate</a:t>
            </a:r>
            <a:endParaRPr lang="en-US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BBBFCEC-259E-DBEF-70B1-460178D95D05}"/>
              </a:ext>
            </a:extLst>
          </p:cNvPr>
          <p:cNvSpPr/>
          <p:nvPr/>
        </p:nvSpPr>
        <p:spPr>
          <a:xfrm>
            <a:off x="215913" y="2097911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F4743930-8449-BF36-4671-679AE6206BDF}"/>
              </a:ext>
            </a:extLst>
          </p:cNvPr>
          <p:cNvSpPr/>
          <p:nvPr/>
        </p:nvSpPr>
        <p:spPr>
          <a:xfrm>
            <a:off x="6902508" y="1596228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E07DEA-9761-FFE5-2F20-C9064D18A720}"/>
              </a:ext>
            </a:extLst>
          </p:cNvPr>
          <p:cNvSpPr txBox="1"/>
          <p:nvPr/>
        </p:nvSpPr>
        <p:spPr>
          <a:xfrm>
            <a:off x="5593686" y="2323359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5138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ADE97A-14FE-5F87-39D8-8C0A9DC1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memory safety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BC3D0F-B5BC-067B-0CBA-7E1FB49FEB00}"/>
              </a:ext>
            </a:extLst>
          </p:cNvPr>
          <p:cNvSpPr/>
          <p:nvPr/>
        </p:nvSpPr>
        <p:spPr>
          <a:xfrm>
            <a:off x="4825035" y="1540781"/>
            <a:ext cx="2520462" cy="879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 safety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55D943-4133-FCAE-D0BE-738E6259447C}"/>
              </a:ext>
            </a:extLst>
          </p:cNvPr>
          <p:cNvSpPr/>
          <p:nvPr/>
        </p:nvSpPr>
        <p:spPr>
          <a:xfrm>
            <a:off x="3223846" y="3175788"/>
            <a:ext cx="2262553" cy="8792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Spatial safety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672157-EEC6-567F-240A-E78F5B707E2F}"/>
              </a:ext>
            </a:extLst>
          </p:cNvPr>
          <p:cNvSpPr/>
          <p:nvPr/>
        </p:nvSpPr>
        <p:spPr>
          <a:xfrm>
            <a:off x="6556007" y="3175788"/>
            <a:ext cx="2670055" cy="8792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safety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F40AE-C0E1-6B94-CF2C-E9AF7460894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355123" y="2420011"/>
            <a:ext cx="1730143" cy="755777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8EA1-F0CB-B661-A35D-418CBF232EE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085266" y="2420011"/>
            <a:ext cx="1805769" cy="755777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6039177-4E88-1226-A91C-6E84D29217D4}"/>
              </a:ext>
            </a:extLst>
          </p:cNvPr>
          <p:cNvSpPr txBox="1"/>
          <p:nvPr/>
        </p:nvSpPr>
        <p:spPr>
          <a:xfrm>
            <a:off x="3103529" y="4143745"/>
            <a:ext cx="2503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Buffer overflow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7498E-1FF8-7668-B718-877C9B4BA98A}"/>
              </a:ext>
            </a:extLst>
          </p:cNvPr>
          <p:cNvSpPr txBox="1"/>
          <p:nvPr/>
        </p:nvSpPr>
        <p:spPr>
          <a:xfrm>
            <a:off x="1326524" y="4755692"/>
            <a:ext cx="7400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Compilers of memory-safe languages add bounds-checks</a:t>
            </a:r>
          </a:p>
        </p:txBody>
      </p:sp>
    </p:spTree>
    <p:extLst>
      <p:ext uri="{BB962C8B-B14F-4D97-AF65-F5344CB8AC3E}">
        <p14:creationId xmlns:p14="http://schemas.microsoft.com/office/powerpoint/2010/main" val="178134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FD50FDC-D298-E21D-E03E-58EF40E9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char**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nsolas" panose="020B0609020204030204" pitchFamily="49" charset="0"/>
              </a:rPr>
              <a:t>&gt; </a:t>
            </a:r>
            <a:r>
              <a:rPr lang="en-US" sz="1600" b="1" dirty="0" err="1">
                <a:latin typeface="Consolas" panose="020B0609020204030204" pitchFamily="49" charset="0"/>
              </a:rPr>
              <a:t>gcc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test.c</a:t>
            </a:r>
            <a:r>
              <a:rPr lang="en-US" sz="1600" b="1" dirty="0">
                <a:latin typeface="Consolas" panose="020B0609020204030204" pitchFamily="49" charset="0"/>
              </a:rPr>
              <a:t> –o test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./test 10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�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6065B3-0EC7-94B2-76EE-642B34F5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BD9D40C-BAF6-47A1-E72F-CAD1869BEFF3}"/>
              </a:ext>
            </a:extLst>
          </p:cNvPr>
          <p:cNvGrpSpPr/>
          <p:nvPr/>
        </p:nvGrpSpPr>
        <p:grpSpPr>
          <a:xfrm>
            <a:off x="-1399860" y="1026543"/>
            <a:ext cx="6791695" cy="4396154"/>
            <a:chOff x="5033991" y="914400"/>
            <a:chExt cx="6791695" cy="43961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BBE8A3-601A-521B-6723-EE0A547F4A45}"/>
                </a:ext>
              </a:extLst>
            </p:cNvPr>
            <p:cNvSpPr txBox="1"/>
            <p:nvPr/>
          </p:nvSpPr>
          <p:spPr>
            <a:xfrm>
              <a:off x="5033991" y="114402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i="1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C7B0CE8-A429-62F3-D60B-A90C698A5567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4357C2-A3F6-48DB-A7FF-A71B83F1E4AD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428C83-9C8F-BFBF-F88F-0B7E83909034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5B1653-D106-B4D1-DED0-124C508F1E2E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9EB58A-B720-83E5-7F73-AFD7BB37FDDE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82DF5D-7957-651F-0E57-89F8FEAD2866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784832-DD8A-7D60-003F-BD2638B5A852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0D7BC0F-487A-2085-0C47-404B6620227C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545FFD72-1AB9-0724-8720-650D11617788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51792F26-F221-B20C-6897-4F52A72836CA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028819F7-8FE6-3F31-510C-B6E6F46919EA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5FCD9A7-CA81-0481-6E0A-A51DDAA940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4F55DAB-893F-589A-F2C5-C0CC6582A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0CAC4588-EA32-AC47-70D3-C86A4C829C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9B8BB15-F471-983B-36B6-53DF8FB56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3659BC1-B379-3B8B-7B7F-585E80EAEA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31D5992-D114-92AB-C2CC-2B8F0C6D0152}"/>
              </a:ext>
            </a:extLst>
          </p:cNvPr>
          <p:cNvSpPr/>
          <p:nvPr/>
        </p:nvSpPr>
        <p:spPr>
          <a:xfrm>
            <a:off x="1914061" y="5053558"/>
            <a:ext cx="1158642" cy="59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66D0DEE-1B26-701B-4B65-D7B8AB5F7A6C}"/>
              </a:ext>
            </a:extLst>
          </p:cNvPr>
          <p:cNvSpPr/>
          <p:nvPr/>
        </p:nvSpPr>
        <p:spPr>
          <a:xfrm>
            <a:off x="1888372" y="4326893"/>
            <a:ext cx="1200836" cy="59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[0]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AE86BD6-DD16-E839-F1C1-BBB350331FBC}"/>
              </a:ext>
            </a:extLst>
          </p:cNvPr>
          <p:cNvSpPr/>
          <p:nvPr/>
        </p:nvSpPr>
        <p:spPr>
          <a:xfrm>
            <a:off x="1850770" y="3663913"/>
            <a:ext cx="1200836" cy="59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[1]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DE60871-C9A0-F123-5C94-0A8C8926588E}"/>
              </a:ext>
            </a:extLst>
          </p:cNvPr>
          <p:cNvSpPr/>
          <p:nvPr/>
        </p:nvSpPr>
        <p:spPr>
          <a:xfrm>
            <a:off x="1858351" y="3001943"/>
            <a:ext cx="1200836" cy="59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[2]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A0BA6AD-76A1-3F4F-51B1-525802D96621}"/>
              </a:ext>
            </a:extLst>
          </p:cNvPr>
          <p:cNvSpPr/>
          <p:nvPr/>
        </p:nvSpPr>
        <p:spPr>
          <a:xfrm>
            <a:off x="1842586" y="2328188"/>
            <a:ext cx="1200836" cy="59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[3]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0C3A85-FC3B-CF50-CCE2-CC8BE61896F1}"/>
              </a:ext>
            </a:extLst>
          </p:cNvPr>
          <p:cNvCxnSpPr>
            <a:cxnSpLocks/>
          </p:cNvCxnSpPr>
          <p:nvPr/>
        </p:nvCxnSpPr>
        <p:spPr>
          <a:xfrm flipH="1">
            <a:off x="1127534" y="4988863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EF6859-A72B-EE85-12E4-565BBFD447EC}"/>
              </a:ext>
            </a:extLst>
          </p:cNvPr>
          <p:cNvCxnSpPr>
            <a:cxnSpLocks/>
          </p:cNvCxnSpPr>
          <p:nvPr/>
        </p:nvCxnSpPr>
        <p:spPr>
          <a:xfrm flipH="1">
            <a:off x="1134559" y="1106781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16BC52-2750-405B-C824-B276CD5C5773}"/>
              </a:ext>
            </a:extLst>
          </p:cNvPr>
          <p:cNvSpPr txBox="1"/>
          <p:nvPr/>
        </p:nvSpPr>
        <p:spPr>
          <a:xfrm>
            <a:off x="1672296" y="1746046"/>
            <a:ext cx="1665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 6 bytes …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92A93B5-E491-F11A-A73B-9DA2786D2676}"/>
              </a:ext>
            </a:extLst>
          </p:cNvPr>
          <p:cNvSpPr/>
          <p:nvPr/>
        </p:nvSpPr>
        <p:spPr>
          <a:xfrm>
            <a:off x="1134559" y="1164047"/>
            <a:ext cx="2877146" cy="46181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 garbage value ..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F98E53-4584-45FE-A379-979C26B8C2B0}"/>
              </a:ext>
            </a:extLst>
          </p:cNvPr>
          <p:cNvSpPr txBox="1"/>
          <p:nvPr/>
        </p:nvSpPr>
        <p:spPr>
          <a:xfrm>
            <a:off x="4107449" y="4959312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0xFFA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93448F-F7BD-765D-5DC7-3FD24BAEFC34}"/>
              </a:ext>
            </a:extLst>
          </p:cNvPr>
          <p:cNvGrpSpPr/>
          <p:nvPr/>
        </p:nvGrpSpPr>
        <p:grpSpPr>
          <a:xfrm>
            <a:off x="-48706" y="1625858"/>
            <a:ext cx="1051241" cy="3363005"/>
            <a:chOff x="-48706" y="1625858"/>
            <a:chExt cx="1051241" cy="336300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6C6D42-30E7-96F1-43CA-5C2D64FF3833}"/>
                </a:ext>
              </a:extLst>
            </p:cNvPr>
            <p:cNvCxnSpPr/>
            <p:nvPr/>
          </p:nvCxnSpPr>
          <p:spPr>
            <a:xfrm>
              <a:off x="165253" y="4988863"/>
              <a:ext cx="837282" cy="0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25C055D-F878-BE6A-6514-95352CFE8954}"/>
                </a:ext>
              </a:extLst>
            </p:cNvPr>
            <p:cNvCxnSpPr/>
            <p:nvPr/>
          </p:nvCxnSpPr>
          <p:spPr>
            <a:xfrm>
              <a:off x="165253" y="1625858"/>
              <a:ext cx="837282" cy="0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721A238-FD2F-5373-9552-21F3703B3ABA}"/>
                </a:ext>
              </a:extLst>
            </p:cNvPr>
            <p:cNvCxnSpPr/>
            <p:nvPr/>
          </p:nvCxnSpPr>
          <p:spPr>
            <a:xfrm>
              <a:off x="572877" y="1660357"/>
              <a:ext cx="0" cy="3298955"/>
            </a:xfrm>
            <a:prstGeom prst="straightConnector1">
              <a:avLst/>
            </a:prstGeom>
            <a:ln w="31750">
              <a:solidFill>
                <a:schemeClr val="accent4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ECAA67D-CF5B-EE97-2C56-3052A79ADB01}"/>
                </a:ext>
              </a:extLst>
            </p:cNvPr>
            <p:cNvSpPr txBox="1"/>
            <p:nvPr/>
          </p:nvSpPr>
          <p:spPr>
            <a:xfrm>
              <a:off x="-48706" y="2894981"/>
              <a:ext cx="6495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+10</a:t>
              </a:r>
            </a:p>
          </p:txBody>
        </p:sp>
      </p:grp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A9D0F08-40F3-70F0-0B3E-4FADE08DD760}"/>
              </a:ext>
            </a:extLst>
          </p:cNvPr>
          <p:cNvCxnSpPr>
            <a:stCxn id="39" idx="3"/>
          </p:cNvCxnSpPr>
          <p:nvPr/>
        </p:nvCxnSpPr>
        <p:spPr>
          <a:xfrm>
            <a:off x="4011705" y="1394953"/>
            <a:ext cx="2444179" cy="2034047"/>
          </a:xfrm>
          <a:prstGeom prst="curvedConnector3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42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3619E78-72B6-7529-4728-F40DE756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void function ()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char* buffer = malloc(8);</a:t>
            </a:r>
          </a:p>
          <a:p>
            <a:r>
              <a:rPr lang="en-US" sz="2000" dirty="0"/>
              <a:t>	// do something with buffer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free(buffer);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	// 1000 statements later</a:t>
            </a:r>
          </a:p>
          <a:p>
            <a:r>
              <a:rPr lang="en-US" sz="2000" dirty="0"/>
              <a:t>	buffer[2] = ‘A’;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0C7F9E-50F3-4D1B-9C70-9980711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safety vulnerabilities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6CC89FC-3E13-A90C-6506-E922C4FA9E3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 compiler will not detect updates to freed memory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97BF14C-44B2-35CE-EC18-AB72FE7FD64C}"/>
              </a:ext>
            </a:extLst>
          </p:cNvPr>
          <p:cNvSpPr/>
          <p:nvPr/>
        </p:nvSpPr>
        <p:spPr>
          <a:xfrm>
            <a:off x="5713803" y="2605911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902AA9-2519-3669-7DB8-010C2F44D2C8}"/>
              </a:ext>
            </a:extLst>
          </p:cNvPr>
          <p:cNvSpPr/>
          <p:nvPr/>
        </p:nvSpPr>
        <p:spPr>
          <a:xfrm>
            <a:off x="5713802" y="1663177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7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8EEED-382C-6E00-92AC-F8A77E83D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C465E80-C159-D1E4-C7C2-C554125F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55188" cy="5046453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void function ()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char* buffer = malloc(8);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/>
              <a:t>// do something with buffer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free(buffer);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	// 1000 statements later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	char* SSL_KEY = malloc(8);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// 1000 statements later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buffer[2] = ‘A’; // will overwrite SSL_KEY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6DE1AF-1248-87D5-D4D3-3C21FB5E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safety vulnerabilities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279126C-BD3B-B6C3-B8FB-2E233E927D0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 compiler will not detect updates to freed memory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44268-CEA7-139A-F653-F1EDBB1D80C9}"/>
              </a:ext>
            </a:extLst>
          </p:cNvPr>
          <p:cNvGrpSpPr/>
          <p:nvPr/>
        </p:nvGrpSpPr>
        <p:grpSpPr>
          <a:xfrm>
            <a:off x="-1268269" y="2150464"/>
            <a:ext cx="6791695" cy="4396154"/>
            <a:chOff x="5033991" y="914400"/>
            <a:chExt cx="6791695" cy="43961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B0C5FF-2A2C-1563-B9E7-33B0687FCD93}"/>
                </a:ext>
              </a:extLst>
            </p:cNvPr>
            <p:cNvSpPr txBox="1"/>
            <p:nvPr/>
          </p:nvSpPr>
          <p:spPr>
            <a:xfrm>
              <a:off x="5033991" y="114402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i="1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3B186C-A673-1D65-CA13-BB78C02C6F6C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FAA26F-7EB9-5F7A-E6B9-DC4D1713FDBD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5740FF-3001-4F28-B066-1832B196FF6C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773BF3-DDD1-8C0E-9D15-47CB7CD81054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7C8B71-80AA-7D00-1FFB-634A3454BDED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03CEB5-45EA-C108-47D6-5FC25460DB68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866DBF4-045A-6FB4-39E3-BE2A5DC0E8D2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95BD6024-CF2A-4FDC-CA3D-BC52083EA59F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E67CF128-336B-8565-4D2C-7A6479C704CF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EC6F7B2-FCF0-EA42-2DD0-0483E5896625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0A6CAAD-B27C-45E4-4BC6-EFC89AD80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BA4B96B7-9DE4-8E14-664F-E24BB016C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00A40F39-14EC-A0BE-9065-E5D8C0500C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DA7080F-295A-1E5D-3821-689247688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FF85F1A-A16E-563E-1A26-B96F87AFB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119F219-6AC2-3D1C-52C8-3CDBC577D5A8}"/>
              </a:ext>
            </a:extLst>
          </p:cNvPr>
          <p:cNvSpPr/>
          <p:nvPr/>
        </p:nvSpPr>
        <p:spPr>
          <a:xfrm>
            <a:off x="1706249" y="2833042"/>
            <a:ext cx="2036977" cy="12406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7FBD160-1540-7A52-C35B-C1F3E5710445}"/>
              </a:ext>
            </a:extLst>
          </p:cNvPr>
          <p:cNvSpPr/>
          <p:nvPr/>
        </p:nvSpPr>
        <p:spPr>
          <a:xfrm>
            <a:off x="5659765" y="1118624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823E631-0389-E152-400B-3FB3F1BE8297}"/>
              </a:ext>
            </a:extLst>
          </p:cNvPr>
          <p:cNvSpPr/>
          <p:nvPr/>
        </p:nvSpPr>
        <p:spPr>
          <a:xfrm>
            <a:off x="5659765" y="1691495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740E946-8C55-51EC-ED83-5446F18C0BD8}"/>
              </a:ext>
            </a:extLst>
          </p:cNvPr>
          <p:cNvSpPr/>
          <p:nvPr/>
        </p:nvSpPr>
        <p:spPr>
          <a:xfrm>
            <a:off x="5659765" y="2903304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06D0FA-D2CF-F8B9-D10F-B90C3BCF882C}"/>
              </a:ext>
            </a:extLst>
          </p:cNvPr>
          <p:cNvSpPr/>
          <p:nvPr/>
        </p:nvSpPr>
        <p:spPr>
          <a:xfrm>
            <a:off x="1717517" y="2820336"/>
            <a:ext cx="2036977" cy="1240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SSL_KEY</a:t>
            </a:r>
            <a:endParaRPr 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9E9EDC8-BCE5-DA4F-0C9D-FB0F35BA5E11}"/>
              </a:ext>
            </a:extLst>
          </p:cNvPr>
          <p:cNvSpPr/>
          <p:nvPr/>
        </p:nvSpPr>
        <p:spPr>
          <a:xfrm>
            <a:off x="5713803" y="3870248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29E8AF-3414-601C-3621-2D90EE93FB4A}"/>
              </a:ext>
            </a:extLst>
          </p:cNvPr>
          <p:cNvSpPr txBox="1"/>
          <p:nvPr/>
        </p:nvSpPr>
        <p:spPr>
          <a:xfrm>
            <a:off x="2211439" y="2833042"/>
            <a:ext cx="477993" cy="53481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9378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4069A-0163-6963-D6D6-509B81422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0710947-04CC-BA7F-375E-DEB16663C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55188" cy="5046453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void function ()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char* buffer = malloc(8);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/>
              <a:t> // do something with buffer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free(buffer);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	// 1000 statements later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	char* SSL_KEY = malloc(8);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// 1000 statements later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buffer[2] = ‘A’; // will overwrite SSL_KEY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6324AD-CB42-3342-2645-0648CDC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safety vulnerabilities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AFCE83-6471-8CCB-1AB6-6E1C945A922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 compiler will not detect updates to freed memory</a:t>
            </a:r>
          </a:p>
          <a:p>
            <a:r>
              <a:rPr lang="en-US" b="1" i="1" dirty="0"/>
              <a:t>Use-after-free (UAF) vulnerability</a:t>
            </a:r>
          </a:p>
          <a:p>
            <a:r>
              <a:rPr lang="en-US" dirty="0"/>
              <a:t>The pointer involved is called a dangling pointer</a:t>
            </a:r>
          </a:p>
        </p:txBody>
      </p:sp>
    </p:spTree>
    <p:extLst>
      <p:ext uri="{BB962C8B-B14F-4D97-AF65-F5344CB8AC3E}">
        <p14:creationId xmlns:p14="http://schemas.microsoft.com/office/powerpoint/2010/main" val="40345811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4E6AA-F8CC-2F89-A4AB-8FE6F2D66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E0BDA0-3E3B-380E-3D9D-A960F11D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55188" cy="5046453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void function ()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char* buffer = malloc(8);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/>
              <a:t> // do something with buffer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free(buffer);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	// 1000 statements later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	free(buffer); // again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D73542-13A2-1F21-E84C-BC85BF4C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safety vulnerabilities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1A33F1A-12DF-DE4B-8A1A-AB1AF387350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 compiler will not detect if an object is freed twice</a:t>
            </a:r>
          </a:p>
          <a:p>
            <a:r>
              <a:rPr lang="en-US" dirty="0"/>
              <a:t>Messes up the heap allocator’s meta-data</a:t>
            </a:r>
          </a:p>
          <a:p>
            <a:pPr lvl="1"/>
            <a:r>
              <a:rPr lang="en-US" dirty="0"/>
              <a:t>Can be exploited by the attacker</a:t>
            </a:r>
          </a:p>
          <a:p>
            <a:pPr lvl="1"/>
            <a:r>
              <a:rPr lang="en-US" b="1" i="1" dirty="0"/>
              <a:t>How? </a:t>
            </a:r>
            <a:r>
              <a:rPr lang="en-US" i="1" dirty="0"/>
              <a:t>(in one of the next classes!)</a:t>
            </a:r>
          </a:p>
          <a:p>
            <a:r>
              <a:rPr lang="en-US" b="1" i="1" dirty="0"/>
              <a:t>Double-free vulnerability</a:t>
            </a:r>
          </a:p>
          <a:p>
            <a:endParaRPr lang="en-US" b="1" i="1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2A901F5-5014-4543-A9E3-7D1EE91B02CD}"/>
              </a:ext>
            </a:extLst>
          </p:cNvPr>
          <p:cNvSpPr/>
          <p:nvPr/>
        </p:nvSpPr>
        <p:spPr>
          <a:xfrm>
            <a:off x="5713803" y="1723948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5AA436E-90DE-5E04-8180-2602BD84AD1B}"/>
              </a:ext>
            </a:extLst>
          </p:cNvPr>
          <p:cNvSpPr/>
          <p:nvPr/>
        </p:nvSpPr>
        <p:spPr>
          <a:xfrm>
            <a:off x="5713803" y="2878183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F8E24-B130-12D0-46BB-218C6D0B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a few programming patterns lead to the majority of vulnerabilities</a:t>
            </a:r>
          </a:p>
          <a:p>
            <a:r>
              <a:rPr lang="en-US" dirty="0"/>
              <a:t>Solution: avoid those programming patterns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5CD14-D9AA-9EAD-02FA-568341ED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programming</a:t>
            </a:r>
          </a:p>
        </p:txBody>
      </p:sp>
    </p:spTree>
    <p:extLst>
      <p:ext uri="{BB962C8B-B14F-4D97-AF65-F5344CB8AC3E}">
        <p14:creationId xmlns:p14="http://schemas.microsoft.com/office/powerpoint/2010/main" val="212965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89F6E-2AA3-C240-5799-C2FEA5B7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end with </a:t>
            </a:r>
            <a:r>
              <a:rPr lang="en-US" dirty="0">
                <a:latin typeface="Consolas" panose="020B0609020204030204" pitchFamily="49" charset="0"/>
              </a:rPr>
              <a:t>‘\0’</a:t>
            </a:r>
          </a:p>
          <a:p>
            <a:r>
              <a:rPr lang="en-US" dirty="0"/>
              <a:t>Use the size-checked variants of common string functions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 buffer[10];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( “%9s”, buffer);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</a:rPr>
              <a:t>dest</a:t>
            </a:r>
            <a:r>
              <a:rPr lang="en-US" dirty="0">
                <a:latin typeface="Consolas" panose="020B0609020204030204" pitchFamily="49" charset="0"/>
              </a:rPr>
              <a:t>[10];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[10];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dest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, 10);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strncmp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strncat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5D3155-2D66-51B8-9E0E-440FB24B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</p:spTree>
    <p:extLst>
      <p:ext uri="{BB962C8B-B14F-4D97-AF65-F5344CB8AC3E}">
        <p14:creationId xmlns:p14="http://schemas.microsoft.com/office/powerpoint/2010/main" val="3735822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EF45C7-C4AE-7925-726C-DE771A7F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use-after-free bugs by setting freed pointers to 0 immediately</a:t>
            </a:r>
          </a:p>
          <a:p>
            <a:pPr lvl="1"/>
            <a:r>
              <a:rPr lang="en-US" dirty="0"/>
              <a:t>char* p = malloc(…);</a:t>
            </a:r>
            <a:br>
              <a:rPr lang="en-US" dirty="0"/>
            </a:br>
            <a:r>
              <a:rPr lang="en-US" dirty="0"/>
              <a:t>//…</a:t>
            </a:r>
            <a:br>
              <a:rPr lang="en-US" dirty="0"/>
            </a:br>
            <a:r>
              <a:rPr lang="en-US" dirty="0"/>
              <a:t>free(p);</a:t>
            </a:r>
            <a:br>
              <a:rPr lang="en-US" dirty="0"/>
            </a:br>
            <a:r>
              <a:rPr lang="en-US" dirty="0"/>
              <a:t>p = (char*) 0; </a:t>
            </a:r>
          </a:p>
          <a:p>
            <a:r>
              <a:rPr lang="en-US" dirty="0"/>
              <a:t>C++ provides reference-counted pointers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Once the pointer goes out of scope, the heap object is automatically dropped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Once the reference count reaches zero, the heap object is automatically dropped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854A1F-5C05-AB50-7B93-A1B5DB2A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temporal safety bugs</a:t>
            </a:r>
          </a:p>
        </p:txBody>
      </p:sp>
    </p:spTree>
    <p:extLst>
      <p:ext uri="{BB962C8B-B14F-4D97-AF65-F5344CB8AC3E}">
        <p14:creationId xmlns:p14="http://schemas.microsoft.com/office/powerpoint/2010/main" val="35189866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7A46F6-AECB-2D50-9273-088B40E04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2B291-B016-D5A3-BF6D-0C0B1115E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security</a:t>
            </a:r>
          </a:p>
        </p:txBody>
      </p:sp>
    </p:spTree>
    <p:extLst>
      <p:ext uri="{BB962C8B-B14F-4D97-AF65-F5344CB8AC3E}">
        <p14:creationId xmlns:p14="http://schemas.microsoft.com/office/powerpoint/2010/main" val="18861278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7409C7-2346-F914-17C2-ABB9ED5FF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 recap</a:t>
            </a:r>
          </a:p>
          <a:p>
            <a:r>
              <a:rPr lang="en-US" dirty="0"/>
              <a:t>Stack canaries and ASLR-based defenses</a:t>
            </a:r>
          </a:p>
          <a:p>
            <a:r>
              <a:rPr lang="en-US" dirty="0"/>
              <a:t>Secure programming contd.</a:t>
            </a:r>
          </a:p>
          <a:p>
            <a:pPr lvl="1"/>
            <a:r>
              <a:rPr lang="en-US" dirty="0"/>
              <a:t>Smart pointers in C++</a:t>
            </a:r>
          </a:p>
          <a:p>
            <a:r>
              <a:rPr lang="en-US" dirty="0"/>
              <a:t>Memory leaks</a:t>
            </a:r>
          </a:p>
          <a:p>
            <a:r>
              <a:rPr lang="en-US" dirty="0"/>
              <a:t>Sample software security questions</a:t>
            </a:r>
          </a:p>
          <a:p>
            <a:r>
              <a:rPr lang="en-US" dirty="0"/>
              <a:t>Memory safety in Java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75BE7F-8F0A-6F36-4CAA-40299AAE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78BFB5-4D85-21F5-978A-0083BF44AEF0}"/>
              </a:ext>
            </a:extLst>
          </p:cNvPr>
          <p:cNvCxnSpPr/>
          <p:nvPr/>
        </p:nvCxnSpPr>
        <p:spPr>
          <a:xfrm>
            <a:off x="0" y="4891489"/>
            <a:ext cx="121920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7036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B33E2C-302F-C989-B02C-E5F436E0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Memory safety – the ability of a programming language to ensure certain types of memory-related bugs/vulnerabilities do not exist</a:t>
            </a:r>
          </a:p>
          <a:p>
            <a:r>
              <a:rPr lang="en-US" dirty="0"/>
              <a:t>Spatial memory safety bugs</a:t>
            </a:r>
          </a:p>
          <a:p>
            <a:pPr lvl="1"/>
            <a:r>
              <a:rPr lang="en-US" dirty="0"/>
              <a:t>Buffer overflows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[4];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[10] = 10; // Language detects this and prevents this</a:t>
            </a:r>
          </a:p>
          <a:p>
            <a:r>
              <a:rPr lang="en-US" dirty="0"/>
              <a:t>Temporal memory safety bugs</a:t>
            </a:r>
          </a:p>
          <a:p>
            <a:pPr lvl="1"/>
            <a:r>
              <a:rPr lang="en-US" dirty="0"/>
              <a:t>Use-after-free bugs - </a:t>
            </a:r>
            <a:r>
              <a:rPr lang="en-US" dirty="0">
                <a:latin typeface="Consolas" panose="020B0609020204030204" pitchFamily="49" charset="0"/>
              </a:rPr>
              <a:t>free(p); *p = 10;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OR</a:t>
            </a:r>
            <a:r>
              <a:rPr lang="en-US" dirty="0">
                <a:latin typeface="Consolas" panose="020B0609020204030204" pitchFamily="49" charset="0"/>
              </a:rPr>
              <a:t> delete(p); *p = 10;</a:t>
            </a:r>
          </a:p>
          <a:p>
            <a:pPr lvl="1"/>
            <a:r>
              <a:rPr lang="en-US" dirty="0"/>
              <a:t>Double-free bugs – </a:t>
            </a:r>
            <a:r>
              <a:rPr lang="en-US" dirty="0">
                <a:latin typeface="Consolas" panose="020B0609020204030204" pitchFamily="49" charset="0"/>
              </a:rPr>
              <a:t>free(p); … ; free(p);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OR</a:t>
            </a:r>
            <a:r>
              <a:rPr lang="en-US" dirty="0">
                <a:latin typeface="Consolas" panose="020B0609020204030204" pitchFamily="49" charset="0"/>
              </a:rPr>
              <a:t> delete(p); delete(p);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B2E2D2-99DF-D7E4-56B2-59FBCADE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</a:t>
            </a:r>
          </a:p>
        </p:txBody>
      </p:sp>
    </p:spTree>
    <p:extLst>
      <p:ext uri="{BB962C8B-B14F-4D97-AF65-F5344CB8AC3E}">
        <p14:creationId xmlns:p14="http://schemas.microsoft.com/office/powerpoint/2010/main" val="423673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05BF6-03AA-3829-D5F6-F49AC92E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Buffers (arrays, strings) have bounds</a:t>
            </a:r>
          </a:p>
          <a:p>
            <a:pPr lvl="1"/>
            <a:r>
              <a:rPr lang="en-US" dirty="0"/>
              <a:t>[0, Size of the buffer]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char* p = malloc(128); // Bounds [0, 128]</a:t>
            </a:r>
          </a:p>
          <a:p>
            <a:r>
              <a:rPr lang="en-US" dirty="0"/>
              <a:t>C lacks bounds checks</a:t>
            </a:r>
          </a:p>
          <a:p>
            <a:r>
              <a:rPr lang="en-US" dirty="0">
                <a:latin typeface="Consolas" panose="020B0609020204030204" pitchFamily="49" charset="0"/>
              </a:rPr>
              <a:t>p[1000]</a:t>
            </a:r>
          </a:p>
          <a:p>
            <a:pPr lvl="1"/>
            <a:r>
              <a:rPr lang="en-US" b="1" i="1" dirty="0"/>
              <a:t>Assume </a:t>
            </a:r>
            <a:r>
              <a:rPr lang="en-US" dirty="0"/>
              <a:t>that p is pointing to a buffer that has at least 1000 elements</a:t>
            </a:r>
          </a:p>
          <a:p>
            <a:pPr lvl="1"/>
            <a:r>
              <a:rPr lang="en-US" b="1" i="1" dirty="0"/>
              <a:t>Try </a:t>
            </a:r>
            <a:r>
              <a:rPr lang="en-US" dirty="0"/>
              <a:t>to access the 1000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pPr lvl="2"/>
            <a:r>
              <a:rPr lang="en-US" b="1" i="1" dirty="0"/>
              <a:t>Might</a:t>
            </a:r>
            <a:r>
              <a:rPr lang="en-US" dirty="0"/>
              <a:t> crash if memory isn’t mapped</a:t>
            </a:r>
          </a:p>
          <a:p>
            <a:pPr lvl="2"/>
            <a:r>
              <a:rPr lang="en-US" b="1" i="1" dirty="0"/>
              <a:t>Might</a:t>
            </a:r>
            <a:r>
              <a:rPr lang="en-US" dirty="0"/>
              <a:t> print whatever was in that memory</a:t>
            </a:r>
          </a:p>
          <a:p>
            <a:pPr lvl="2"/>
            <a:endParaRPr lang="en-US" b="1" i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32836C-C6AA-B267-4896-CCF6A6AC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C: lack of bounds checks</a:t>
            </a:r>
          </a:p>
        </p:txBody>
      </p:sp>
    </p:spTree>
    <p:extLst>
      <p:ext uri="{BB962C8B-B14F-4D97-AF65-F5344CB8AC3E}">
        <p14:creationId xmlns:p14="http://schemas.microsoft.com/office/powerpoint/2010/main" val="310961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701FD-A001-0516-4B3E-152DEEC99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1EA5A0-190A-613E-9CB1-FAD0CE8CD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Security-critical variable on the stack</a:t>
            </a:r>
          </a:p>
          <a:p>
            <a:r>
              <a:rPr lang="en-US" dirty="0" err="1"/>
              <a:t>scanf</a:t>
            </a:r>
            <a:r>
              <a:rPr lang="en-US" dirty="0"/>
              <a:t>(“%s”, password);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5ED2F4-7358-2F8C-09CD-E3883E8C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to corrupt sensitive stack data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3C4D1A-4985-0383-E3F7-682DFFD8BE64}"/>
              </a:ext>
            </a:extLst>
          </p:cNvPr>
          <p:cNvGrpSpPr/>
          <p:nvPr/>
        </p:nvGrpSpPr>
        <p:grpSpPr>
          <a:xfrm>
            <a:off x="7836807" y="2150464"/>
            <a:ext cx="4264301" cy="4396154"/>
            <a:chOff x="7561385" y="914400"/>
            <a:chExt cx="4264301" cy="43961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DFC6A4-03CA-FD56-1EF3-AB0C39CC39B5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91C270-755C-B996-0A82-6E534A2C6FA5}"/>
                </a:ext>
              </a:extLst>
            </p:cNvPr>
            <p:cNvSpPr txBox="1"/>
            <p:nvPr/>
          </p:nvSpPr>
          <p:spPr>
            <a:xfrm>
              <a:off x="10562199" y="1603126"/>
              <a:ext cx="10638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E17B23-018C-EC29-48E6-9C17997729F5}"/>
                </a:ext>
              </a:extLst>
            </p:cNvPr>
            <p:cNvSpPr txBox="1"/>
            <p:nvPr/>
          </p:nvSpPr>
          <p:spPr>
            <a:xfrm>
              <a:off x="10562199" y="2259618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A76756-26FB-DBF4-4B38-F2784292294B}"/>
                </a:ext>
              </a:extLst>
            </p:cNvPr>
            <p:cNvSpPr txBox="1"/>
            <p:nvPr/>
          </p:nvSpPr>
          <p:spPr>
            <a:xfrm>
              <a:off x="10552581" y="2895278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74D812-14DC-267E-F2B8-0C0249B9A22D}"/>
                </a:ext>
              </a:extLst>
            </p:cNvPr>
            <p:cNvSpPr txBox="1"/>
            <p:nvPr/>
          </p:nvSpPr>
          <p:spPr>
            <a:xfrm>
              <a:off x="10510902" y="3551770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0xFF0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BD9D1B2-C65B-9445-725C-9D477C3E2B6E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3734F67-AB7B-4130-5922-B64798F2CED0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9642CF7-767A-315C-F8EC-D9DE83E8FAC8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839005B-2E73-A2A4-7D43-1634E8B6A227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D598C59E-9563-6903-4DB2-B8EC06F6F0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9448719-2ADD-B727-A3FF-3A0A3093B6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BA80E09-5D51-3B79-8F1F-04F53915EC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BBBAB93-0CE2-7337-C4EC-A6B5F9204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CCCD848-BB51-C817-0B64-506CA01D5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55B94AC-86C0-CB86-B95F-DCB50D6588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835F6D5-1973-A96B-597D-1CB9D3BFF6B3}"/>
              </a:ext>
            </a:extLst>
          </p:cNvPr>
          <p:cNvSpPr/>
          <p:nvPr/>
        </p:nvSpPr>
        <p:spPr>
          <a:xfrm>
            <a:off x="8148547" y="2213694"/>
            <a:ext cx="2280531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authenticated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65C9A4-908C-4FC4-50E0-9D433CB92A67}"/>
              </a:ext>
            </a:extLst>
          </p:cNvPr>
          <p:cNvSpPr/>
          <p:nvPr/>
        </p:nvSpPr>
        <p:spPr>
          <a:xfrm>
            <a:off x="8393655" y="2867971"/>
            <a:ext cx="1828797" cy="11317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3FB8AC0D-9B6E-C8BB-3952-BBAC731952E5}"/>
              </a:ext>
            </a:extLst>
          </p:cNvPr>
          <p:cNvSpPr/>
          <p:nvPr/>
        </p:nvSpPr>
        <p:spPr>
          <a:xfrm>
            <a:off x="7305719" y="2228507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60B3C-FD76-9889-56F2-5BA6A7A67234}"/>
              </a:ext>
            </a:extLst>
          </p:cNvPr>
          <p:cNvSpPr txBox="1"/>
          <p:nvPr/>
        </p:nvSpPr>
        <p:spPr>
          <a:xfrm>
            <a:off x="5996897" y="2955638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2927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CDC4A-5D1A-87D2-F3D0-962EB0EE7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EB306B-0B87-5B4F-E09A-AF19DF9BC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addresses on the stack</a:t>
            </a:r>
          </a:p>
          <a:p>
            <a:pPr lvl="1"/>
            <a:r>
              <a:rPr lang="en-US" dirty="0"/>
              <a:t>At a higher address than function local variables</a:t>
            </a:r>
          </a:p>
          <a:p>
            <a:r>
              <a:rPr lang="en-US" dirty="0" err="1"/>
              <a:t>scanf</a:t>
            </a:r>
            <a:r>
              <a:rPr lang="en-US" dirty="0"/>
              <a:t>(“%s”, password);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43BF79-E1FC-6811-FCB1-DAAB712B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to hijack control flow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12D3D4-E7F3-071C-54E9-28158CC4C129}"/>
              </a:ext>
            </a:extLst>
          </p:cNvPr>
          <p:cNvGrpSpPr/>
          <p:nvPr/>
        </p:nvGrpSpPr>
        <p:grpSpPr>
          <a:xfrm>
            <a:off x="7836807" y="2150464"/>
            <a:ext cx="4264301" cy="4396154"/>
            <a:chOff x="7561385" y="914400"/>
            <a:chExt cx="4264301" cy="43961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9ADEC4-6257-38E5-2910-ED8FF980241D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AE3F33-F9DD-528F-9A85-0B2163426FB5}"/>
                </a:ext>
              </a:extLst>
            </p:cNvPr>
            <p:cNvSpPr txBox="1"/>
            <p:nvPr/>
          </p:nvSpPr>
          <p:spPr>
            <a:xfrm>
              <a:off x="10562199" y="1603126"/>
              <a:ext cx="10638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34FED6-EB4F-8844-2BC9-6D953BF2EFFE}"/>
                </a:ext>
              </a:extLst>
            </p:cNvPr>
            <p:cNvSpPr txBox="1"/>
            <p:nvPr/>
          </p:nvSpPr>
          <p:spPr>
            <a:xfrm>
              <a:off x="10562199" y="2259618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7B297B-F7C4-FBD1-4C4B-DC0832D40D00}"/>
                </a:ext>
              </a:extLst>
            </p:cNvPr>
            <p:cNvSpPr txBox="1"/>
            <p:nvPr/>
          </p:nvSpPr>
          <p:spPr>
            <a:xfrm>
              <a:off x="10552581" y="2895278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A96028-5D38-CD5B-D6F3-856F87A7654A}"/>
                </a:ext>
              </a:extLst>
            </p:cNvPr>
            <p:cNvSpPr txBox="1"/>
            <p:nvPr/>
          </p:nvSpPr>
          <p:spPr>
            <a:xfrm>
              <a:off x="10510902" y="3551770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0xFF0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CE3989-7D83-255F-84BF-D9F4C5E57FE3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4A5AED6-0B8C-C5BA-B394-A4BD633A27AE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EA56CDCE-2DA8-5DB4-E217-6F97D7D5741A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B499B9D-34C0-9184-4227-0BCF25472D48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7218744-E20A-DACD-526F-2E17A461C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81562D7-122B-7A6E-E879-439E61530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DA50DC8-4B4D-6F1F-8ADE-A0FDAB695C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9E0D207-D69F-B2E6-9C73-DF11E35850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5816631-700A-9B27-7578-9885046677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7144B93-6B93-1EB9-EEB0-8F65D50351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F3B4D91-A84E-B93B-CD2A-4FC7E490A5CF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58C79E-3FAE-4468-B454-869B4A76DABF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81DE98-33B5-93C3-1A39-1ABC5847AFDD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172131-87D0-B1E2-B4D6-A1984D9DF7DA}"/>
              </a:ext>
            </a:extLst>
          </p:cNvPr>
          <p:cNvSpPr/>
          <p:nvPr/>
        </p:nvSpPr>
        <p:spPr>
          <a:xfrm>
            <a:off x="8374415" y="4179324"/>
            <a:ext cx="1828797" cy="11317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CCA01B0C-A850-40D9-32AA-671947CEA2BF}"/>
              </a:ext>
            </a:extLst>
          </p:cNvPr>
          <p:cNvSpPr/>
          <p:nvPr/>
        </p:nvSpPr>
        <p:spPr>
          <a:xfrm>
            <a:off x="7315200" y="3495681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8562A-A0F2-24D9-2ED6-239F801E3ECE}"/>
              </a:ext>
            </a:extLst>
          </p:cNvPr>
          <p:cNvSpPr txBox="1"/>
          <p:nvPr/>
        </p:nvSpPr>
        <p:spPr>
          <a:xfrm>
            <a:off x="6006378" y="4222812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99254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3D303-3DAE-E6D8-EC70-9C6E5F2E5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detect stack overflow into return address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495CB1-4443-5F55-D84F-1B013831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- stack canaries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9458C0-B749-40D5-249A-1A2850261721}"/>
              </a:ext>
            </a:extLst>
          </p:cNvPr>
          <p:cNvGrpSpPr/>
          <p:nvPr/>
        </p:nvGrpSpPr>
        <p:grpSpPr>
          <a:xfrm>
            <a:off x="5047163" y="2110793"/>
            <a:ext cx="6544755" cy="3673825"/>
            <a:chOff x="5062923" y="1636729"/>
            <a:chExt cx="6544755" cy="3673825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786AB9A-856A-0430-B64D-991A6787A06C}"/>
                </a:ext>
              </a:extLst>
            </p:cNvPr>
            <p:cNvCxnSpPr/>
            <p:nvPr/>
          </p:nvCxnSpPr>
          <p:spPr>
            <a:xfrm>
              <a:off x="6502770" y="2220006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163416A-FCD7-DE5A-B3C6-87F6C4234B13}"/>
                </a:ext>
              </a:extLst>
            </p:cNvPr>
            <p:cNvSpPr txBox="1"/>
            <p:nvPr/>
          </p:nvSpPr>
          <p:spPr>
            <a:xfrm>
              <a:off x="5062923" y="1636729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FD7154B-8297-C8EF-852F-0F51F0C3F5A0}"/>
                </a:ext>
              </a:extLst>
            </p:cNvPr>
            <p:cNvGrpSpPr/>
            <p:nvPr/>
          </p:nvGrpSpPr>
          <p:grpSpPr>
            <a:xfrm>
              <a:off x="7560773" y="2181260"/>
              <a:ext cx="4046905" cy="3129294"/>
              <a:chOff x="7560773" y="2181260"/>
              <a:chExt cx="4046905" cy="3129294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C9FD3D-0EB5-F958-9B14-465705488ED6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E2FD83-01F6-2B65-36B1-A3E5A3DF8C04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9AA2F9-ECC5-96EA-8E8F-169F1E02D2BE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8B958A34-C35C-142A-5CDC-A757EAC26CE4}"/>
                  </a:ext>
                </a:extLst>
              </p:cNvPr>
              <p:cNvGrpSpPr/>
              <p:nvPr/>
            </p:nvGrpSpPr>
            <p:grpSpPr>
              <a:xfrm>
                <a:off x="7560773" y="2181260"/>
                <a:ext cx="2950129" cy="3129294"/>
                <a:chOff x="6822219" y="2239875"/>
                <a:chExt cx="2950129" cy="3129294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E1652F3A-F6A5-72AE-4962-472D6EE78524}"/>
                    </a:ext>
                  </a:extLst>
                </p:cNvPr>
                <p:cNvGrpSpPr/>
                <p:nvPr/>
              </p:nvGrpSpPr>
              <p:grpSpPr>
                <a:xfrm>
                  <a:off x="6822831" y="2239875"/>
                  <a:ext cx="2949517" cy="3129294"/>
                  <a:chOff x="6822831" y="2239875"/>
                  <a:chExt cx="2949517" cy="3129294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E9FAA206-7417-8894-526B-56AB6A1F3F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2278621"/>
                    <a:ext cx="12215" cy="309054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86C200D2-F5A6-3B69-CAB6-37DA89ABD2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765323" y="2239875"/>
                    <a:ext cx="7025" cy="312929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4781F264-B04E-EB06-1B5E-9A447509A7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219" y="2278621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DB31006-7ADA-9323-FD20-5C85536745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359C401-BFE5-1012-8BE0-28E55548A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766D144-4644-0F40-81D4-384550698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DF908B59-C238-7AD6-C157-0057BF27FFB0}"/>
              </a:ext>
            </a:extLst>
          </p:cNvPr>
          <p:cNvSpPr/>
          <p:nvPr/>
        </p:nvSpPr>
        <p:spPr>
          <a:xfrm>
            <a:off x="7749939" y="2733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return_addr@8</a:t>
            </a:r>
            <a:endParaRPr lang="en-US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952D8A6-E30A-C918-AC55-3588FFD5E740}"/>
              </a:ext>
            </a:extLst>
          </p:cNvPr>
          <p:cNvSpPr/>
          <p:nvPr/>
        </p:nvSpPr>
        <p:spPr>
          <a:xfrm>
            <a:off x="8114688" y="4061947"/>
            <a:ext cx="1828797" cy="1085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047026-763B-3AC9-52D7-65221A39556E}"/>
              </a:ext>
            </a:extLst>
          </p:cNvPr>
          <p:cNvSpPr txBox="1"/>
          <p:nvPr/>
        </p:nvSpPr>
        <p:spPr>
          <a:xfrm>
            <a:off x="498986" y="1609721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0187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1. void authenticate 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char password[8];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   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(“Enter the password\n”);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password);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return;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7.	authenticate();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 void </a:t>
            </a:r>
            <a:r>
              <a:rPr lang="en-US" sz="1800" dirty="0" err="1">
                <a:latin typeface="Consolas" panose="020B0609020204030204" pitchFamily="49" charset="0"/>
              </a:rPr>
              <a:t>super_secret_function</a:t>
            </a:r>
            <a:r>
              <a:rPr lang="en-US" sz="1800" dirty="0">
                <a:latin typeface="Consolas" panose="020B0609020204030204" pitchFamily="49" charset="0"/>
              </a:rPr>
              <a:t>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  puts(“This is a super secret function\n”);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11.}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AE8B688-D907-032B-C2D1-1DE0DA4A6A04}"/>
              </a:ext>
            </a:extLst>
          </p:cNvPr>
          <p:cNvCxnSpPr>
            <a:cxnSpLocks/>
          </p:cNvCxnSpPr>
          <p:nvPr/>
        </p:nvCxnSpPr>
        <p:spPr>
          <a:xfrm flipH="1">
            <a:off x="7557840" y="5182624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8CBA06B-BE39-0316-C225-64B95D1CA7B1}"/>
              </a:ext>
            </a:extLst>
          </p:cNvPr>
          <p:cNvGrpSpPr/>
          <p:nvPr/>
        </p:nvGrpSpPr>
        <p:grpSpPr>
          <a:xfrm>
            <a:off x="4746564" y="3215453"/>
            <a:ext cx="5668379" cy="830997"/>
            <a:chOff x="4746564" y="3215453"/>
            <a:chExt cx="5668379" cy="830997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DA84716-C06D-EFA3-5B5D-EAA1B0821059}"/>
                </a:ext>
              </a:extLst>
            </p:cNvPr>
            <p:cNvSpPr/>
            <p:nvPr/>
          </p:nvSpPr>
          <p:spPr>
            <a:xfrm>
              <a:off x="7725468" y="3431746"/>
              <a:ext cx="2689475" cy="53541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CANARY=0xDEADBEEF</a:t>
              </a:r>
              <a:endParaRPr lang="en-US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8CA0E75-6323-4A56-47C9-97E473831C45}"/>
                </a:ext>
              </a:extLst>
            </p:cNvPr>
            <p:cNvSpPr txBox="1"/>
            <p:nvPr/>
          </p:nvSpPr>
          <p:spPr>
            <a:xfrm>
              <a:off x="4746564" y="3215453"/>
              <a:ext cx="25058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Compiler pushes a</a:t>
              </a:r>
            </a:p>
            <a:p>
              <a:r>
                <a:rPr lang="en-US" sz="2400" b="1" i="1" dirty="0"/>
                <a:t>“canary” value</a:t>
              </a:r>
            </a:p>
          </p:txBody>
        </p:sp>
      </p:grp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D97B1BCE-D523-5D7C-AC20-41BB471A20B3}"/>
              </a:ext>
            </a:extLst>
          </p:cNvPr>
          <p:cNvSpPr/>
          <p:nvPr/>
        </p:nvSpPr>
        <p:spPr>
          <a:xfrm>
            <a:off x="-52189" y="3846656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1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83" grpId="0" animBg="1"/>
      <p:bldP spid="83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01D97-8ACF-80CC-6A9B-18A27077E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93B40-EC12-6870-5764-A9D8ED2ED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detect stack overflow into return address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DE9BF9-EF50-E1E7-D6C5-AF9457B6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- stack canaries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38E907-85BA-1C4D-5EEE-971A26A92F23}"/>
              </a:ext>
            </a:extLst>
          </p:cNvPr>
          <p:cNvGrpSpPr/>
          <p:nvPr/>
        </p:nvGrpSpPr>
        <p:grpSpPr>
          <a:xfrm>
            <a:off x="5047163" y="2110793"/>
            <a:ext cx="6544755" cy="3673825"/>
            <a:chOff x="5062923" y="1636729"/>
            <a:chExt cx="6544755" cy="3673825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35DAA-1129-0977-9E41-F59A747462D6}"/>
                </a:ext>
              </a:extLst>
            </p:cNvPr>
            <p:cNvCxnSpPr/>
            <p:nvPr/>
          </p:nvCxnSpPr>
          <p:spPr>
            <a:xfrm>
              <a:off x="6502770" y="2220006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ACF2331-8D73-610F-76EA-FCB3DC33B24B}"/>
                </a:ext>
              </a:extLst>
            </p:cNvPr>
            <p:cNvSpPr txBox="1"/>
            <p:nvPr/>
          </p:nvSpPr>
          <p:spPr>
            <a:xfrm>
              <a:off x="5062923" y="1636729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EEC936C-6F42-6FC5-1C64-67A4A780E1A5}"/>
                </a:ext>
              </a:extLst>
            </p:cNvPr>
            <p:cNvGrpSpPr/>
            <p:nvPr/>
          </p:nvGrpSpPr>
          <p:grpSpPr>
            <a:xfrm>
              <a:off x="7560773" y="2181260"/>
              <a:ext cx="4046905" cy="3129294"/>
              <a:chOff x="7560773" y="2181260"/>
              <a:chExt cx="4046905" cy="3129294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F2BF130-0240-3CA3-BF75-C28B5D006C5E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D3DC86-D301-C755-7084-FD812E72B0C8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B06FD4-CB2F-E179-46C0-17CB42681B3E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C237980-5A27-4B34-070F-36CAF16C7470}"/>
                  </a:ext>
                </a:extLst>
              </p:cNvPr>
              <p:cNvGrpSpPr/>
              <p:nvPr/>
            </p:nvGrpSpPr>
            <p:grpSpPr>
              <a:xfrm>
                <a:off x="7560773" y="2181260"/>
                <a:ext cx="2950129" cy="3129294"/>
                <a:chOff x="6822219" y="2239875"/>
                <a:chExt cx="2950129" cy="3129294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B5F52052-BA58-02C1-4BFB-8C6BCF68C135}"/>
                    </a:ext>
                  </a:extLst>
                </p:cNvPr>
                <p:cNvGrpSpPr/>
                <p:nvPr/>
              </p:nvGrpSpPr>
              <p:grpSpPr>
                <a:xfrm>
                  <a:off x="6822831" y="2239875"/>
                  <a:ext cx="2949517" cy="3129294"/>
                  <a:chOff x="6822831" y="2239875"/>
                  <a:chExt cx="2949517" cy="3129294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714E057E-CF2A-CB81-62E6-30A6D1FDE9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2278621"/>
                    <a:ext cx="12215" cy="309054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F200393B-A2D4-CDC7-3319-098F540A1C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765323" y="2239875"/>
                    <a:ext cx="7025" cy="312929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AC28199C-A83D-E7E3-DF42-1863205423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219" y="2278621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88DB8DB-5A30-F050-E936-4E0C66B5D8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0FA057FC-74AE-91BF-0885-7614882F46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14FE5480-33B2-180A-AF1B-282320193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3E595D70-2E78-C1CD-31C0-2E263F84242F}"/>
              </a:ext>
            </a:extLst>
          </p:cNvPr>
          <p:cNvSpPr/>
          <p:nvPr/>
        </p:nvSpPr>
        <p:spPr>
          <a:xfrm>
            <a:off x="7749939" y="2733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return_addr@8</a:t>
            </a:r>
            <a:endParaRPr lang="en-US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72F8220-976C-F048-B661-A820D983A22A}"/>
              </a:ext>
            </a:extLst>
          </p:cNvPr>
          <p:cNvSpPr/>
          <p:nvPr/>
        </p:nvSpPr>
        <p:spPr>
          <a:xfrm>
            <a:off x="8114688" y="4061947"/>
            <a:ext cx="1828797" cy="1085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C73737-655F-19F5-F0EF-5FAD9A021AB7}"/>
              </a:ext>
            </a:extLst>
          </p:cNvPr>
          <p:cNvSpPr txBox="1"/>
          <p:nvPr/>
        </p:nvSpPr>
        <p:spPr>
          <a:xfrm>
            <a:off x="498986" y="1609721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0187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1. void authenticate 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char password[8];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   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(“Enter the password\n”);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password);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return;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7.	authenticate();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 void </a:t>
            </a:r>
            <a:r>
              <a:rPr lang="en-US" sz="1800" dirty="0" err="1">
                <a:latin typeface="Consolas" panose="020B0609020204030204" pitchFamily="49" charset="0"/>
              </a:rPr>
              <a:t>super_secret_function</a:t>
            </a:r>
            <a:r>
              <a:rPr lang="en-US" sz="1800" dirty="0">
                <a:latin typeface="Consolas" panose="020B0609020204030204" pitchFamily="49" charset="0"/>
              </a:rPr>
              <a:t>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  puts(“This is a super secret function\n”);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11.}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CCFF1D-BBD0-7478-B66F-D8255A5897DF}"/>
              </a:ext>
            </a:extLst>
          </p:cNvPr>
          <p:cNvCxnSpPr>
            <a:cxnSpLocks/>
          </p:cNvCxnSpPr>
          <p:nvPr/>
        </p:nvCxnSpPr>
        <p:spPr>
          <a:xfrm flipH="1">
            <a:off x="7557840" y="5182624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5D95B21-99B6-B89B-3F5D-BA384125212A}"/>
              </a:ext>
            </a:extLst>
          </p:cNvPr>
          <p:cNvSpPr/>
          <p:nvPr/>
        </p:nvSpPr>
        <p:spPr>
          <a:xfrm>
            <a:off x="7725468" y="3431746"/>
            <a:ext cx="2689475" cy="5354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CANARY=0xDEADBEEF</a:t>
            </a:r>
            <a:endParaRPr lang="en-US" sz="1400" dirty="0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E7F67CF3-E2D9-1B39-08DD-D976E1129780}"/>
              </a:ext>
            </a:extLst>
          </p:cNvPr>
          <p:cNvSpPr/>
          <p:nvPr/>
        </p:nvSpPr>
        <p:spPr>
          <a:xfrm>
            <a:off x="-236038" y="2418722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BF3A5C4-38F3-33C3-135F-6F66861144BF}"/>
              </a:ext>
            </a:extLst>
          </p:cNvPr>
          <p:cNvSpPr/>
          <p:nvPr/>
        </p:nvSpPr>
        <p:spPr>
          <a:xfrm>
            <a:off x="7180836" y="2782798"/>
            <a:ext cx="237710" cy="252049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A9484-7C7C-2F60-80D5-E1E957DFA1A8}"/>
              </a:ext>
            </a:extLst>
          </p:cNvPr>
          <p:cNvSpPr txBox="1"/>
          <p:nvPr/>
        </p:nvSpPr>
        <p:spPr>
          <a:xfrm>
            <a:off x="4452593" y="3448288"/>
            <a:ext cx="2481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 corrupts</a:t>
            </a:r>
          </a:p>
          <a:p>
            <a:r>
              <a:rPr lang="en-US" sz="2400" b="1" i="1" dirty="0"/>
              <a:t>the canary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07318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E299E-F86E-7E55-ABCC-20D3E4F19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C280C-2D69-31B7-7990-D7727F311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detect stack overflow into return address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1FB22A-7862-E7DF-18B9-55A18F12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- stack canaries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053A20-972B-06CD-70DF-1CFDCE941FF7}"/>
              </a:ext>
            </a:extLst>
          </p:cNvPr>
          <p:cNvGrpSpPr/>
          <p:nvPr/>
        </p:nvGrpSpPr>
        <p:grpSpPr>
          <a:xfrm>
            <a:off x="5047163" y="2110793"/>
            <a:ext cx="6544755" cy="3673825"/>
            <a:chOff x="5062923" y="1636729"/>
            <a:chExt cx="6544755" cy="3673825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9B5064E-E07F-69B7-B56F-E8DF0BE5F2FD}"/>
                </a:ext>
              </a:extLst>
            </p:cNvPr>
            <p:cNvCxnSpPr/>
            <p:nvPr/>
          </p:nvCxnSpPr>
          <p:spPr>
            <a:xfrm>
              <a:off x="6502770" y="2220006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2AE433D-F2C6-0DFF-A315-FC88C1FE1F02}"/>
                </a:ext>
              </a:extLst>
            </p:cNvPr>
            <p:cNvSpPr txBox="1"/>
            <p:nvPr/>
          </p:nvSpPr>
          <p:spPr>
            <a:xfrm>
              <a:off x="5062923" y="1636729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4DFBD3C-4093-3255-670E-F4216A8AF345}"/>
                </a:ext>
              </a:extLst>
            </p:cNvPr>
            <p:cNvGrpSpPr/>
            <p:nvPr/>
          </p:nvGrpSpPr>
          <p:grpSpPr>
            <a:xfrm>
              <a:off x="7560773" y="2181260"/>
              <a:ext cx="4046905" cy="3129294"/>
              <a:chOff x="7560773" y="2181260"/>
              <a:chExt cx="4046905" cy="3129294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F1E2DE5-1B2B-C4E5-6CF6-E288B176AB21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AC2DCB2-18BA-24D2-9159-830435BC198A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667683-BE4B-CBEB-0837-AE4E06942EEF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02B2559B-D0A8-796A-8204-AC04DC34BB6E}"/>
                  </a:ext>
                </a:extLst>
              </p:cNvPr>
              <p:cNvGrpSpPr/>
              <p:nvPr/>
            </p:nvGrpSpPr>
            <p:grpSpPr>
              <a:xfrm>
                <a:off x="7560773" y="2181260"/>
                <a:ext cx="2950129" cy="3129294"/>
                <a:chOff x="6822219" y="2239875"/>
                <a:chExt cx="2950129" cy="3129294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1FF52DB3-C19B-33AE-39DE-CF53D8D101B9}"/>
                    </a:ext>
                  </a:extLst>
                </p:cNvPr>
                <p:cNvGrpSpPr/>
                <p:nvPr/>
              </p:nvGrpSpPr>
              <p:grpSpPr>
                <a:xfrm>
                  <a:off x="6822831" y="2239875"/>
                  <a:ext cx="2949517" cy="3129294"/>
                  <a:chOff x="6822831" y="2239875"/>
                  <a:chExt cx="2949517" cy="3129294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77C94B7B-E526-022A-CECF-BD6D52ABAB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2278621"/>
                    <a:ext cx="12215" cy="309054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DA7FDED2-6313-2E17-7C53-96F9DF3DF2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765323" y="2239875"/>
                    <a:ext cx="7025" cy="312929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60348B4-9241-E67B-0137-220EAA70D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219" y="2278621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01CF747-0AB0-7E00-A2A7-AB4FB982B0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07F46971-FD13-B079-0804-2E24397C96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B4120F8-8490-C3C0-759E-37BFE7B2EE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14C2D1A0-A5CD-5613-7AB3-A0830962E6E8}"/>
              </a:ext>
            </a:extLst>
          </p:cNvPr>
          <p:cNvSpPr/>
          <p:nvPr/>
        </p:nvSpPr>
        <p:spPr>
          <a:xfrm>
            <a:off x="7749939" y="2733682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return_addr@9</a:t>
            </a:r>
            <a:endParaRPr lang="en-US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CADA21D-5D77-6A26-BAC0-BB6E2973328A}"/>
              </a:ext>
            </a:extLst>
          </p:cNvPr>
          <p:cNvSpPr/>
          <p:nvPr/>
        </p:nvSpPr>
        <p:spPr>
          <a:xfrm>
            <a:off x="8114688" y="4061947"/>
            <a:ext cx="1828797" cy="1085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D94E1F-3F00-DA41-099D-888BA3874B34}"/>
              </a:ext>
            </a:extLst>
          </p:cNvPr>
          <p:cNvSpPr txBox="1"/>
          <p:nvPr/>
        </p:nvSpPr>
        <p:spPr>
          <a:xfrm>
            <a:off x="498986" y="1609721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0187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1. void authenticate 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char password[8];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   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(“Enter the password\n”);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password);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return;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7.	authenticate();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 void </a:t>
            </a:r>
            <a:r>
              <a:rPr lang="en-US" sz="1800" dirty="0" err="1">
                <a:latin typeface="Consolas" panose="020B0609020204030204" pitchFamily="49" charset="0"/>
              </a:rPr>
              <a:t>super_secret_function</a:t>
            </a:r>
            <a:r>
              <a:rPr lang="en-US" sz="1800" dirty="0">
                <a:latin typeface="Consolas" panose="020B0609020204030204" pitchFamily="49" charset="0"/>
              </a:rPr>
              <a:t>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  puts(“This is a super secret function\n”);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11.}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0C21A00-77D3-92C3-1808-CB9665734DE2}"/>
              </a:ext>
            </a:extLst>
          </p:cNvPr>
          <p:cNvCxnSpPr>
            <a:cxnSpLocks/>
          </p:cNvCxnSpPr>
          <p:nvPr/>
        </p:nvCxnSpPr>
        <p:spPr>
          <a:xfrm flipH="1">
            <a:off x="7557840" y="5182624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92729B2-880B-F1AD-DF3D-CD939A0FBE78}"/>
              </a:ext>
            </a:extLst>
          </p:cNvPr>
          <p:cNvSpPr/>
          <p:nvPr/>
        </p:nvSpPr>
        <p:spPr>
          <a:xfrm>
            <a:off x="7725468" y="3431746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CANARY=0xABCDABCD</a:t>
            </a:r>
            <a:endParaRPr lang="en-US" sz="1400" dirty="0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F5C9286D-9C37-BABC-FFCD-8DCE3D8A1854}"/>
              </a:ext>
            </a:extLst>
          </p:cNvPr>
          <p:cNvSpPr/>
          <p:nvPr/>
        </p:nvSpPr>
        <p:spPr>
          <a:xfrm>
            <a:off x="-236038" y="2418722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2371ADB9-F5BB-5363-D4EF-4CB9E78D774D}"/>
              </a:ext>
            </a:extLst>
          </p:cNvPr>
          <p:cNvSpPr/>
          <p:nvPr/>
        </p:nvSpPr>
        <p:spPr>
          <a:xfrm>
            <a:off x="7180836" y="2782798"/>
            <a:ext cx="237710" cy="252049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03E5B-6C04-B6D8-2D72-41E3C5A4F605}"/>
              </a:ext>
            </a:extLst>
          </p:cNvPr>
          <p:cNvSpPr txBox="1"/>
          <p:nvPr/>
        </p:nvSpPr>
        <p:spPr>
          <a:xfrm>
            <a:off x="4452593" y="3448288"/>
            <a:ext cx="2481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 corrupts</a:t>
            </a:r>
          </a:p>
          <a:p>
            <a:r>
              <a:rPr lang="en-US" sz="2400" b="1" i="1" dirty="0"/>
              <a:t>the canary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587721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D5BCC-6A01-D716-CD4F-79F1D5388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3C861-FDEA-D4B9-0CDD-1D24C57BE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detect stack overflow into return address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1CF247-21CF-D007-88B9-3566B6B4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- stack canaries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2963D3-4069-37D4-C486-D605482D65B1}"/>
              </a:ext>
            </a:extLst>
          </p:cNvPr>
          <p:cNvGrpSpPr/>
          <p:nvPr/>
        </p:nvGrpSpPr>
        <p:grpSpPr>
          <a:xfrm>
            <a:off x="5047163" y="2110793"/>
            <a:ext cx="6544755" cy="3673825"/>
            <a:chOff x="5062923" y="1636729"/>
            <a:chExt cx="6544755" cy="3673825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8BF50AD-DB85-F866-B2A1-6D5EF28D9850}"/>
                </a:ext>
              </a:extLst>
            </p:cNvPr>
            <p:cNvCxnSpPr/>
            <p:nvPr/>
          </p:nvCxnSpPr>
          <p:spPr>
            <a:xfrm>
              <a:off x="6502770" y="2220006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B8459E6-875F-4FF8-6632-8F6FF60887F2}"/>
                </a:ext>
              </a:extLst>
            </p:cNvPr>
            <p:cNvSpPr txBox="1"/>
            <p:nvPr/>
          </p:nvSpPr>
          <p:spPr>
            <a:xfrm>
              <a:off x="5062923" y="1636729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A3DD4A7-6576-38F3-A2B4-B32CD0F11542}"/>
                </a:ext>
              </a:extLst>
            </p:cNvPr>
            <p:cNvGrpSpPr/>
            <p:nvPr/>
          </p:nvGrpSpPr>
          <p:grpSpPr>
            <a:xfrm>
              <a:off x="7560773" y="2181260"/>
              <a:ext cx="4046905" cy="3129294"/>
              <a:chOff x="7560773" y="2181260"/>
              <a:chExt cx="4046905" cy="3129294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A46552-D1CC-2475-8C52-D46C57779DBD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A9E3CE-3810-9D6A-3BE7-8ECFF0CC6A3B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FF75C2F-E376-6E02-2283-1CB186364F3E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2E40E1E-FAAF-1EF7-29E9-3E228CEA36A4}"/>
                  </a:ext>
                </a:extLst>
              </p:cNvPr>
              <p:cNvGrpSpPr/>
              <p:nvPr/>
            </p:nvGrpSpPr>
            <p:grpSpPr>
              <a:xfrm>
                <a:off x="7560773" y="2181260"/>
                <a:ext cx="2950129" cy="3129294"/>
                <a:chOff x="6822219" y="2239875"/>
                <a:chExt cx="2950129" cy="3129294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414C0D9D-C6B6-36D7-481A-B90FEF0BBDF4}"/>
                    </a:ext>
                  </a:extLst>
                </p:cNvPr>
                <p:cNvGrpSpPr/>
                <p:nvPr/>
              </p:nvGrpSpPr>
              <p:grpSpPr>
                <a:xfrm>
                  <a:off x="6822831" y="2239875"/>
                  <a:ext cx="2949517" cy="3129294"/>
                  <a:chOff x="6822831" y="2239875"/>
                  <a:chExt cx="2949517" cy="3129294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0C6A11-30C0-7732-EBDD-8C11C83CA3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2278621"/>
                    <a:ext cx="12215" cy="309054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9C62D3EC-2D50-294A-0B95-582F778684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765323" y="2239875"/>
                    <a:ext cx="7025" cy="312929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E31D92F-83C1-799A-9833-2818B2EA74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219" y="2278621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A2C548D-B56D-95B5-73CB-618D556224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AA4B418-7654-BF4F-822D-87B068535E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5D89829-809D-C20B-3E50-37B1C775FD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5B46B99D-8B42-3EA4-CBE5-8A97243C9B90}"/>
              </a:ext>
            </a:extLst>
          </p:cNvPr>
          <p:cNvSpPr/>
          <p:nvPr/>
        </p:nvSpPr>
        <p:spPr>
          <a:xfrm>
            <a:off x="7749939" y="2733682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return_addr@9</a:t>
            </a:r>
            <a:endParaRPr lang="en-US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81346ED-91A0-3EA0-8DF4-A70FE5E5B915}"/>
              </a:ext>
            </a:extLst>
          </p:cNvPr>
          <p:cNvSpPr/>
          <p:nvPr/>
        </p:nvSpPr>
        <p:spPr>
          <a:xfrm>
            <a:off x="8114688" y="4061947"/>
            <a:ext cx="1828797" cy="1085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1D8190B-93F1-4BB1-788B-D3B087D16224}"/>
              </a:ext>
            </a:extLst>
          </p:cNvPr>
          <p:cNvSpPr txBox="1"/>
          <p:nvPr/>
        </p:nvSpPr>
        <p:spPr>
          <a:xfrm>
            <a:off x="498986" y="1609721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0187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1. void authenticate 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char password[8];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   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(“Enter the password\n”);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password);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return;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7.	authenticate();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 void </a:t>
            </a:r>
            <a:r>
              <a:rPr lang="en-US" sz="1800" dirty="0" err="1">
                <a:latin typeface="Consolas" panose="020B0609020204030204" pitchFamily="49" charset="0"/>
              </a:rPr>
              <a:t>super_secret_function</a:t>
            </a:r>
            <a:r>
              <a:rPr lang="en-US" sz="1800" dirty="0">
                <a:latin typeface="Consolas" panose="020B0609020204030204" pitchFamily="49" charset="0"/>
              </a:rPr>
              <a:t>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  puts(“This is a super secret function\n”);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11.}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A6E4775-BDAE-E7AE-457A-E653E63BFA45}"/>
              </a:ext>
            </a:extLst>
          </p:cNvPr>
          <p:cNvCxnSpPr>
            <a:cxnSpLocks/>
          </p:cNvCxnSpPr>
          <p:nvPr/>
        </p:nvCxnSpPr>
        <p:spPr>
          <a:xfrm flipH="1">
            <a:off x="7557840" y="5182624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76C8A47-0FA8-C69A-E2AC-32A22919A534}"/>
              </a:ext>
            </a:extLst>
          </p:cNvPr>
          <p:cNvSpPr/>
          <p:nvPr/>
        </p:nvSpPr>
        <p:spPr>
          <a:xfrm>
            <a:off x="7725468" y="3431746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CANARY=0xABCDABCD</a:t>
            </a:r>
            <a:endParaRPr lang="en-US" sz="1400" dirty="0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8407C6DA-EAA6-79A0-6BDA-B04443416FD0}"/>
              </a:ext>
            </a:extLst>
          </p:cNvPr>
          <p:cNvSpPr/>
          <p:nvPr/>
        </p:nvSpPr>
        <p:spPr>
          <a:xfrm>
            <a:off x="-236038" y="2667323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F279818F-95CC-63A2-280D-8EFFD8740976}"/>
              </a:ext>
            </a:extLst>
          </p:cNvPr>
          <p:cNvSpPr/>
          <p:nvPr/>
        </p:nvSpPr>
        <p:spPr>
          <a:xfrm>
            <a:off x="7180836" y="2782798"/>
            <a:ext cx="237710" cy="252049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E95FF-464E-E612-D838-BE59899FABA9}"/>
              </a:ext>
            </a:extLst>
          </p:cNvPr>
          <p:cNvSpPr txBox="1"/>
          <p:nvPr/>
        </p:nvSpPr>
        <p:spPr>
          <a:xfrm>
            <a:off x="3578363" y="2846122"/>
            <a:ext cx="35292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Compiler checks </a:t>
            </a:r>
          </a:p>
          <a:p>
            <a:r>
              <a:rPr lang="en-US" sz="2400" b="1" i="1" dirty="0"/>
              <a:t>the canary for corruption</a:t>
            </a:r>
            <a:br>
              <a:rPr lang="en-US" sz="2400" b="1" i="1" dirty="0"/>
            </a:br>
            <a:r>
              <a:rPr lang="en-US" sz="2400" b="1" i="1" dirty="0"/>
              <a:t>-&gt; </a:t>
            </a:r>
            <a:r>
              <a:rPr lang="en-US" sz="2400" b="1" i="1" dirty="0" err="1"/>
              <a:t>old_value</a:t>
            </a:r>
            <a:r>
              <a:rPr lang="en-US" sz="2400" b="1" i="1" dirty="0"/>
              <a:t> != </a:t>
            </a:r>
            <a:r>
              <a:rPr lang="en-US" sz="2400" b="1" i="1" dirty="0" err="1"/>
              <a:t>new_value</a:t>
            </a:r>
            <a:endParaRPr lang="en-US" sz="2400" b="1" i="1" dirty="0"/>
          </a:p>
          <a:p>
            <a:r>
              <a:rPr lang="en-US" sz="2400" b="1" i="1" dirty="0"/>
              <a:t>-&gt; Buffer overflow</a:t>
            </a:r>
          </a:p>
        </p:txBody>
      </p:sp>
    </p:spTree>
    <p:extLst>
      <p:ext uri="{BB962C8B-B14F-4D97-AF65-F5344CB8AC3E}">
        <p14:creationId xmlns:p14="http://schemas.microsoft.com/office/powerpoint/2010/main" val="246359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C10F1-42E0-B484-874C-DDB38F531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BE1E8-F62A-D19D-CAD7-F4A14157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detect stack overflow into return address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B78B27-D1A7-A845-0CF3-91E87FE5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- stack canaries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AFBD760-1E6C-EA4E-D555-9938E1C88B95}"/>
              </a:ext>
            </a:extLst>
          </p:cNvPr>
          <p:cNvGrpSpPr/>
          <p:nvPr/>
        </p:nvGrpSpPr>
        <p:grpSpPr>
          <a:xfrm>
            <a:off x="5047163" y="2110793"/>
            <a:ext cx="6544755" cy="3673825"/>
            <a:chOff x="5062923" y="1636729"/>
            <a:chExt cx="6544755" cy="3673825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775E771-E270-C2E3-D7AF-CDE1C0CC5CC8}"/>
                </a:ext>
              </a:extLst>
            </p:cNvPr>
            <p:cNvCxnSpPr/>
            <p:nvPr/>
          </p:nvCxnSpPr>
          <p:spPr>
            <a:xfrm>
              <a:off x="6502770" y="2220006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D1D52E-BE63-1C70-3C94-2A7D580E0E63}"/>
                </a:ext>
              </a:extLst>
            </p:cNvPr>
            <p:cNvSpPr txBox="1"/>
            <p:nvPr/>
          </p:nvSpPr>
          <p:spPr>
            <a:xfrm>
              <a:off x="5062923" y="1636729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8B7731-4C95-F33C-C090-79DE72CD6E9D}"/>
                </a:ext>
              </a:extLst>
            </p:cNvPr>
            <p:cNvGrpSpPr/>
            <p:nvPr/>
          </p:nvGrpSpPr>
          <p:grpSpPr>
            <a:xfrm>
              <a:off x="7560773" y="2181260"/>
              <a:ext cx="4046905" cy="3129294"/>
              <a:chOff x="7560773" y="2181260"/>
              <a:chExt cx="4046905" cy="3129294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ABBECFA-8747-C795-C6B0-3B05339C93CC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3E103B-37BC-4D1D-46A5-B97EB3B18F40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DE5A773-F548-C28E-DAE7-55D9E73D8F12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DDC1E22-F164-B4A0-8731-5A840011DDC0}"/>
                  </a:ext>
                </a:extLst>
              </p:cNvPr>
              <p:cNvGrpSpPr/>
              <p:nvPr/>
            </p:nvGrpSpPr>
            <p:grpSpPr>
              <a:xfrm>
                <a:off x="7560773" y="2181260"/>
                <a:ext cx="2950129" cy="3129294"/>
                <a:chOff x="6822219" y="2239875"/>
                <a:chExt cx="2950129" cy="3129294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8195C5D6-9C8C-276A-D106-60563649D261}"/>
                    </a:ext>
                  </a:extLst>
                </p:cNvPr>
                <p:cNvGrpSpPr/>
                <p:nvPr/>
              </p:nvGrpSpPr>
              <p:grpSpPr>
                <a:xfrm>
                  <a:off x="6822831" y="2239875"/>
                  <a:ext cx="2949517" cy="3129294"/>
                  <a:chOff x="6822831" y="2239875"/>
                  <a:chExt cx="2949517" cy="3129294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58B62738-DE54-0DCB-D169-1F94642738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2278621"/>
                    <a:ext cx="12215" cy="309054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20462F04-74D4-CA6E-45C5-80C5B84189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765323" y="2239875"/>
                    <a:ext cx="7025" cy="312929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A45FD13-43B9-5EB3-8EAD-3D60B970E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219" y="2278621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A52FB0EA-2166-8905-18A9-00735D4FB9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760A7A91-4284-C6C5-14B7-F7F997E7EC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3B5FCC0-3112-01D8-2340-9C6A10C892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98AFA01A-1488-0020-05F0-FD84C3E85095}"/>
              </a:ext>
            </a:extLst>
          </p:cNvPr>
          <p:cNvSpPr/>
          <p:nvPr/>
        </p:nvSpPr>
        <p:spPr>
          <a:xfrm>
            <a:off x="7749939" y="2733682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return_addr@9</a:t>
            </a:r>
            <a:endParaRPr lang="en-US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D0E026-3DEE-66A4-BD6E-342B5EC94E4A}"/>
              </a:ext>
            </a:extLst>
          </p:cNvPr>
          <p:cNvSpPr/>
          <p:nvPr/>
        </p:nvSpPr>
        <p:spPr>
          <a:xfrm>
            <a:off x="8114688" y="4061947"/>
            <a:ext cx="1828797" cy="1085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18FB60-6461-24FB-6BE5-A5AD5AA8D5E8}"/>
              </a:ext>
            </a:extLst>
          </p:cNvPr>
          <p:cNvSpPr txBox="1"/>
          <p:nvPr/>
        </p:nvSpPr>
        <p:spPr>
          <a:xfrm>
            <a:off x="498986" y="1609721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0187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1. void authenticate 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char password[8];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   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(“Enter the password\n”);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password);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return;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7.	authenticate();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 void </a:t>
            </a:r>
            <a:r>
              <a:rPr lang="en-US" sz="1800" dirty="0" err="1">
                <a:latin typeface="Consolas" panose="020B0609020204030204" pitchFamily="49" charset="0"/>
              </a:rPr>
              <a:t>super_secret_function</a:t>
            </a:r>
            <a:r>
              <a:rPr lang="en-US" sz="1800" dirty="0">
                <a:latin typeface="Consolas" panose="020B0609020204030204" pitchFamily="49" charset="0"/>
              </a:rPr>
              <a:t>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  puts(“This is a super secret function\n”);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11.}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080F8BE-50A0-287D-05E1-45B7AFE20CFC}"/>
              </a:ext>
            </a:extLst>
          </p:cNvPr>
          <p:cNvCxnSpPr>
            <a:cxnSpLocks/>
          </p:cNvCxnSpPr>
          <p:nvPr/>
        </p:nvCxnSpPr>
        <p:spPr>
          <a:xfrm flipH="1">
            <a:off x="7557840" y="5182624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298D85B-076B-2572-9CF1-6A31FAD3B7F1}"/>
              </a:ext>
            </a:extLst>
          </p:cNvPr>
          <p:cNvSpPr/>
          <p:nvPr/>
        </p:nvSpPr>
        <p:spPr>
          <a:xfrm>
            <a:off x="7725468" y="3431746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CANARY=0xABCDABCD</a:t>
            </a:r>
            <a:endParaRPr lang="en-US" sz="1400" dirty="0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9E4D9C5-C9AA-92E1-7F90-C95941A86B3C}"/>
              </a:ext>
            </a:extLst>
          </p:cNvPr>
          <p:cNvSpPr/>
          <p:nvPr/>
        </p:nvSpPr>
        <p:spPr>
          <a:xfrm>
            <a:off x="-236038" y="2667323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2AAEB594-07D3-3C03-1BD7-D14FF8CAD406}"/>
              </a:ext>
            </a:extLst>
          </p:cNvPr>
          <p:cNvSpPr/>
          <p:nvPr/>
        </p:nvSpPr>
        <p:spPr>
          <a:xfrm>
            <a:off x="7180836" y="2782798"/>
            <a:ext cx="237710" cy="252049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B0EDDB-E858-9FE2-A659-8C4512985594}"/>
              </a:ext>
            </a:extLst>
          </p:cNvPr>
          <p:cNvSpPr txBox="1"/>
          <p:nvPr/>
        </p:nvSpPr>
        <p:spPr>
          <a:xfrm>
            <a:off x="3892416" y="3661729"/>
            <a:ext cx="3214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TERMINATE EXECUTION</a:t>
            </a:r>
          </a:p>
        </p:txBody>
      </p:sp>
    </p:spTree>
    <p:extLst>
      <p:ext uri="{BB962C8B-B14F-4D97-AF65-F5344CB8AC3E}">
        <p14:creationId xmlns:p14="http://schemas.microsoft.com/office/powerpoint/2010/main" val="6251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C9ED43-F978-A6C5-8F3F-0054C4D09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 most popular C/C++ compilers</a:t>
            </a:r>
          </a:p>
          <a:p>
            <a:pPr lvl="1"/>
            <a:r>
              <a:rPr lang="en-US" dirty="0" err="1"/>
              <a:t>gcc,clang</a:t>
            </a:r>
            <a:endParaRPr lang="en-US" dirty="0"/>
          </a:p>
          <a:p>
            <a:r>
              <a:rPr lang="en-US" dirty="0"/>
              <a:t>Can typically detect overflow across stack frames</a:t>
            </a:r>
          </a:p>
          <a:p>
            <a:r>
              <a:rPr lang="en-US" dirty="0"/>
              <a:t>Can typically NOT detect overflow within objects in the same stack frame</a:t>
            </a:r>
          </a:p>
          <a:p>
            <a:r>
              <a:rPr lang="en-US" dirty="0"/>
              <a:t>Can NOT detect overflow within same object on the stack</a:t>
            </a:r>
          </a:p>
          <a:p>
            <a:pPr lvl="1"/>
            <a:r>
              <a:rPr lang="en-US" dirty="0"/>
              <a:t>E.g., different fields in the struct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4C184D-DBA1-144C-B36C-F4319BC4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canaries</a:t>
            </a:r>
          </a:p>
        </p:txBody>
      </p:sp>
    </p:spTree>
    <p:extLst>
      <p:ext uri="{BB962C8B-B14F-4D97-AF65-F5344CB8AC3E}">
        <p14:creationId xmlns:p14="http://schemas.microsoft.com/office/powerpoint/2010/main" val="26913381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F3F3E0-613E-C6F6-AAE3-588AEA1EB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feature</a:t>
            </a:r>
          </a:p>
          <a:p>
            <a:r>
              <a:rPr lang="en-US" dirty="0"/>
              <a:t>Randomizes the address where the binary is loaded</a:t>
            </a:r>
          </a:p>
          <a:p>
            <a:r>
              <a:rPr lang="en-US" dirty="0"/>
              <a:t>Makes it harder for the attacker to guess the target address</a:t>
            </a:r>
          </a:p>
          <a:p>
            <a:r>
              <a:rPr lang="en-US" b="1" i="1" dirty="0"/>
              <a:t>… defenses are ad-hoc and incomplete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D8E84E-A80E-A124-F932-8E541005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– Address Space Layout Randomization </a:t>
            </a:r>
          </a:p>
        </p:txBody>
      </p:sp>
    </p:spTree>
    <p:extLst>
      <p:ext uri="{BB962C8B-B14F-4D97-AF65-F5344CB8AC3E}">
        <p14:creationId xmlns:p14="http://schemas.microsoft.com/office/powerpoint/2010/main" val="289645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F08EC-32EF-172E-B614-E80962273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9F5F8-34E5-D772-66C7-6AD34D68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a few programming patterns lead to the majority of vulnerabilities</a:t>
            </a:r>
          </a:p>
          <a:p>
            <a:r>
              <a:rPr lang="en-US" dirty="0"/>
              <a:t>Solution: avoid those programming patterns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5DE292-43A8-8C3F-9461-3CFC66DA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programming</a:t>
            </a:r>
          </a:p>
        </p:txBody>
      </p:sp>
    </p:spTree>
    <p:extLst>
      <p:ext uri="{BB962C8B-B14F-4D97-AF65-F5344CB8AC3E}">
        <p14:creationId xmlns:p14="http://schemas.microsoft.com/office/powerpoint/2010/main" val="134558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8DA12A-E779-BCAB-06CE-585DD035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28933"/>
          </a:xfrm>
        </p:spPr>
        <p:txBody>
          <a:bodyPr/>
          <a:lstStyle/>
          <a:p>
            <a:r>
              <a:rPr lang="en-US" dirty="0"/>
              <a:t>Java compiler inserts bounds checks for array accesses that are inserted at runtime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Additional runtime checks reduces performance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C930FE-12C1-C92E-CC7B-25B07588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 and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52E6C2-2AF2-3B9A-1F76-6687553B97AE}"/>
              </a:ext>
            </a:extLst>
          </p:cNvPr>
          <p:cNvSpPr txBox="1"/>
          <p:nvPr/>
        </p:nvSpPr>
        <p:spPr>
          <a:xfrm>
            <a:off x="735525" y="2580073"/>
            <a:ext cx="50162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6DBAF5-E578-0BB8-36D0-8D26B0E74685}"/>
              </a:ext>
            </a:extLst>
          </p:cNvPr>
          <p:cNvSpPr txBox="1"/>
          <p:nvPr/>
        </p:nvSpPr>
        <p:spPr>
          <a:xfrm>
            <a:off x="6252637" y="2690444"/>
            <a:ext cx="531055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if (index &lt; </a:t>
            </a:r>
            <a:r>
              <a:rPr lang="en-US" sz="1600" dirty="0" err="1">
                <a:latin typeface="Consolas" panose="020B0609020204030204" pitchFamily="49" charset="0"/>
              </a:rPr>
              <a:t>arr.length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} else {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	throw new </a:t>
            </a:r>
            <a:r>
              <a:rPr lang="en-US" sz="1600" dirty="0" err="1">
                <a:latin typeface="Consolas" panose="020B0609020204030204" pitchFamily="49" charset="0"/>
              </a:rPr>
              <a:t>ArrayIndexOutOfBoundsException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223F5-3B61-BD5D-0C4C-82619BF723B3}"/>
              </a:ext>
            </a:extLst>
          </p:cNvPr>
          <p:cNvSpPr txBox="1"/>
          <p:nvPr/>
        </p:nvSpPr>
        <p:spPr>
          <a:xfrm>
            <a:off x="1622022" y="1933743"/>
            <a:ext cx="2517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Original Java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BF889B-7746-F321-20E4-D2702970A139}"/>
              </a:ext>
            </a:extLst>
          </p:cNvPr>
          <p:cNvSpPr txBox="1"/>
          <p:nvPr/>
        </p:nvSpPr>
        <p:spPr>
          <a:xfrm>
            <a:off x="6440206" y="1749076"/>
            <a:ext cx="4374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/>
              <a:t>Pseudo-code after Java compiler </a:t>
            </a:r>
          </a:p>
          <a:p>
            <a:pPr algn="ctr"/>
            <a:r>
              <a:rPr lang="en-US" sz="2400" b="1" i="1" dirty="0"/>
              <a:t>inserts checks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6CFB3-ACB3-0E4A-0829-F1F64858482F}"/>
              </a:ext>
            </a:extLst>
          </p:cNvPr>
          <p:cNvSpPr/>
          <p:nvPr/>
        </p:nvSpPr>
        <p:spPr>
          <a:xfrm>
            <a:off x="6252637" y="3461411"/>
            <a:ext cx="4360985" cy="32839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conExperience » V-Collection » Pin 2 Red Icon">
            <a:extLst>
              <a:ext uri="{FF2B5EF4-FFF2-40B4-BE49-F238E27FC236}">
                <a16:creationId xmlns:a16="http://schemas.microsoft.com/office/drawing/2014/main" id="{EC02EF4A-2380-2387-F5B8-0C7FA24F9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800" y="4848226"/>
            <a:ext cx="362639" cy="36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84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17AAD-784D-A645-502A-11C0163AE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2F843D-7AB8-017A-1F9A-08E3F46F1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end with </a:t>
            </a:r>
            <a:r>
              <a:rPr lang="en-US" dirty="0">
                <a:latin typeface="Consolas" panose="020B0609020204030204" pitchFamily="49" charset="0"/>
              </a:rPr>
              <a:t>‘\0’</a:t>
            </a:r>
          </a:p>
          <a:p>
            <a:r>
              <a:rPr lang="en-US" dirty="0"/>
              <a:t>Use the size-checked variants of common string functions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 buffer[10];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( “%9s”, buffer);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</a:rPr>
              <a:t>dest</a:t>
            </a:r>
            <a:r>
              <a:rPr lang="en-US" dirty="0">
                <a:latin typeface="Consolas" panose="020B0609020204030204" pitchFamily="49" charset="0"/>
              </a:rPr>
              <a:t>[10];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[10];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dest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, 10);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strncmp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strncat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B7312-AF0C-143F-60AC-B53F56CB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</p:spTree>
    <p:extLst>
      <p:ext uri="{BB962C8B-B14F-4D97-AF65-F5344CB8AC3E}">
        <p14:creationId xmlns:p14="http://schemas.microsoft.com/office/powerpoint/2010/main" val="19106353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E24B5-F3CB-9191-E4BF-0094D8FFD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82B9D5-A730-4E12-7654-4A6A17BF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use-after-free bugs by setting freed pointers to 0 immediately</a:t>
            </a:r>
          </a:p>
          <a:p>
            <a:pPr lvl="1"/>
            <a:r>
              <a:rPr lang="en-US" dirty="0"/>
              <a:t>char* p = malloc(…);</a:t>
            </a:r>
            <a:br>
              <a:rPr lang="en-US" dirty="0"/>
            </a:br>
            <a:r>
              <a:rPr lang="en-US" dirty="0"/>
              <a:t>//…</a:t>
            </a:r>
            <a:br>
              <a:rPr lang="en-US" dirty="0"/>
            </a:br>
            <a:r>
              <a:rPr lang="en-US" dirty="0"/>
              <a:t>free(p);</a:t>
            </a:r>
            <a:br>
              <a:rPr lang="en-US" dirty="0"/>
            </a:br>
            <a:r>
              <a:rPr lang="en-US" dirty="0"/>
              <a:t>p = (char*) 0; </a:t>
            </a:r>
          </a:p>
          <a:p>
            <a:r>
              <a:rPr lang="en-US" dirty="0"/>
              <a:t>C++ provides “smart” pointers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unique_ptr</a:t>
            </a:r>
            <a:endParaRPr lang="en-US" dirty="0">
              <a:latin typeface="Helvetica" panose="020B0604020202020204"/>
              <a:cs typeface="Helvetica" panose="020B0604020202020204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shared_ptr</a:t>
            </a:r>
            <a:endParaRPr lang="en-US" dirty="0">
              <a:latin typeface="Consolas" panose="020B0609020204030204" pitchFamily="49" charset="0"/>
            </a:endParaRPr>
          </a:p>
          <a:p>
            <a:pPr marL="230187" lvl="1" indent="0">
              <a:buNone/>
            </a:pPr>
            <a:endParaRPr lang="en-US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0C6F40-90EC-04DB-0BF7-1BFC3150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temporal safety bugs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794DFD10-73C0-822E-8E1D-616B832545D4}"/>
              </a:ext>
            </a:extLst>
          </p:cNvPr>
          <p:cNvSpPr/>
          <p:nvPr/>
        </p:nvSpPr>
        <p:spPr>
          <a:xfrm>
            <a:off x="6400800" y="3429000"/>
            <a:ext cx="771181" cy="1726894"/>
          </a:xfrm>
          <a:prstGeom prst="rightBrace">
            <a:avLst/>
          </a:prstGeom>
          <a:ln w="444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DE6AC-255C-DFCA-6B51-ED2BA1CC4F3C}"/>
              </a:ext>
            </a:extLst>
          </p:cNvPr>
          <p:cNvSpPr txBox="1"/>
          <p:nvPr/>
        </p:nvSpPr>
        <p:spPr>
          <a:xfrm>
            <a:off x="6945495" y="4374288"/>
            <a:ext cx="5245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How C++ prevents temporal safety bugs</a:t>
            </a:r>
          </a:p>
        </p:txBody>
      </p:sp>
    </p:spTree>
    <p:extLst>
      <p:ext uri="{BB962C8B-B14F-4D97-AF65-F5344CB8AC3E}">
        <p14:creationId xmlns:p14="http://schemas.microsoft.com/office/powerpoint/2010/main" val="11140233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06E496-1867-D2FD-C9EC-B91D2369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function() {</a:t>
            </a:r>
          </a:p>
          <a:p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int temp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(“%d\n”, temp);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(“%d\n”, temp);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6DCA5C-4B1C-3362-BFF4-5D0A845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variable’s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75E90-E986-C041-3146-0297B783FF9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Region of a program where the variable is accessible or can be referenced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8466BE-FFCF-52E8-3755-339930E2BE1D}"/>
              </a:ext>
            </a:extLst>
          </p:cNvPr>
          <p:cNvGrpSpPr/>
          <p:nvPr/>
        </p:nvGrpSpPr>
        <p:grpSpPr>
          <a:xfrm>
            <a:off x="6678904" y="1211855"/>
            <a:ext cx="5020865" cy="784952"/>
            <a:chOff x="6678904" y="1211855"/>
            <a:chExt cx="5020865" cy="7849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56FE8C-B879-5BF4-22A5-8C0775406C11}"/>
                </a:ext>
              </a:extLst>
            </p:cNvPr>
            <p:cNvSpPr/>
            <p:nvPr/>
          </p:nvSpPr>
          <p:spPr>
            <a:xfrm>
              <a:off x="6678904" y="1211855"/>
              <a:ext cx="3015940" cy="784952"/>
            </a:xfrm>
            <a:prstGeom prst="rect">
              <a:avLst/>
            </a:prstGeom>
            <a:noFill/>
            <a:ln w="603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A8C81D-8B6B-B5FF-F075-F282E5DF19EE}"/>
                </a:ext>
              </a:extLst>
            </p:cNvPr>
            <p:cNvSpPr txBox="1"/>
            <p:nvPr/>
          </p:nvSpPr>
          <p:spPr>
            <a:xfrm>
              <a:off x="9712494" y="1373498"/>
              <a:ext cx="1987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Scope of temp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8A98023-C650-CD10-7EC6-B8B2A0785A2C}"/>
              </a:ext>
            </a:extLst>
          </p:cNvPr>
          <p:cNvSpPr txBox="1"/>
          <p:nvPr/>
        </p:nvSpPr>
        <p:spPr>
          <a:xfrm>
            <a:off x="9203598" y="1983073"/>
            <a:ext cx="2558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COMPILER ERROR!</a:t>
            </a:r>
          </a:p>
        </p:txBody>
      </p:sp>
    </p:spTree>
    <p:extLst>
      <p:ext uri="{BB962C8B-B14F-4D97-AF65-F5344CB8AC3E}">
        <p14:creationId xmlns:p14="http://schemas.microsoft.com/office/powerpoint/2010/main" val="284367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B42AB1-C9FD-3CFB-66EE-A90C7A328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DFC106-959C-17F6-2171-125B40B67B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C++ smart pointers</a:t>
            </a:r>
          </a:p>
        </p:txBody>
      </p:sp>
    </p:spTree>
    <p:extLst>
      <p:ext uri="{BB962C8B-B14F-4D97-AF65-F5344CB8AC3E}">
        <p14:creationId xmlns:p14="http://schemas.microsoft.com/office/powerpoint/2010/main" val="38745485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E7E591-1500-A692-37CE-6FDD9DCC4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to eliminate temporal memory errors</a:t>
            </a:r>
          </a:p>
          <a:p>
            <a:pPr lvl="1"/>
            <a:r>
              <a:rPr lang="en-US" dirty="0"/>
              <a:t>Use-after-free bugs</a:t>
            </a:r>
          </a:p>
          <a:p>
            <a:pPr lvl="1"/>
            <a:r>
              <a:rPr lang="en-US" dirty="0"/>
              <a:t>Double-free bugs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Automatically manage heap memory</a:t>
            </a:r>
          </a:p>
          <a:p>
            <a:pPr lvl="1"/>
            <a:r>
              <a:rPr lang="en-US" dirty="0"/>
              <a:t>Remove the burden of heap memory-management from the programmer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1982DA-F704-9A91-03C6-38AC6015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smart pointers</a:t>
            </a:r>
          </a:p>
        </p:txBody>
      </p:sp>
    </p:spTree>
    <p:extLst>
      <p:ext uri="{BB962C8B-B14F-4D97-AF65-F5344CB8AC3E}">
        <p14:creationId xmlns:p14="http://schemas.microsoft.com/office/powerpoint/2010/main" val="49295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7F261-146A-AA1E-63FD-BCBDC3B0A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F35DDC-B68D-0BB1-A7E8-A865177F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#include &lt;memory&gt;</a:t>
            </a:r>
          </a:p>
          <a:p>
            <a:endParaRPr lang="en-US" dirty="0"/>
          </a:p>
          <a:p>
            <a:r>
              <a:rPr lang="en-US" dirty="0"/>
              <a:t>struct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    int value;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(int v) : value(v) {}</a:t>
            </a:r>
          </a:p>
          <a:p>
            <a:r>
              <a:rPr lang="en-US" dirty="0"/>
              <a:t>	~</a:t>
            </a:r>
            <a:r>
              <a:rPr lang="en-US" dirty="0" err="1"/>
              <a:t>MyClass</a:t>
            </a:r>
            <a:r>
              <a:rPr lang="en-US" dirty="0"/>
              <a:t>() {</a:t>
            </a:r>
          </a:p>
          <a:p>
            <a:r>
              <a:rPr lang="en-US" dirty="0"/>
              <a:t>		std::</a:t>
            </a:r>
            <a:r>
              <a:rPr lang="en-US" dirty="0" err="1"/>
              <a:t>cout</a:t>
            </a:r>
            <a:r>
              <a:rPr lang="en-US" dirty="0"/>
              <a:t> &lt;&lt; “Dropping object\n”;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void function() {</a:t>
            </a:r>
          </a:p>
          <a:p>
            <a:r>
              <a:rPr lang="en-US" dirty="0"/>
              <a:t>	std::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 </a:t>
            </a:r>
            <a:r>
              <a:rPr lang="en-US" dirty="0" err="1"/>
              <a:t>ptr</a:t>
            </a:r>
            <a:r>
              <a:rPr lang="en-US" dirty="0"/>
              <a:t> = 				std::</a:t>
            </a:r>
            <a:r>
              <a:rPr lang="en-US" dirty="0" err="1"/>
              <a:t>make_unique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&gt;(42);</a:t>
            </a:r>
          </a:p>
          <a:p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ptr</a:t>
            </a:r>
            <a:r>
              <a:rPr lang="en-US" dirty="0"/>
              <a:t>-&gt;value &lt;&lt; “\n”;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	function();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516DFD-B2FC-86F3-C791-E193C62A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9D1E61-3387-4683-3B82-4D5B5DBE69D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to create a new heap object using </a:t>
            </a:r>
            <a:r>
              <a:rPr lang="en-US" dirty="0" err="1"/>
              <a:t>unique_ptr</a:t>
            </a:r>
            <a:r>
              <a:rPr lang="en-US" dirty="0"/>
              <a:t>?</a:t>
            </a:r>
          </a:p>
          <a:p>
            <a:r>
              <a:rPr lang="en-US" dirty="0" err="1"/>
              <a:t>unique_ptr</a:t>
            </a:r>
            <a:r>
              <a:rPr lang="en-US" dirty="0"/>
              <a:t> “owns” the heap object</a:t>
            </a:r>
          </a:p>
          <a:p>
            <a:r>
              <a:rPr lang="en-US" dirty="0"/>
              <a:t>When the pointer goes out of scope the heap object is automatically deleted</a:t>
            </a:r>
          </a:p>
          <a:p>
            <a:r>
              <a:rPr lang="en-US" dirty="0"/>
              <a:t>The pointer can be used transparently as its </a:t>
            </a:r>
            <a:r>
              <a:rPr lang="en-US" b="1" i="1" dirty="0"/>
              <a:t>managed</a:t>
            </a:r>
            <a:r>
              <a:rPr lang="en-US" dirty="0"/>
              <a:t> type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B59B4D-3442-3A5E-09D7-5D41209C552C}"/>
              </a:ext>
            </a:extLst>
          </p:cNvPr>
          <p:cNvSpPr/>
          <p:nvPr/>
        </p:nvSpPr>
        <p:spPr>
          <a:xfrm>
            <a:off x="6176512" y="3515753"/>
            <a:ext cx="5292047" cy="784952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7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00232-AF5C-622E-5CD9-8D137C886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F72AE0-D4A3-778B-93C9-0CA98B91F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#include &lt;memory&gt;</a:t>
            </a:r>
          </a:p>
          <a:p>
            <a:endParaRPr lang="en-US" dirty="0"/>
          </a:p>
          <a:p>
            <a:r>
              <a:rPr lang="en-US" dirty="0"/>
              <a:t>struct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    int value;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(int v) : value(v) {}</a:t>
            </a:r>
          </a:p>
          <a:p>
            <a:r>
              <a:rPr lang="en-US" dirty="0"/>
              <a:t>	~</a:t>
            </a:r>
            <a:r>
              <a:rPr lang="en-US" dirty="0" err="1"/>
              <a:t>MyClass</a:t>
            </a:r>
            <a:r>
              <a:rPr lang="en-US" dirty="0"/>
              <a:t>() {</a:t>
            </a:r>
          </a:p>
          <a:p>
            <a:r>
              <a:rPr lang="en-US" dirty="0"/>
              <a:t>		std::</a:t>
            </a:r>
            <a:r>
              <a:rPr lang="en-US" dirty="0" err="1"/>
              <a:t>cout</a:t>
            </a:r>
            <a:r>
              <a:rPr lang="en-US" dirty="0"/>
              <a:t> &lt;&lt; “Dropping object\n”;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void function() {</a:t>
            </a:r>
          </a:p>
          <a:p>
            <a:r>
              <a:rPr lang="en-US" dirty="0"/>
              <a:t>	std::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 </a:t>
            </a:r>
            <a:r>
              <a:rPr lang="en-US" dirty="0" err="1"/>
              <a:t>ptr</a:t>
            </a:r>
            <a:r>
              <a:rPr lang="en-US" dirty="0"/>
              <a:t> = 				std::</a:t>
            </a:r>
            <a:r>
              <a:rPr lang="en-US" dirty="0" err="1"/>
              <a:t>make_unique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&gt;(42);</a:t>
            </a:r>
          </a:p>
          <a:p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ptr</a:t>
            </a:r>
            <a:r>
              <a:rPr lang="en-US" dirty="0"/>
              <a:t>-&gt;value &lt;&lt; “\n”;</a:t>
            </a:r>
          </a:p>
          <a:p>
            <a:endParaRPr lang="en-US" dirty="0"/>
          </a:p>
          <a:p>
            <a:r>
              <a:rPr lang="en-US" dirty="0"/>
              <a:t>	std::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 ptr2 = </a:t>
            </a:r>
          </a:p>
          <a:p>
            <a:r>
              <a:rPr lang="en-US" dirty="0"/>
              <a:t>			std::move(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 &lt;&lt; ptr2-&gt;value &lt;&lt; “\n”;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	function();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5E60E1-3403-ADA4-C7F9-51D5BC56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E026E2-354E-758A-9C0B-A9A776DB2E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Ownership can be moved to another </a:t>
            </a:r>
            <a:r>
              <a:rPr lang="en-US" dirty="0" err="1"/>
              <a:t>unique_ptr</a:t>
            </a:r>
            <a:endParaRPr lang="en-US" dirty="0"/>
          </a:p>
          <a:p>
            <a:r>
              <a:rPr lang="en-US" dirty="0"/>
              <a:t>Moving the ownership automatically sets the source pointer to zero</a:t>
            </a:r>
          </a:p>
          <a:p>
            <a:r>
              <a:rPr lang="en-US" dirty="0"/>
              <a:t>Prevents use-after-free bugs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BFE6F4-6EF3-5A64-DB0F-1880D4B67998}"/>
              </a:ext>
            </a:extLst>
          </p:cNvPr>
          <p:cNvSpPr/>
          <p:nvPr/>
        </p:nvSpPr>
        <p:spPr>
          <a:xfrm>
            <a:off x="6347194" y="3711307"/>
            <a:ext cx="5292047" cy="717473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8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1ABF6-357E-27F1-36EB-46E7483E0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A7F01C-7421-6692-4E19-3EBD85171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#include &lt;memory&gt;</a:t>
            </a:r>
          </a:p>
          <a:p>
            <a:endParaRPr lang="en-US" dirty="0"/>
          </a:p>
          <a:p>
            <a:r>
              <a:rPr lang="en-US" dirty="0"/>
              <a:t>struct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    int value;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(int v) : value(v) {}</a:t>
            </a:r>
          </a:p>
          <a:p>
            <a:r>
              <a:rPr lang="en-US" dirty="0"/>
              <a:t>	~</a:t>
            </a:r>
            <a:r>
              <a:rPr lang="en-US" dirty="0" err="1"/>
              <a:t>MyClass</a:t>
            </a:r>
            <a:r>
              <a:rPr lang="en-US" dirty="0"/>
              <a:t>() {</a:t>
            </a:r>
          </a:p>
          <a:p>
            <a:r>
              <a:rPr lang="en-US" dirty="0"/>
              <a:t>		std::</a:t>
            </a:r>
            <a:r>
              <a:rPr lang="en-US" dirty="0" err="1"/>
              <a:t>cout</a:t>
            </a:r>
            <a:r>
              <a:rPr lang="en-US" dirty="0"/>
              <a:t> &lt;&lt; “Dropping object\n”;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void function() {</a:t>
            </a:r>
          </a:p>
          <a:p>
            <a:r>
              <a:rPr lang="en-US" dirty="0"/>
              <a:t>	std::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 </a:t>
            </a:r>
            <a:r>
              <a:rPr lang="en-US" dirty="0" err="1"/>
              <a:t>ptr</a:t>
            </a:r>
            <a:r>
              <a:rPr lang="en-US" dirty="0"/>
              <a:t> = 				std::</a:t>
            </a:r>
            <a:r>
              <a:rPr lang="en-US" dirty="0" err="1"/>
              <a:t>make_unique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&gt;(42);</a:t>
            </a:r>
          </a:p>
          <a:p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ptr</a:t>
            </a:r>
            <a:r>
              <a:rPr lang="en-US" dirty="0"/>
              <a:t>-&gt;value &lt;&lt; “\n”;</a:t>
            </a:r>
          </a:p>
          <a:p>
            <a:endParaRPr lang="en-US" dirty="0"/>
          </a:p>
          <a:p>
            <a:r>
              <a:rPr lang="en-US" dirty="0"/>
              <a:t>	std::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 ptr2 = </a:t>
            </a:r>
          </a:p>
          <a:p>
            <a:r>
              <a:rPr lang="en-US" dirty="0"/>
              <a:t>			std::move(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 &lt;&lt; ptr2-&gt;value &lt;&lt; “\n”;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	function();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BB7BF7-B3EE-5AB5-2E63-EFF4AF17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748CF3-67F3-64AE-884A-253709B36CC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How does this prevent double-free bugs?</a:t>
            </a:r>
          </a:p>
          <a:p>
            <a:pPr lvl="1"/>
            <a:r>
              <a:rPr lang="en-US" dirty="0"/>
              <a:t>The programmer doesn’t have to worry about freeing memory at all</a:t>
            </a:r>
          </a:p>
          <a:p>
            <a:r>
              <a:rPr lang="en-US" dirty="0"/>
              <a:t>In-class demo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FCA0F2-F53B-482E-558C-0F7C60C2DF97}"/>
              </a:ext>
            </a:extLst>
          </p:cNvPr>
          <p:cNvSpPr/>
          <p:nvPr/>
        </p:nvSpPr>
        <p:spPr>
          <a:xfrm>
            <a:off x="6176512" y="3515753"/>
            <a:ext cx="5292047" cy="784952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7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2DEDBC-F8A4-119C-0071-5231D9CD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#include &lt;memory&gt;</a:t>
            </a:r>
          </a:p>
          <a:p>
            <a:endParaRPr lang="en-US" dirty="0"/>
          </a:p>
          <a:p>
            <a:r>
              <a:rPr lang="en-US" dirty="0"/>
              <a:t>struct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    int value;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(int v) : value(v) {}</a:t>
            </a:r>
          </a:p>
          <a:p>
            <a:r>
              <a:rPr lang="en-US" dirty="0"/>
              <a:t>	~</a:t>
            </a:r>
            <a:r>
              <a:rPr lang="en-US" dirty="0" err="1"/>
              <a:t>MyClass</a:t>
            </a:r>
            <a:r>
              <a:rPr lang="en-US" dirty="0"/>
              <a:t>() {</a:t>
            </a:r>
          </a:p>
          <a:p>
            <a:r>
              <a:rPr lang="en-US" dirty="0"/>
              <a:t>		std::</a:t>
            </a:r>
            <a:r>
              <a:rPr lang="en-US" dirty="0" err="1"/>
              <a:t>cout</a:t>
            </a:r>
            <a:r>
              <a:rPr lang="en-US" dirty="0"/>
              <a:t> &lt;&lt; “Dropping object\n”;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void function() {</a:t>
            </a:r>
          </a:p>
          <a:p>
            <a:r>
              <a:rPr lang="en-US" dirty="0"/>
              <a:t>	</a:t>
            </a:r>
            <a:r>
              <a:rPr lang="en-US" dirty="0" err="1"/>
              <a:t>MyClass</a:t>
            </a:r>
            <a:r>
              <a:rPr lang="en-US" dirty="0"/>
              <a:t>* </a:t>
            </a:r>
            <a:r>
              <a:rPr lang="en-US" dirty="0" err="1"/>
              <a:t>ptr</a:t>
            </a:r>
            <a:r>
              <a:rPr lang="en-US" dirty="0"/>
              <a:t> = new </a:t>
            </a:r>
            <a:r>
              <a:rPr lang="en-US" dirty="0" err="1"/>
              <a:t>MyClass</a:t>
            </a:r>
            <a:r>
              <a:rPr lang="en-US" dirty="0"/>
              <a:t>(10);</a:t>
            </a:r>
          </a:p>
          <a:p>
            <a:r>
              <a:rPr lang="en-US" dirty="0"/>
              <a:t>	</a:t>
            </a:r>
            <a:r>
              <a:rPr lang="en-US" dirty="0" err="1"/>
              <a:t>MyClass</a:t>
            </a:r>
            <a:r>
              <a:rPr lang="en-US" dirty="0"/>
              <a:t>* ptr2 = 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ptr</a:t>
            </a:r>
            <a:r>
              <a:rPr lang="en-US" dirty="0"/>
              <a:t>-&gt;v = 100; // update via </a:t>
            </a:r>
            <a:r>
              <a:rPr lang="en-US" dirty="0" err="1"/>
              <a:t>ptr</a:t>
            </a:r>
            <a:endParaRPr lang="en-US" dirty="0"/>
          </a:p>
          <a:p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 &lt;&lt; ptr2-&gt;v &lt;&lt; “\n”; // print via ptr2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	function();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FBEE02-4040-DAEA-8A0F-17DEB1D7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multiple pointers to same var?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EE824A-CFFF-B02E-1485-ABC35A9FBC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In C/C++, you can have multiple pointers to the same variable</a:t>
            </a:r>
          </a:p>
          <a:p>
            <a:r>
              <a:rPr lang="en-US" dirty="0"/>
              <a:t>Can you still do this using smart pointers?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3902C0-23F1-0C55-EDF7-1F7BD32F7160}"/>
              </a:ext>
            </a:extLst>
          </p:cNvPr>
          <p:cNvSpPr/>
          <p:nvPr/>
        </p:nvSpPr>
        <p:spPr>
          <a:xfrm>
            <a:off x="6176512" y="3205909"/>
            <a:ext cx="5897975" cy="1178804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2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A14BF2-B1A3-CDB5-91DA-BAFEE2A19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87" y="819294"/>
            <a:ext cx="5633413" cy="5046453"/>
          </a:xfrm>
        </p:spPr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    int value;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(int v) : value(v) {}</a:t>
            </a:r>
          </a:p>
          <a:p>
            <a:r>
              <a:rPr lang="en-US" dirty="0"/>
              <a:t>	~</a:t>
            </a:r>
            <a:r>
              <a:rPr lang="en-US" dirty="0" err="1"/>
              <a:t>MyClass</a:t>
            </a:r>
            <a:r>
              <a:rPr lang="en-US" dirty="0"/>
              <a:t>() {</a:t>
            </a:r>
          </a:p>
          <a:p>
            <a:r>
              <a:rPr lang="en-US" dirty="0"/>
              <a:t>		std::</a:t>
            </a:r>
            <a:r>
              <a:rPr lang="en-US" dirty="0" err="1"/>
              <a:t>cout</a:t>
            </a:r>
            <a:r>
              <a:rPr lang="en-US" dirty="0"/>
              <a:t> &lt;&lt; “Dropping object\n”;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};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Myclass</a:t>
            </a:r>
            <a:r>
              <a:rPr lang="en-US" dirty="0"/>
              <a:t>* p = new </a:t>
            </a:r>
            <a:r>
              <a:rPr lang="en-US" dirty="0" err="1"/>
              <a:t>MyClass</a:t>
            </a:r>
            <a:r>
              <a:rPr lang="en-US" dirty="0"/>
              <a:t>(10);</a:t>
            </a:r>
          </a:p>
          <a:p>
            <a:r>
              <a:rPr lang="en-US" dirty="0"/>
              <a:t>	</a:t>
            </a:r>
            <a:r>
              <a:rPr lang="en-US" dirty="0" err="1"/>
              <a:t>MyClass</a:t>
            </a:r>
            <a:r>
              <a:rPr lang="en-US" dirty="0"/>
              <a:t>* q = p;</a:t>
            </a:r>
            <a:br>
              <a:rPr lang="en-US" dirty="0"/>
            </a:br>
            <a:r>
              <a:rPr lang="en-US" dirty="0"/>
              <a:t>	// … </a:t>
            </a:r>
          </a:p>
          <a:p>
            <a:r>
              <a:rPr lang="en-US" dirty="0"/>
              <a:t>	delete p;</a:t>
            </a:r>
          </a:p>
          <a:p>
            <a:r>
              <a:rPr lang="en-US" dirty="0"/>
              <a:t>	// …</a:t>
            </a:r>
          </a:p>
          <a:p>
            <a:r>
              <a:rPr lang="en-US" dirty="0"/>
              <a:t>	delete q;</a:t>
            </a:r>
          </a:p>
          <a:p>
            <a:r>
              <a:rPr lang="en-US" dirty="0"/>
              <a:t>	// … 100 other statements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1B61A-DB26-0786-9503-A4266D3A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behavior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2F3882-EAA2-841F-E41C-3995777B2B17}"/>
              </a:ext>
            </a:extLst>
          </p:cNvPr>
          <p:cNvSpPr/>
          <p:nvPr/>
        </p:nvSpPr>
        <p:spPr>
          <a:xfrm>
            <a:off x="8007208" y="2599980"/>
            <a:ext cx="1972019" cy="10025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 object</a:t>
            </a:r>
            <a:endParaRPr lang="en-US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71AD5F-6F65-89D7-665D-8ABAD4F0DBBE}"/>
              </a:ext>
            </a:extLst>
          </p:cNvPr>
          <p:cNvSpPr/>
          <p:nvPr/>
        </p:nvSpPr>
        <p:spPr>
          <a:xfrm>
            <a:off x="6935927" y="1249593"/>
            <a:ext cx="793214" cy="7601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F0ACCB-94FE-9647-D64E-4224AC403658}"/>
              </a:ext>
            </a:extLst>
          </p:cNvPr>
          <p:cNvSpPr/>
          <p:nvPr/>
        </p:nvSpPr>
        <p:spPr>
          <a:xfrm>
            <a:off x="10155497" y="1333041"/>
            <a:ext cx="793214" cy="7601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793504-BA03-7DC1-220E-03C70DF37CED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7612977" y="1898434"/>
            <a:ext cx="1380241" cy="7015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C857B4A-CCA8-E12F-413B-D242F4B549EF}"/>
              </a:ext>
            </a:extLst>
          </p:cNvPr>
          <p:cNvSpPr/>
          <p:nvPr/>
        </p:nvSpPr>
        <p:spPr>
          <a:xfrm>
            <a:off x="633269" y="3210039"/>
            <a:ext cx="5292047" cy="392476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4F2D6A-36D5-C9F2-6970-77AD1652F7D6}"/>
              </a:ext>
            </a:extLst>
          </p:cNvPr>
          <p:cNvSpPr/>
          <p:nvPr/>
        </p:nvSpPr>
        <p:spPr>
          <a:xfrm>
            <a:off x="633268" y="3529294"/>
            <a:ext cx="5292047" cy="392476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0946CA-B56A-45E3-7186-34F8CB17810D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 flipH="1">
            <a:off x="8993218" y="1981882"/>
            <a:ext cx="1278443" cy="6180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C7964D1-6389-1432-D26A-166B27394A1A}"/>
              </a:ext>
            </a:extLst>
          </p:cNvPr>
          <p:cNvSpPr/>
          <p:nvPr/>
        </p:nvSpPr>
        <p:spPr>
          <a:xfrm>
            <a:off x="633267" y="3945635"/>
            <a:ext cx="5292047" cy="392476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C674E9-1CD4-618F-7C61-12386486347F}"/>
              </a:ext>
            </a:extLst>
          </p:cNvPr>
          <p:cNvSpPr/>
          <p:nvPr/>
        </p:nvSpPr>
        <p:spPr>
          <a:xfrm>
            <a:off x="633266" y="4444579"/>
            <a:ext cx="5292047" cy="392476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4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4DFA1-A21C-4D23-2D23-8955E218B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2C7161-8186-4B3F-4FD7-759FE3D1B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of all programming languages, the program didn’t do what we wanted it to do</a:t>
            </a:r>
          </a:p>
          <a:p>
            <a:r>
              <a:rPr lang="en-US" dirty="0"/>
              <a:t>Java, Python -&gt; it crashed [defined behavior]</a:t>
            </a:r>
          </a:p>
          <a:p>
            <a:r>
              <a:rPr lang="en-US" dirty="0"/>
              <a:t>C -&gt; printed garbage or might crash [undefined behavior]</a:t>
            </a:r>
          </a:p>
          <a:p>
            <a:r>
              <a:rPr lang="en-US" b="1" i="1" dirty="0"/>
              <a:t>… why is the second option worse than the first?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4E9886-2634-A232-1ED4-303A5C7B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18938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5C952-6D17-B51B-C413-57EFA83C9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C59D59-A97C-8F79-2AE5-5D4E8335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&lt;memory&gt;</a:t>
            </a:r>
          </a:p>
          <a:p>
            <a:endParaRPr lang="en-US" dirty="0"/>
          </a:p>
          <a:p>
            <a:r>
              <a:rPr lang="en-US" dirty="0"/>
              <a:t>struct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    int value;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(int v) : value(v)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MyClass</a:t>
            </a:r>
            <a:r>
              <a:rPr lang="en-US" dirty="0"/>
              <a:t>(" &lt;&lt; value &lt;&lt; ") created\n";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~</a:t>
            </a:r>
            <a:r>
              <a:rPr lang="en-US" dirty="0" err="1"/>
              <a:t>MyClass</a:t>
            </a:r>
            <a:r>
              <a:rPr lang="en-US" dirty="0"/>
              <a:t>()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MyClass</a:t>
            </a:r>
            <a:r>
              <a:rPr lang="en-US" dirty="0"/>
              <a:t>(" &lt;&lt; value &lt;&lt; ") destroyed\n";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std::</a:t>
            </a:r>
            <a:r>
              <a:rPr lang="en-US" dirty="0" err="1"/>
              <a:t>shared_ptr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 ptr1 = 				std::</a:t>
            </a:r>
            <a:r>
              <a:rPr lang="en-US" dirty="0" err="1"/>
              <a:t>make_shared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&gt;(42);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		std::</a:t>
            </a:r>
            <a:r>
              <a:rPr lang="en-US" dirty="0" err="1"/>
              <a:t>shared_ptr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 ptr2 = ptr1;  // Shared ownership</a:t>
            </a:r>
          </a:p>
          <a:p>
            <a:r>
              <a:rPr lang="en-US" dirty="0"/>
              <a:t>        	std::</a:t>
            </a:r>
            <a:r>
              <a:rPr lang="en-US" dirty="0" err="1"/>
              <a:t>cout</a:t>
            </a:r>
            <a:r>
              <a:rPr lang="en-US" dirty="0"/>
              <a:t> &lt;&lt; "Value: " &lt;&lt; ptr2-&gt;value &lt;&lt; "\n";</a:t>
            </a:r>
          </a:p>
          <a:p>
            <a:r>
              <a:rPr lang="en-US" dirty="0"/>
              <a:t>	   	std::</a:t>
            </a:r>
            <a:r>
              <a:rPr lang="en-US" dirty="0" err="1"/>
              <a:t>cout</a:t>
            </a:r>
            <a:r>
              <a:rPr lang="en-US" dirty="0"/>
              <a:t> &lt;&lt; ptr1-&gt;value &lt;&lt; "\n";</a:t>
            </a:r>
          </a:p>
          <a:p>
            <a:r>
              <a:rPr lang="en-US" dirty="0"/>
              <a:t>    } // ptr2 goes out of scope</a:t>
            </a:r>
          </a:p>
          <a:p>
            <a:endParaRPr lang="en-US" dirty="0"/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ptr1-&gt;value &lt;&lt; "\n";</a:t>
            </a:r>
          </a:p>
          <a:p>
            <a:r>
              <a:rPr lang="en-US" dirty="0"/>
              <a:t>}  // ptr1 goes out of scope, and object is destroyed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B4AB0C-E1FF-08DE-5F2B-E48356B0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shared_ptr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750859-1247-4BD3-A001-B544299ECB3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</a:t>
            </a:r>
            <a:r>
              <a:rPr lang="en-US" b="1" i="1" dirty="0"/>
              <a:t>share </a:t>
            </a:r>
            <a:r>
              <a:rPr lang="en-US" dirty="0"/>
              <a:t>the object</a:t>
            </a:r>
          </a:p>
          <a:p>
            <a:r>
              <a:rPr lang="en-US" dirty="0"/>
              <a:t>Maintains a </a:t>
            </a:r>
            <a:r>
              <a:rPr lang="en-US" b="1" i="1" dirty="0"/>
              <a:t>reference count</a:t>
            </a:r>
            <a:r>
              <a:rPr lang="en-US" dirty="0"/>
              <a:t> of how many pointers point to the object</a:t>
            </a:r>
          </a:p>
          <a:p>
            <a:r>
              <a:rPr lang="en-US" dirty="0"/>
              <a:t>Object automatically deleted if the reference count goes to zero</a:t>
            </a:r>
          </a:p>
          <a:p>
            <a:r>
              <a:rPr lang="en-US" dirty="0"/>
              <a:t>At no point can you accidentally free an object too early!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8681F-FEB2-DBE0-67F5-E7996A4BA1E7}"/>
              </a:ext>
            </a:extLst>
          </p:cNvPr>
          <p:cNvSpPr/>
          <p:nvPr/>
        </p:nvSpPr>
        <p:spPr>
          <a:xfrm>
            <a:off x="6347194" y="3552212"/>
            <a:ext cx="5292047" cy="392476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4AFCB6-A8F4-6FFB-84B6-4A48CC05A37F}"/>
              </a:ext>
            </a:extLst>
          </p:cNvPr>
          <p:cNvSpPr/>
          <p:nvPr/>
        </p:nvSpPr>
        <p:spPr>
          <a:xfrm>
            <a:off x="6347194" y="4033414"/>
            <a:ext cx="5292047" cy="1100445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7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CC85F7-8812-5C51-CB95-9A18F4099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https://en.cppreference.com/w/cpp/memory</a:t>
            </a:r>
            <a:endParaRPr lang="en-US" dirty="0"/>
          </a:p>
          <a:p>
            <a:r>
              <a:rPr lang="en-US" dirty="0"/>
              <a:t>How to specify custom destructors for smart pointers</a:t>
            </a:r>
          </a:p>
          <a:p>
            <a:r>
              <a:rPr lang="en-US" dirty="0" err="1"/>
              <a:t>shared_ptr</a:t>
            </a:r>
            <a:r>
              <a:rPr lang="en-US" dirty="0"/>
              <a:t> can not have cyclical references</a:t>
            </a:r>
          </a:p>
          <a:p>
            <a:pPr lvl="1"/>
            <a:r>
              <a:rPr lang="en-US" dirty="0"/>
              <a:t>Need </a:t>
            </a:r>
            <a:r>
              <a:rPr lang="en-US" dirty="0" err="1"/>
              <a:t>weak_ptr</a:t>
            </a:r>
            <a:r>
              <a:rPr lang="en-US" dirty="0"/>
              <a:t> references to allow cyclical references</a:t>
            </a:r>
          </a:p>
          <a:p>
            <a:r>
              <a:rPr lang="en-US" dirty="0"/>
              <a:t>Takeaway – if you’re writing C++ code, please use smart pointers!!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BD4580-EFEA-B4A9-7E49-56EB5FD1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smart pointers</a:t>
            </a:r>
          </a:p>
        </p:txBody>
      </p:sp>
    </p:spTree>
    <p:extLst>
      <p:ext uri="{BB962C8B-B14F-4D97-AF65-F5344CB8AC3E}">
        <p14:creationId xmlns:p14="http://schemas.microsoft.com/office/powerpoint/2010/main" val="650039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78D137-B23E-B2FE-38A8-AB21A935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EEF56-596D-14F0-7252-3CE8B7756F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Sample software security questions</a:t>
            </a:r>
          </a:p>
        </p:txBody>
      </p:sp>
    </p:spTree>
    <p:extLst>
      <p:ext uri="{BB962C8B-B14F-4D97-AF65-F5344CB8AC3E}">
        <p14:creationId xmlns:p14="http://schemas.microsoft.com/office/powerpoint/2010/main" val="6017079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9C1DD5-C81E-C4DD-7AEA-9C894ABA5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605" y="905773"/>
            <a:ext cx="8530789" cy="5046453"/>
          </a:xfrm>
        </p:spPr>
        <p:txBody>
          <a:bodyPr>
            <a:normAutofit/>
          </a:bodyPr>
          <a:lstStyle/>
          <a:p>
            <a:r>
              <a:rPr lang="en-US" dirty="0"/>
              <a:t>void </a:t>
            </a:r>
            <a:r>
              <a:rPr lang="en-US" dirty="0" err="1"/>
              <a:t>secret_function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("You have successfully exploited the buffer overflow!\n");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vulnerable_function</a:t>
            </a:r>
            <a:r>
              <a:rPr lang="en-US" dirty="0"/>
              <a:t>(char *input) {</a:t>
            </a:r>
          </a:p>
          <a:p>
            <a:r>
              <a:rPr lang="en-US" dirty="0"/>
              <a:t>    char buffer[32];  </a:t>
            </a:r>
          </a:p>
          <a:p>
            <a:r>
              <a:rPr lang="en-US" dirty="0"/>
              <a:t>    </a:t>
            </a:r>
            <a:r>
              <a:rPr lang="en-US" dirty="0" err="1"/>
              <a:t>strcpy</a:t>
            </a:r>
            <a:r>
              <a:rPr lang="en-US" dirty="0"/>
              <a:t>(buffer, input);  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("You entered: %s\n", buffer);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 {</a:t>
            </a:r>
          </a:p>
          <a:p>
            <a:r>
              <a:rPr lang="en-US" dirty="0"/>
              <a:t>    if (</a:t>
            </a:r>
            <a:r>
              <a:rPr lang="en-US" dirty="0" err="1"/>
              <a:t>argc</a:t>
            </a:r>
            <a:r>
              <a:rPr lang="en-US" dirty="0"/>
              <a:t> &lt; 2)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("Usage: %s &lt;input&gt;\n", </a:t>
            </a:r>
            <a:r>
              <a:rPr lang="en-US" dirty="0" err="1"/>
              <a:t>argv</a:t>
            </a:r>
            <a:r>
              <a:rPr lang="en-US" dirty="0"/>
              <a:t>[0]);</a:t>
            </a:r>
          </a:p>
          <a:p>
            <a:r>
              <a:rPr lang="en-US" dirty="0"/>
              <a:t>        return 1;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vulnerable_function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[1]);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023F96-4C7C-B538-174E-D96104EB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find vulnerabilities in code and fix them</a:t>
            </a:r>
          </a:p>
        </p:txBody>
      </p:sp>
    </p:spTree>
    <p:extLst>
      <p:ext uri="{BB962C8B-B14F-4D97-AF65-F5344CB8AC3E}">
        <p14:creationId xmlns:p14="http://schemas.microsoft.com/office/powerpoint/2010/main" val="25157203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86A3D-300B-520B-FF51-8974C07E9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DD2AB1-8B29-D830-6103-E23416AA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657" y="857756"/>
            <a:ext cx="8464688" cy="5142487"/>
          </a:xfrm>
        </p:spPr>
        <p:txBody>
          <a:bodyPr>
            <a:normAutofit/>
          </a:bodyPr>
          <a:lstStyle/>
          <a:p>
            <a:r>
              <a:rPr lang="en-US" dirty="0"/>
              <a:t>typedef struct {</a:t>
            </a:r>
          </a:p>
          <a:p>
            <a:r>
              <a:rPr lang="en-US" dirty="0"/>
              <a:t>    	char name[32];</a:t>
            </a:r>
          </a:p>
          <a:p>
            <a:r>
              <a:rPr lang="en-US" dirty="0"/>
              <a:t>    	void (*</a:t>
            </a:r>
            <a:r>
              <a:rPr lang="en-US" dirty="0" err="1"/>
              <a:t>print_message</a:t>
            </a:r>
            <a:r>
              <a:rPr lang="en-US" dirty="0"/>
              <a:t>)();  // Function pointer</a:t>
            </a:r>
          </a:p>
          <a:p>
            <a:r>
              <a:rPr lang="en-US" dirty="0"/>
              <a:t>} User;</a:t>
            </a:r>
          </a:p>
          <a:p>
            <a:endParaRPr lang="en-US" dirty="0"/>
          </a:p>
          <a:p>
            <a:r>
              <a:rPr lang="en-US" dirty="0"/>
              <a:t>void greet() {</a:t>
            </a:r>
          </a:p>
          <a:p>
            <a:r>
              <a:rPr lang="en-US" dirty="0"/>
              <a:t>    	</a:t>
            </a:r>
            <a:r>
              <a:rPr lang="en-US" dirty="0" err="1"/>
              <a:t>printf</a:t>
            </a:r>
            <a:r>
              <a:rPr lang="en-US" dirty="0"/>
              <a:t>("Hello, user!\n");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hacked() {</a:t>
            </a:r>
          </a:p>
          <a:p>
            <a:r>
              <a:rPr lang="en-US" dirty="0"/>
              <a:t>    	</a:t>
            </a:r>
            <a:r>
              <a:rPr lang="en-US" dirty="0" err="1"/>
              <a:t>printf</a:t>
            </a:r>
            <a:r>
              <a:rPr lang="en-US" dirty="0"/>
              <a:t>("Exploit successful! Arbitrary code execution achieved.\n");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	User *user1 = (User *)malloc(</a:t>
            </a:r>
            <a:r>
              <a:rPr lang="en-US" dirty="0" err="1"/>
              <a:t>sizeof</a:t>
            </a:r>
            <a:r>
              <a:rPr lang="en-US" dirty="0"/>
              <a:t>(User));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(“%s”, user1-&gt;name);</a:t>
            </a:r>
          </a:p>
          <a:p>
            <a:r>
              <a:rPr lang="en-US" dirty="0"/>
              <a:t>	(*(user1-&gt;</a:t>
            </a:r>
            <a:r>
              <a:rPr lang="en-US" dirty="0" err="1"/>
              <a:t>print_message</a:t>
            </a:r>
            <a:r>
              <a:rPr lang="en-US" dirty="0"/>
              <a:t>))();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E2A446-AB04-36BD-F2BA-1F4CB124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the code below result in control flow hijack?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B6636C-08BE-AE92-E940-0F0505A9FBB3}"/>
              </a:ext>
            </a:extLst>
          </p:cNvPr>
          <p:cNvSpPr/>
          <p:nvPr/>
        </p:nvSpPr>
        <p:spPr>
          <a:xfrm>
            <a:off x="6711303" y="571014"/>
            <a:ext cx="458510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prevent it?</a:t>
            </a:r>
          </a:p>
        </p:txBody>
      </p:sp>
    </p:spTree>
    <p:extLst>
      <p:ext uri="{BB962C8B-B14F-4D97-AF65-F5344CB8AC3E}">
        <p14:creationId xmlns:p14="http://schemas.microsoft.com/office/powerpoint/2010/main" val="27909793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86DFD-5437-B2EE-90EC-C965F9FD9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94F20A-A328-BE9A-1F61-118027DB7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657" y="857756"/>
            <a:ext cx="8464688" cy="5142487"/>
          </a:xfrm>
        </p:spPr>
        <p:txBody>
          <a:bodyPr>
            <a:normAutofit/>
          </a:bodyPr>
          <a:lstStyle/>
          <a:p>
            <a:r>
              <a:rPr lang="en-US" dirty="0"/>
              <a:t>typedef struct {</a:t>
            </a:r>
          </a:p>
          <a:p>
            <a:r>
              <a:rPr lang="en-US" dirty="0"/>
              <a:t>    	char name[32];</a:t>
            </a:r>
          </a:p>
          <a:p>
            <a:r>
              <a:rPr lang="en-US" dirty="0"/>
              <a:t>    	void (*</a:t>
            </a:r>
            <a:r>
              <a:rPr lang="en-US" dirty="0" err="1"/>
              <a:t>print_message</a:t>
            </a:r>
            <a:r>
              <a:rPr lang="en-US" dirty="0"/>
              <a:t>)();  // Function pointer</a:t>
            </a:r>
          </a:p>
          <a:p>
            <a:r>
              <a:rPr lang="en-US" dirty="0"/>
              <a:t>} User;</a:t>
            </a:r>
          </a:p>
          <a:p>
            <a:endParaRPr lang="en-US" dirty="0"/>
          </a:p>
          <a:p>
            <a:r>
              <a:rPr lang="en-US" dirty="0"/>
              <a:t>void greet() {</a:t>
            </a:r>
          </a:p>
          <a:p>
            <a:r>
              <a:rPr lang="en-US" dirty="0"/>
              <a:t>    	</a:t>
            </a:r>
            <a:r>
              <a:rPr lang="en-US" dirty="0" err="1"/>
              <a:t>printf</a:t>
            </a:r>
            <a:r>
              <a:rPr lang="en-US" dirty="0"/>
              <a:t>("Hello, user!\n");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hacked() {</a:t>
            </a:r>
          </a:p>
          <a:p>
            <a:r>
              <a:rPr lang="en-US" dirty="0"/>
              <a:t>    	</a:t>
            </a:r>
            <a:r>
              <a:rPr lang="en-US" dirty="0" err="1"/>
              <a:t>printf</a:t>
            </a:r>
            <a:r>
              <a:rPr lang="en-US" dirty="0"/>
              <a:t>("Exploit successful! Arbitrary code execution achieved.\n");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	User *user1 = (User *)malloc(</a:t>
            </a:r>
            <a:r>
              <a:rPr lang="en-US" dirty="0" err="1"/>
              <a:t>sizeof</a:t>
            </a:r>
            <a:r>
              <a:rPr lang="en-US" dirty="0"/>
              <a:t>(User));</a:t>
            </a:r>
          </a:p>
          <a:p>
            <a:r>
              <a:rPr lang="en-US" dirty="0"/>
              <a:t>	char </a:t>
            </a:r>
            <a:r>
              <a:rPr lang="en-US" dirty="0" err="1"/>
              <a:t>temp_buff</a:t>
            </a:r>
            <a:r>
              <a:rPr lang="en-US" dirty="0"/>
              <a:t>[100];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(“%99s”, </a:t>
            </a:r>
            <a:r>
              <a:rPr lang="en-US" dirty="0" err="1"/>
              <a:t>temp_buff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(user1-&gt;name, </a:t>
            </a:r>
            <a:r>
              <a:rPr lang="en-US" dirty="0" err="1"/>
              <a:t>temp_buff</a:t>
            </a:r>
            <a:r>
              <a:rPr lang="en-US" dirty="0"/>
              <a:t>);</a:t>
            </a:r>
          </a:p>
          <a:p>
            <a:r>
              <a:rPr lang="en-US" dirty="0"/>
              <a:t>	(*(user1-&gt;</a:t>
            </a:r>
            <a:r>
              <a:rPr lang="en-US" dirty="0" err="1"/>
              <a:t>print_message</a:t>
            </a:r>
            <a:r>
              <a:rPr lang="en-US" dirty="0"/>
              <a:t>))();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41E0BC-A8D7-EBBE-BC56-E80738F1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the code below result in control flow hijack?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CFA1F9-F631-12DE-00E3-3F4C4E720219}"/>
              </a:ext>
            </a:extLst>
          </p:cNvPr>
          <p:cNvSpPr/>
          <p:nvPr/>
        </p:nvSpPr>
        <p:spPr>
          <a:xfrm>
            <a:off x="6711303" y="571014"/>
            <a:ext cx="458510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prevent it?</a:t>
            </a:r>
          </a:p>
        </p:txBody>
      </p:sp>
    </p:spTree>
    <p:extLst>
      <p:ext uri="{BB962C8B-B14F-4D97-AF65-F5344CB8AC3E}">
        <p14:creationId xmlns:p14="http://schemas.microsoft.com/office/powerpoint/2010/main" val="23724113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3315A8-B550-67B6-9F39-49A245152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5E04C5-85FE-690D-1CA3-8E77FDAFF6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safety in Java</a:t>
            </a:r>
          </a:p>
        </p:txBody>
      </p:sp>
    </p:spTree>
    <p:extLst>
      <p:ext uri="{BB962C8B-B14F-4D97-AF65-F5344CB8AC3E}">
        <p14:creationId xmlns:p14="http://schemas.microsoft.com/office/powerpoint/2010/main" val="38411606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5989B-21C0-B5BC-4AAD-1BAF47339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2E07B4-8C97-7651-2831-665CDA958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&lt;memory&gt;</a:t>
            </a:r>
          </a:p>
          <a:p>
            <a:endParaRPr lang="en-US" dirty="0"/>
          </a:p>
          <a:p>
            <a:r>
              <a:rPr lang="en-US" dirty="0"/>
              <a:t>struct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    int value;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(int v) : value(v)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MyClass</a:t>
            </a:r>
            <a:r>
              <a:rPr lang="en-US" dirty="0"/>
              <a:t>(" &lt;&lt; value &lt;&lt; ") created\n";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~</a:t>
            </a:r>
            <a:r>
              <a:rPr lang="en-US" dirty="0" err="1"/>
              <a:t>MyClass</a:t>
            </a:r>
            <a:r>
              <a:rPr lang="en-US" dirty="0"/>
              <a:t>()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MyClass</a:t>
            </a:r>
            <a:r>
              <a:rPr lang="en-US" dirty="0"/>
              <a:t>(" &lt;&lt; value &lt;&lt; ") destroyed\n";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do {</a:t>
            </a:r>
          </a:p>
          <a:p>
            <a:r>
              <a:rPr lang="en-US" dirty="0"/>
              <a:t>		</a:t>
            </a:r>
            <a:r>
              <a:rPr lang="en-US" dirty="0" err="1"/>
              <a:t>MyClass</a:t>
            </a:r>
            <a:r>
              <a:rPr lang="en-US" dirty="0"/>
              <a:t>* </a:t>
            </a:r>
            <a:r>
              <a:rPr lang="en-US" dirty="0" err="1"/>
              <a:t>ptr</a:t>
            </a:r>
            <a:r>
              <a:rPr lang="en-US" dirty="0"/>
              <a:t> = new </a:t>
            </a:r>
            <a:r>
              <a:rPr lang="en-US" dirty="0" err="1"/>
              <a:t>MyClass</a:t>
            </a:r>
            <a:r>
              <a:rPr lang="en-US" dirty="0"/>
              <a:t>(100);</a:t>
            </a:r>
          </a:p>
          <a:p>
            <a:r>
              <a:rPr lang="en-US" dirty="0"/>
              <a:t>	} while (// user doesn’t enter q);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8A4A08-439A-0DA9-1DF8-AC7040E4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E54B6D-11B9-3D18-3582-376DB1A24C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Occurs when the pointer or reference goes out of scope, but the memory it was pointing to is not freed</a:t>
            </a:r>
          </a:p>
          <a:p>
            <a:r>
              <a:rPr lang="en-US" dirty="0"/>
              <a:t>Not a security issue </a:t>
            </a:r>
            <a:r>
              <a:rPr lang="en-US" i="1" dirty="0"/>
              <a:t>directly</a:t>
            </a:r>
          </a:p>
          <a:p>
            <a:r>
              <a:rPr lang="en-US" dirty="0"/>
              <a:t>Can result in </a:t>
            </a:r>
            <a:r>
              <a:rPr lang="en-US" b="1" i="1" dirty="0"/>
              <a:t>denial-of-service </a:t>
            </a:r>
            <a:r>
              <a:rPr lang="en-US" dirty="0"/>
              <a:t>errors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3B49BD-15F3-8F1C-5F5D-4DED11F4441B}"/>
              </a:ext>
            </a:extLst>
          </p:cNvPr>
          <p:cNvSpPr/>
          <p:nvPr/>
        </p:nvSpPr>
        <p:spPr>
          <a:xfrm>
            <a:off x="6347194" y="4715219"/>
            <a:ext cx="5292047" cy="870333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D645C-2EE6-9DCD-D72D-C2A143B31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DCC544-4843-D504-1EE6-D320C06C9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28933"/>
          </a:xfrm>
        </p:spPr>
        <p:txBody>
          <a:bodyPr/>
          <a:lstStyle/>
          <a:p>
            <a:r>
              <a:rPr lang="en-US" dirty="0"/>
              <a:t>Java compiler inserts bounds checks for array accesses that are inserted at runtime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4FCF1C-AF1A-C415-E19A-FA08C837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memory safety in 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3A755-869D-E7A4-FCFA-6EA08AA3B4B8}"/>
              </a:ext>
            </a:extLst>
          </p:cNvPr>
          <p:cNvSpPr txBox="1"/>
          <p:nvPr/>
        </p:nvSpPr>
        <p:spPr>
          <a:xfrm>
            <a:off x="735525" y="2580073"/>
            <a:ext cx="50162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BF208-247F-32C1-1622-98645DC3911B}"/>
              </a:ext>
            </a:extLst>
          </p:cNvPr>
          <p:cNvSpPr txBox="1"/>
          <p:nvPr/>
        </p:nvSpPr>
        <p:spPr>
          <a:xfrm>
            <a:off x="6252637" y="2690444"/>
            <a:ext cx="531055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index = </a:t>
            </a:r>
            <a:r>
              <a:rPr lang="en-US" sz="1600" dirty="0" err="1">
                <a:latin typeface="Consolas" panose="020B0609020204030204" pitchFamily="49" charset="0"/>
              </a:rPr>
              <a:t>Integer.parseInt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if (index &lt; </a:t>
            </a:r>
            <a:r>
              <a:rPr lang="en-US" sz="1600" dirty="0" err="1">
                <a:latin typeface="Consolas" panose="020B0609020204030204" pitchFamily="49" charset="0"/>
              </a:rPr>
              <a:t>arr.length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} else {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	throw new </a:t>
            </a:r>
            <a:r>
              <a:rPr lang="en-US" sz="1600" dirty="0" err="1">
                <a:latin typeface="Consolas" panose="020B0609020204030204" pitchFamily="49" charset="0"/>
              </a:rPr>
              <a:t>ArrayIndexOutOfBoundsException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541909-C789-77A4-26B3-3CFA3702F35A}"/>
              </a:ext>
            </a:extLst>
          </p:cNvPr>
          <p:cNvSpPr txBox="1"/>
          <p:nvPr/>
        </p:nvSpPr>
        <p:spPr>
          <a:xfrm>
            <a:off x="1622022" y="1933743"/>
            <a:ext cx="2517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Original Java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377F5-842B-2B8A-1AFB-8E8E3703EDCF}"/>
              </a:ext>
            </a:extLst>
          </p:cNvPr>
          <p:cNvSpPr txBox="1"/>
          <p:nvPr/>
        </p:nvSpPr>
        <p:spPr>
          <a:xfrm>
            <a:off x="6440206" y="1749076"/>
            <a:ext cx="4374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/>
              <a:t>Pseudo-code after Java compiler </a:t>
            </a:r>
          </a:p>
          <a:p>
            <a:pPr algn="ctr"/>
            <a:r>
              <a:rPr lang="en-US" sz="2400" b="1" i="1" dirty="0"/>
              <a:t>inserts checks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9CE58C-A9A3-A50E-3370-35DC08E9D562}"/>
              </a:ext>
            </a:extLst>
          </p:cNvPr>
          <p:cNvSpPr/>
          <p:nvPr/>
        </p:nvSpPr>
        <p:spPr>
          <a:xfrm>
            <a:off x="6252637" y="3461411"/>
            <a:ext cx="4360985" cy="32839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410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5533F-4D68-6356-5E13-B43E17DF9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8BFAFF-EAA5-F73B-52D0-A5DC4448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memory management</a:t>
            </a:r>
          </a:p>
          <a:p>
            <a:r>
              <a:rPr lang="en-US" dirty="0"/>
              <a:t>Heap objects created using </a:t>
            </a:r>
            <a:r>
              <a:rPr lang="en-US" dirty="0">
                <a:latin typeface="Consolas" panose="020B0609020204030204" pitchFamily="49" charset="0"/>
              </a:rPr>
              <a:t>new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E.g.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Car c = new Car();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Heap objects are automatically freed when no valid reference remain to them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“Garbage collection”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Key distinction – no smart pointers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09D74A-8547-C212-5106-94386922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memory safety in Java</a:t>
            </a:r>
          </a:p>
        </p:txBody>
      </p:sp>
    </p:spTree>
    <p:extLst>
      <p:ext uri="{BB962C8B-B14F-4D97-AF65-F5344CB8AC3E}">
        <p14:creationId xmlns:p14="http://schemas.microsoft.com/office/powerpoint/2010/main" val="108613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F52EAE-8ACE-0BF0-716D-F03224E2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Undefined behavior leaves system in inconsistent state</a:t>
            </a:r>
          </a:p>
          <a:p>
            <a:r>
              <a:rPr lang="en-US" dirty="0"/>
              <a:t>Inconsistent state can be exploited by the attacker</a:t>
            </a:r>
          </a:p>
          <a:p>
            <a:r>
              <a:rPr lang="en-US" b="1" i="1" dirty="0"/>
              <a:t>… How??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83DF96-8737-A3FE-2DF2-0987653D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UB worse?</a:t>
            </a:r>
          </a:p>
        </p:txBody>
      </p:sp>
    </p:spTree>
    <p:extLst>
      <p:ext uri="{BB962C8B-B14F-4D97-AF65-F5344CB8AC3E}">
        <p14:creationId xmlns:p14="http://schemas.microsoft.com/office/powerpoint/2010/main" val="361715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A8F48-81E3-22FE-F75A-C672482E1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1029E9-15CC-618A-4220-F381B6F3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{}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 Car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public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source)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this.energySource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source;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List&lt;Car&gt; void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(“electric”);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gasSource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(“gas”);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c1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c2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gasSource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c3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List&lt;Car&gt;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List&lt;Car&gt;();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carList.push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(c1);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carList.push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(c3); // c2 not pushed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static void main(..)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List&lt;Car&gt; cars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System.out.println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(…);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A448DB-7A23-0486-3A11-22488E36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68C019-CFB0-EA37-569B-78E10E5325D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process of automatic memory management for dynamically allocated memory</a:t>
            </a:r>
          </a:p>
          <a:p>
            <a:r>
              <a:rPr lang="en-US" dirty="0"/>
              <a:t>Java runtime maintains object reachability graph</a:t>
            </a:r>
          </a:p>
          <a:p>
            <a:r>
              <a:rPr lang="en-US" b="1" dirty="0"/>
              <a:t>Garbage</a:t>
            </a:r>
            <a:r>
              <a:rPr lang="en-US" dirty="0"/>
              <a:t>: Objects no longer reachable or usable by the program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/>
              <a:t>Once an object is classified as “garbage” it is automatically reclaimed by a </a:t>
            </a:r>
            <a:r>
              <a:rPr lang="en-US" i="1" dirty="0"/>
              <a:t>garbage collector </a:t>
            </a:r>
            <a:r>
              <a:rPr lang="en-US" dirty="0"/>
              <a:t>thread</a:t>
            </a:r>
          </a:p>
          <a:p>
            <a:r>
              <a:rPr lang="en-US" dirty="0"/>
              <a:t>Prevents both dangling pointers and memory leaks</a:t>
            </a:r>
          </a:p>
        </p:txBody>
      </p:sp>
    </p:spTree>
    <p:extLst>
      <p:ext uri="{BB962C8B-B14F-4D97-AF65-F5344CB8AC3E}">
        <p14:creationId xmlns:p14="http://schemas.microsoft.com/office/powerpoint/2010/main" val="5984437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F7637-2E88-2CC4-D876-ADF557F3E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2656B5-61BE-AD53-76D7-267B6351B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{}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 Car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public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source)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this.energySource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source;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List&lt;Car&gt; void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(“electric”);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gasSource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(“gas”);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c1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c2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gasSource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c3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List&lt;Car&gt;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List&lt;Car&gt;();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carList.push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(c1);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carList.push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(c3); // c2 not pushed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return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static void main(..)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List&lt;Car&gt; cars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System.out.println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(…);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BA3EFE-B748-ED34-9BA1-80F84728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graph</a:t>
            </a:r>
          </a:p>
        </p:txBody>
      </p:sp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A3EFE24B-2FFB-58FC-722A-F87A7E5A9A2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Root node tracks all variables in scope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1FD8B-F92A-22D4-9E1A-765B19268FCB}"/>
              </a:ext>
            </a:extLst>
          </p:cNvPr>
          <p:cNvSpPr/>
          <p:nvPr/>
        </p:nvSpPr>
        <p:spPr>
          <a:xfrm>
            <a:off x="6252635" y="2469157"/>
            <a:ext cx="5304057" cy="374572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11BF6-4487-4E91-9BC7-0F44E8C82C5E}"/>
              </a:ext>
            </a:extLst>
          </p:cNvPr>
          <p:cNvSpPr/>
          <p:nvPr/>
        </p:nvSpPr>
        <p:spPr>
          <a:xfrm>
            <a:off x="1273171" y="1929330"/>
            <a:ext cx="1520328" cy="5398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electricSource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13246C-760D-EBE0-1F49-EDE1AE6D4A9D}"/>
              </a:ext>
            </a:extLst>
          </p:cNvPr>
          <p:cNvSpPr/>
          <p:nvPr/>
        </p:nvSpPr>
        <p:spPr>
          <a:xfrm>
            <a:off x="1084048" y="3011739"/>
            <a:ext cx="673865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2E2FD1-8F8E-6509-45E3-CABEEB099E07}"/>
              </a:ext>
            </a:extLst>
          </p:cNvPr>
          <p:cNvSpPr/>
          <p:nvPr/>
        </p:nvSpPr>
        <p:spPr>
          <a:xfrm>
            <a:off x="6252635" y="2774186"/>
            <a:ext cx="5304057" cy="253388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D5C99E-731B-A1E6-7293-D6506AE2A944}"/>
              </a:ext>
            </a:extLst>
          </p:cNvPr>
          <p:cNvSpPr/>
          <p:nvPr/>
        </p:nvSpPr>
        <p:spPr>
          <a:xfrm>
            <a:off x="3111152" y="1929329"/>
            <a:ext cx="1520328" cy="5398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gasSource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BAE0FD-56F2-72A4-991A-A88175C44202}"/>
              </a:ext>
            </a:extLst>
          </p:cNvPr>
          <p:cNvSpPr/>
          <p:nvPr/>
        </p:nvSpPr>
        <p:spPr>
          <a:xfrm>
            <a:off x="6252634" y="3047537"/>
            <a:ext cx="5304057" cy="253388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688241-78C0-79D2-AB7A-1635E844BC3B}"/>
              </a:ext>
            </a:extLst>
          </p:cNvPr>
          <p:cNvSpPr/>
          <p:nvPr/>
        </p:nvSpPr>
        <p:spPr>
          <a:xfrm>
            <a:off x="2272828" y="3011739"/>
            <a:ext cx="673865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CE6051-0FA3-9CD4-EB64-E256CA26F7BA}"/>
              </a:ext>
            </a:extLst>
          </p:cNvPr>
          <p:cNvSpPr/>
          <p:nvPr/>
        </p:nvSpPr>
        <p:spPr>
          <a:xfrm>
            <a:off x="3875874" y="3011739"/>
            <a:ext cx="673865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4DBDE3-E73B-1EB4-A6DC-89CCBF9EDBD8}"/>
              </a:ext>
            </a:extLst>
          </p:cNvPr>
          <p:cNvSpPr/>
          <p:nvPr/>
        </p:nvSpPr>
        <p:spPr>
          <a:xfrm>
            <a:off x="6252633" y="3189385"/>
            <a:ext cx="5304057" cy="253388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EC3C4B-9850-1FFB-EDB3-6E90E3996120}"/>
              </a:ext>
            </a:extLst>
          </p:cNvPr>
          <p:cNvSpPr/>
          <p:nvPr/>
        </p:nvSpPr>
        <p:spPr>
          <a:xfrm>
            <a:off x="6252632" y="3359649"/>
            <a:ext cx="5304057" cy="253388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C2544D-6981-624B-0C3F-EED761565C5E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1420981" y="2469157"/>
            <a:ext cx="612354" cy="542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8B4CC5-C195-102B-6291-F47B1A267334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3871316" y="2469156"/>
            <a:ext cx="341491" cy="5425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511BEC-ABA1-9283-0C47-D03A4D3AD33A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H="1" flipV="1">
            <a:off x="2033335" y="2469157"/>
            <a:ext cx="576426" cy="542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5CAA239-3522-5CF9-B047-8B9C45632EA2}"/>
              </a:ext>
            </a:extLst>
          </p:cNvPr>
          <p:cNvSpPr/>
          <p:nvPr/>
        </p:nvSpPr>
        <p:spPr>
          <a:xfrm>
            <a:off x="1696402" y="4055587"/>
            <a:ext cx="1097097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carList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F2C0E9-DAE8-3BFF-B925-86ABC7698B93}"/>
              </a:ext>
            </a:extLst>
          </p:cNvPr>
          <p:cNvSpPr/>
          <p:nvPr/>
        </p:nvSpPr>
        <p:spPr>
          <a:xfrm>
            <a:off x="6252631" y="3557076"/>
            <a:ext cx="5227937" cy="69627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B10566-C46F-B303-47DF-EAFF852B1556}"/>
              </a:ext>
            </a:extLst>
          </p:cNvPr>
          <p:cNvCxnSpPr>
            <a:cxnSpLocks/>
            <a:stCxn id="29" idx="0"/>
            <a:endCxn id="8" idx="2"/>
          </p:cNvCxnSpPr>
          <p:nvPr/>
        </p:nvCxnSpPr>
        <p:spPr>
          <a:xfrm flipH="1" flipV="1">
            <a:off x="1420981" y="3551566"/>
            <a:ext cx="823970" cy="504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EA3A5A-FE52-9759-B909-3B57264AAA4D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flipV="1">
            <a:off x="2244951" y="3551566"/>
            <a:ext cx="364810" cy="504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C295B20-000F-E2CC-2A3D-3CF10F1F51DD}"/>
              </a:ext>
            </a:extLst>
          </p:cNvPr>
          <p:cNvSpPr/>
          <p:nvPr/>
        </p:nvSpPr>
        <p:spPr>
          <a:xfrm rot="10800000">
            <a:off x="8944201" y="4753724"/>
            <a:ext cx="539827" cy="3745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76B10A-7D1A-BE40-A803-93A54AB69ED6}"/>
              </a:ext>
            </a:extLst>
          </p:cNvPr>
          <p:cNvSpPr/>
          <p:nvPr/>
        </p:nvSpPr>
        <p:spPr>
          <a:xfrm>
            <a:off x="690256" y="5128297"/>
            <a:ext cx="1006146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ROOT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3EE852-CFF9-1212-894F-A5C79E8FC1E8}"/>
              </a:ext>
            </a:extLst>
          </p:cNvPr>
          <p:cNvCxnSpPr>
            <a:cxnSpLocks/>
            <a:stCxn id="41" idx="0"/>
            <a:endCxn id="29" idx="2"/>
          </p:cNvCxnSpPr>
          <p:nvPr/>
        </p:nvCxnSpPr>
        <p:spPr>
          <a:xfrm flipV="1">
            <a:off x="1193329" y="4595414"/>
            <a:ext cx="1051622" cy="532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5C08F5-AEB5-8EA5-AB08-69E707C30D8C}"/>
              </a:ext>
            </a:extLst>
          </p:cNvPr>
          <p:cNvCxnSpPr>
            <a:cxnSpLocks/>
            <a:stCxn id="41" idx="0"/>
            <a:endCxn id="8" idx="2"/>
          </p:cNvCxnSpPr>
          <p:nvPr/>
        </p:nvCxnSpPr>
        <p:spPr>
          <a:xfrm flipV="1">
            <a:off x="1193329" y="3551566"/>
            <a:ext cx="227652" cy="15767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C3E04E2-375C-974E-04BF-40B608610F1F}"/>
              </a:ext>
            </a:extLst>
          </p:cNvPr>
          <p:cNvCxnSpPr>
            <a:stCxn id="41" idx="0"/>
            <a:endCxn id="13" idx="2"/>
          </p:cNvCxnSpPr>
          <p:nvPr/>
        </p:nvCxnSpPr>
        <p:spPr>
          <a:xfrm rot="5400000" flipH="1" flipV="1">
            <a:off x="1914703" y="2830193"/>
            <a:ext cx="1576731" cy="3019478"/>
          </a:xfrm>
          <a:prstGeom prst="curvedConnector3">
            <a:avLst>
              <a:gd name="adj1" fmla="val 8077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2E157BE0-8F9C-AA4B-70C7-F0C6F6542431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1116990" y="3635526"/>
            <a:ext cx="1576730" cy="1408811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DC73EAA5-9FA7-F493-D7B7-571665436011}"/>
              </a:ext>
            </a:extLst>
          </p:cNvPr>
          <p:cNvCxnSpPr>
            <a:cxnSpLocks/>
            <a:stCxn id="41" idx="0"/>
            <a:endCxn id="7" idx="0"/>
          </p:cNvCxnSpPr>
          <p:nvPr/>
        </p:nvCxnSpPr>
        <p:spPr>
          <a:xfrm rot="5400000" flipH="1" flipV="1">
            <a:off x="13849" y="3108811"/>
            <a:ext cx="3198967" cy="840006"/>
          </a:xfrm>
          <a:prstGeom prst="curvedConnector3">
            <a:avLst>
              <a:gd name="adj1" fmla="val 107146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07A92A3E-3DDF-FCB1-161A-6AD8B27665EE}"/>
              </a:ext>
            </a:extLst>
          </p:cNvPr>
          <p:cNvCxnSpPr>
            <a:cxnSpLocks/>
            <a:stCxn id="41" idx="3"/>
            <a:endCxn id="10" idx="2"/>
          </p:cNvCxnSpPr>
          <p:nvPr/>
        </p:nvCxnSpPr>
        <p:spPr>
          <a:xfrm flipV="1">
            <a:off x="1696402" y="2469156"/>
            <a:ext cx="2174914" cy="2929055"/>
          </a:xfrm>
          <a:prstGeom prst="curved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07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29" grpId="0" animBg="1"/>
      <p:bldP spid="30" grpId="0" animBg="1"/>
      <p:bldP spid="30" grpId="1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2537F-65D7-065F-DEA4-1FA476068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645D13-C4CF-02DB-2FA3-39FCDCD4F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{}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 Car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public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source)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this.energySource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source;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List&lt;Car&gt; void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(“electric”);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gasSource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(“gas”);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c1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c2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gasSource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c3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List&lt;Car&gt;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List&lt;Car&gt;();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carList.push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(c1);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carList.push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(c3); // c2 not pushed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return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static void main(..)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List&lt;Car&gt; cars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System.out.println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(…);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40BCF1-9853-B1BD-587B-C8891FE5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graph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6748AB-1622-5A3B-EAF2-0693CEAD12A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Root node tracks all variables in scope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AC8A73-EAD5-3FC9-84D2-EABD7A5DC455}"/>
              </a:ext>
            </a:extLst>
          </p:cNvPr>
          <p:cNvSpPr/>
          <p:nvPr/>
        </p:nvSpPr>
        <p:spPr>
          <a:xfrm>
            <a:off x="1273171" y="1929330"/>
            <a:ext cx="1520328" cy="5398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electricSource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B84149-90C7-CE4B-A08D-AA6AB53BF5A4}"/>
              </a:ext>
            </a:extLst>
          </p:cNvPr>
          <p:cNvSpPr/>
          <p:nvPr/>
        </p:nvSpPr>
        <p:spPr>
          <a:xfrm>
            <a:off x="1084048" y="3011739"/>
            <a:ext cx="673865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B50F4-7C47-DCED-C05E-DFFCAEC4D8B7}"/>
              </a:ext>
            </a:extLst>
          </p:cNvPr>
          <p:cNvSpPr/>
          <p:nvPr/>
        </p:nvSpPr>
        <p:spPr>
          <a:xfrm>
            <a:off x="3111152" y="1929329"/>
            <a:ext cx="1520328" cy="5398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gasSource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32A10B-3C4F-2578-5087-B6B427C32738}"/>
              </a:ext>
            </a:extLst>
          </p:cNvPr>
          <p:cNvSpPr/>
          <p:nvPr/>
        </p:nvSpPr>
        <p:spPr>
          <a:xfrm>
            <a:off x="2272828" y="3011739"/>
            <a:ext cx="673865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2DB538-99CA-B87B-8518-BF60C97076A5}"/>
              </a:ext>
            </a:extLst>
          </p:cNvPr>
          <p:cNvSpPr/>
          <p:nvPr/>
        </p:nvSpPr>
        <p:spPr>
          <a:xfrm>
            <a:off x="3875874" y="3011739"/>
            <a:ext cx="673865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E51000-3615-7BF9-D815-80C920E9562D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1420981" y="2469157"/>
            <a:ext cx="612354" cy="542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5D1074-82C2-A88C-1870-795E1FD3F7CF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3871316" y="2469156"/>
            <a:ext cx="341491" cy="5425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E34679-765B-7BB3-E046-88A643069EE8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H="1" flipV="1">
            <a:off x="2033335" y="2469157"/>
            <a:ext cx="576426" cy="542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CDAEFA4-6BC7-6869-B643-58D93775E134}"/>
              </a:ext>
            </a:extLst>
          </p:cNvPr>
          <p:cNvSpPr/>
          <p:nvPr/>
        </p:nvSpPr>
        <p:spPr>
          <a:xfrm>
            <a:off x="1696402" y="4055587"/>
            <a:ext cx="1097097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carList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294C91-8A31-686C-9069-0F6373B795ED}"/>
              </a:ext>
            </a:extLst>
          </p:cNvPr>
          <p:cNvCxnSpPr>
            <a:cxnSpLocks/>
            <a:stCxn id="29" idx="0"/>
            <a:endCxn id="8" idx="2"/>
          </p:cNvCxnSpPr>
          <p:nvPr/>
        </p:nvCxnSpPr>
        <p:spPr>
          <a:xfrm flipH="1" flipV="1">
            <a:off x="1420981" y="3551566"/>
            <a:ext cx="823970" cy="504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303A4C-A5A7-1E30-38B9-7F3D0BACD65F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flipV="1">
            <a:off x="2244951" y="3551566"/>
            <a:ext cx="364810" cy="504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4133957-1EB1-E1E2-5F8D-5342BAE8AE4A}"/>
              </a:ext>
            </a:extLst>
          </p:cNvPr>
          <p:cNvSpPr/>
          <p:nvPr/>
        </p:nvSpPr>
        <p:spPr>
          <a:xfrm rot="10800000">
            <a:off x="8866599" y="4915535"/>
            <a:ext cx="539827" cy="3745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6512C0-AC43-AC4A-B823-F2189266F72F}"/>
              </a:ext>
            </a:extLst>
          </p:cNvPr>
          <p:cNvSpPr/>
          <p:nvPr/>
        </p:nvSpPr>
        <p:spPr>
          <a:xfrm>
            <a:off x="690256" y="5128297"/>
            <a:ext cx="1006146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ROOT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3CE7A8-B4D4-B8A1-0422-66EC66439B53}"/>
              </a:ext>
            </a:extLst>
          </p:cNvPr>
          <p:cNvCxnSpPr>
            <a:cxnSpLocks/>
            <a:stCxn id="41" idx="0"/>
            <a:endCxn id="29" idx="2"/>
          </p:cNvCxnSpPr>
          <p:nvPr/>
        </p:nvCxnSpPr>
        <p:spPr>
          <a:xfrm flipV="1">
            <a:off x="1193329" y="4595414"/>
            <a:ext cx="1051622" cy="532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7EEBCC-5E2E-A240-ACF1-375BEB546180}"/>
              </a:ext>
            </a:extLst>
          </p:cNvPr>
          <p:cNvCxnSpPr>
            <a:cxnSpLocks/>
            <a:stCxn id="41" idx="0"/>
            <a:endCxn id="8" idx="2"/>
          </p:cNvCxnSpPr>
          <p:nvPr/>
        </p:nvCxnSpPr>
        <p:spPr>
          <a:xfrm flipV="1">
            <a:off x="1193329" y="3551566"/>
            <a:ext cx="227652" cy="15767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FDD57CA8-DA5A-DFB9-B346-872F1FA375C7}"/>
              </a:ext>
            </a:extLst>
          </p:cNvPr>
          <p:cNvCxnSpPr>
            <a:stCxn id="41" idx="0"/>
            <a:endCxn id="13" idx="2"/>
          </p:cNvCxnSpPr>
          <p:nvPr/>
        </p:nvCxnSpPr>
        <p:spPr>
          <a:xfrm rot="5400000" flipH="1" flipV="1">
            <a:off x="1914703" y="2830193"/>
            <a:ext cx="1576731" cy="3019478"/>
          </a:xfrm>
          <a:prstGeom prst="curvedConnector3">
            <a:avLst>
              <a:gd name="adj1" fmla="val 8077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A1D4B0EF-0F2A-141F-5A56-546979161B5D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1116990" y="3635526"/>
            <a:ext cx="1576730" cy="1408811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DC423FFE-7F25-C9F7-6ED7-D9F242FCB6F0}"/>
              </a:ext>
            </a:extLst>
          </p:cNvPr>
          <p:cNvCxnSpPr>
            <a:cxnSpLocks/>
            <a:stCxn id="41" idx="0"/>
            <a:endCxn id="7" idx="0"/>
          </p:cNvCxnSpPr>
          <p:nvPr/>
        </p:nvCxnSpPr>
        <p:spPr>
          <a:xfrm rot="5400000" flipH="1" flipV="1">
            <a:off x="13849" y="3108811"/>
            <a:ext cx="3198967" cy="840006"/>
          </a:xfrm>
          <a:prstGeom prst="curvedConnector3">
            <a:avLst>
              <a:gd name="adj1" fmla="val 107146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98207CB4-E2C8-7A29-DEC3-F3761D246F22}"/>
              </a:ext>
            </a:extLst>
          </p:cNvPr>
          <p:cNvCxnSpPr>
            <a:cxnSpLocks/>
            <a:stCxn id="41" idx="3"/>
            <a:endCxn id="10" idx="2"/>
          </p:cNvCxnSpPr>
          <p:nvPr/>
        </p:nvCxnSpPr>
        <p:spPr>
          <a:xfrm flipV="1">
            <a:off x="1696402" y="2469156"/>
            <a:ext cx="2174914" cy="2929055"/>
          </a:xfrm>
          <a:prstGeom prst="curved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71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44E73-8DF5-A133-3FCD-92CD97F37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5D0007-C512-8C73-07AD-D02A23BB3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spawns a “garbage collector” thread when memory usage reaches a threshold</a:t>
            </a:r>
          </a:p>
          <a:p>
            <a:r>
              <a:rPr lang="en-US" dirty="0"/>
              <a:t>Identifies “garbage” – objects no longer reachable or usable by the program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/>
              <a:t>Once an object is classified as “garbage” it is automatically reclaimed by a </a:t>
            </a:r>
            <a:r>
              <a:rPr lang="en-US" i="1" dirty="0"/>
              <a:t>garbage collector </a:t>
            </a:r>
            <a:r>
              <a:rPr lang="en-US" dirty="0"/>
              <a:t>thread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822AF0-D065-5FA6-9DCC-4B3A58BF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11921732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C5553-3058-08D8-FC8F-6D6156264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CBBDB0-01FE-9054-9013-0B973726B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Prevents both dangling pointers and memory leaks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A heap object is never freed if it is reachable -&gt; no use-after-free</a:t>
            </a:r>
          </a:p>
          <a:p>
            <a:pPr lvl="1"/>
            <a:r>
              <a:rPr lang="en-US" dirty="0"/>
              <a:t>If a heap object is not reachable it is guaranteed to be freed -&gt; no memory leaks</a:t>
            </a:r>
          </a:p>
          <a:p>
            <a:pPr lvl="2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54B058-AA73-B61F-1E64-6954E56B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7621518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AD308-9BE5-9FA5-7454-8A9A1487C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2F6B8-8924-A042-78F7-3C9E251F9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Mark-and-sweep</a:t>
            </a:r>
          </a:p>
          <a:p>
            <a:pPr lvl="1"/>
            <a:r>
              <a:rPr lang="en-US" dirty="0"/>
              <a:t>Marking phase: mark reachable objects</a:t>
            </a:r>
          </a:p>
          <a:p>
            <a:pPr lvl="1"/>
            <a:r>
              <a:rPr lang="en-US" dirty="0"/>
              <a:t>Sweeping phase: sweep and free unreachable objects</a:t>
            </a:r>
          </a:p>
          <a:p>
            <a:r>
              <a:rPr lang="en-US" dirty="0"/>
              <a:t>Stop-the-world approach</a:t>
            </a:r>
          </a:p>
          <a:p>
            <a:pPr lvl="1"/>
            <a:r>
              <a:rPr lang="en-US" dirty="0"/>
              <a:t>Pauses all application threads while the garbage collector runs</a:t>
            </a:r>
          </a:p>
          <a:p>
            <a:pPr lvl="1"/>
            <a:r>
              <a:rPr lang="en-US" dirty="0"/>
              <a:t>Typically, full STW approach is rare nowadays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D18C7D-B7DC-2FEE-57AA-DB5407D5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6421346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0E8EF-C91F-7F21-1A1D-8643FBDBC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E34F90-53CD-0D66-8391-3675051C2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Garbage collection has a high overhead</a:t>
            </a:r>
          </a:p>
          <a:p>
            <a:r>
              <a:rPr lang="en-US" dirty="0"/>
              <a:t>Performance depends on application memory consumption</a:t>
            </a:r>
          </a:p>
          <a:p>
            <a:pPr lvl="1"/>
            <a:r>
              <a:rPr lang="en-US" dirty="0"/>
              <a:t>At lower memory usage, garbage collection is not triggered</a:t>
            </a:r>
          </a:p>
          <a:p>
            <a:pPr lvl="1"/>
            <a:r>
              <a:rPr lang="en-US" dirty="0"/>
              <a:t>Hard to predict application behavior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A7AA2A-EEA1-741F-87CE-E290D393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garbage collected languages</a:t>
            </a:r>
          </a:p>
        </p:txBody>
      </p:sp>
    </p:spTree>
    <p:extLst>
      <p:ext uri="{BB962C8B-B14F-4D97-AF65-F5344CB8AC3E}">
        <p14:creationId xmlns:p14="http://schemas.microsoft.com/office/powerpoint/2010/main" val="348451980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D7E07-E428-56B2-886A-14C3AC6F4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D0ECAE-D287-CA5E-A715-CB0102B3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safety is critical for security</a:t>
            </a:r>
          </a:p>
          <a:p>
            <a:r>
              <a:rPr lang="en-US" dirty="0"/>
              <a:t>Lack of memory safety -&gt; sensitive data corruption, control flow hijack</a:t>
            </a:r>
          </a:p>
          <a:p>
            <a:r>
              <a:rPr lang="en-US" dirty="0"/>
              <a:t>Secure programming can mitigate lack of memory safety in C/C++</a:t>
            </a:r>
          </a:p>
          <a:p>
            <a:pPr lvl="1"/>
            <a:r>
              <a:rPr lang="en-US" dirty="0" err="1"/>
              <a:t>scanf</a:t>
            </a:r>
            <a:r>
              <a:rPr lang="en-US" dirty="0"/>
              <a:t>(“%9s”, buffer), </a:t>
            </a:r>
            <a:r>
              <a:rPr lang="en-US" dirty="0" err="1"/>
              <a:t>strncpy</a:t>
            </a:r>
            <a:r>
              <a:rPr lang="en-US" dirty="0"/>
              <a:t>(d, s, size);</a:t>
            </a:r>
          </a:p>
          <a:p>
            <a:pPr lvl="1"/>
            <a:r>
              <a:rPr lang="en-US" dirty="0"/>
              <a:t>C++ smart pointers</a:t>
            </a:r>
          </a:p>
          <a:p>
            <a:r>
              <a:rPr lang="en-US" dirty="0"/>
              <a:t>Java temporal memory safety through garbage collection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2A2489-49B3-1892-E600-8C8686E0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3531592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ACF764-4EF3-0028-4DE0-4F47C8F9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1A3D27-E15C-8F38-F8B7-FF8576E0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 user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0C0C64-2CAE-B514-C326-93C24A9E4193}"/>
              </a:ext>
            </a:extLst>
          </p:cNvPr>
          <p:cNvSpPr/>
          <p:nvPr/>
        </p:nvSpPr>
        <p:spPr>
          <a:xfrm>
            <a:off x="7008367" y="1497989"/>
            <a:ext cx="3908087" cy="36998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Gmail | Google Blog">
            <a:extLst>
              <a:ext uri="{FF2B5EF4-FFF2-40B4-BE49-F238E27FC236}">
                <a16:creationId xmlns:a16="http://schemas.microsoft.com/office/drawing/2014/main" id="{CDF7F8C2-FB88-B599-2121-AD08F038E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797" y="3491965"/>
            <a:ext cx="1158090" cy="115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customer icons">
            <a:extLst>
              <a:ext uri="{FF2B5EF4-FFF2-40B4-BE49-F238E27FC236}">
                <a16:creationId xmlns:a16="http://schemas.microsoft.com/office/drawing/2014/main" id="{9432BEF6-5000-02DD-0944-685D41358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45" y="2534498"/>
            <a:ext cx="1873052" cy="163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Bank of America Reveals New Logo Design - Logo Designer - Logo Designer">
            <a:extLst>
              <a:ext uri="{FF2B5EF4-FFF2-40B4-BE49-F238E27FC236}">
                <a16:creationId xmlns:a16="http://schemas.microsoft.com/office/drawing/2014/main" id="{6C78171D-1824-495D-2663-AAF14BD70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607" y="1960103"/>
            <a:ext cx="1876034" cy="115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loud clipart 8 - Cliparting.com">
            <a:extLst>
              <a:ext uri="{FF2B5EF4-FFF2-40B4-BE49-F238E27FC236}">
                <a16:creationId xmlns:a16="http://schemas.microsoft.com/office/drawing/2014/main" id="{4C3C513B-08DD-ED2B-56D2-DB1DBEA8E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341" y="4483613"/>
            <a:ext cx="1346070" cy="8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Free Document Cliparts, Download Free Document Cliparts png images, Free  ClipArts on Clipart Library">
            <a:extLst>
              <a:ext uri="{FF2B5EF4-FFF2-40B4-BE49-F238E27FC236}">
                <a16:creationId xmlns:a16="http://schemas.microsoft.com/office/drawing/2014/main" id="{A605D263-51FB-967E-0E59-66DF6AA50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206" y="2131799"/>
            <a:ext cx="980299" cy="9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Free Email Clip Art Images｜Illustoon">
            <a:extLst>
              <a:ext uri="{FF2B5EF4-FFF2-40B4-BE49-F238E27FC236}">
                <a16:creationId xmlns:a16="http://schemas.microsoft.com/office/drawing/2014/main" id="{C59EB284-B554-ACEC-CCB2-74F208411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42" y="1985589"/>
            <a:ext cx="1244991" cy="124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Free Credit Card Transparent Background, Download Free Credit Card  Transparent Background png images, Free ClipArts on Clipart Library">
            <a:extLst>
              <a:ext uri="{FF2B5EF4-FFF2-40B4-BE49-F238E27FC236}">
                <a16:creationId xmlns:a16="http://schemas.microsoft.com/office/drawing/2014/main" id="{A9EDEC4A-1D00-78F1-9527-0B95330CE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71" y="3658407"/>
            <a:ext cx="885568" cy="88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23andMe - Home | Facebook">
            <a:extLst>
              <a:ext uri="{FF2B5EF4-FFF2-40B4-BE49-F238E27FC236}">
                <a16:creationId xmlns:a16="http://schemas.microsoft.com/office/drawing/2014/main" id="{46BFE5CE-A92B-9E3A-EF20-4E6F46530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375" y="1845356"/>
            <a:ext cx="1385224" cy="138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Google Docs Logo | Google docs logo, Google docs, Digital marketing plan  template">
            <a:extLst>
              <a:ext uri="{FF2B5EF4-FFF2-40B4-BE49-F238E27FC236}">
                <a16:creationId xmlns:a16="http://schemas.microsoft.com/office/drawing/2014/main" id="{7B89A553-1A75-9460-AAA7-DBF0E0FBF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821" y="3347891"/>
            <a:ext cx="939398" cy="118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E5D45B-1005-6B51-9D74-FC6C7F3736D9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3148597" y="3347891"/>
            <a:ext cx="3859770" cy="4380"/>
          </a:xfrm>
          <a:prstGeom prst="straightConnector1">
            <a:avLst/>
          </a:prstGeom>
          <a:ln w="85725" cmpd="thickThin">
            <a:solidFill>
              <a:srgbClr val="0000FF"/>
            </a:solidFill>
            <a:round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DNA | Inspirit">
            <a:extLst>
              <a:ext uri="{FF2B5EF4-FFF2-40B4-BE49-F238E27FC236}">
                <a16:creationId xmlns:a16="http://schemas.microsoft.com/office/drawing/2014/main" id="{D55A59B2-81BE-93D0-BA3F-4606781FA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0702">
            <a:off x="4622651" y="3379311"/>
            <a:ext cx="1872021" cy="18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4478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7909B19-9198-7BC1-B1F1-9FB3705A8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C17A23-0FAA-BD62-42DE-3FD738D51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Confidentiality: information is only accessible to those authorized to it</a:t>
            </a:r>
          </a:p>
          <a:p>
            <a:r>
              <a:rPr lang="en-US" dirty="0"/>
              <a:t>Integrity: information is modified only by those authorized to do so</a:t>
            </a:r>
          </a:p>
          <a:p>
            <a:r>
              <a:rPr lang="en-US" dirty="0"/>
              <a:t>Availability: information is available to authorized users when needed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5D62ED-72F1-17AB-F3A1-25371541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security principles</a:t>
            </a:r>
          </a:p>
        </p:txBody>
      </p:sp>
    </p:spTree>
    <p:extLst>
      <p:ext uri="{BB962C8B-B14F-4D97-AF65-F5344CB8AC3E}">
        <p14:creationId xmlns:p14="http://schemas.microsoft.com/office/powerpoint/2010/main" val="1670977460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8390</TotalTime>
  <Words>8442</Words>
  <Application>Microsoft Office PowerPoint</Application>
  <PresentationFormat>Widescreen</PresentationFormat>
  <Paragraphs>1305</Paragraphs>
  <Slides>107</Slides>
  <Notes>25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3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Module goals</vt:lpstr>
      <vt:lpstr>C vs Java vs Python</vt:lpstr>
      <vt:lpstr>C vs Java vs Python</vt:lpstr>
      <vt:lpstr>Memory layout</vt:lpstr>
      <vt:lpstr>C: lack of bounds checks</vt:lpstr>
      <vt:lpstr>Memory safety and performance</vt:lpstr>
      <vt:lpstr>So what?</vt:lpstr>
      <vt:lpstr>Why is UB worse?</vt:lpstr>
      <vt:lpstr>Background: types of memory</vt:lpstr>
      <vt:lpstr>Background: stack layout</vt:lpstr>
      <vt:lpstr>Buffer overflow</vt:lpstr>
      <vt:lpstr>Buffer overflow</vt:lpstr>
      <vt:lpstr>Vulnerable string-related libc functions</vt:lpstr>
      <vt:lpstr>Vulnerable string-related libc functions</vt:lpstr>
      <vt:lpstr>Buffer overflow demo</vt:lpstr>
      <vt:lpstr>Programming languages and memory safety</vt:lpstr>
      <vt:lpstr>PowerPoint Presentation</vt:lpstr>
      <vt:lpstr>Memory safety and performance</vt:lpstr>
      <vt:lpstr>C vs. Java performance</vt:lpstr>
      <vt:lpstr>Performance critical software in C/C++</vt:lpstr>
      <vt:lpstr>Security attacks</vt:lpstr>
      <vt:lpstr>PowerPoint Presentation</vt:lpstr>
      <vt:lpstr>Announcements</vt:lpstr>
      <vt:lpstr>Agenda</vt:lpstr>
      <vt:lpstr>Buffer overflow</vt:lpstr>
      <vt:lpstr>Buffer overflow</vt:lpstr>
      <vt:lpstr>Vulnerable string-related libc functions</vt:lpstr>
      <vt:lpstr>Stack memory on x86 (high-level idea)</vt:lpstr>
      <vt:lpstr>Stack memory on x86 (high-level idea)</vt:lpstr>
      <vt:lpstr>Stack memory on x86 (high-level idea)</vt:lpstr>
      <vt:lpstr>Stack memory on x86 (high-level idea)</vt:lpstr>
      <vt:lpstr>x86 feature</vt:lpstr>
      <vt:lpstr>Implications…</vt:lpstr>
      <vt:lpstr>Implications…</vt:lpstr>
      <vt:lpstr>Implications…</vt:lpstr>
      <vt:lpstr>Demo</vt:lpstr>
      <vt:lpstr>Interesting targets for control flow hijack</vt:lpstr>
      <vt:lpstr>What else?</vt:lpstr>
      <vt:lpstr>What else?</vt:lpstr>
      <vt:lpstr>What else?</vt:lpstr>
      <vt:lpstr>What else?</vt:lpstr>
      <vt:lpstr>Implications…</vt:lpstr>
      <vt:lpstr>But isn’t all this too hard to exploit?</vt:lpstr>
      <vt:lpstr>But isn’t all this too hard to exploit?</vt:lpstr>
      <vt:lpstr>Heap-based vulnerabilities/attacks</vt:lpstr>
      <vt:lpstr>Heap overflow attacks</vt:lpstr>
      <vt:lpstr>Heap overflow attacks</vt:lpstr>
      <vt:lpstr>Types of memory safety</vt:lpstr>
      <vt:lpstr>Temporal safety vulnerabilities</vt:lpstr>
      <vt:lpstr>Temporal safety vulnerabilities</vt:lpstr>
      <vt:lpstr>Temporal safety vulnerabilities</vt:lpstr>
      <vt:lpstr>Temporal safety vulnerabilities</vt:lpstr>
      <vt:lpstr>Secure programming</vt:lpstr>
      <vt:lpstr>String functions</vt:lpstr>
      <vt:lpstr>Avoiding temporal safety bugs</vt:lpstr>
      <vt:lpstr>PowerPoint Presentation</vt:lpstr>
      <vt:lpstr>Agenda</vt:lpstr>
      <vt:lpstr>Memory safety</vt:lpstr>
      <vt:lpstr>Buffer overflow to corrupt sensitive stack data</vt:lpstr>
      <vt:lpstr>Buffer overflow to hijack control flow</vt:lpstr>
      <vt:lpstr>Defenses - stack canaries</vt:lpstr>
      <vt:lpstr>Defenses - stack canaries</vt:lpstr>
      <vt:lpstr>Defenses - stack canaries</vt:lpstr>
      <vt:lpstr>Defenses - stack canaries</vt:lpstr>
      <vt:lpstr>Defenses - stack canaries</vt:lpstr>
      <vt:lpstr>Stack canaries</vt:lpstr>
      <vt:lpstr>Defenses – Address Space Layout Randomization </vt:lpstr>
      <vt:lpstr>Secure programming</vt:lpstr>
      <vt:lpstr>String functions</vt:lpstr>
      <vt:lpstr>Avoiding temporal safety bugs</vt:lpstr>
      <vt:lpstr>Background: variable’s scope</vt:lpstr>
      <vt:lpstr>PowerPoint Presentation</vt:lpstr>
      <vt:lpstr>C++ smart pointers</vt:lpstr>
      <vt:lpstr>unique_ptr</vt:lpstr>
      <vt:lpstr>unique_ptr</vt:lpstr>
      <vt:lpstr>unique_ptr</vt:lpstr>
      <vt:lpstr>What about multiple pointers to same var?</vt:lpstr>
      <vt:lpstr>Desired behavior</vt:lpstr>
      <vt:lpstr>shared_ptr</vt:lpstr>
      <vt:lpstr>More about smart pointers</vt:lpstr>
      <vt:lpstr>PowerPoint Presentation</vt:lpstr>
      <vt:lpstr>Question – find vulnerabilities in code and fix them</vt:lpstr>
      <vt:lpstr>Can the code below result in control flow hijack?</vt:lpstr>
      <vt:lpstr>Can the code below result in control flow hijack?</vt:lpstr>
      <vt:lpstr>PowerPoint Presentation</vt:lpstr>
      <vt:lpstr>Memory leak</vt:lpstr>
      <vt:lpstr>Spatial memory safety in Java</vt:lpstr>
      <vt:lpstr>Temporal memory safety in Java</vt:lpstr>
      <vt:lpstr>Garbage collection</vt:lpstr>
      <vt:lpstr>Object graph</vt:lpstr>
      <vt:lpstr>Object graph</vt:lpstr>
      <vt:lpstr>Java garbage collection</vt:lpstr>
      <vt:lpstr>Java garbage collection</vt:lpstr>
      <vt:lpstr>Garbage collection algorithms</vt:lpstr>
      <vt:lpstr>Performance of garbage collected languages</vt:lpstr>
      <vt:lpstr>Summary</vt:lpstr>
      <vt:lpstr>Sensitive user data</vt:lpstr>
      <vt:lpstr>Software security principles</vt:lpstr>
      <vt:lpstr>What is software security?</vt:lpstr>
      <vt:lpstr>Spatial memory safety</vt:lpstr>
      <vt:lpstr>Lack of spatial memory safety</vt:lpstr>
      <vt:lpstr>Types of memory</vt:lpstr>
      <vt:lpstr>Function calls on X86 architectures</vt:lpstr>
      <vt:lpstr>Function calls on X86 architectures</vt:lpstr>
      <vt:lpstr>Control flow hijack</vt:lpstr>
      <vt:lpstr>Temporal memory safety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1259</cp:revision>
  <dcterms:created xsi:type="dcterms:W3CDTF">2019-06-30T03:25:06Z</dcterms:created>
  <dcterms:modified xsi:type="dcterms:W3CDTF">2025-03-05T17:49:08Z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