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6"/>
  </p:notesMasterIdLst>
  <p:handoutMasterIdLst>
    <p:handoutMasterId r:id="rId77"/>
  </p:handoutMasterIdLst>
  <p:sldIdLst>
    <p:sldId id="256" r:id="rId2"/>
    <p:sldId id="1115" r:id="rId3"/>
    <p:sldId id="1116" r:id="rId4"/>
    <p:sldId id="1117" r:id="rId5"/>
    <p:sldId id="1118" r:id="rId6"/>
    <p:sldId id="1119" r:id="rId7"/>
    <p:sldId id="1088" r:id="rId8"/>
    <p:sldId id="1121" r:id="rId9"/>
    <p:sldId id="1122" r:id="rId10"/>
    <p:sldId id="1124" r:id="rId11"/>
    <p:sldId id="1102" r:id="rId12"/>
    <p:sldId id="1103" r:id="rId13"/>
    <p:sldId id="1104" r:id="rId14"/>
    <p:sldId id="1101" r:id="rId15"/>
    <p:sldId id="1126" r:id="rId16"/>
    <p:sldId id="1108" r:id="rId17"/>
    <p:sldId id="259" r:id="rId18"/>
    <p:sldId id="1123" r:id="rId19"/>
    <p:sldId id="1125" r:id="rId20"/>
    <p:sldId id="1089" r:id="rId21"/>
    <p:sldId id="1090" r:id="rId22"/>
    <p:sldId id="1087" r:id="rId23"/>
    <p:sldId id="1127" r:id="rId24"/>
    <p:sldId id="1150" r:id="rId25"/>
    <p:sldId id="1092" r:id="rId26"/>
    <p:sldId id="1161" r:id="rId27"/>
    <p:sldId id="1162" r:id="rId28"/>
    <p:sldId id="1163" r:id="rId29"/>
    <p:sldId id="1130" r:id="rId30"/>
    <p:sldId id="1129" r:id="rId31"/>
    <p:sldId id="1131" r:id="rId32"/>
    <p:sldId id="1132" r:id="rId33"/>
    <p:sldId id="1134" r:id="rId34"/>
    <p:sldId id="1135" r:id="rId35"/>
    <p:sldId id="1136" r:id="rId36"/>
    <p:sldId id="1137" r:id="rId37"/>
    <p:sldId id="1138" r:id="rId38"/>
    <p:sldId id="1139" r:id="rId39"/>
    <p:sldId id="1140" r:id="rId40"/>
    <p:sldId id="1141" r:id="rId41"/>
    <p:sldId id="1142" r:id="rId42"/>
    <p:sldId id="1143" r:id="rId43"/>
    <p:sldId id="1158" r:id="rId44"/>
    <p:sldId id="1145" r:id="rId45"/>
    <p:sldId id="1144" r:id="rId46"/>
    <p:sldId id="1146" r:id="rId47"/>
    <p:sldId id="1147" r:id="rId48"/>
    <p:sldId id="1148" r:id="rId49"/>
    <p:sldId id="1151" r:id="rId50"/>
    <p:sldId id="1094" r:id="rId51"/>
    <p:sldId id="1149" r:id="rId52"/>
    <p:sldId id="1152" r:id="rId53"/>
    <p:sldId id="1153" r:id="rId54"/>
    <p:sldId id="1154" r:id="rId55"/>
    <p:sldId id="1155" r:id="rId56"/>
    <p:sldId id="1156" r:id="rId57"/>
    <p:sldId id="1157" r:id="rId58"/>
    <p:sldId id="1159" r:id="rId59"/>
    <p:sldId id="1160" r:id="rId60"/>
    <p:sldId id="1105" r:id="rId61"/>
    <p:sldId id="1110" r:id="rId62"/>
    <p:sldId id="1111" r:id="rId63"/>
    <p:sldId id="1113" r:id="rId64"/>
    <p:sldId id="1114" r:id="rId65"/>
    <p:sldId id="258" r:id="rId66"/>
    <p:sldId id="1106" r:id="rId67"/>
    <p:sldId id="257" r:id="rId68"/>
    <p:sldId id="1091" r:id="rId69"/>
    <p:sldId id="1096" r:id="rId70"/>
    <p:sldId id="1100" r:id="rId71"/>
    <p:sldId id="1099" r:id="rId72"/>
    <p:sldId id="1107" r:id="rId73"/>
    <p:sldId id="1109" r:id="rId74"/>
    <p:sldId id="1095" r:id="rId75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0000FF"/>
    <a:srgbClr val="B9B9FF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1840" autoAdjust="0"/>
  </p:normalViewPr>
  <p:slideViewPr>
    <p:cSldViewPr snapToGrid="0">
      <p:cViewPr varScale="1">
        <p:scale>
          <a:sx n="87" d="100"/>
          <a:sy n="87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8/10/relationships/authors" Target="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Runtime (in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(gcc-14)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180</c:v>
                </c:pt>
                <c:pt idx="2">
                  <c:v>308</c:v>
                </c:pt>
                <c:pt idx="3">
                  <c:v>278</c:v>
                </c:pt>
                <c:pt idx="4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F48-9787-6A969CB49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(openjdk-23)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</c:v>
                </c:pt>
                <c:pt idx="1">
                  <c:v>992</c:v>
                </c:pt>
                <c:pt idx="2">
                  <c:v>448</c:v>
                </c:pt>
                <c:pt idx="3">
                  <c:v>781</c:v>
                </c:pt>
                <c:pt idx="4">
                  <c:v>1972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F48-9787-6A969CB4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544239"/>
        <c:axId val="2067527919"/>
      </c:barChart>
      <c:catAx>
        <c:axId val="206754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27919"/>
        <c:crosses val="autoZero"/>
        <c:auto val="1"/>
        <c:lblAlgn val="ctr"/>
        <c:lblOffset val="100"/>
        <c:noMultiLvlLbl val="0"/>
      </c:catAx>
      <c:valAx>
        <c:axId val="20675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0ACC-CCEF-871F-BC62-970FA8485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581C0-A2C8-7A6E-8953-F95FABBC8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2125-E0D2-5BB1-5312-F9892F778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D1E95-4B4B-54F4-E498-1A7C38F0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68783B-991A-A392-F953-3A8F75CBE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5171A-D53F-6C39-F4CC-38DC0C223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1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51D2-CFB8-FA91-D642-2FD9C25D8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EB285-3C92-93C7-5E8E-056AFF4E2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FC74D-D1B9-ADBB-6F4A-66DBAD88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2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64C51-0A7F-C15C-73E5-CB3423A22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3777C-1BC4-ED78-90B8-0D012D865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B72CF-4E06-0998-9CDC-601EA105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9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6368-9DC5-BBFE-DEC8-44F504B09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684B3-9949-FDF2-04EE-D22AC6350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D0978-049B-6642-D0C0-C7F8BBE6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7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multi-step attacks</a:t>
            </a:r>
          </a:p>
        </p:txBody>
      </p:sp>
    </p:spTree>
    <p:extLst>
      <p:ext uri="{BB962C8B-B14F-4D97-AF65-F5344CB8AC3E}">
        <p14:creationId xmlns:p14="http://schemas.microsoft.com/office/powerpoint/2010/main" val="195856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5261-39B2-06E1-B810-260DB6C5C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4BC27-3CAC-4179-0BA5-EF05E1830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6DABD-00B0-1D33-2A2A-CB56A7521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48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22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3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9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benchmarks</a:t>
            </a:r>
          </a:p>
        </p:txBody>
      </p:sp>
    </p:spTree>
    <p:extLst>
      <p:ext uri="{BB962C8B-B14F-4D97-AF65-F5344CB8AC3E}">
        <p14:creationId xmlns:p14="http://schemas.microsoft.com/office/powerpoint/2010/main" val="359931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2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A7DDE-102F-ACA4-4120-A1AB1DA0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36791-4A5B-7ACE-10F9-4D788E7DB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32A00-4E20-2D02-EFAA-A0488778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5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6EF5-E564-E625-5F40-A54E369EE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34BFE-74F3-2137-A62E-C15EBCE26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B31A4-197F-5929-FE1E-F7AEFFEA5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Specific to x86.. Most common </a:t>
            </a:r>
            <a:r>
              <a:rPr lang="en-US" dirty="0" err="1"/>
              <a:t>archs</a:t>
            </a:r>
            <a:r>
              <a:rPr lang="en-US" dirty="0"/>
              <a:t> operate in this way</a:t>
            </a:r>
          </a:p>
        </p:txBody>
      </p:sp>
    </p:spTree>
    <p:extLst>
      <p:ext uri="{BB962C8B-B14F-4D97-AF65-F5344CB8AC3E}">
        <p14:creationId xmlns:p14="http://schemas.microsoft.com/office/powerpoint/2010/main" val="147195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6B0B-9D60-ED3B-AC0D-440C6FC2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50D41-E76B-8A04-473C-90155E60D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5F86B-F462-C8C1-198B-BD5756CE6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6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3396-3D2E-65C0-24D6-FDA2D1D6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BF11C5-8D30-6B6D-61DD-101309F6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C5CDF-B9E0-31C2-650E-4B7D97512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March 3,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March 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March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March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March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March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March 3,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buffer-overflow-demo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control-flow-hijack-demo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8F301-6663-0FD8-B771-8AF137EC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global_arr</a:t>
            </a:r>
            <a:r>
              <a:rPr lang="en-US" dirty="0"/>
              <a:t>[10];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int </a:t>
            </a:r>
            <a:r>
              <a:rPr lang="en-US" dirty="0" err="1"/>
              <a:t>local_arr</a:t>
            </a:r>
            <a:r>
              <a:rPr lang="en-US" dirty="0"/>
              <a:t>[10];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int* p = malloc(10*</a:t>
            </a:r>
            <a:r>
              <a:rPr lang="en-US" dirty="0" err="1"/>
              <a:t>sizeof</a:t>
            </a:r>
            <a:r>
              <a:rPr lang="en-US" dirty="0"/>
              <a:t>(int));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A68C3-3FD0-7739-2546-9030E368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types of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8519F-BC20-2D0C-4083-60F96DCE97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Applications have (at least) 3 types of memory</a:t>
            </a:r>
          </a:p>
          <a:p>
            <a:r>
              <a:rPr lang="en-US" dirty="0"/>
              <a:t>Function local variables allocated on the “stack”</a:t>
            </a:r>
          </a:p>
          <a:p>
            <a:r>
              <a:rPr lang="en-US" dirty="0"/>
              <a:t>Heap variables allocated via malloc </a:t>
            </a:r>
          </a:p>
          <a:p>
            <a:r>
              <a:rPr lang="en-US" dirty="0"/>
              <a:t>Global variables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D2DBB-3A9F-3174-8176-6E5E08BE0CDA}"/>
              </a:ext>
            </a:extLst>
          </p:cNvPr>
          <p:cNvSpPr txBox="1"/>
          <p:nvPr/>
        </p:nvSpPr>
        <p:spPr>
          <a:xfrm>
            <a:off x="8692308" y="78500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Global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F1B21-8F61-369F-40DC-A77B8F251E29}"/>
              </a:ext>
            </a:extLst>
          </p:cNvPr>
          <p:cNvSpPr txBox="1"/>
          <p:nvPr/>
        </p:nvSpPr>
        <p:spPr>
          <a:xfrm>
            <a:off x="8811657" y="1576382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Stack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8E6A3-193B-6202-4DC3-BD57CCD19671}"/>
              </a:ext>
            </a:extLst>
          </p:cNvPr>
          <p:cNvSpPr/>
          <p:nvPr/>
        </p:nvSpPr>
        <p:spPr>
          <a:xfrm>
            <a:off x="6115145" y="696277"/>
            <a:ext cx="2416138" cy="45805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4F17-5097-B5D6-D749-83BA5C849C1E}"/>
              </a:ext>
            </a:extLst>
          </p:cNvPr>
          <p:cNvSpPr/>
          <p:nvPr/>
        </p:nvSpPr>
        <p:spPr>
          <a:xfrm>
            <a:off x="6364836" y="1576382"/>
            <a:ext cx="2416138" cy="7812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0C153-A03E-6116-CDA1-33E0ACEAD9A9}"/>
              </a:ext>
            </a:extLst>
          </p:cNvPr>
          <p:cNvGrpSpPr/>
          <p:nvPr/>
        </p:nvGrpSpPr>
        <p:grpSpPr>
          <a:xfrm>
            <a:off x="6630586" y="2389042"/>
            <a:ext cx="5178064" cy="781228"/>
            <a:chOff x="6630586" y="2389042"/>
            <a:chExt cx="5178064" cy="7812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EAA2D-535C-EF21-780A-3C21C07F94DC}"/>
                </a:ext>
              </a:extLst>
            </p:cNvPr>
            <p:cNvSpPr txBox="1"/>
            <p:nvPr/>
          </p:nvSpPr>
          <p:spPr>
            <a:xfrm>
              <a:off x="10285476" y="2480839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Heap variable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1C1261-BC85-2849-F80C-3339FEBD6E03}"/>
                </a:ext>
              </a:extLst>
            </p:cNvPr>
            <p:cNvSpPr/>
            <p:nvPr/>
          </p:nvSpPr>
          <p:spPr>
            <a:xfrm>
              <a:off x="6630586" y="2389042"/>
              <a:ext cx="3706724" cy="781228"/>
            </a:xfrm>
            <a:prstGeom prst="rect">
              <a:avLst/>
            </a:prstGeom>
            <a:noFill/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8587-7E83-0FBF-06A0-11DC3072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6453-80AD-92C1-05EF-A4C10C4A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28ECF4-2D4F-B623-0E9B-8FCB1663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stack layout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F5915-01ED-DD1C-8323-E7F3EC59B5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118673-66B5-AD81-0EB9-64D6164E35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E2FF74-31B4-9702-328A-865659480E26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D909E0-3418-4BF5-EE78-78E5C587E5C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FBBB6A-4DF4-D392-6DB9-C82B853CCCDE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6E5BB8-D644-024C-8A06-802C9989429A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705A2D-6C1F-4565-7884-B8095FBA5A2F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F291BD-AD0A-5B4F-D11A-5855FE9F99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B0831F-B6B2-A0A9-E65B-F2167EDEF50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C35311-3DEC-EDE5-2DAD-D76CC6C75DE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CEB95E-AE6C-65BB-B19E-8581021EF74F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0C76563-9894-3AF6-8F5F-084568009CA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5A5DF16-CF7A-8E8C-EFD7-E5E3F61194C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2D0A4ED-2FA5-11CE-56A4-CAAB890F8177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242B8B5-85DD-C660-F7A7-476DD7DF7CA9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A3A0117-E820-ECFC-3633-6F7C9A04FE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84983C2-0827-0081-2CFC-E1EB79E0B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56ADDCA-332D-B1AF-872E-D9C9EFABB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7F6608F-24AC-3517-8942-387CF5082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D043ED-D394-488F-5905-8C9C664EC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E7C2C80-06AF-5A5E-C67C-08E538DEE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5103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25774-DE6A-0797-10CD-B3E6A136B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03E68-9998-C315-BA7B-D952CF5D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94DC1-691D-F815-E480-033327A4CBB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192DC-9E31-2B63-4ED6-24FEC7B66FF8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0DAFB0-D470-DC18-01D6-6C8837EA392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7A4016-CDD8-9916-DCD2-4D3BFFADD0C6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A981E0-B1EB-6211-8C67-6F0196C971BB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9300E3-874E-A79A-DD4D-1CDAC8B43AA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6B16D6-7056-E369-B3E2-510FD8DE7E00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BC1841-887E-217E-5770-AF44A4F182B6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C1D9E6-D713-E11C-308E-E17326CE2022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1245453-BB65-8D81-8A28-4A28066430A2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5E32E36-E7EF-168B-3F1E-1F8E5250DEA1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B82E5A-FB94-40EA-06EE-AFE3202D9AE7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8B14D0D-E724-F7F1-569B-503D0AF27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1FE298D-C976-4413-1E5D-E21A3A90B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4264C06-E33D-C67E-7125-32DA5656B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93D7B6E-5395-8267-E4C7-AAFD4C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2B99B43-A31D-9EBC-D7FD-D555BEECCC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90B9F7-03E5-A429-1683-D43743232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7D33E805-A715-81CF-DDB6-D44AD0D85E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C026ED9-EEFD-69E6-80D6-A244657A5EC8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91BB3A-7BDC-38BF-123F-772F37D8CDDC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25CC7FA-3820-2AB5-3B1D-500980B49E28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A528FC-8A6D-0C58-2C5E-64016BCA39D9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23451F-3E7D-19FC-D175-DBABE19EFCBC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F05CE-F695-417D-FE8E-CE8CC6985D42}"/>
              </a:ext>
            </a:extLst>
          </p:cNvPr>
          <p:cNvSpPr/>
          <p:nvPr/>
        </p:nvSpPr>
        <p:spPr>
          <a:xfrm>
            <a:off x="738130" y="2555913"/>
            <a:ext cx="3360145" cy="5585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0D18-88D9-C47B-E301-620F9F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AF213-4086-FA0F-929F-383698BD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7E97F-EF54-B57F-1DF6-6CA7BEBA57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C85581-791E-B7DC-D64A-EDB68B93AEC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C2F00-BE93-63F4-BB08-60CC41FFE4A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BE036-635B-D73A-0169-04946F7735B3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EA1014-1550-71B4-CD19-1AA7B6E8EB8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466E4-FF0E-ED99-E2BD-CEECAAF1074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7B5E0-1D04-CE6A-9C57-A9754939630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860F4-5165-76AF-059D-AE676C02B071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C4D33-61AB-D6EC-0B1C-B5F957F72D6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BC3621D-202F-24DD-0C0E-58E7FAAA44B5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3FE7BAE-D691-DD69-E2C5-2A32482B499B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9E5FD1-F3C5-DF8C-8162-9CE229461213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0314A1-2B76-FB75-F82A-C773493A3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C92E900-D30A-B2CF-76E8-444310A12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5FAC96-A0C1-8E6A-9237-8B4A492AE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4D5903-1A96-95F3-3554-41F110B1E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B870B2-4EA3-7DF7-9593-D001154565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B2692E-ACC9-B586-1FA4-8C71B02949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9563DF93-1A83-1D68-1C05-CF66DD8F5D8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E00812-1BEC-53FB-B220-96394FDAB6F3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672605-EF47-1C3A-E5DB-C478D8ACD811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45D70C-3040-F940-4764-242CECA6E1C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9B86257-B76D-936F-26A2-833CBCA92BC6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BA54C2-A30B-A6DD-FE85-C43F91BAE182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392D-A49B-B1D7-098A-AE7F7615D6F4}"/>
              </a:ext>
            </a:extLst>
          </p:cNvPr>
          <p:cNvSpPr/>
          <p:nvPr/>
        </p:nvSpPr>
        <p:spPr>
          <a:xfrm>
            <a:off x="560007" y="3758468"/>
            <a:ext cx="4355124" cy="95542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FE76-EC58-8D78-0D13-4474CFC90173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8DB7D-7446-96DB-F6EB-1920C5763584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2EDCC-E269-C283-1405-17649BBB4E62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EB7D1-3C45-305B-D4D1-C15F128D1F41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27D9-9151-2B56-21BF-5D68B2EA84F8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4861C-8642-B2E4-3E6B-EF9ACA029518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3F6C6-4657-2BE3-2523-F9739226ED88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799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CB387-1720-F115-C174-A1CAFE5E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(with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%s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modifier) 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(with </a:t>
            </a:r>
            <a:r>
              <a:rPr lang="en-US" dirty="0">
                <a:latin typeface="Consolas" panose="020B0609020204030204" pitchFamily="49" charset="0"/>
              </a:rPr>
              <a:t>%n</a:t>
            </a:r>
            <a:r>
              <a:rPr lang="en-US" dirty="0"/>
              <a:t> modifier)</a:t>
            </a:r>
          </a:p>
          <a:p>
            <a:r>
              <a:rPr lang="en-US" dirty="0"/>
              <a:t>String stored can be </a:t>
            </a:r>
            <a:r>
              <a:rPr lang="en-US" b="1" i="1" dirty="0"/>
              <a:t>larger </a:t>
            </a:r>
            <a:r>
              <a:rPr lang="en-US" dirty="0"/>
              <a:t>than the variable size</a:t>
            </a:r>
          </a:p>
          <a:p>
            <a:pPr lvl="1"/>
            <a:r>
              <a:rPr lang="en-US" dirty="0"/>
              <a:t>Will overwrite the contents of the adjacent memory</a:t>
            </a:r>
          </a:p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// will overflow if user enters “AAAAAA”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Solution: use size-limited functions such as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snprintf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(“%5s”, password)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strncpy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and so 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0A6E01-D7BE-AD61-AD65-A4A3EB3B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pic>
        <p:nvPicPr>
          <p:cNvPr id="2" name="Picture 2" descr="IconExperience » V-Collection » Pin 2 Red Icon">
            <a:extLst>
              <a:ext uri="{FF2B5EF4-FFF2-40B4-BE49-F238E27FC236}">
                <a16:creationId xmlns:a16="http://schemas.microsoft.com/office/drawing/2014/main" id="{EDE0C9DA-C82C-B3AE-C8E9-B2B6DF96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66" y="5079580"/>
            <a:ext cx="362639" cy="3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683B-BA77-14A3-1A77-1AAF60EF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6B9B9-AABC-FE1C-FA62-1E008046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D48-4089-872F-28AA-1BC685018D5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overflow if user enters “AAAAAA”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9589AC-D3C2-2498-5440-074FBA9FF5A0}"/>
              </a:ext>
            </a:extLst>
          </p:cNvPr>
          <p:cNvGrpSpPr/>
          <p:nvPr/>
        </p:nvGrpSpPr>
        <p:grpSpPr>
          <a:xfrm>
            <a:off x="6613934" y="991518"/>
            <a:ext cx="4264301" cy="4396154"/>
            <a:chOff x="6613934" y="991518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5F3A4-DCFC-4E1C-3AA8-F319084C6049}"/>
                </a:ext>
              </a:extLst>
            </p:cNvPr>
            <p:cNvSpPr txBox="1"/>
            <p:nvPr/>
          </p:nvSpPr>
          <p:spPr>
            <a:xfrm>
              <a:off x="9614748" y="1054748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B75EC-EAC3-8FC5-5406-08AC88B36003}"/>
                </a:ext>
              </a:extLst>
            </p:cNvPr>
            <p:cNvSpPr txBox="1"/>
            <p:nvPr/>
          </p:nvSpPr>
          <p:spPr>
            <a:xfrm>
              <a:off x="9614748" y="168024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75E3C-BF68-76D0-A961-DA23E0195EE3}"/>
                </a:ext>
              </a:extLst>
            </p:cNvPr>
            <p:cNvSpPr txBox="1"/>
            <p:nvPr/>
          </p:nvSpPr>
          <p:spPr>
            <a:xfrm>
              <a:off x="9614748" y="2336736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0033B2-18D8-5706-73D3-56A0A56B8E5F}"/>
                </a:ext>
              </a:extLst>
            </p:cNvPr>
            <p:cNvSpPr txBox="1"/>
            <p:nvPr/>
          </p:nvSpPr>
          <p:spPr>
            <a:xfrm>
              <a:off x="9605130" y="2972396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02EA82-A818-837B-031A-55C6CA084DFB}"/>
                </a:ext>
              </a:extLst>
            </p:cNvPr>
            <p:cNvSpPr txBox="1"/>
            <p:nvPr/>
          </p:nvSpPr>
          <p:spPr>
            <a:xfrm>
              <a:off x="9563451" y="3628888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E349D2-53C3-2E77-7559-7F0161B38F23}"/>
                </a:ext>
              </a:extLst>
            </p:cNvPr>
            <p:cNvSpPr txBox="1"/>
            <p:nvPr/>
          </p:nvSpPr>
          <p:spPr>
            <a:xfrm>
              <a:off x="9563451" y="4267795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96D14C-C1CD-573F-D9C9-8ED4D0B27D85}"/>
                </a:ext>
              </a:extLst>
            </p:cNvPr>
            <p:cNvGrpSpPr/>
            <p:nvPr/>
          </p:nvGrpSpPr>
          <p:grpSpPr>
            <a:xfrm>
              <a:off x="6613934" y="991518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E639BA0-FCFF-8B03-ED31-B34187ECA2F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B3AB0EF-D900-F415-3D80-4E043A142087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1D8BF86-FBFA-EA6D-A0F4-E7CF651B0A88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77A3858-F7D6-99FC-6BEE-5D4D41649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6C0945E-7BC1-56A7-CD11-F96EC351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ACFD50E-9CF3-0A73-AEF0-76E499596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F4EA34-BD86-F070-206C-08DB5E66D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CB63C9-BD51-5AF7-8305-35E857E40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11C18A-D6F6-2D4E-1335-23E710723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934" y="4791015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06AB3930-E1D6-207F-8E9E-9B1344493513}"/>
              </a:ext>
            </a:extLst>
          </p:cNvPr>
          <p:cNvSpPr/>
          <p:nvPr/>
        </p:nvSpPr>
        <p:spPr>
          <a:xfrm>
            <a:off x="5916058" y="1680244"/>
            <a:ext cx="341523" cy="318921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906C7-99F0-2575-5056-9F5987E6FCFC}"/>
              </a:ext>
            </a:extLst>
          </p:cNvPr>
          <p:cNvSpPr txBox="1"/>
          <p:nvPr/>
        </p:nvSpPr>
        <p:spPr>
          <a:xfrm>
            <a:off x="4327200" y="2962101"/>
            <a:ext cx="1612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6B787B-80DC-37B3-DEAF-24DCC69E755D}"/>
              </a:ext>
            </a:extLst>
          </p:cNvPr>
          <p:cNvSpPr txBox="1"/>
          <p:nvPr/>
        </p:nvSpPr>
        <p:spPr>
          <a:xfrm>
            <a:off x="7888652" y="426779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D637A-7928-EA87-D07A-741B6024A0CA}"/>
              </a:ext>
            </a:extLst>
          </p:cNvPr>
          <p:cNvSpPr txBox="1"/>
          <p:nvPr/>
        </p:nvSpPr>
        <p:spPr>
          <a:xfrm>
            <a:off x="7888652" y="370225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F01460-19DE-E1EA-D38E-EF13B68DC337}"/>
              </a:ext>
            </a:extLst>
          </p:cNvPr>
          <p:cNvSpPr txBox="1"/>
          <p:nvPr/>
        </p:nvSpPr>
        <p:spPr>
          <a:xfrm>
            <a:off x="7888652" y="30635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FB502-24D3-81BA-3E63-ED0CB7C2386B}"/>
              </a:ext>
            </a:extLst>
          </p:cNvPr>
          <p:cNvSpPr txBox="1"/>
          <p:nvPr/>
        </p:nvSpPr>
        <p:spPr>
          <a:xfrm>
            <a:off x="7888652" y="23793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AB42D-9B28-E196-B796-C538A23343D7}"/>
              </a:ext>
            </a:extLst>
          </p:cNvPr>
          <p:cNvSpPr txBox="1"/>
          <p:nvPr/>
        </p:nvSpPr>
        <p:spPr>
          <a:xfrm>
            <a:off x="7888652" y="168338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DAB820-2557-5D62-7B9D-FB34EC004709}"/>
              </a:ext>
            </a:extLst>
          </p:cNvPr>
          <p:cNvCxnSpPr>
            <a:cxnSpLocks/>
          </p:cNvCxnSpPr>
          <p:nvPr/>
        </p:nvCxnSpPr>
        <p:spPr>
          <a:xfrm flipH="1">
            <a:off x="6613934" y="105876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004852-00FE-F4F5-B1B3-7CC09E8AA806}"/>
              </a:ext>
            </a:extLst>
          </p:cNvPr>
          <p:cNvSpPr txBox="1"/>
          <p:nvPr/>
        </p:nvSpPr>
        <p:spPr>
          <a:xfrm>
            <a:off x="7888652" y="1099661"/>
            <a:ext cx="402674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92F865-A4CA-CCF8-B271-75111CCF56C1}"/>
              </a:ext>
            </a:extLst>
          </p:cNvPr>
          <p:cNvSpPr/>
          <p:nvPr/>
        </p:nvSpPr>
        <p:spPr>
          <a:xfrm>
            <a:off x="537973" y="1291104"/>
            <a:ext cx="4355124" cy="60379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42D87D-6F25-2A87-0D7F-82083820A673}"/>
              </a:ext>
            </a:extLst>
          </p:cNvPr>
          <p:cNvSpPr/>
          <p:nvPr/>
        </p:nvSpPr>
        <p:spPr>
          <a:xfrm>
            <a:off x="537972" y="785003"/>
            <a:ext cx="5477513" cy="4617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EC7DCE-9F39-1FEA-14CA-BBF9371933B8}"/>
              </a:ext>
            </a:extLst>
          </p:cNvPr>
          <p:cNvSpPr/>
          <p:nvPr/>
        </p:nvSpPr>
        <p:spPr>
          <a:xfrm>
            <a:off x="4483870" y="1564984"/>
            <a:ext cx="6394366" cy="3491751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2C27B-833C-00D6-8702-4B8122D2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https://github.com/davsec-teaching/buffer-overflow-demo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03CD8-0666-E57D-E341-C781517E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demo</a:t>
            </a:r>
          </a:p>
        </p:txBody>
      </p:sp>
    </p:spTree>
    <p:extLst>
      <p:ext uri="{BB962C8B-B14F-4D97-AF65-F5344CB8AC3E}">
        <p14:creationId xmlns:p14="http://schemas.microsoft.com/office/powerpoint/2010/main" val="247725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3A77D-3A8E-81C5-0E2C-2656F952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8CF39-D4EC-190F-A2ED-6F106B6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Memory safety is a property of a programming language that ensures all memory accesses are</a:t>
            </a:r>
          </a:p>
          <a:p>
            <a:pPr lvl="1"/>
            <a:r>
              <a:rPr lang="en-US" dirty="0"/>
              <a:t>Well-defined</a:t>
            </a:r>
          </a:p>
          <a:p>
            <a:pPr lvl="1"/>
            <a:r>
              <a:rPr lang="en-US" dirty="0"/>
              <a:t>Adhere to object boundaries</a:t>
            </a:r>
          </a:p>
          <a:p>
            <a:pPr lvl="1"/>
            <a:r>
              <a:rPr lang="en-US" dirty="0"/>
              <a:t>Adhere to types of allocated objects</a:t>
            </a:r>
          </a:p>
          <a:p>
            <a:r>
              <a:rPr lang="en-US" dirty="0"/>
              <a:t>Some programming languages have memory safety and some do not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6D176A-9741-BA4E-113F-570537B4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and memory safety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95E452-9D49-9F45-BC69-F5A841BA093C}"/>
              </a:ext>
            </a:extLst>
          </p:cNvPr>
          <p:cNvGrpSpPr/>
          <p:nvPr/>
        </p:nvGrpSpPr>
        <p:grpSpPr>
          <a:xfrm>
            <a:off x="6283569" y="916213"/>
            <a:ext cx="5476968" cy="4533996"/>
            <a:chOff x="6283569" y="916213"/>
            <a:chExt cx="5476968" cy="4533996"/>
          </a:xfrm>
        </p:grpSpPr>
        <p:pic>
          <p:nvPicPr>
            <p:cNvPr id="1028" name="Picture 4" descr="Java logo and symbol, meaning, history, PNG">
              <a:extLst>
                <a:ext uri="{FF2B5EF4-FFF2-40B4-BE49-F238E27FC236}">
                  <a16:creationId xmlns:a16="http://schemas.microsoft.com/office/drawing/2014/main" id="{A75E0CE6-013C-8B97-B384-52961CC2F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806" y="916213"/>
              <a:ext cx="1723292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e Python Logo | Python Software Foundation">
              <a:extLst>
                <a:ext uri="{FF2B5EF4-FFF2-40B4-BE49-F238E27FC236}">
                  <a16:creationId xmlns:a16="http://schemas.microsoft.com/office/drawing/2014/main" id="{AEB7066C-AC5C-D901-DEBF-E333459FA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811" y="953379"/>
              <a:ext cx="3188726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ust&quot; Icon - Download for free – Iconduck">
              <a:extLst>
                <a:ext uri="{FF2B5EF4-FFF2-40B4-BE49-F238E27FC236}">
                  <a16:creationId xmlns:a16="http://schemas.microsoft.com/office/drawing/2014/main" id="{53F19287-56A8-1BED-7409-246730D1F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701" y="2032269"/>
              <a:ext cx="1195754" cy="1195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AQ | Multi-Function DAQ | ADLINK">
              <a:extLst>
                <a:ext uri="{FF2B5EF4-FFF2-40B4-BE49-F238E27FC236}">
                  <a16:creationId xmlns:a16="http://schemas.microsoft.com/office/drawing/2014/main" id="{951A1ECF-F1EC-3AA6-905D-EF242AF15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436" y="3976724"/>
              <a:ext cx="1685881" cy="127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xercism: Track maintenance tool - Dashboard">
              <a:extLst>
                <a:ext uri="{FF2B5EF4-FFF2-40B4-BE49-F238E27FC236}">
                  <a16:creationId xmlns:a16="http://schemas.microsoft.com/office/drawing/2014/main" id="{310DBAD5-D7EF-6167-47F3-F4A722708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3976724"/>
              <a:ext cx="1359163" cy="147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logo png, javascript icon transparent png ...">
              <a:extLst>
                <a:ext uri="{FF2B5EF4-FFF2-40B4-BE49-F238E27FC236}">
                  <a16:creationId xmlns:a16="http://schemas.microsoft.com/office/drawing/2014/main" id="{C6E1D2B0-1B06-77A6-07A0-5C0BEE6C7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2030436"/>
              <a:ext cx="1436077" cy="143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5589AB-A48D-0667-C714-F72BD5D1CBEF}"/>
                </a:ext>
              </a:extLst>
            </p:cNvPr>
            <p:cNvCxnSpPr/>
            <p:nvPr/>
          </p:nvCxnSpPr>
          <p:spPr>
            <a:xfrm>
              <a:off x="6283569" y="3634154"/>
              <a:ext cx="5310554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D0D358-DE91-565F-D4F6-A49698076C17}"/>
                </a:ext>
              </a:extLst>
            </p:cNvPr>
            <p:cNvSpPr txBox="1"/>
            <p:nvPr/>
          </p:nvSpPr>
          <p:spPr>
            <a:xfrm>
              <a:off x="7971134" y="3208190"/>
              <a:ext cx="1866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safe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C0C2C-946E-5BD6-D78E-662BBA3AE150}"/>
                </a:ext>
              </a:extLst>
            </p:cNvPr>
            <p:cNvSpPr txBox="1"/>
            <p:nvPr/>
          </p:nvSpPr>
          <p:spPr>
            <a:xfrm>
              <a:off x="7971134" y="3570039"/>
              <a:ext cx="2189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unsafe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19A8C9-7D48-EFBD-43C9-5D52F5BF66D8}"/>
              </a:ext>
            </a:extLst>
          </p:cNvPr>
          <p:cNvSpPr txBox="1"/>
          <p:nvPr/>
        </p:nvSpPr>
        <p:spPr>
          <a:xfrm>
            <a:off x="1957702" y="2844225"/>
            <a:ext cx="9240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Then why would one use C/C++ over Java/Python??? </a:t>
            </a:r>
          </a:p>
        </p:txBody>
      </p:sp>
    </p:spTree>
    <p:extLst>
      <p:ext uri="{BB962C8B-B14F-4D97-AF65-F5344CB8AC3E}">
        <p14:creationId xmlns:p14="http://schemas.microsoft.com/office/powerpoint/2010/main" val="291018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6EAC-DD5F-F0A3-EB44-4E4ACB85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B6211-3E36-8A48-485E-64215E8D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i="1" u="sng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3AABF-5088-302D-27E3-97D3FF8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62CD6-0C59-B5C7-D7DD-C7C3D921886B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40D1D-4980-B024-AB9F-7F9404F09D9A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3A8CE-999F-39EB-0C49-4F7170533458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DD3A0-293F-619A-FD05-BD42970FD25D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6F9C5-4FFF-7F8F-0DC7-D97F04147631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C0071-ED1A-963D-E46F-90C28FB9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software security concerns that influence software engineering</a:t>
            </a:r>
          </a:p>
          <a:p>
            <a:r>
              <a:rPr lang="en-US" dirty="0"/>
              <a:t>Memory safety and memory unsafe languages</a:t>
            </a:r>
          </a:p>
          <a:p>
            <a:r>
              <a:rPr lang="en-US" dirty="0"/>
              <a:t>Secure programming</a:t>
            </a:r>
          </a:p>
          <a:p>
            <a:r>
              <a:rPr lang="en-US" dirty="0"/>
              <a:t>Deeper dive in any topics “on-demand”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FADE6-5783-CCE9-5D5A-B1F5B89D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goals</a:t>
            </a:r>
          </a:p>
        </p:txBody>
      </p:sp>
    </p:spTree>
    <p:extLst>
      <p:ext uri="{BB962C8B-B14F-4D97-AF65-F5344CB8AC3E}">
        <p14:creationId xmlns:p14="http://schemas.microsoft.com/office/powerpoint/2010/main" val="212905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8B494B-3626-D8FE-2540-B4FC44EBD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090621"/>
              </p:ext>
            </p:extLst>
          </p:nvPr>
        </p:nvGraphicFramePr>
        <p:xfrm>
          <a:off x="360363" y="784225"/>
          <a:ext cx="1144905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4A142E6-F5CB-58C5-6FB5-AF932198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Java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46927-DF2C-8E47-C0BE-4F4098381F9D}"/>
              </a:ext>
            </a:extLst>
          </p:cNvPr>
          <p:cNvSpPr txBox="1"/>
          <p:nvPr/>
        </p:nvSpPr>
        <p:spPr>
          <a:xfrm>
            <a:off x="7502770" y="1160585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https://programming-language-benchmarks.vercel.app/c-vs-java</a:t>
            </a:r>
          </a:p>
        </p:txBody>
      </p:sp>
    </p:spTree>
    <p:extLst>
      <p:ext uri="{BB962C8B-B14F-4D97-AF65-F5344CB8AC3E}">
        <p14:creationId xmlns:p14="http://schemas.microsoft.com/office/powerpoint/2010/main" val="126763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E1CE3-C6F8-98DF-D371-39BC78C5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  <a:p>
            <a:pPr lvl="1"/>
            <a:r>
              <a:rPr lang="en-US" dirty="0"/>
              <a:t>Nginx, Apache Httpd</a:t>
            </a:r>
          </a:p>
          <a:p>
            <a:r>
              <a:rPr lang="en-US" dirty="0"/>
              <a:t>Key-value stores</a:t>
            </a:r>
          </a:p>
          <a:p>
            <a:pPr lvl="1"/>
            <a:r>
              <a:rPr lang="en-US" dirty="0"/>
              <a:t>Redis, Memcached</a:t>
            </a:r>
          </a:p>
          <a:p>
            <a:r>
              <a:rPr lang="en-US" dirty="0"/>
              <a:t>Database servers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 err="1"/>
              <a:t>SQLLite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DECA4F-3FE6-823A-F380-368BF060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critical software in C/C++</a:t>
            </a:r>
          </a:p>
        </p:txBody>
      </p:sp>
      <p:pic>
        <p:nvPicPr>
          <p:cNvPr id="2052" name="Picture 4" descr="Applying custom configuration to Nginx Gateway Fabric :: blog.oddbit.com">
            <a:extLst>
              <a:ext uri="{FF2B5EF4-FFF2-40B4-BE49-F238E27FC236}">
                <a16:creationId xmlns:a16="http://schemas.microsoft.com/office/drawing/2014/main" id="{BC984CDB-B2E6-4A73-E00B-06536F38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11" y="854015"/>
            <a:ext cx="1877158" cy="11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launch an Apache Web Server from the CLI | by Marshall Hubbard |  Nerd For Tech | Medium">
            <a:extLst>
              <a:ext uri="{FF2B5EF4-FFF2-40B4-BE49-F238E27FC236}">
                <a16:creationId xmlns:a16="http://schemas.microsoft.com/office/drawing/2014/main" id="{2E41A565-F705-61E9-6611-472EFBE3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16" y="854015"/>
            <a:ext cx="262596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dis (company) - Wikipedia">
            <a:extLst>
              <a:ext uri="{FF2B5EF4-FFF2-40B4-BE49-F238E27FC236}">
                <a16:creationId xmlns:a16="http://schemas.microsoft.com/office/drawing/2014/main" id="{0B6DEA3B-DD86-C0AD-9653-A30F75F4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54" y="2684868"/>
            <a:ext cx="3030415" cy="10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y we should use Memcache">
            <a:extLst>
              <a:ext uri="{FF2B5EF4-FFF2-40B4-BE49-F238E27FC236}">
                <a16:creationId xmlns:a16="http://schemas.microsoft.com/office/drawing/2014/main" id="{E4D414FD-CDE5-CF59-DDC1-CCD19A83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4" y="2236011"/>
            <a:ext cx="4088227" cy="185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MySQL?. MySQL is a freely available open-source… | by Visualmodo |  Medium">
            <a:extLst>
              <a:ext uri="{FF2B5EF4-FFF2-40B4-BE49-F238E27FC236}">
                <a16:creationId xmlns:a16="http://schemas.microsoft.com/office/drawing/2014/main" id="{E0D86ED0-9B11-D6E9-2472-8CC182E5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81" y="3912204"/>
            <a:ext cx="2527788" cy="16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at Is PostgreSQL?">
            <a:extLst>
              <a:ext uri="{FF2B5EF4-FFF2-40B4-BE49-F238E27FC236}">
                <a16:creationId xmlns:a16="http://schemas.microsoft.com/office/drawing/2014/main" id="{24616841-0358-E9C9-A2C5-FDA9C364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83022"/>
            <a:ext cx="2775618" cy="156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7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72392A-E88A-C54A-91D4-6F8FE4A7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88" y="802638"/>
            <a:ext cx="7850956" cy="58280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6324ED-DF4B-FBBD-1976-2F0ED68D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attacks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23F75-202E-72FA-643E-31521F9B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6" y="802638"/>
            <a:ext cx="10269383" cy="2124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4EB8B-B0DC-DF46-311D-08FC30D48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336" y="1110403"/>
            <a:ext cx="5969328" cy="521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226FA-E35A-D6FF-782A-F41BD58B6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37" y="1937472"/>
            <a:ext cx="10378775" cy="28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C9C6B-4A28-96CC-36D9-46B4D37EC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478DB-D94E-3041-8E57-F2A5EC9DE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5BED4-D66E-33E7-E8F1-F1CA3E7B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27262-6E41-8BEF-0815-11C62744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on Friday</a:t>
            </a:r>
          </a:p>
          <a:p>
            <a:pPr lvl="1"/>
            <a:r>
              <a:rPr lang="en-US" dirty="0"/>
              <a:t>Will cover software architecture and design patterns</a:t>
            </a:r>
          </a:p>
          <a:p>
            <a:r>
              <a:rPr lang="en-US" dirty="0"/>
              <a:t>HW2 grades will be out by the end of the week</a:t>
            </a:r>
          </a:p>
          <a:p>
            <a:r>
              <a:rPr lang="en-US" dirty="0"/>
              <a:t>3/14 will be a revision session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5D086-F782-D08D-395B-9A689D78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98778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A0433-2CD6-0C95-79DC-CAC28F9F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stack memory on x86</a:t>
            </a:r>
          </a:p>
          <a:p>
            <a:pPr lvl="1"/>
            <a:r>
              <a:rPr lang="en-US" dirty="0"/>
              <a:t>Stack-based control flow hijack attacks</a:t>
            </a:r>
          </a:p>
          <a:p>
            <a:pPr lvl="1"/>
            <a:r>
              <a:rPr lang="en-US" dirty="0"/>
              <a:t>Stack-based control flow hijack defenses</a:t>
            </a:r>
          </a:p>
          <a:p>
            <a:r>
              <a:rPr lang="en-US" dirty="0"/>
              <a:t>Heap-based attacks</a:t>
            </a:r>
          </a:p>
          <a:p>
            <a:r>
              <a:rPr lang="en-US" dirty="0"/>
              <a:t>Spatial and temporal memory safety</a:t>
            </a:r>
          </a:p>
          <a:p>
            <a:r>
              <a:rPr lang="en-US" dirty="0"/>
              <a:t>Secure programming</a:t>
            </a:r>
          </a:p>
          <a:p>
            <a:r>
              <a:rPr lang="en-US" dirty="0"/>
              <a:t>Temporal safety approaches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89DF7-9DB0-140C-3687-DA370A52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02C548-403D-C93F-C58C-3BB47A81C656}"/>
              </a:ext>
            </a:extLst>
          </p:cNvPr>
          <p:cNvCxnSpPr/>
          <p:nvPr/>
        </p:nvCxnSpPr>
        <p:spPr>
          <a:xfrm>
            <a:off x="0" y="4025900"/>
            <a:ext cx="121920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0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58583-737D-D94B-A609-E855059B3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5E0ED-B406-60F3-8D46-6839F92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E85EBE-BCCC-CC62-4E03-36943380AA3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3A8F6C-F0B2-8E3D-8A40-7C862F81D1E3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70DE4E-AD4A-E346-C3E5-BB3A4F799879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365776-4778-E8A4-4A79-49D0034A94B4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0F4512-1866-4830-C8F6-83B1B3BBDDE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150720-A917-900E-7E22-A593A1233CC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87E76-C01C-00A1-A32E-510A8557410A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C3EF05-233E-56AE-BE9C-80889B7F5B9A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428E092-8C1B-2451-6CB2-CA0BF63F19C7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F72EFE6-00F9-A099-6D2F-84F64059A501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AAA9F9A-BC64-A1A8-EB3C-A98850827883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8348472-1E38-5725-3E16-DFA31CDAFB12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CBB6E2C-6532-AFCE-C474-BB13E00DF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3A76DB4-0763-CA44-A3ED-704A914AB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67EE1F3-E946-E689-C9B1-429F8241A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75AA56E-0A7B-6F2D-0C7E-5AAE30FCB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2145167-B8C6-7790-26DF-A8B6AAF9A2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7C2102-7F1F-42B0-1536-FC56108E3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F76DE08F-5167-9E08-7600-B54D7F7D47B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4D72C84-E0A6-2D80-0E78-830C797DC18A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009C64-7500-8BCD-4B9A-DA8D1288BFF0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DEAD9D-0BD0-86E3-E85B-F5206E151C1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89D2904-B8D2-F0F9-6A6E-308457F5FF20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C1866C4-AB17-E0D5-16FF-6D6C52DEE30D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767B8-6B84-E69A-8A17-70764CFBEE4E}"/>
              </a:ext>
            </a:extLst>
          </p:cNvPr>
          <p:cNvSpPr/>
          <p:nvPr/>
        </p:nvSpPr>
        <p:spPr>
          <a:xfrm>
            <a:off x="738130" y="2555913"/>
            <a:ext cx="3360145" cy="5585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CB3BB-97AE-EAC7-EA5A-804E4119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8A4C9-0C64-D9C5-9222-18446897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0FE4B2-9352-19B6-3EF6-3F7123C65F9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B8BBD1-D849-C599-96BD-9664250B819A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2209B2-7E1E-39F6-9081-EE6C45F7BC10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74BA21-D95C-995D-D22E-04E4A00009A5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683F25-9445-EB4B-6EDC-490E4DE7A8AA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EC705D-D572-BA35-2D49-2A78CDE05BF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8CD4B0-83B4-A834-F81E-61142DA9ECBE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C3B3AF-C613-221E-C055-E125CC401AFF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5461940-E41A-164E-FC24-D589657789EB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9BD0721-21CC-BECF-F96B-D98E7D1F17BC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ECA8A59-CE4D-6170-BC7E-F3BBA479EDBD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0C2FB28-28E6-FFEC-33ED-1064F62A7B69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D8089E3-A3FC-FFC0-9A83-740F46B210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68B1EC2-1A1C-B71E-5DEF-380B389E0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563774E-B997-5C9E-DFF7-53753C992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659908-EBB5-7613-6E43-F7404A81D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0AF7973-28CF-565E-D004-048132CC2B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05D32A-0297-1286-0B38-77E572EB00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57208CC8-9ED9-A7EA-11E0-E3E2E69893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08FF0F-1ECD-13DC-A2EF-A39F3A72CEA0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F527EAE-F808-ECFD-0084-818B4AACC7F6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FA408D7-A651-4418-309D-31B730863C3A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7541BB-AF5F-A850-2D06-7DF46B6FFAA8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BF59513-8D15-3D47-CF01-103C8696B2D1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C9115A-EF77-06FC-C940-1370EAC1CF6B}"/>
              </a:ext>
            </a:extLst>
          </p:cNvPr>
          <p:cNvSpPr/>
          <p:nvPr/>
        </p:nvSpPr>
        <p:spPr>
          <a:xfrm>
            <a:off x="560007" y="3758468"/>
            <a:ext cx="4355124" cy="95542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3B891-4E8F-BB33-C41E-6F354059C504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08E88-BCDA-1F36-4407-2E445185EB8A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27A69-4B6E-0EFD-A39E-754D3D8356DB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ED4D0-C86C-4C04-408C-D3B9D57390CF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555DF-BF06-4083-0DF1-0FF855DCA281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E74FEA-9FE7-534B-2997-3DCA95631F8D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D81FB-248B-FC61-20F5-76436B64A836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213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5DB2-942F-67FD-C00E-B8F90C1F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1BB6F2-912D-26A3-0936-ED0ECD9D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6BDB-B266-9594-CC54-71CCD18675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overflow if user enters “AAAAAA”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D414C5-AF13-F303-0A51-32AC9FD722A5}"/>
              </a:ext>
            </a:extLst>
          </p:cNvPr>
          <p:cNvGrpSpPr/>
          <p:nvPr/>
        </p:nvGrpSpPr>
        <p:grpSpPr>
          <a:xfrm>
            <a:off x="6613934" y="991518"/>
            <a:ext cx="4264301" cy="4396154"/>
            <a:chOff x="6613934" y="991518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373B82-55D2-B831-9A79-2FD70707D3B8}"/>
                </a:ext>
              </a:extLst>
            </p:cNvPr>
            <p:cNvSpPr txBox="1"/>
            <p:nvPr/>
          </p:nvSpPr>
          <p:spPr>
            <a:xfrm>
              <a:off x="9614748" y="1054748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72641C-00E0-6527-B382-C4811700BA08}"/>
                </a:ext>
              </a:extLst>
            </p:cNvPr>
            <p:cNvSpPr txBox="1"/>
            <p:nvPr/>
          </p:nvSpPr>
          <p:spPr>
            <a:xfrm>
              <a:off x="9614748" y="168024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BF2C3-76D1-5B0D-EEA4-3A6C91E571A0}"/>
                </a:ext>
              </a:extLst>
            </p:cNvPr>
            <p:cNvSpPr txBox="1"/>
            <p:nvPr/>
          </p:nvSpPr>
          <p:spPr>
            <a:xfrm>
              <a:off x="9614748" y="2336736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94B55C-417C-B7A0-EC10-4D65E6D68307}"/>
                </a:ext>
              </a:extLst>
            </p:cNvPr>
            <p:cNvSpPr txBox="1"/>
            <p:nvPr/>
          </p:nvSpPr>
          <p:spPr>
            <a:xfrm>
              <a:off x="9605130" y="2972396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02E186-672D-80BB-0D28-6F809E045EC0}"/>
                </a:ext>
              </a:extLst>
            </p:cNvPr>
            <p:cNvSpPr txBox="1"/>
            <p:nvPr/>
          </p:nvSpPr>
          <p:spPr>
            <a:xfrm>
              <a:off x="9563451" y="3628888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9C3FDB-18C7-5E93-E6AC-8ED0B7F3878F}"/>
                </a:ext>
              </a:extLst>
            </p:cNvPr>
            <p:cNvSpPr txBox="1"/>
            <p:nvPr/>
          </p:nvSpPr>
          <p:spPr>
            <a:xfrm>
              <a:off x="9563451" y="4267795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442D31-5AF9-F7C0-DE2B-99DC144DE7F6}"/>
                </a:ext>
              </a:extLst>
            </p:cNvPr>
            <p:cNvGrpSpPr/>
            <p:nvPr/>
          </p:nvGrpSpPr>
          <p:grpSpPr>
            <a:xfrm>
              <a:off x="6613934" y="991518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D4D701-35BA-C086-789C-22A0097D856B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616416A-A084-4E4A-E12E-4B12C496E89E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2F9AEE9-4954-A184-3052-255701C2970E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F3C944-BAB1-5E1F-A4FE-E8B25A7DAC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7BE76DC-CE9D-5C62-4A30-B543A3A87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EDA37A-7875-7D1F-33A2-F5D1C8684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ECA8295-0582-2DD1-1BCB-4AA91C04B5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9A206F1-958E-B926-1A02-D2B127302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C0FAAA-5923-E015-814C-CCE0555D8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934" y="4791015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05CA4EB6-8981-5163-78E6-19D5A345E8C4}"/>
              </a:ext>
            </a:extLst>
          </p:cNvPr>
          <p:cNvSpPr/>
          <p:nvPr/>
        </p:nvSpPr>
        <p:spPr>
          <a:xfrm>
            <a:off x="5916058" y="1680244"/>
            <a:ext cx="341523" cy="318921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7C228-87B2-CA12-4179-8A9632642593}"/>
              </a:ext>
            </a:extLst>
          </p:cNvPr>
          <p:cNvSpPr txBox="1"/>
          <p:nvPr/>
        </p:nvSpPr>
        <p:spPr>
          <a:xfrm>
            <a:off x="4327200" y="2962101"/>
            <a:ext cx="1612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46C538-EB31-5EC1-EFBA-79174A703B5B}"/>
              </a:ext>
            </a:extLst>
          </p:cNvPr>
          <p:cNvSpPr txBox="1"/>
          <p:nvPr/>
        </p:nvSpPr>
        <p:spPr>
          <a:xfrm>
            <a:off x="7888652" y="426779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E2EC7D-F6DA-9690-A59E-286D15D63BB2}"/>
              </a:ext>
            </a:extLst>
          </p:cNvPr>
          <p:cNvSpPr txBox="1"/>
          <p:nvPr/>
        </p:nvSpPr>
        <p:spPr>
          <a:xfrm>
            <a:off x="7888652" y="370225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C51A8-BEEF-D515-5CA7-55E3C0FECCB2}"/>
              </a:ext>
            </a:extLst>
          </p:cNvPr>
          <p:cNvSpPr txBox="1"/>
          <p:nvPr/>
        </p:nvSpPr>
        <p:spPr>
          <a:xfrm>
            <a:off x="7888652" y="30635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8740C-6287-EB6C-6B06-DCD10DE6B070}"/>
              </a:ext>
            </a:extLst>
          </p:cNvPr>
          <p:cNvSpPr txBox="1"/>
          <p:nvPr/>
        </p:nvSpPr>
        <p:spPr>
          <a:xfrm>
            <a:off x="7888652" y="23793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FA6445-F56B-B9BF-CF8D-D15C3464F8FE}"/>
              </a:ext>
            </a:extLst>
          </p:cNvPr>
          <p:cNvSpPr txBox="1"/>
          <p:nvPr/>
        </p:nvSpPr>
        <p:spPr>
          <a:xfrm>
            <a:off x="7888652" y="168338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3BA8A2-A264-7A12-FBA0-F906B24246C8}"/>
              </a:ext>
            </a:extLst>
          </p:cNvPr>
          <p:cNvCxnSpPr>
            <a:cxnSpLocks/>
          </p:cNvCxnSpPr>
          <p:nvPr/>
        </p:nvCxnSpPr>
        <p:spPr>
          <a:xfrm flipH="1">
            <a:off x="6613934" y="105876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15E166-CBCD-5847-76A8-F9F523546F7E}"/>
              </a:ext>
            </a:extLst>
          </p:cNvPr>
          <p:cNvSpPr txBox="1"/>
          <p:nvPr/>
        </p:nvSpPr>
        <p:spPr>
          <a:xfrm>
            <a:off x="7888652" y="1099661"/>
            <a:ext cx="402674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0349D-837D-C52E-84C1-8446A974E4CA}"/>
              </a:ext>
            </a:extLst>
          </p:cNvPr>
          <p:cNvSpPr/>
          <p:nvPr/>
        </p:nvSpPr>
        <p:spPr>
          <a:xfrm>
            <a:off x="537973" y="1291104"/>
            <a:ext cx="4355124" cy="60379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0442B0-A97F-B3AC-04C4-3CDDA62B17D8}"/>
              </a:ext>
            </a:extLst>
          </p:cNvPr>
          <p:cNvSpPr/>
          <p:nvPr/>
        </p:nvSpPr>
        <p:spPr>
          <a:xfrm>
            <a:off x="537972" y="785003"/>
            <a:ext cx="5477513" cy="4617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9E81EC-75AF-F83F-9553-A0A65A7ED7AC}"/>
              </a:ext>
            </a:extLst>
          </p:cNvPr>
          <p:cNvSpPr/>
          <p:nvPr/>
        </p:nvSpPr>
        <p:spPr>
          <a:xfrm>
            <a:off x="4483870" y="1564984"/>
            <a:ext cx="6394366" cy="3491751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47000-E7A0-6242-8AA3-8DD563F6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E082C-E272-7039-A590-C9586331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local variables are stored on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4F333-1CE8-87C2-AF4A-816DDBC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98C1BD-413E-287D-D09F-5CD14900AB8A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AC7311-9ADE-7973-F5FB-113EB9D3D8C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83D-9156-185A-C8C1-6E6814006602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19F8D3-304B-D9C5-D1F0-C11F36179C11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A65950-DDE6-5785-31D2-5B9C9247FA07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D25A6D-ED8D-E042-4CEA-69E4B9AE2587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E38E0-D2D1-30AD-71DF-3B278FA96D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E8F62A-4887-02F2-A7C0-E383EDCE3B4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CE9E93-B092-AFA2-7182-C61EA7FA053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1A2E41D-B11F-5117-B6AC-59047265B3B0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8FE0CE7-E5E0-A273-5329-CBA0D3E185DB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B3139B4-210B-689B-2BF8-BD36F4A35CE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AC8B170-85D2-9FA7-2FFA-0F45A9DA2992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AF1CE41-B506-30E8-7E93-A5B2F64D26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5928F7C-679D-5552-3CFD-779424D3B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CE133B3-0233-3B21-12D3-C688D1407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5A63818-21C6-6E5B-5DC1-C11DFBDAB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A1C82F3-40AC-E45C-41EE-A0EB6CB91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46FD3CC-F4CC-D8B0-B250-5CB18F7EA1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959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36BC1-4A02-9019-B46C-C9141F4E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86" y="1289097"/>
            <a:ext cx="5633413" cy="30846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char a = ‘A’;</a:t>
            </a:r>
          </a:p>
          <a:p>
            <a:r>
              <a:rPr lang="en-US" dirty="0"/>
              <a:t>		char </a:t>
            </a:r>
            <a:r>
              <a:rPr lang="en-US" dirty="0" err="1"/>
              <a:t>arr</a:t>
            </a:r>
            <a:r>
              <a:rPr lang="en-US" dirty="0"/>
              <a:t>[] = {‘a’, ‘b’, ‘c’, ‘d’};</a:t>
            </a:r>
          </a:p>
          <a:p>
            <a:r>
              <a:rPr lang="en-US" dirty="0"/>
              <a:t>		int index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[a]);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b="1" dirty="0" err="1"/>
              <a:t>javac</a:t>
            </a:r>
            <a:r>
              <a:rPr lang="en-US" b="1" dirty="0"/>
              <a:t> MyApp.java</a:t>
            </a:r>
            <a:br>
              <a:rPr lang="en-US" b="1" dirty="0"/>
            </a:br>
            <a:r>
              <a:rPr lang="en-US" b="1" dirty="0"/>
              <a:t>&gt; java </a:t>
            </a:r>
            <a:r>
              <a:rPr lang="en-US" b="1" dirty="0" err="1"/>
              <a:t>MyApp.class</a:t>
            </a:r>
            <a:r>
              <a:rPr lang="en-US" b="1" dirty="0"/>
              <a:t> 10</a:t>
            </a:r>
            <a:br>
              <a:rPr lang="en-US" b="1" dirty="0"/>
            </a:br>
            <a:r>
              <a:rPr lang="en-US" b="1" dirty="0"/>
              <a:t>&gt; # Output?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9E22A3-C738-D6C4-30FA-04029E6C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Java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F30D-AA15-7EF0-8381-DDE9321978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4745" y="1289097"/>
            <a:ext cx="4107864" cy="3084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Output???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2C9EAE5-05C7-DE48-E902-B25826183FD4}"/>
              </a:ext>
            </a:extLst>
          </p:cNvPr>
          <p:cNvSpPr txBox="1">
            <a:spLocks/>
          </p:cNvSpPr>
          <p:nvPr/>
        </p:nvSpPr>
        <p:spPr bwMode="auto">
          <a:xfrm>
            <a:off x="4099910" y="4167916"/>
            <a:ext cx="5633413" cy="32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CE768CB-E658-6088-DA10-C9B45A42BF57}"/>
              </a:ext>
            </a:extLst>
          </p:cNvPr>
          <p:cNvSpPr txBox="1">
            <a:spLocks/>
          </p:cNvSpPr>
          <p:nvPr/>
        </p:nvSpPr>
        <p:spPr bwMode="auto">
          <a:xfrm>
            <a:off x="3810369" y="4539599"/>
            <a:ext cx="4107864" cy="13667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import sys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 = [‘a’, ‘b’, ‘c’, ‘d’]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index = int(</a:t>
            </a:r>
            <a:r>
              <a:rPr lang="en-US" sz="1600" dirty="0" err="1">
                <a:latin typeface="Consolas" panose="020B0609020204030204" pitchFamily="49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python3 test.py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251AB-0408-35A0-5523-A192846C6D0B}"/>
              </a:ext>
            </a:extLst>
          </p:cNvPr>
          <p:cNvSpPr txBox="1"/>
          <p:nvPr/>
        </p:nvSpPr>
        <p:spPr>
          <a:xfrm>
            <a:off x="1983739" y="827432"/>
            <a:ext cx="94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C/C++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163CB-9298-63AC-B4B1-26D5157C5194}"/>
              </a:ext>
            </a:extLst>
          </p:cNvPr>
          <p:cNvSpPr txBox="1"/>
          <p:nvPr/>
        </p:nvSpPr>
        <p:spPr>
          <a:xfrm>
            <a:off x="7204454" y="8274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49DCE-C9B6-B904-CCD1-05D79A6BB79A}"/>
              </a:ext>
            </a:extLst>
          </p:cNvPr>
          <p:cNvSpPr txBox="1"/>
          <p:nvPr/>
        </p:nvSpPr>
        <p:spPr>
          <a:xfrm>
            <a:off x="8028406" y="4504852"/>
            <a:ext cx="109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3399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CAFB-4C1B-75C0-1BDA-C2C24063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D020A8-317D-2869-E5BC-B2B3B12F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371DB9-DFB4-BA9E-D330-80FF3554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FC52C-2A77-79AE-3362-0A38EC36A99B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1AD401-94D3-0BF3-DE95-2F6072E743D5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AE9BBD-E5F6-D7F4-99CA-3B4E827564AF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F6DCA2-1F69-7C6C-18DF-CFEB0895A8B7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F816-6F9F-1CE6-9B29-A3B3C19FA932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596AB-C689-CB6A-58FA-9EC9E95E38E0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AADA98-D87A-80E0-DC14-62DC37349583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6A0F57-1DB1-54F0-0226-09DDB185E0D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1CB15-A07E-1705-7040-B224AA584E7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727844B-70AD-4AE0-B6ED-FA8871E9FA57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12A5A30-2A3C-7F05-8CE7-571570FD2ED8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20E6542-E518-1BA7-B052-C4EC81DBB67E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8A891BCC-351F-2997-71FF-91E4CCEA30A4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74B19BA-7475-F783-E4CC-EB106B6A66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314A322-15EB-5EB2-DCC5-597260638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DB86B2C-B564-0F4C-D5FE-DEFE0FDC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7220A50-6AE8-6DD7-7B11-FA5F7D4BC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CC09783-8BCF-4F18-50DF-6B69755E1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DE1B3F3-E131-00E9-3F8F-FD18C66BA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F6F94A1-C99A-D6DE-6DF5-68CD88EAFD78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A906C-0A86-0D3C-8130-6A61A60D206A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F37995E-5CB0-6FAF-FFCB-5EBDB986BFB2}"/>
              </a:ext>
            </a:extLst>
          </p:cNvPr>
          <p:cNvSpPr/>
          <p:nvPr/>
        </p:nvSpPr>
        <p:spPr>
          <a:xfrm>
            <a:off x="88135" y="483415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44904-E246-D853-F039-C06FBE91917B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CCB14A3-C260-783A-1939-2676739FA5D4}"/>
              </a:ext>
            </a:extLst>
          </p:cNvPr>
          <p:cNvSpPr/>
          <p:nvPr/>
        </p:nvSpPr>
        <p:spPr>
          <a:xfrm>
            <a:off x="69425" y="222848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C34A5-F3FC-E1E7-5117-AA180F4A5881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7C1F98-6843-0E3A-1808-CF784F149D03}"/>
              </a:ext>
            </a:extLst>
          </p:cNvPr>
          <p:cNvGrpSpPr/>
          <p:nvPr/>
        </p:nvGrpSpPr>
        <p:grpSpPr>
          <a:xfrm>
            <a:off x="4150880" y="3763390"/>
            <a:ext cx="3890241" cy="1547662"/>
            <a:chOff x="4175393" y="3763390"/>
            <a:chExt cx="3865728" cy="1282335"/>
          </a:xfrm>
        </p:grpSpPr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68C56D5C-CE0F-D177-DBA7-28ADB8A8B24E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4175393" y="3763390"/>
              <a:ext cx="3865728" cy="1282335"/>
            </a:xfrm>
            <a:prstGeom prst="curvedConnector3">
              <a:avLst/>
            </a:prstGeom>
            <a:ln w="34925" cmpd="sng">
              <a:prstDash val="sysDash"/>
              <a:tailEnd type="stealt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A2FB4-30C0-E420-3D19-7F5FC36728E4}"/>
                </a:ext>
              </a:extLst>
            </p:cNvPr>
            <p:cNvSpPr txBox="1"/>
            <p:nvPr/>
          </p:nvSpPr>
          <p:spPr>
            <a:xfrm>
              <a:off x="5302943" y="3942892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0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8" grpId="0" animBg="1"/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1CF34-F286-FFAC-E14F-53F936C8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F7F9A-4174-B850-D21F-E7B53F64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754D9-B4BD-2CEE-E85D-D168BA4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0338A5-29DE-7A2F-F7C8-D553AEE7D81E}"/>
              </a:ext>
            </a:extLst>
          </p:cNvPr>
          <p:cNvGrpSpPr/>
          <p:nvPr/>
        </p:nvGrpSpPr>
        <p:grpSpPr>
          <a:xfrm>
            <a:off x="5316437" y="1700181"/>
            <a:ext cx="6784671" cy="4846437"/>
            <a:chOff x="5041015" y="464117"/>
            <a:chExt cx="6784671" cy="48464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5F0223-3C2F-0D52-BA0F-4ECA0C8BDB1B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104D5-CBAF-863B-6D0E-FD44BD7C593A}"/>
                </a:ext>
              </a:extLst>
            </p:cNvPr>
            <p:cNvSpPr txBox="1"/>
            <p:nvPr/>
          </p:nvSpPr>
          <p:spPr>
            <a:xfrm>
              <a:off x="5041015" y="464117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533568-FE53-C644-F5E8-532475CBFEC0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229DDF-88CE-728F-9184-C23655AC6B95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5627F-C989-3A51-53C1-F9129B9C456E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9F565C-CA92-DCD7-6B8A-15B4BC12D211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D58266-BA03-7C4E-AB16-9A32AFECCDEC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4FC21-22B8-4B18-BBE5-3FA68167DB83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5A334B-B759-4B5B-4B86-29D7415F3703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19A9620-8691-AF24-5FEB-76286D673710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E960E96-3528-F67F-BF04-7CDDE313A37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7819203E-9005-6B73-DA1C-87A94E757EE4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982C30C-DDFA-D03B-F2FA-2901FB0F1F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A577C3-8BE7-D700-00EA-DCF7861E5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DC5D102-6999-160C-3327-D9A0BCAD4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9C0F5CB-6F8D-84B4-38F8-0FE6A20C4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DDD9D11-8C5B-CD6C-FA79-FEC02B550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0D4B10-6C98-BD25-1671-0D09F8E04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23E48C8-ECFF-28E8-501A-91F9EF637C07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50F8A-DD4E-9BE0-F36A-48C519E56303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1C5047-18AA-E5BB-A678-BD315E35709E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686B0-F0D8-82C3-D333-073362057E38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52D3CFE-92DE-DA00-8B28-440541540153}"/>
              </a:ext>
            </a:extLst>
          </p:cNvPr>
          <p:cNvSpPr/>
          <p:nvPr/>
        </p:nvSpPr>
        <p:spPr>
          <a:xfrm>
            <a:off x="6885542" y="2223401"/>
            <a:ext cx="660082" cy="1161441"/>
          </a:xfrm>
          <a:prstGeom prst="leftBrace">
            <a:avLst>
              <a:gd name="adj1" fmla="val 8333"/>
              <a:gd name="adj2" fmla="val 490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2F82565-8457-BEF6-8F84-E28AFE0E7A4F}"/>
              </a:ext>
            </a:extLst>
          </p:cNvPr>
          <p:cNvSpPr/>
          <p:nvPr/>
        </p:nvSpPr>
        <p:spPr>
          <a:xfrm>
            <a:off x="6873601" y="3477890"/>
            <a:ext cx="660082" cy="1309943"/>
          </a:xfrm>
          <a:prstGeom prst="leftBrace">
            <a:avLst>
              <a:gd name="adj1" fmla="val 8333"/>
              <a:gd name="adj2" fmla="val 490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8423A4-47F6-99D6-7E21-C4742E04FC63}"/>
              </a:ext>
            </a:extLst>
          </p:cNvPr>
          <p:cNvSpPr txBox="1"/>
          <p:nvPr/>
        </p:nvSpPr>
        <p:spPr>
          <a:xfrm>
            <a:off x="5190175" y="2407021"/>
            <a:ext cx="1811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Stack frame for</a:t>
            </a:r>
          </a:p>
          <a:p>
            <a:r>
              <a:rPr lang="en-US" sz="2000" b="1" i="1" dirty="0"/>
              <a:t>main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7E997C-C41D-2AE8-8052-93C3F6C225C4}"/>
              </a:ext>
            </a:extLst>
          </p:cNvPr>
          <p:cNvSpPr txBox="1"/>
          <p:nvPr/>
        </p:nvSpPr>
        <p:spPr>
          <a:xfrm>
            <a:off x="5221490" y="3778057"/>
            <a:ext cx="1811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Stack frame for</a:t>
            </a:r>
          </a:p>
          <a:p>
            <a:r>
              <a:rPr lang="en-US" sz="2000" b="1" i="1" dirty="0" err="1"/>
              <a:t>my_func</a:t>
            </a:r>
            <a:endParaRPr lang="en-US" sz="2000" b="1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F08198-DC52-E46C-3B78-A94ADD219ED6}"/>
              </a:ext>
            </a:extLst>
          </p:cNvPr>
          <p:cNvSpPr txBox="1"/>
          <p:nvPr/>
        </p:nvSpPr>
        <p:spPr>
          <a:xfrm>
            <a:off x="1235407" y="4786110"/>
            <a:ext cx="63332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3399"/>
                </a:solidFill>
              </a:rPr>
              <a:t>On x86, stack grows downwards</a:t>
            </a:r>
          </a:p>
        </p:txBody>
      </p:sp>
    </p:spTree>
    <p:extLst>
      <p:ext uri="{BB962C8B-B14F-4D97-AF65-F5344CB8AC3E}">
        <p14:creationId xmlns:p14="http://schemas.microsoft.com/office/powerpoint/2010/main" val="33291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153EE-75A3-88C2-E01E-910B689D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F9E8F-BF8C-1B78-AE97-24E4D181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E070B4-7A85-6F9A-44CC-85037F74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17D219-1F95-A5AA-B21A-C0836E3F4BB1}"/>
              </a:ext>
            </a:extLst>
          </p:cNvPr>
          <p:cNvGrpSpPr/>
          <p:nvPr/>
        </p:nvGrpSpPr>
        <p:grpSpPr>
          <a:xfrm>
            <a:off x="5316437" y="1700181"/>
            <a:ext cx="6784671" cy="4846437"/>
            <a:chOff x="5041015" y="464117"/>
            <a:chExt cx="6784671" cy="48464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E92E1A2-7FF3-E1D3-F3A4-53915DD7F67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AC712A-ADBC-FEDA-C4FE-67397245A21B}"/>
                </a:ext>
              </a:extLst>
            </p:cNvPr>
            <p:cNvSpPr txBox="1"/>
            <p:nvPr/>
          </p:nvSpPr>
          <p:spPr>
            <a:xfrm>
              <a:off x="5041015" y="464117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1FD96E-D20F-14F5-FE5B-1BD6F60F754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E0AB64-6209-32B1-AC98-4C7B339B867F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7A2A9D-D57D-228D-4AFE-3EB7329860AA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2BCD0-BB6F-2C6A-9596-0EC24046B27C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568031-FEB0-EE7A-8D31-46511F31CD3F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7342D7-0203-486B-DB68-A5E3FA19CE77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BDF18C-905C-40CD-C58B-66EB0BBE8759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4F243E6-5407-3BA3-6282-D7C7C6BCEC12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87CA654-26FE-A772-C767-E6CBB91C478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13EED8E6-F547-2684-5381-E0A7B6B91182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3123BC77-4B13-83E6-029B-DC2EF5E01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6F11CA4-BDB1-2D7A-1FB6-4182BC9A5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41F1B43-A79B-0E80-F49D-AAD23D694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20D575B-67A0-852E-590A-EB538D7DA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50F840C-BBE4-8235-30B3-30A0CE563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3A7E0C-134E-5451-B5C8-364893B3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42C98A-0A7E-8DFB-53F3-D9B350360589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E9E07-7355-5464-7C3E-38BC9C256B7D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7AB8D8-B630-FA02-A73E-D539B906CEB6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10E15-6159-E621-134C-25E783FC5EFF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351EDD-F750-D79A-AC59-11E0A0FD81F7}"/>
              </a:ext>
            </a:extLst>
          </p:cNvPr>
          <p:cNvSpPr/>
          <p:nvPr/>
        </p:nvSpPr>
        <p:spPr>
          <a:xfrm>
            <a:off x="243481" y="3147119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FC02C68-C18C-CAD3-8093-CA3A371B2C65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3966073" y="3763390"/>
            <a:ext cx="4075049" cy="1547664"/>
          </a:xfrm>
          <a:prstGeom prst="curvedConnector3">
            <a:avLst/>
          </a:prstGeom>
          <a:ln w="34925" cmpd="sng">
            <a:prstDash val="sys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BE50A-D45E-DDD5-EC7B-C98B0BEC6C38}"/>
              </a:ext>
            </a:extLst>
          </p:cNvPr>
          <p:cNvSpPr txBox="1"/>
          <p:nvPr/>
        </p:nvSpPr>
        <p:spPr>
          <a:xfrm>
            <a:off x="4875286" y="2736914"/>
            <a:ext cx="272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Execution returns to</a:t>
            </a:r>
          </a:p>
          <a:p>
            <a:r>
              <a:rPr lang="en-US" sz="2400" b="1" i="1" dirty="0"/>
              <a:t>return_addr@12</a:t>
            </a:r>
          </a:p>
        </p:txBody>
      </p:sp>
    </p:spTree>
    <p:extLst>
      <p:ext uri="{BB962C8B-B14F-4D97-AF65-F5344CB8AC3E}">
        <p14:creationId xmlns:p14="http://schemas.microsoft.com/office/powerpoint/2010/main" val="9194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222C-DD32-A670-E4EA-DABBFDA5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1E952-88E1-01D6-AAA8-7AE0DD55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addresses on the stack</a:t>
            </a:r>
          </a:p>
          <a:p>
            <a:pPr lvl="1"/>
            <a:r>
              <a:rPr lang="en-US" dirty="0"/>
              <a:t>At a higher address than function local arguments</a:t>
            </a:r>
          </a:p>
          <a:p>
            <a:r>
              <a:rPr lang="en-US" dirty="0"/>
              <a:t>From the last lecture – </a:t>
            </a:r>
          </a:p>
          <a:p>
            <a:pPr lvl="1"/>
            <a:r>
              <a:rPr lang="en-US" dirty="0"/>
              <a:t>C has no protection against buffer overflows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8B049-085E-D7D0-6B54-E148C8A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10409D-0D2A-CE22-104C-F1F52C1CE696}"/>
              </a:ext>
            </a:extLst>
          </p:cNvPr>
          <p:cNvGrpSpPr/>
          <p:nvPr/>
        </p:nvGrpSpPr>
        <p:grpSpPr>
          <a:xfrm>
            <a:off x="7836807" y="2150464"/>
            <a:ext cx="4264301" cy="4396154"/>
            <a:chOff x="7561385" y="914400"/>
            <a:chExt cx="4264301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78D434-D9B2-9A7C-076D-7475F35FD5F4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94AF61-BEB8-A67A-A34C-34CA6D8B0F90}"/>
                </a:ext>
              </a:extLst>
            </p:cNvPr>
            <p:cNvSpPr txBox="1"/>
            <p:nvPr/>
          </p:nvSpPr>
          <p:spPr>
            <a:xfrm>
              <a:off x="10562199" y="1603126"/>
              <a:ext cx="1063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31BA5-6628-BB88-5D2C-AF3BD944FC2A}"/>
                </a:ext>
              </a:extLst>
            </p:cNvPr>
            <p:cNvSpPr txBox="1"/>
            <p:nvPr/>
          </p:nvSpPr>
          <p:spPr>
            <a:xfrm>
              <a:off x="10562199" y="225961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9FABAE-834C-FABD-48EF-D7F5DA364E33}"/>
                </a:ext>
              </a:extLst>
            </p:cNvPr>
            <p:cNvSpPr txBox="1"/>
            <p:nvPr/>
          </p:nvSpPr>
          <p:spPr>
            <a:xfrm>
              <a:off x="10552581" y="289527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A86F97-2F22-9725-71B0-3E6EFBFB3F03}"/>
                </a:ext>
              </a:extLst>
            </p:cNvPr>
            <p:cNvSpPr txBox="1"/>
            <p:nvPr/>
          </p:nvSpPr>
          <p:spPr>
            <a:xfrm>
              <a:off x="10510902" y="3551770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A77860-F879-3F11-6A55-06FD744A8CB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2A4515-D12D-740F-1366-6B9D5B4081C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9BA0BD9-51D1-E05B-BA5E-00F9D49573A9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ED92C8E-68D6-0CD0-718D-8AC1847402BB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D12A309-4A73-B31F-EA15-E9C854470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03474FE-BB1D-9954-41AC-6145C63F4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F27523-807A-8D09-9D81-D470EAA685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0BFC4C1-11A9-DE68-6E6C-083816A0C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E2F600-F4B6-4C41-BEA5-19D6D8E79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05EE214-EB65-A5B0-2B10-1631B6F76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C79FF4F-A8C3-550F-6178-961D316008D0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30BAD-E100-6494-0446-9CC1BA86443F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BC358-9660-6524-9F4A-27C7D8A558E4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ABE4E7-C87D-E7EB-6247-075273A45D64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4E36F-46FD-277C-A7B3-36B955D6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8DE96-E55D-EB3F-098E-0723BF0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161A9-06E0-67FF-D2F4-640442B2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7D881-DC1D-D623-33B1-E2CBF4419A5D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FF0CCAE-0D38-FBE2-7AA4-4087CC20A751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025F44-F2E9-0085-3A2F-475D9A564E2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63796C-2B94-F5FB-ABDE-B598CDE4238A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EFA67C-F60C-EEC5-7944-21029A62211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5305D-CE29-806F-E6CB-6738A950A01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CE3584-48FC-F884-1535-2416D3854625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FF575-F5AB-CA3A-FB17-E3D9476D04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282AA1-A327-495B-4312-FBC27BC5F4A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0A8E289-D4DD-A6C5-5098-703C0132ED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D9FA3EF-2BB5-420E-C862-70E00A3B275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605B453D-4C67-3B74-83E2-4970BED47BA6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4176A60-C319-786D-1148-2F8CCAE28CF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9A13FF8-692F-0EA6-9BA9-F6E104ED1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CE06B0F-7A1A-0809-3A66-F11248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66E6BFB-2929-E9D6-A636-159DA8AA3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2D63DCF-6200-D07F-8777-395D26CC3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64D5D2F-7F35-B77E-B428-A1C1DA377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CBC8B7-5BAF-3D4E-3E79-1DA48904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2C0DE2-E4C2-BF7C-4412-92294AFCE4FD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E46D-6E30-7BD8-3404-CED75D1FABF8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4B9CB2-D244-50C8-2A6A-FFDD4688F1DF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return_addr@7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27DAA3-BA89-15A9-950E-657EF5C025FE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161A431-1475-763A-14A7-4165F20FDDDB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A1B4C-19E8-B356-E038-E717D0B13AF8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3B46960-B5FC-1A90-5F12-5A0C5D2C31B0}"/>
              </a:ext>
            </a:extLst>
          </p:cNvPr>
          <p:cNvSpPr/>
          <p:nvPr/>
        </p:nvSpPr>
        <p:spPr>
          <a:xfrm>
            <a:off x="269031" y="178311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9ACE40-E75E-0202-91CC-24C0806B5EBC}"/>
              </a:ext>
            </a:extLst>
          </p:cNvPr>
          <p:cNvSpPr/>
          <p:nvPr/>
        </p:nvSpPr>
        <p:spPr>
          <a:xfrm>
            <a:off x="8056570" y="3506144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974625A-0A83-5B29-CF68-5C74136DA85F}"/>
              </a:ext>
            </a:extLst>
          </p:cNvPr>
          <p:cNvSpPr/>
          <p:nvPr/>
        </p:nvSpPr>
        <p:spPr>
          <a:xfrm>
            <a:off x="279969" y="216084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81D7EA8-526C-8730-41DB-D79F1436C27D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4829822" y="3773852"/>
            <a:ext cx="3226749" cy="880802"/>
          </a:xfrm>
          <a:prstGeom prst="curvedConnector3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1" grpId="0" animBg="1"/>
      <p:bldP spid="31" grpId="1" animBg="1"/>
      <p:bldP spid="33" grpId="0" animBg="1"/>
      <p:bldP spid="36" grpId="0" animBg="1"/>
      <p:bldP spid="3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C2EF6-AD6A-CE7E-6041-111CC456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D290CD-8A26-2B8A-8E71-6B19E1D7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A2E75-928B-77C9-BA2B-9834DA8C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EF73173-B7A7-FA08-38A1-248B7AB009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The attacker can not only overwrite stack variables</a:t>
            </a:r>
          </a:p>
          <a:p>
            <a:r>
              <a:rPr lang="en-US" dirty="0"/>
              <a:t>But also </a:t>
            </a:r>
            <a:r>
              <a:rPr lang="en-US" b="1" i="1" dirty="0"/>
              <a:t>hijack </a:t>
            </a:r>
            <a:r>
              <a:rPr lang="en-US" dirty="0"/>
              <a:t>control flow</a:t>
            </a:r>
          </a:p>
          <a:p>
            <a:r>
              <a:rPr lang="en-US" dirty="0"/>
              <a:t>Known as</a:t>
            </a:r>
          </a:p>
          <a:p>
            <a:pPr lvl="1"/>
            <a:r>
              <a:rPr lang="en-US" dirty="0"/>
              <a:t>Control flow hijack attacks</a:t>
            </a:r>
          </a:p>
          <a:p>
            <a:pPr lvl="1"/>
            <a:r>
              <a:rPr lang="en-US" dirty="0"/>
              <a:t>Extremely powerful!!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79E71C-DD50-D5BF-94D8-FBF62DABFDF8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2A54E9-0B21-669F-3684-C2EC5DC6C16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10AEF-CF3D-118C-7052-658B85AACA8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A273A6-E3C3-BEDA-5A1F-728A7FA44AC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442C6-1F9B-65D9-E07D-99CDD90F4400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DDAE5-F2E2-F7A2-0955-49C9C61D362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FAFF2-2B18-76D5-F76B-3B25D256881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6B02A2-5AC2-F705-8A98-27F837A766F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2936AD-E26E-B5DB-D07B-E263C6E4833A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EEDC1DF-23EB-594D-51E9-700FFC8914AF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298E279-4E39-1E4D-FF9B-899A4EBC6C91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CC6A6E1-7768-BF72-B134-232AC82F89C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2DF7EE30-F952-10BD-EA3E-9D50914F2A6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F260C85-8378-ACC3-056C-8178491BC9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F93D19-4103-D10B-7D2C-A2E2A41EB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A9EE5B7-0483-7B15-C0CA-5AAC16C17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EADFFE9-49F0-ACF8-0A70-3B0BC1136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109C797-94DD-438E-262E-17931F4B0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5A9315B-EB06-2FA4-39B4-638EFAB3D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C526D2B-F266-133F-6F88-0C46586789C2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7490C-5CE0-ACAB-B94B-5007BEC4EA0B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DDC8D3-E004-5D6F-A653-CC61AEEE0D89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AF85E-CC82-2296-2CFA-B6E66343C7C7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14386BC-CF91-F11A-839A-D6FAED5289EE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08387-AC27-D03E-972E-4FB66BBA186E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D7DF08-3A90-EB1C-F6F2-FD0506B62DF7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619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D23CE-B6E7-5DB9-3A8E-D7AF8ED2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https://github.com/davsec-teaching/control-flow-hijack-demo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27374A-5C6A-732C-D8FA-3D54D5C4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1196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F61D9-C5F3-8145-FBD5-22B69241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Security-critical functions in the program</a:t>
            </a:r>
          </a:p>
          <a:p>
            <a:r>
              <a:rPr lang="en-US" dirty="0" err="1"/>
              <a:t>Libc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execve</a:t>
            </a:r>
            <a:r>
              <a:rPr lang="en-US" dirty="0"/>
              <a:t>() – can start executing a completely different program!!</a:t>
            </a:r>
          </a:p>
          <a:p>
            <a:pPr lvl="1"/>
            <a:r>
              <a:rPr lang="en-US" dirty="0"/>
              <a:t>Known as </a:t>
            </a:r>
            <a:r>
              <a:rPr lang="en-US" b="1" i="1" dirty="0"/>
              <a:t>return-to-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attacks (subset of control-flow hijack attacks)</a:t>
            </a:r>
          </a:p>
          <a:p>
            <a:r>
              <a:rPr lang="en-US" dirty="0"/>
              <a:t>What else?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D7103-9CE9-4902-B4DB-D3251583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targets for control flow hijack</a:t>
            </a:r>
          </a:p>
        </p:txBody>
      </p:sp>
    </p:spTree>
    <p:extLst>
      <p:ext uri="{BB962C8B-B14F-4D97-AF65-F5344CB8AC3E}">
        <p14:creationId xmlns:p14="http://schemas.microsoft.com/office/powerpoint/2010/main" val="137672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23FBD-DE6B-721D-276A-31E76257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C1D35-F2C0-2714-671E-19CC0CDC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73E6E-569D-99D3-5576-939BA71E8C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5" y="785004"/>
            <a:ext cx="4123824" cy="5046453"/>
          </a:xfrm>
        </p:spPr>
        <p:txBody>
          <a:bodyPr/>
          <a:lstStyle/>
          <a:p>
            <a:r>
              <a:rPr lang="en-US" dirty="0"/>
              <a:t>No requirement that the address should be the start of a function</a:t>
            </a:r>
          </a:p>
          <a:p>
            <a:r>
              <a:rPr lang="en-US" dirty="0"/>
              <a:t>Can “return” to the middle of a function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DBEE96-1DE9-65F5-1862-52DB1977A980}"/>
              </a:ext>
            </a:extLst>
          </p:cNvPr>
          <p:cNvSpPr/>
          <p:nvPr/>
        </p:nvSpPr>
        <p:spPr>
          <a:xfrm>
            <a:off x="4329628" y="1485656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3567C-C4E0-6DCE-5AA3-755A9D4F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7365BDD-69D3-EB2A-47D5-C096E12B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731116-F434-542F-9DA9-BEBC4CA8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2C160DF-D8BB-469E-B837-EDCF091BA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No requirement that the address should be the start of a function</a:t>
            </a:r>
          </a:p>
          <a:p>
            <a:r>
              <a:rPr lang="en-US" dirty="0"/>
              <a:t>Can “return” to the middle of a function</a:t>
            </a:r>
          </a:p>
          <a:p>
            <a:pPr lvl="1"/>
            <a:r>
              <a:rPr lang="en-US" dirty="0"/>
              <a:t>Just overwrite with the address of your choice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C9FF2D-BB72-1986-E22B-D8FEC297B67B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F6C7BD-92D6-4EDA-E0B9-987B5C6CF90A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98406-60F2-A096-44EE-DB5E844E479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D94573-5317-23A4-587F-01B9A863D33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5E00B-8255-9681-DA10-3807398EE836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E6633-8832-E4FB-78B8-5C7B0FAEAC03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D23D81-478C-220B-FCE9-F843270439B2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4232D-0E7F-59B1-16AF-5A46CF10C7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B9BA1A-A3F4-79A3-0054-BF65EC2EB6B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F0C7879-107E-C0F9-D174-CC9EA00853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0FB1F57-06C5-F397-4FFE-448D2861985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CA0A1E5-787F-FC7D-9932-356E957D7D62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F1CC1E2-29B6-F9DC-1CBF-ED501A021807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B6050A9-03C5-A313-4067-D3CE0A8AE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9238E7C-0A08-984E-B16E-93E38A08A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3125F51-51B2-7F3C-BE32-B38DDE8E8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7E8062C-5721-7C57-00D6-FE42A7DCD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2EC2932-2C75-91AD-760D-9BFF96562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805E7CB-912A-7741-5A57-32E0990EE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A80498A-F2F2-9559-D857-404CE0592FBC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11B15-4020-4D50-E369-128687D5CFF9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07D2FE-1911-7389-E0C4-E76A635FBC0B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DA706F-0A7E-9568-1676-42CC15869DD0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F3A460-E47D-F01E-D712-5B7E68AE7DC1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C6E4B-9747-42F3-FA6F-B0E6EFCD2C34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0662D-A9F9-CDB6-86D0-4B9152DD1556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0x4012e4</a:t>
            </a:r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7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4ACB-79EB-0F16-1B05-ECC3C2F93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901F9-5561-9A0F-0AF3-1095F768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86" y="1289097"/>
            <a:ext cx="6924569" cy="3084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char a = ‘A’;</a:t>
            </a:r>
          </a:p>
          <a:p>
            <a:r>
              <a:rPr lang="en-US" dirty="0"/>
              <a:t>		char </a:t>
            </a:r>
            <a:r>
              <a:rPr lang="en-US" dirty="0" err="1"/>
              <a:t>arr</a:t>
            </a:r>
            <a:r>
              <a:rPr lang="en-US" dirty="0"/>
              <a:t>[] = {‘a’, ‘b’, ‘c’, ‘d’};</a:t>
            </a:r>
          </a:p>
          <a:p>
            <a:r>
              <a:rPr lang="en-US" dirty="0"/>
              <a:t>		int index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[a]);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b="1" dirty="0" err="1"/>
              <a:t>javac</a:t>
            </a:r>
            <a:r>
              <a:rPr lang="en-US" b="1" dirty="0"/>
              <a:t> MyApp.java</a:t>
            </a:r>
            <a:br>
              <a:rPr lang="en-US" b="1" dirty="0"/>
            </a:br>
            <a:r>
              <a:rPr lang="en-US" b="1" dirty="0"/>
              <a:t>&gt; java </a:t>
            </a:r>
            <a:r>
              <a:rPr lang="en-US" b="1" dirty="0" err="1"/>
              <a:t>MyApp.class</a:t>
            </a:r>
            <a:r>
              <a:rPr lang="en-US" b="1" dirty="0"/>
              <a:t> 10</a:t>
            </a:r>
            <a:br>
              <a:rPr lang="en-US" b="1" dirty="0"/>
            </a:br>
            <a:r>
              <a:rPr lang="en-US" b="1" dirty="0"/>
              <a:t>&gt; </a:t>
            </a:r>
            <a:r>
              <a:rPr lang="en-US" b="1" dirty="0">
                <a:solidFill>
                  <a:srgbClr val="FF0000"/>
                </a:solidFill>
              </a:rPr>
              <a:t>Exception in thread "main" </a:t>
            </a:r>
            <a:r>
              <a:rPr lang="en-US" b="1" dirty="0" err="1">
                <a:solidFill>
                  <a:srgbClr val="FF0000"/>
                </a:solidFill>
              </a:rPr>
              <a:t>java.lang.ArrayIndexOutOfBoundsException</a:t>
            </a:r>
            <a:r>
              <a:rPr lang="en-US" b="1" dirty="0">
                <a:solidFill>
                  <a:srgbClr val="FF0000"/>
                </a:solidFill>
              </a:rPr>
              <a:t>: Index 10 out of bounds for length 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31199C-776B-5331-04F9-250201A5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Java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B472B-1835-EFAB-92BF-417538CCC5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4745" y="1289097"/>
            <a:ext cx="4354542" cy="30846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�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E5DA9B9-A914-77DE-AE32-D21873C3AAE0}"/>
              </a:ext>
            </a:extLst>
          </p:cNvPr>
          <p:cNvSpPr txBox="1">
            <a:spLocks/>
          </p:cNvSpPr>
          <p:nvPr/>
        </p:nvSpPr>
        <p:spPr bwMode="auto">
          <a:xfrm>
            <a:off x="4099910" y="4167916"/>
            <a:ext cx="5633413" cy="32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851B4F1-4DB6-6F0A-9490-B878258936B2}"/>
              </a:ext>
            </a:extLst>
          </p:cNvPr>
          <p:cNvSpPr txBox="1">
            <a:spLocks/>
          </p:cNvSpPr>
          <p:nvPr/>
        </p:nvSpPr>
        <p:spPr bwMode="auto">
          <a:xfrm>
            <a:off x="3810369" y="4539599"/>
            <a:ext cx="4107864" cy="13667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import sys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 = [‘a’, ‘b’, ‘c’, ‘d’]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index = int(</a:t>
            </a:r>
            <a:r>
              <a:rPr lang="en-US" sz="1600" dirty="0" err="1">
                <a:latin typeface="Consolas" panose="020B0609020204030204" pitchFamily="49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python3 test.py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9E8BD-E38D-4779-73C5-CB8EB2B38049}"/>
              </a:ext>
            </a:extLst>
          </p:cNvPr>
          <p:cNvSpPr txBox="1"/>
          <p:nvPr/>
        </p:nvSpPr>
        <p:spPr>
          <a:xfrm>
            <a:off x="1983739" y="827432"/>
            <a:ext cx="94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C/C++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B77F8-195E-1115-0333-881141EE2F5B}"/>
              </a:ext>
            </a:extLst>
          </p:cNvPr>
          <p:cNvSpPr txBox="1"/>
          <p:nvPr/>
        </p:nvSpPr>
        <p:spPr>
          <a:xfrm>
            <a:off x="7204454" y="8274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2D130-2FD9-D577-B780-4C6EC927B8AD}"/>
              </a:ext>
            </a:extLst>
          </p:cNvPr>
          <p:cNvSpPr txBox="1"/>
          <p:nvPr/>
        </p:nvSpPr>
        <p:spPr>
          <a:xfrm>
            <a:off x="8028406" y="4504852"/>
            <a:ext cx="109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7E7B4-48D4-460F-71D1-93492EA3D5A8}"/>
              </a:ext>
            </a:extLst>
          </p:cNvPr>
          <p:cNvSpPr/>
          <p:nvPr/>
        </p:nvSpPr>
        <p:spPr>
          <a:xfrm>
            <a:off x="404745" y="3812161"/>
            <a:ext cx="1288974" cy="429658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7DE41-CCB6-9268-DAFD-4E45B29C1EB1}"/>
              </a:ext>
            </a:extLst>
          </p:cNvPr>
          <p:cNvSpPr txBox="1"/>
          <p:nvPr/>
        </p:nvSpPr>
        <p:spPr>
          <a:xfrm>
            <a:off x="302508" y="4504851"/>
            <a:ext cx="336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Undefined Behavior (UB)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490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0AAD-89A8-9540-6573-AA0616EB0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104B8-F6D1-0ABF-1E8A-63D9860F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D284FB-78E9-2CA3-E75D-0757986E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F1988-50AC-A6A0-3E3F-AB551C3F6A5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5" y="785004"/>
            <a:ext cx="4123824" cy="5046453"/>
          </a:xfrm>
        </p:spPr>
        <p:txBody>
          <a:bodyPr/>
          <a:lstStyle/>
          <a:p>
            <a:r>
              <a:rPr lang="en-US" dirty="0"/>
              <a:t>On x86</a:t>
            </a:r>
          </a:p>
          <a:p>
            <a:pPr lvl="1"/>
            <a:r>
              <a:rPr lang="en-US" dirty="0"/>
              <a:t>No requirement that the address should be the start of </a:t>
            </a:r>
            <a:r>
              <a:rPr lang="en-US" b="1" i="1" dirty="0"/>
              <a:t>an instruction!!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22F070-FF33-B202-BFCA-505199EA3D97}"/>
              </a:ext>
            </a:extLst>
          </p:cNvPr>
          <p:cNvGrpSpPr/>
          <p:nvPr/>
        </p:nvGrpSpPr>
        <p:grpSpPr>
          <a:xfrm>
            <a:off x="6879572" y="348138"/>
            <a:ext cx="430582" cy="1370493"/>
            <a:chOff x="6879572" y="348138"/>
            <a:chExt cx="430582" cy="137049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BE82624-FB69-B76E-98DE-17221F786E2B}"/>
                </a:ext>
              </a:extLst>
            </p:cNvPr>
            <p:cNvSpPr/>
            <p:nvPr/>
          </p:nvSpPr>
          <p:spPr>
            <a:xfrm rot="5400000">
              <a:off x="6632154" y="595556"/>
              <a:ext cx="925417" cy="430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E7AF79-E8AD-E2F6-EFD2-D12CFEF04766}"/>
                </a:ext>
              </a:extLst>
            </p:cNvPr>
            <p:cNvCxnSpPr>
              <a:cxnSpLocks/>
            </p:cNvCxnSpPr>
            <p:nvPr/>
          </p:nvCxnSpPr>
          <p:spPr>
            <a:xfrm>
              <a:off x="6934656" y="1145754"/>
              <a:ext cx="0" cy="57287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5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992E9-0938-2408-C4A1-F40990B2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B7CC3-44F5-C30E-38F0-521792B4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2E34D-F9A3-B570-A127-92CAA5FF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8DE311-A47F-9981-1DB1-B83C4ED0C483}"/>
              </a:ext>
            </a:extLst>
          </p:cNvPr>
          <p:cNvGrpSpPr/>
          <p:nvPr/>
        </p:nvGrpSpPr>
        <p:grpSpPr>
          <a:xfrm>
            <a:off x="6879572" y="348138"/>
            <a:ext cx="430582" cy="1370493"/>
            <a:chOff x="6879572" y="348138"/>
            <a:chExt cx="430582" cy="137049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B09F8FF-920B-C866-39BB-7A1702DA53CB}"/>
                </a:ext>
              </a:extLst>
            </p:cNvPr>
            <p:cNvSpPr/>
            <p:nvPr/>
          </p:nvSpPr>
          <p:spPr>
            <a:xfrm rot="5400000">
              <a:off x="6632154" y="595556"/>
              <a:ext cx="925417" cy="430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5B0C5F-C752-C5E8-013A-86F446AE0430}"/>
                </a:ext>
              </a:extLst>
            </p:cNvPr>
            <p:cNvCxnSpPr>
              <a:cxnSpLocks/>
            </p:cNvCxnSpPr>
            <p:nvPr/>
          </p:nvCxnSpPr>
          <p:spPr>
            <a:xfrm>
              <a:off x="6934656" y="1145754"/>
              <a:ext cx="0" cy="57287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8B183-9B60-F0D5-7DF3-4ECC672BA2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8F500-7EF4-7FDD-61C5-34F1AD177878}"/>
              </a:ext>
            </a:extLst>
          </p:cNvPr>
          <p:cNvGrpSpPr/>
          <p:nvPr/>
        </p:nvGrpSpPr>
        <p:grpSpPr>
          <a:xfrm>
            <a:off x="-1543079" y="1718631"/>
            <a:ext cx="6791695" cy="4585616"/>
            <a:chOff x="5033991" y="724938"/>
            <a:chExt cx="6791695" cy="458561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043DA-DFA1-617D-AEBB-B6138842B30D}"/>
                </a:ext>
              </a:extLst>
            </p:cNvPr>
            <p:cNvCxnSpPr/>
            <p:nvPr/>
          </p:nvCxnSpPr>
          <p:spPr>
            <a:xfrm>
              <a:off x="7039778" y="724938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BB8F17-AF4D-5DF0-17CE-259DDFFFB611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3D7084-9302-FE97-059A-844A6FF4B62D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8C7CD-4495-A192-E696-85E190AC17B2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9D8B3E-FC62-2F85-9CA7-13B3CC88D06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1A5A0-D57B-9909-7982-76CE742F308F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F1D180-B37F-96D2-0607-2FF3CE6E9FE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879915-4D9D-F6A0-35C3-432A9F6E19B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64FB63-7B6F-F4B0-C354-3634E8AF7FB3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896632C-B953-AED6-82CC-AAD80B53EBB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33380D2-2D88-2652-F219-013DFF3B776F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6F73FCC3-D3A6-D829-AD32-A6FF22C4CDDF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6DB9DAD-F1BB-6EE9-CF78-9C31E1A4FA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4089AE6-0B6A-C43E-8E7B-C6B35DA5D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86AC7A9-0960-94DF-85AE-C1D1A0906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71B40FA-B311-DAD8-ADD9-5EC384FC7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AE98505-3E51-B166-C7B0-29A97F35A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2F098B0-F25F-4806-185B-91847ADDA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1D673DC-1AF9-989F-A328-82C2AE4C3D84}"/>
              </a:ext>
            </a:extLst>
          </p:cNvPr>
          <p:cNvSpPr/>
          <p:nvPr/>
        </p:nvSpPr>
        <p:spPr>
          <a:xfrm>
            <a:off x="1553378" y="1971323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E9422D-F99D-DEC0-9302-93E0EE8AFA35}"/>
              </a:ext>
            </a:extLst>
          </p:cNvPr>
          <p:cNvSpPr/>
          <p:nvPr/>
        </p:nvSpPr>
        <p:spPr>
          <a:xfrm>
            <a:off x="1553378" y="2607060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331C2D-95E8-FC13-0233-5643B7348016}"/>
              </a:ext>
            </a:extLst>
          </p:cNvPr>
          <p:cNvSpPr/>
          <p:nvPr/>
        </p:nvSpPr>
        <p:spPr>
          <a:xfrm>
            <a:off x="1188629" y="3253311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81485F-3D19-800D-905A-D6C58254FB4D}"/>
              </a:ext>
            </a:extLst>
          </p:cNvPr>
          <p:cNvSpPr/>
          <p:nvPr/>
        </p:nvSpPr>
        <p:spPr>
          <a:xfrm>
            <a:off x="1521923" y="3936953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1981C3E8-1BF3-1894-86E3-17AE1189859D}"/>
              </a:ext>
            </a:extLst>
          </p:cNvPr>
          <p:cNvSpPr/>
          <p:nvPr/>
        </p:nvSpPr>
        <p:spPr>
          <a:xfrm>
            <a:off x="462708" y="3253310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C62748-72DF-DF28-89AE-E6A8CB75FC5D}"/>
              </a:ext>
            </a:extLst>
          </p:cNvPr>
          <p:cNvSpPr txBox="1"/>
          <p:nvPr/>
        </p:nvSpPr>
        <p:spPr>
          <a:xfrm>
            <a:off x="305956" y="530407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4FD8E1-E679-8D73-BB3F-AA14282FB9DC}"/>
              </a:ext>
            </a:extLst>
          </p:cNvPr>
          <p:cNvSpPr/>
          <p:nvPr/>
        </p:nvSpPr>
        <p:spPr>
          <a:xfrm>
            <a:off x="1188628" y="3263681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0x4012e2</a:t>
            </a:r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A19955-4075-AFF8-53C2-82A1A40D1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58 5a 5e c3 5f c3 ff e0 c3 ff d0 c3 89 c2 c3 89 c1 c3 31 c0 c3 83 c0 04 c3 90 90 90 90 90 90 90 90 90 90 c3 cc c3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858A8-BD4B-E20F-0249-6CA24D0B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251-FF2E-519E-E579-411DB13737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hijack control flow to middle of a real instruction</a:t>
            </a:r>
          </a:p>
          <a:p>
            <a:r>
              <a:rPr lang="en-US" dirty="0"/>
              <a:t>From the attacker’s POV the program is a set of byte-sequence terminating in a return/jump</a:t>
            </a:r>
          </a:p>
          <a:p>
            <a:r>
              <a:rPr lang="en-US" dirty="0"/>
              <a:t>Return-oriented Programming (subset of control flow hijack attacks)</a:t>
            </a:r>
          </a:p>
          <a:p>
            <a:r>
              <a:rPr lang="en-US" dirty="0"/>
              <a:t>Such byte-sequence is known as “ROP gadget”</a:t>
            </a:r>
          </a:p>
          <a:p>
            <a:r>
              <a:rPr lang="en-US" dirty="0"/>
              <a:t>Can </a:t>
            </a:r>
            <a:r>
              <a:rPr lang="en-US" b="1" i="1" dirty="0"/>
              <a:t>chain</a:t>
            </a:r>
            <a:r>
              <a:rPr lang="en-US" dirty="0"/>
              <a:t> byte sequences to perform complex attacks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7945DE-1CDB-928B-9A6A-21D92BB7CDB6}"/>
              </a:ext>
            </a:extLst>
          </p:cNvPr>
          <p:cNvGrpSpPr/>
          <p:nvPr/>
        </p:nvGrpSpPr>
        <p:grpSpPr>
          <a:xfrm>
            <a:off x="6096000" y="787810"/>
            <a:ext cx="4061552" cy="638168"/>
            <a:chOff x="6096000" y="787810"/>
            <a:chExt cx="4061552" cy="6381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8B39C9-3DF8-3BAA-5771-256E1C79C26C}"/>
                </a:ext>
              </a:extLst>
            </p:cNvPr>
            <p:cNvSpPr/>
            <p:nvPr/>
          </p:nvSpPr>
          <p:spPr>
            <a:xfrm>
              <a:off x="6096000" y="787810"/>
              <a:ext cx="1498017" cy="349733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05B3B4-1DBC-0760-F0AE-3642F04986FA}"/>
                </a:ext>
              </a:extLst>
            </p:cNvPr>
            <p:cNvSpPr/>
            <p:nvPr/>
          </p:nvSpPr>
          <p:spPr>
            <a:xfrm>
              <a:off x="9221117" y="841950"/>
              <a:ext cx="936435" cy="18459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D6549-11AF-08E0-D096-EB27F7393F29}"/>
                </a:ext>
              </a:extLst>
            </p:cNvPr>
            <p:cNvSpPr/>
            <p:nvPr/>
          </p:nvSpPr>
          <p:spPr>
            <a:xfrm>
              <a:off x="6955094" y="1051404"/>
              <a:ext cx="910949" cy="37457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D30FC2-2680-2444-D053-E28B01933EA4}"/>
                </a:ext>
              </a:extLst>
            </p:cNvPr>
            <p:cNvGrpSpPr/>
            <p:nvPr/>
          </p:nvGrpSpPr>
          <p:grpSpPr>
            <a:xfrm>
              <a:off x="7594017" y="841950"/>
              <a:ext cx="2563535" cy="396741"/>
              <a:chOff x="7594017" y="841950"/>
              <a:chExt cx="2563535" cy="396741"/>
            </a:xfrm>
          </p:grpSpPr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B149532A-FC72-4B83-606C-10AB1CDBF98E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V="1">
                <a:off x="7594017" y="841950"/>
                <a:ext cx="2095318" cy="120727"/>
              </a:xfrm>
              <a:prstGeom prst="curvedConnector4">
                <a:avLst>
                  <a:gd name="adj1" fmla="val 38827"/>
                  <a:gd name="adj2" fmla="val 3341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4918D978-BE8B-3E4E-A090-BC7A34D0CF97}"/>
                  </a:ext>
                </a:extLst>
              </p:cNvPr>
              <p:cNvCxnSpPr>
                <a:cxnSpLocks/>
                <a:stCxn id="6" idx="3"/>
                <a:endCxn id="7" idx="3"/>
              </p:cNvCxnSpPr>
              <p:nvPr/>
            </p:nvCxnSpPr>
            <p:spPr>
              <a:xfrm flipH="1">
                <a:off x="7866043" y="934247"/>
                <a:ext cx="2291509" cy="304444"/>
              </a:xfrm>
              <a:prstGeom prst="curvedConnector3">
                <a:avLst>
                  <a:gd name="adj1" fmla="val -9976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59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B7C4A-8ADD-C95D-3D41-516DCC30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843BB-9DB0-4C90-7DA4-A6F9A8DD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5EA52-292B-F6B7-EE88-F5BC7AD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all this too hard to exploit?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FE321-CC23-4465-7E8D-F4587A36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75" y="1128455"/>
            <a:ext cx="936438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02506-2131-677C-DBE0-9C4DDFC7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866" y="696277"/>
            <a:ext cx="9132034" cy="5062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7B56FD-1A7B-8AEC-C046-8D8A7717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30" y="623496"/>
            <a:ext cx="8516539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A7A57-9572-2F96-3EDF-DFE91163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2025, the US Department of Defense (DoD) has been allocated approximately $30 billion for cybersecurity initiatives</a:t>
            </a:r>
          </a:p>
          <a:p>
            <a:pPr lvl="1"/>
            <a:r>
              <a:rPr lang="en-US" dirty="0"/>
              <a:t>Includes both defensive and offensive initiatives</a:t>
            </a:r>
          </a:p>
          <a:p>
            <a:r>
              <a:rPr lang="en-US" dirty="0"/>
              <a:t>2009-2010 Stuxnet attack disabled key part of Iranian nuclear program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4F378D-D97B-D099-F8F4-2D05D027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all this too hard to exploit?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B7133-9ABD-F92F-4FCE-5828BD1891FC}"/>
              </a:ext>
            </a:extLst>
          </p:cNvPr>
          <p:cNvGrpSpPr/>
          <p:nvPr/>
        </p:nvGrpSpPr>
        <p:grpSpPr>
          <a:xfrm>
            <a:off x="6015416" y="5267124"/>
            <a:ext cx="6235700" cy="736861"/>
            <a:chOff x="6015416" y="5267124"/>
            <a:chExt cx="6235700" cy="7368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7EE4FA-5A5A-B769-ECC9-6065999F78A6}"/>
                </a:ext>
              </a:extLst>
            </p:cNvPr>
            <p:cNvSpPr txBox="1"/>
            <p:nvPr/>
          </p:nvSpPr>
          <p:spPr>
            <a:xfrm>
              <a:off x="6015416" y="5267124"/>
              <a:ext cx="6096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https://www.csoonline.com/article/3632164/us-military-allocated-about-30-billion-to-spend-on-cybersecurity-in-2025.html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2CDCDA-CA6B-3B57-6EBE-AF84635B75E8}"/>
                </a:ext>
              </a:extLst>
            </p:cNvPr>
            <p:cNvSpPr txBox="1"/>
            <p:nvPr/>
          </p:nvSpPr>
          <p:spPr>
            <a:xfrm>
              <a:off x="6015416" y="5742375"/>
              <a:ext cx="62357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https://www.csoonline.com/article/562691/stuxnet-explained-the-first-known-cyberweapon.html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76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3D303-3DAE-E6D8-EC70-9C6E5F2E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495CB1-4443-5F55-D84F-1B013831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9458C0-B749-40D5-249A-1A2850261721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786AB9A-856A-0430-B64D-991A6787A06C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3416A-FCD7-DE5A-B3C6-87F6C4234B13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FD7154B-8297-C8EF-852F-0F51F0C3F5A0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C9FD3D-0EB5-F958-9B14-465705488ED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E2FD83-01F6-2B65-36B1-A3E5A3DF8C0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9AA2F9-ECC5-96EA-8E8F-169F1E02D2B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B958A34-C35C-142A-5CDC-A757EAC26CE4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1652F3A-F6A5-72AE-4962-472D6EE78524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E9FAA206-7417-8894-526B-56AB6A1F3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86C200D2-F5A6-3B69-CAB6-37DA89AB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781F264-B04E-EB06-1B5E-9A447509A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DB31006-7ADA-9323-FD20-5C8553674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359C401-BFE5-1012-8BE0-28E55548A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766D144-4644-0F40-81D4-38455069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F908B59-C238-7AD6-C157-0057BF27FFB0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52D8A6-E30A-C918-AC55-3588FFD5E740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A84716-C06D-EFA3-5B5D-EAA1B0821059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 VALUE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047026-763B-3AC9-52D7-65221A39556E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E8B688-D907-032B-C2D1-1DE0DA4A6A04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8CA0E75-6323-4A56-47C9-97E473831C45}"/>
              </a:ext>
            </a:extLst>
          </p:cNvPr>
          <p:cNvSpPr txBox="1"/>
          <p:nvPr/>
        </p:nvSpPr>
        <p:spPr>
          <a:xfrm>
            <a:off x="4603134" y="2908040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 pushes a</a:t>
            </a:r>
          </a:p>
          <a:p>
            <a:r>
              <a:rPr lang="en-US" sz="2400" b="1" i="1" dirty="0"/>
              <a:t>“canary” value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1C1CABE0-9F97-0B37-44CD-4FC40148983F}"/>
              </a:ext>
            </a:extLst>
          </p:cNvPr>
          <p:cNvSpPr/>
          <p:nvPr/>
        </p:nvSpPr>
        <p:spPr>
          <a:xfrm>
            <a:off x="36276" y="265532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B73082-014B-7B26-5853-EFB78BB2972C}"/>
              </a:ext>
            </a:extLst>
          </p:cNvPr>
          <p:cNvSpPr txBox="1"/>
          <p:nvPr/>
        </p:nvSpPr>
        <p:spPr>
          <a:xfrm>
            <a:off x="4101827" y="3136165"/>
            <a:ext cx="3375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 checks </a:t>
            </a:r>
          </a:p>
          <a:p>
            <a:r>
              <a:rPr lang="en-US" sz="2400" b="1" i="1" dirty="0"/>
              <a:t>the canary for corruption</a:t>
            </a:r>
            <a:br>
              <a:rPr lang="en-US" sz="2400" b="1" i="1" dirty="0"/>
            </a:br>
            <a:r>
              <a:rPr lang="en-US" sz="2400" b="1" i="1" dirty="0"/>
              <a:t>-&gt; Detects overflow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97B1BCE-D523-5D7C-AC20-41BB471A20B3}"/>
              </a:ext>
            </a:extLst>
          </p:cNvPr>
          <p:cNvSpPr/>
          <p:nvPr/>
        </p:nvSpPr>
        <p:spPr>
          <a:xfrm>
            <a:off x="-52189" y="3846656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BF245A2B-D70A-E60D-189B-EF7DAA308343}"/>
              </a:ext>
            </a:extLst>
          </p:cNvPr>
          <p:cNvSpPr/>
          <p:nvPr/>
        </p:nvSpPr>
        <p:spPr>
          <a:xfrm>
            <a:off x="7188132" y="340045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F61092-B7F8-1377-5278-CF55DDCAEEDF}"/>
              </a:ext>
            </a:extLst>
          </p:cNvPr>
          <p:cNvSpPr txBox="1"/>
          <p:nvPr/>
        </p:nvSpPr>
        <p:spPr>
          <a:xfrm>
            <a:off x="5245292" y="4263687"/>
            <a:ext cx="2481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 corrupts</a:t>
            </a:r>
          </a:p>
          <a:p>
            <a:r>
              <a:rPr lang="en-US" sz="2400" b="1" i="1" dirty="0"/>
              <a:t>the canary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825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1" grpId="0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 animBg="1"/>
      <p:bldP spid="83" grpId="1" animBg="1"/>
      <p:bldP spid="84" grpId="0" animBg="1"/>
      <p:bldP spid="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3F3E0-613E-C6F6-AAE3-588AEA1E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feature</a:t>
            </a:r>
          </a:p>
          <a:p>
            <a:r>
              <a:rPr lang="en-US" dirty="0"/>
              <a:t>Randomizes the address where the binary is loaded</a:t>
            </a:r>
          </a:p>
          <a:p>
            <a:r>
              <a:rPr lang="en-US" dirty="0"/>
              <a:t>Makes it harder for the attacker to guess the target address</a:t>
            </a:r>
          </a:p>
          <a:p>
            <a:r>
              <a:rPr lang="en-US" b="1" i="1" dirty="0"/>
              <a:t>… defenses are ad-hoc and incomplete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8E84E-A80E-A124-F932-8E541005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– Address Space Layout Randomization </a:t>
            </a:r>
          </a:p>
        </p:txBody>
      </p:sp>
    </p:spTree>
    <p:extLst>
      <p:ext uri="{BB962C8B-B14F-4D97-AF65-F5344CB8AC3E}">
        <p14:creationId xmlns:p14="http://schemas.microsoft.com/office/powerpoint/2010/main" val="62851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DC431B-F7CC-9A97-40CF-C25C0B0B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 used for dynamic memory allocation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malloc(1024);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free(p);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s = malloc(128);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Heap has no directionality of growth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Objects placed according to “heap allocation policy”</a:t>
            </a:r>
          </a:p>
          <a:p>
            <a:pPr marL="0" indent="0">
              <a:buNone/>
            </a:pPr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EA86D2-918A-085B-3910-42B649E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vulnerabilities/attacks</a:t>
            </a:r>
          </a:p>
        </p:txBody>
      </p:sp>
    </p:spTree>
    <p:extLst>
      <p:ext uri="{BB962C8B-B14F-4D97-AF65-F5344CB8AC3E}">
        <p14:creationId xmlns:p14="http://schemas.microsoft.com/office/powerpoint/2010/main" val="3566639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00874E-5461-1352-B54A-06B2AF9C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4" y="1135484"/>
            <a:ext cx="5633413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void authenticate 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char* password = malloc(8);</a:t>
            </a:r>
          </a:p>
          <a:p>
            <a:r>
              <a:rPr lang="en-US" dirty="0"/>
              <a:t>	int* authenticated = 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(“Enter the password\n”);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password);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(…) </a:t>
            </a:r>
          </a:p>
          <a:p>
            <a:r>
              <a:rPr lang="en-US" dirty="0"/>
              <a:t>		authenticated = 1;</a:t>
            </a:r>
          </a:p>
          <a:p>
            <a:r>
              <a:rPr lang="en-US" dirty="0"/>
              <a:t>	if (authenticated)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(“Authenticated!\n”);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(“Not allowed!\n”);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return;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authenticate();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901CA5-A772-251C-19CE-71FD5465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attacks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32B3B0-33D2-5868-8CE8-C5E36F360B35}"/>
              </a:ext>
            </a:extLst>
          </p:cNvPr>
          <p:cNvGrpSpPr/>
          <p:nvPr/>
        </p:nvGrpSpPr>
        <p:grpSpPr>
          <a:xfrm>
            <a:off x="4929331" y="905864"/>
            <a:ext cx="6791695" cy="4396154"/>
            <a:chOff x="5033991" y="914400"/>
            <a:chExt cx="6791695" cy="439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2D640-7AEE-BCAA-5B3A-942DB1FCB721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E397C0-B564-6178-3CA9-940811395F45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7FF4CD-0E7E-8D27-AC5D-6C02AC78E70B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F232D0-C73E-33FC-EE07-A5F5FFDFE405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31C05C-EA4F-087E-69A8-81A8523FED3A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490D03-E847-C4B3-DA8E-E656BC57D91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E9DF9-360A-B301-FBF6-CE35C971B6E8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DB7A948-935D-5301-A2E9-7663CE8B6816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62132DB-9788-2656-F954-25AB1CE16066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4F26B28-5357-AF39-FC44-A02F0E6BDA1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8917CDD-7B34-964B-7AB6-12AF773A80C0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FC8ED52-0471-D2EB-40D7-62DFAD9E2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44AE2D3-FB65-7521-AE49-A5D731A2F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C74D4B1-3260-A134-0B13-74653BC63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56A19E5-0BA0-9870-3D85-5809F02C2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44F6E47-862B-6ECA-ABF9-D96A4C589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D5CBCD9-396D-9D5C-4651-C7761790BAAE}"/>
              </a:ext>
            </a:extLst>
          </p:cNvPr>
          <p:cNvSpPr/>
          <p:nvPr/>
        </p:nvSpPr>
        <p:spPr>
          <a:xfrm>
            <a:off x="7983317" y="2220862"/>
            <a:ext cx="2036977" cy="12081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623682-83F7-5DB2-DD12-E0955B409133}"/>
              </a:ext>
            </a:extLst>
          </p:cNvPr>
          <p:cNvSpPr/>
          <p:nvPr/>
        </p:nvSpPr>
        <p:spPr>
          <a:xfrm>
            <a:off x="7983317" y="1580569"/>
            <a:ext cx="2036974" cy="58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9D56F30-289D-5BF4-0BAE-D115E3CC9E4B}"/>
              </a:ext>
            </a:extLst>
          </p:cNvPr>
          <p:cNvSpPr/>
          <p:nvPr/>
        </p:nvSpPr>
        <p:spPr>
          <a:xfrm>
            <a:off x="215913" y="2097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063CAE46-A2B6-4991-618D-AE1071F1417A}"/>
              </a:ext>
            </a:extLst>
          </p:cNvPr>
          <p:cNvSpPr/>
          <p:nvPr/>
        </p:nvSpPr>
        <p:spPr>
          <a:xfrm>
            <a:off x="6902508" y="159622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E36E2-CEE0-857A-C0CD-367796F01524}"/>
              </a:ext>
            </a:extLst>
          </p:cNvPr>
          <p:cNvSpPr txBox="1"/>
          <p:nvPr/>
        </p:nvSpPr>
        <p:spPr>
          <a:xfrm>
            <a:off x="5593686" y="232335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597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4" grpId="1" animBg="1"/>
      <p:bldP spid="35" grpId="0" animBg="1"/>
      <p:bldP spid="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A34B-A75C-94B9-02FE-A43D80B05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E8A3F5-63DA-408E-C8E5-432473C1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4" y="1135484"/>
            <a:ext cx="5633413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void authenticate 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char* password = malloc(8);</a:t>
            </a:r>
          </a:p>
          <a:p>
            <a:r>
              <a:rPr lang="en-US" dirty="0"/>
              <a:t>	int* authenticated = 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(“Enter the password\n”);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password);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(…) </a:t>
            </a:r>
          </a:p>
          <a:p>
            <a:r>
              <a:rPr lang="en-US" dirty="0"/>
              <a:t>		authenticated = 1;</a:t>
            </a:r>
          </a:p>
          <a:p>
            <a:r>
              <a:rPr lang="en-US" dirty="0"/>
              <a:t>	if (authenticated)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(“Authenticated!\n”);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(“Not allowed!\n”);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return;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authenticate();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FAF5F3-1731-0673-6123-A748F7AF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attacks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D7B2C7-7086-063F-83F7-21CBE31A820D}"/>
              </a:ext>
            </a:extLst>
          </p:cNvPr>
          <p:cNvGrpSpPr/>
          <p:nvPr/>
        </p:nvGrpSpPr>
        <p:grpSpPr>
          <a:xfrm>
            <a:off x="4929331" y="905864"/>
            <a:ext cx="6791695" cy="4396154"/>
            <a:chOff x="5033991" y="914400"/>
            <a:chExt cx="6791695" cy="439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13099-BB86-97C1-3601-03247DA7784F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34FC94-BD2C-B455-78B7-5E335716257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729C5D-91AD-E96C-416B-FACB9843F325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BFE095-FD59-72E2-37F5-43C59071EE89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48267-5E80-5FD6-6A84-609F0D5B33C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D89863-9C20-16D6-F2DA-67FBE5FF8BD9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454DA8-4D05-FE13-5077-33990B2F9C5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71A09C-C28A-2757-DE64-17D2EF1D8FA7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B923E7A-EE47-1BEC-958A-F0AA7CF49C2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58614AF-B50D-CF49-4A1E-C388BA821373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4FE4C323-3130-738E-BC54-42C6BDD7B73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D403B23-56D9-CD6E-DC89-D2A5DB5EE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9C75731-44FA-A7AA-2005-246D50B3C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19B2882-A15E-E70D-FDFB-4445A8DDF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76F543A-B194-C9B5-6F57-0DBFC64A3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9BAAB5E-A4EC-AA0F-0E37-18AEFBAD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2AA2FBD-F9E3-8527-ADCF-E8CFE57E7428}"/>
              </a:ext>
            </a:extLst>
          </p:cNvPr>
          <p:cNvSpPr/>
          <p:nvPr/>
        </p:nvSpPr>
        <p:spPr>
          <a:xfrm>
            <a:off x="7983317" y="2220862"/>
            <a:ext cx="2036977" cy="12081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5A4BA-E5F2-51E9-3C3B-66FF211491F0}"/>
              </a:ext>
            </a:extLst>
          </p:cNvPr>
          <p:cNvSpPr/>
          <p:nvPr/>
        </p:nvSpPr>
        <p:spPr>
          <a:xfrm>
            <a:off x="7983320" y="4209543"/>
            <a:ext cx="2036974" cy="58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BBBFCEC-259E-DBEF-70B1-460178D95D05}"/>
              </a:ext>
            </a:extLst>
          </p:cNvPr>
          <p:cNvSpPr/>
          <p:nvPr/>
        </p:nvSpPr>
        <p:spPr>
          <a:xfrm>
            <a:off x="215913" y="2097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F4743930-8449-BF36-4671-679AE6206BDF}"/>
              </a:ext>
            </a:extLst>
          </p:cNvPr>
          <p:cNvSpPr/>
          <p:nvPr/>
        </p:nvSpPr>
        <p:spPr>
          <a:xfrm>
            <a:off x="6902508" y="159622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E07DEA-9761-FFE5-2F20-C9064D18A720}"/>
              </a:ext>
            </a:extLst>
          </p:cNvPr>
          <p:cNvSpPr txBox="1"/>
          <p:nvPr/>
        </p:nvSpPr>
        <p:spPr>
          <a:xfrm>
            <a:off x="5593686" y="232335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513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FD50FDC-D298-E21D-E03E-58EF40E9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�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6065B3-0EC7-94B2-76EE-642B34F5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D9D40C-BAF6-47A1-E72F-CAD1869BEFF3}"/>
              </a:ext>
            </a:extLst>
          </p:cNvPr>
          <p:cNvGrpSpPr/>
          <p:nvPr/>
        </p:nvGrpSpPr>
        <p:grpSpPr>
          <a:xfrm>
            <a:off x="-1399860" y="1026543"/>
            <a:ext cx="6791695" cy="4396154"/>
            <a:chOff x="5033991" y="914400"/>
            <a:chExt cx="6791695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BBE8A3-601A-521B-6723-EE0A547F4A45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7B0CE8-A429-62F3-D60B-A90C698A5567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4357C2-A3F6-48DB-A7FF-A71B83F1E4AD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428C83-9C8F-BFBF-F88F-0B7E83909034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B1653-D106-B4D1-DED0-124C508F1E2E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EB58A-B720-83E5-7F73-AFD7BB37FDDE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2DF5D-7957-651F-0E57-89F8FEAD286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784832-DD8A-7D60-003F-BD2638B5A852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0D7BC0F-487A-2085-0C47-404B6620227C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45FFD72-1AB9-0724-8720-650D11617788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51792F26-F221-B20C-6897-4F52A72836CA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028819F7-8FE6-3F31-510C-B6E6F46919EA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5FCD9A7-CA81-0481-6E0A-A51DDAA94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4F55DAB-893F-589A-F2C5-C0CC6582A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CAC4588-EA32-AC47-70D3-C86A4C829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9B8BB15-F471-983B-36B6-53DF8FB56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3659BC1-B379-3B8B-7B7F-585E80EAE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31D5992-D114-92AB-C2CC-2B8F0C6D0152}"/>
              </a:ext>
            </a:extLst>
          </p:cNvPr>
          <p:cNvSpPr/>
          <p:nvPr/>
        </p:nvSpPr>
        <p:spPr>
          <a:xfrm>
            <a:off x="1914061" y="5053558"/>
            <a:ext cx="1158642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6D0DEE-1B26-701B-4B65-D7B8AB5F7A6C}"/>
              </a:ext>
            </a:extLst>
          </p:cNvPr>
          <p:cNvSpPr/>
          <p:nvPr/>
        </p:nvSpPr>
        <p:spPr>
          <a:xfrm>
            <a:off x="1888372" y="432689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E86BD6-DD16-E839-F1C1-BBB350331FBC}"/>
              </a:ext>
            </a:extLst>
          </p:cNvPr>
          <p:cNvSpPr/>
          <p:nvPr/>
        </p:nvSpPr>
        <p:spPr>
          <a:xfrm>
            <a:off x="1850770" y="366391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E60871-C9A0-F123-5C94-0A8C8926588E}"/>
              </a:ext>
            </a:extLst>
          </p:cNvPr>
          <p:cNvSpPr/>
          <p:nvPr/>
        </p:nvSpPr>
        <p:spPr>
          <a:xfrm>
            <a:off x="1858351" y="300194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0BA6AD-76A1-3F4F-51B1-525802D96621}"/>
              </a:ext>
            </a:extLst>
          </p:cNvPr>
          <p:cNvSpPr/>
          <p:nvPr/>
        </p:nvSpPr>
        <p:spPr>
          <a:xfrm>
            <a:off x="1842586" y="2328188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[3]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0C3A85-FC3B-CF50-CCE2-CC8BE61896F1}"/>
              </a:ext>
            </a:extLst>
          </p:cNvPr>
          <p:cNvCxnSpPr>
            <a:cxnSpLocks/>
          </p:cNvCxnSpPr>
          <p:nvPr/>
        </p:nvCxnSpPr>
        <p:spPr>
          <a:xfrm flipH="1">
            <a:off x="1127534" y="4988863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EF6859-A72B-EE85-12E4-565BBFD447EC}"/>
              </a:ext>
            </a:extLst>
          </p:cNvPr>
          <p:cNvCxnSpPr>
            <a:cxnSpLocks/>
          </p:cNvCxnSpPr>
          <p:nvPr/>
        </p:nvCxnSpPr>
        <p:spPr>
          <a:xfrm flipH="1">
            <a:off x="1134559" y="1106781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6BC52-2750-405B-C824-B276CD5C5773}"/>
              </a:ext>
            </a:extLst>
          </p:cNvPr>
          <p:cNvSpPr txBox="1"/>
          <p:nvPr/>
        </p:nvSpPr>
        <p:spPr>
          <a:xfrm>
            <a:off x="1672296" y="1746046"/>
            <a:ext cx="1665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 6 bytes …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92A93B5-E491-F11A-A73B-9DA2786D2676}"/>
              </a:ext>
            </a:extLst>
          </p:cNvPr>
          <p:cNvSpPr/>
          <p:nvPr/>
        </p:nvSpPr>
        <p:spPr>
          <a:xfrm>
            <a:off x="1134559" y="1164047"/>
            <a:ext cx="2877146" cy="46181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 garbage value ..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F98E53-4584-45FE-A379-979C26B8C2B0}"/>
              </a:ext>
            </a:extLst>
          </p:cNvPr>
          <p:cNvSpPr txBox="1"/>
          <p:nvPr/>
        </p:nvSpPr>
        <p:spPr>
          <a:xfrm>
            <a:off x="4107449" y="495931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93448F-F7BD-765D-5DC7-3FD24BAEFC34}"/>
              </a:ext>
            </a:extLst>
          </p:cNvPr>
          <p:cNvGrpSpPr/>
          <p:nvPr/>
        </p:nvGrpSpPr>
        <p:grpSpPr>
          <a:xfrm>
            <a:off x="-48706" y="1625858"/>
            <a:ext cx="1051241" cy="3363005"/>
            <a:chOff x="-48706" y="1625858"/>
            <a:chExt cx="1051241" cy="336300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6C6D42-30E7-96F1-43CA-5C2D64FF3833}"/>
                </a:ext>
              </a:extLst>
            </p:cNvPr>
            <p:cNvCxnSpPr/>
            <p:nvPr/>
          </p:nvCxnSpPr>
          <p:spPr>
            <a:xfrm>
              <a:off x="165253" y="4988863"/>
              <a:ext cx="837282" cy="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5C055D-F878-BE6A-6514-95352CFE8954}"/>
                </a:ext>
              </a:extLst>
            </p:cNvPr>
            <p:cNvCxnSpPr/>
            <p:nvPr/>
          </p:nvCxnSpPr>
          <p:spPr>
            <a:xfrm>
              <a:off x="165253" y="1625858"/>
              <a:ext cx="837282" cy="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721A238-FD2F-5373-9552-21F3703B3ABA}"/>
                </a:ext>
              </a:extLst>
            </p:cNvPr>
            <p:cNvCxnSpPr/>
            <p:nvPr/>
          </p:nvCxnSpPr>
          <p:spPr>
            <a:xfrm>
              <a:off x="572877" y="1660357"/>
              <a:ext cx="0" cy="3298955"/>
            </a:xfrm>
            <a:prstGeom prst="straightConnector1">
              <a:avLst/>
            </a:prstGeom>
            <a:ln w="31750">
              <a:solidFill>
                <a:schemeClr val="accent4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CAA67D-CF5B-EE97-2C56-3052A79ADB01}"/>
                </a:ext>
              </a:extLst>
            </p:cNvPr>
            <p:cNvSpPr txBox="1"/>
            <p:nvPr/>
          </p:nvSpPr>
          <p:spPr>
            <a:xfrm>
              <a:off x="-48706" y="2894981"/>
              <a:ext cx="649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+10</a:t>
              </a:r>
            </a:p>
          </p:txBody>
        </p:sp>
      </p:grp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A9D0F08-40F3-70F0-0B3E-4FADE08DD760}"/>
              </a:ext>
            </a:extLst>
          </p:cNvPr>
          <p:cNvCxnSpPr>
            <a:stCxn id="39" idx="3"/>
          </p:cNvCxnSpPr>
          <p:nvPr/>
        </p:nvCxnSpPr>
        <p:spPr>
          <a:xfrm>
            <a:off x="4011705" y="1394953"/>
            <a:ext cx="2444179" cy="2034047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DE97A-14FE-5F87-39D8-8C0A9DC1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 safety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C3D0F-B5BC-067B-0CBA-7E1FB49FEB00}"/>
              </a:ext>
            </a:extLst>
          </p:cNvPr>
          <p:cNvSpPr/>
          <p:nvPr/>
        </p:nvSpPr>
        <p:spPr>
          <a:xfrm>
            <a:off x="4825035" y="1540781"/>
            <a:ext cx="2520462" cy="879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safety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55D943-4133-FCAE-D0BE-738E6259447C}"/>
              </a:ext>
            </a:extLst>
          </p:cNvPr>
          <p:cNvSpPr/>
          <p:nvPr/>
        </p:nvSpPr>
        <p:spPr>
          <a:xfrm>
            <a:off x="3223846" y="3175788"/>
            <a:ext cx="2262553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Spatial safety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672157-EEC6-567F-240A-E78F5B707E2F}"/>
              </a:ext>
            </a:extLst>
          </p:cNvPr>
          <p:cNvSpPr/>
          <p:nvPr/>
        </p:nvSpPr>
        <p:spPr>
          <a:xfrm>
            <a:off x="6556007" y="3175788"/>
            <a:ext cx="2670055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safety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F40AE-C0E1-6B94-CF2C-E9AF7460894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355123" y="2420011"/>
            <a:ext cx="1730143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8EA1-F0CB-B661-A35D-418CBF232EE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85266" y="2420011"/>
            <a:ext cx="1805769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039177-4E88-1226-A91C-6E84D29217D4}"/>
              </a:ext>
            </a:extLst>
          </p:cNvPr>
          <p:cNvSpPr txBox="1"/>
          <p:nvPr/>
        </p:nvSpPr>
        <p:spPr>
          <a:xfrm>
            <a:off x="3103529" y="4143745"/>
            <a:ext cx="25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Buffer overflow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498E-1FF8-7668-B718-877C9B4BA98A}"/>
              </a:ext>
            </a:extLst>
          </p:cNvPr>
          <p:cNvSpPr txBox="1"/>
          <p:nvPr/>
        </p:nvSpPr>
        <p:spPr>
          <a:xfrm>
            <a:off x="1326524" y="4755692"/>
            <a:ext cx="740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Compilers of memory-safe languages add bounds-checks</a:t>
            </a:r>
          </a:p>
        </p:txBody>
      </p:sp>
    </p:spTree>
    <p:extLst>
      <p:ext uri="{BB962C8B-B14F-4D97-AF65-F5344CB8AC3E}">
        <p14:creationId xmlns:p14="http://schemas.microsoft.com/office/powerpoint/2010/main" val="17813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619E78-72B6-7529-4728-F40DE756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</a:p>
          <a:p>
            <a:r>
              <a:rPr lang="en-US" sz="2000" dirty="0"/>
              <a:t>	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// 1000 statements later</a:t>
            </a:r>
          </a:p>
          <a:p>
            <a:r>
              <a:rPr lang="en-US" sz="2000" dirty="0"/>
              <a:t>	buffer[2] = ‘A’;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0C7F9E-50F3-4D1B-9C70-9980711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CC89FC-3E13-A90C-6506-E922C4FA9E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97BF14C-44B2-35CE-EC18-AB72FE7FD64C}"/>
              </a:ext>
            </a:extLst>
          </p:cNvPr>
          <p:cNvSpPr/>
          <p:nvPr/>
        </p:nvSpPr>
        <p:spPr>
          <a:xfrm>
            <a:off x="5713803" y="2605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902AA9-2519-3669-7DB8-010C2F44D2C8}"/>
              </a:ext>
            </a:extLst>
          </p:cNvPr>
          <p:cNvSpPr/>
          <p:nvPr/>
        </p:nvSpPr>
        <p:spPr>
          <a:xfrm>
            <a:off x="5713802" y="1663177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8EEED-382C-6E00-92AC-F8A77E83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465E80-C159-D1E4-C7C2-C554125F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6DE1AF-1248-87D5-D4D3-3C21FB5E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79126C-BD3B-B6C3-B8FB-2E233E927D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44268-CEA7-139A-F653-F1EDBB1D80C9}"/>
              </a:ext>
            </a:extLst>
          </p:cNvPr>
          <p:cNvGrpSpPr/>
          <p:nvPr/>
        </p:nvGrpSpPr>
        <p:grpSpPr>
          <a:xfrm>
            <a:off x="-1268269" y="2150464"/>
            <a:ext cx="6791695" cy="4396154"/>
            <a:chOff x="5033991" y="914400"/>
            <a:chExt cx="6791695" cy="43961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B0C5FF-2A2C-1563-B9E7-33B0687FCD93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B186C-A673-1D65-CA13-BB78C02C6F6C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FAA26F-7EB9-5F7A-E6B9-DC4D1713FDBD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5740FF-3001-4F28-B066-1832B196FF6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773BF3-DDD1-8C0E-9D15-47CB7CD81054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C8B71-80AA-7D00-1FFB-634A3454BDE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3CEB5-45EA-C108-47D6-5FC25460DB68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866DBF4-045A-6FB4-39E3-BE2A5DC0E8D2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5BD6024-CF2A-4FDC-CA3D-BC52083EA59F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E67CF128-336B-8565-4D2C-7A6479C704CF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C6F7B2-FCF0-EA42-2DD0-0483E589662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0A6CAAD-B27C-45E4-4BC6-EFC89AD80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A4B96B7-9DE4-8E14-664F-E24BB016C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0A40F39-14EC-A0BE-9065-E5D8C0500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DA7080F-295A-1E5D-3821-689247688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FF85F1A-A16E-563E-1A26-B96F87AFB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9F219-6AC2-3D1C-52C8-3CDBC577D5A8}"/>
              </a:ext>
            </a:extLst>
          </p:cNvPr>
          <p:cNvSpPr/>
          <p:nvPr/>
        </p:nvSpPr>
        <p:spPr>
          <a:xfrm>
            <a:off x="1706249" y="2833042"/>
            <a:ext cx="2036977" cy="1240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7FBD160-1540-7A52-C35B-C1F3E5710445}"/>
              </a:ext>
            </a:extLst>
          </p:cNvPr>
          <p:cNvSpPr/>
          <p:nvPr/>
        </p:nvSpPr>
        <p:spPr>
          <a:xfrm>
            <a:off x="5659765" y="111862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823E631-0389-E152-400B-3FB3F1BE8297}"/>
              </a:ext>
            </a:extLst>
          </p:cNvPr>
          <p:cNvSpPr/>
          <p:nvPr/>
        </p:nvSpPr>
        <p:spPr>
          <a:xfrm>
            <a:off x="5659765" y="1691495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0E946-8C55-51EC-ED83-5446F18C0BD8}"/>
              </a:ext>
            </a:extLst>
          </p:cNvPr>
          <p:cNvSpPr/>
          <p:nvPr/>
        </p:nvSpPr>
        <p:spPr>
          <a:xfrm>
            <a:off x="5659765" y="290330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06D0FA-D2CF-F8B9-D10F-B90C3BCF882C}"/>
              </a:ext>
            </a:extLst>
          </p:cNvPr>
          <p:cNvSpPr/>
          <p:nvPr/>
        </p:nvSpPr>
        <p:spPr>
          <a:xfrm>
            <a:off x="1717517" y="2820336"/>
            <a:ext cx="2036977" cy="1240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SSL_KEY</a:t>
            </a:r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E9EDC8-BCE5-DA4F-0C9D-FB0F35BA5E11}"/>
              </a:ext>
            </a:extLst>
          </p:cNvPr>
          <p:cNvSpPr/>
          <p:nvPr/>
        </p:nvSpPr>
        <p:spPr>
          <a:xfrm>
            <a:off x="5713803" y="38702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9E8AF-3414-601C-3621-2D90EE93FB4A}"/>
              </a:ext>
            </a:extLst>
          </p:cNvPr>
          <p:cNvSpPr txBox="1"/>
          <p:nvPr/>
        </p:nvSpPr>
        <p:spPr>
          <a:xfrm>
            <a:off x="2211439" y="2833042"/>
            <a:ext cx="477993" cy="53481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937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4069A-0163-6963-D6D6-509B8142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710947-04CC-BA7F-375E-DEB16663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6324AD-CB42-3342-2645-0648CDC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AFCE83-6471-8CCB-1AB6-6E1C945A92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  <a:p>
            <a:r>
              <a:rPr lang="en-US" b="1" i="1" dirty="0"/>
              <a:t>Use-after-free (UAF) vulnerability</a:t>
            </a:r>
          </a:p>
          <a:p>
            <a:r>
              <a:rPr lang="en-US" dirty="0"/>
              <a:t>The pointer involved is called a 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4034581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E6AA-F8CC-2F89-A4AB-8FE6F2D66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E0BDA0-3E3B-380E-3D9D-A960F11D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free(buffer); // again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73542-13A2-1F21-E84C-BC85BF4C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A33F1A-12DF-DE4B-8A1A-AB1AF38735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if an object is freed twice</a:t>
            </a:r>
          </a:p>
          <a:p>
            <a:r>
              <a:rPr lang="en-US" dirty="0"/>
              <a:t>Messes up the heap allocator’s meta-data</a:t>
            </a:r>
          </a:p>
          <a:p>
            <a:pPr lvl="1"/>
            <a:r>
              <a:rPr lang="en-US" dirty="0"/>
              <a:t>Can be exploited by the attacker</a:t>
            </a:r>
          </a:p>
          <a:p>
            <a:pPr lvl="1"/>
            <a:r>
              <a:rPr lang="en-US" b="1" i="1" dirty="0"/>
              <a:t>How? </a:t>
            </a:r>
            <a:r>
              <a:rPr lang="en-US" i="1" dirty="0"/>
              <a:t>(in one of the next classes!)</a:t>
            </a:r>
          </a:p>
          <a:p>
            <a:r>
              <a:rPr lang="en-US" b="1" i="1" dirty="0"/>
              <a:t>Double-free vulnerability</a:t>
            </a:r>
          </a:p>
          <a:p>
            <a:endParaRPr lang="en-US" b="1" i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2A901F5-5014-4543-A9E3-7D1EE91B02CD}"/>
              </a:ext>
            </a:extLst>
          </p:cNvPr>
          <p:cNvSpPr/>
          <p:nvPr/>
        </p:nvSpPr>
        <p:spPr>
          <a:xfrm>
            <a:off x="5713803" y="17239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5AA436E-90DE-5E04-8180-2602BD84AD1B}"/>
              </a:ext>
            </a:extLst>
          </p:cNvPr>
          <p:cNvSpPr/>
          <p:nvPr/>
        </p:nvSpPr>
        <p:spPr>
          <a:xfrm>
            <a:off x="5713803" y="287818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F8E24-B130-12D0-46BB-218C6D0B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a few programming patterns lead to the majority of vulnerabilities</a:t>
            </a:r>
          </a:p>
          <a:p>
            <a:r>
              <a:rPr lang="en-US" dirty="0"/>
              <a:t>Solution: avoid those programming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5CD14-D9AA-9EAD-02FA-568341ED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965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89F6E-2AA3-C240-5799-C2FEA5B7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end with </a:t>
            </a:r>
            <a:r>
              <a:rPr lang="en-US" dirty="0">
                <a:latin typeface="Consolas" panose="020B0609020204030204" pitchFamily="49" charset="0"/>
              </a:rPr>
              <a:t>‘\0’</a:t>
            </a:r>
          </a:p>
          <a:p>
            <a:r>
              <a:rPr lang="en-US" dirty="0"/>
              <a:t>Use the size-checked variants of common string functions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buffer[10];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 “%9s”, buffer);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, 10);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strncmp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strncat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3155-2D66-51B8-9E0E-440FB24B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373582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F45C7-C4AE-7925-726C-DE771A7F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use-after-free bugs by setting freed pointers to 0 immediately</a:t>
            </a:r>
          </a:p>
          <a:p>
            <a:pPr lvl="1"/>
            <a:r>
              <a:rPr lang="en-US" dirty="0"/>
              <a:t>char* p = malloc(…);</a:t>
            </a:r>
            <a:br>
              <a:rPr lang="en-US" dirty="0"/>
            </a:br>
            <a:r>
              <a:rPr lang="en-US" dirty="0"/>
              <a:t>//…</a:t>
            </a:r>
            <a:br>
              <a:rPr lang="en-US" dirty="0"/>
            </a:br>
            <a:r>
              <a:rPr lang="en-US" dirty="0"/>
              <a:t>free(p);</a:t>
            </a:r>
            <a:br>
              <a:rPr lang="en-US" dirty="0"/>
            </a:br>
            <a:r>
              <a:rPr lang="en-US" dirty="0"/>
              <a:t>p = (char*) 0; </a:t>
            </a:r>
          </a:p>
          <a:p>
            <a:r>
              <a:rPr lang="en-US" dirty="0"/>
              <a:t>C++ provides reference-counted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Once the pointer goes out of scope, the heap object is automatically dropped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Once the reference count reaches zero, the heap object is automatically dropped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54A1F-5C05-AB50-7B93-A1B5DB2A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temporal safety bugs</a:t>
            </a:r>
          </a:p>
        </p:txBody>
      </p:sp>
    </p:spTree>
    <p:extLst>
      <p:ext uri="{BB962C8B-B14F-4D97-AF65-F5344CB8AC3E}">
        <p14:creationId xmlns:p14="http://schemas.microsoft.com/office/powerpoint/2010/main" val="3518986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E2C6DD-27D1-9D30-39E2-96BAB9C6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</a:t>
            </a:r>
            <a:r>
              <a:rPr lang="en-US" dirty="0" err="1"/>
              <a:t>val</a:t>
            </a:r>
            <a:r>
              <a:rPr lang="en-US" dirty="0"/>
              <a:t>) : value(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 constructor called, value: " &lt;&lt; value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 destructor called, value: " &lt;&lt; value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</a:t>
            </a:r>
            <a:r>
              <a:rPr lang="en-US" dirty="0" err="1"/>
              <a:t>printValue</a:t>
            </a:r>
            <a:r>
              <a:rPr lang="en-US" dirty="0"/>
              <a:t>() const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"Value: " &lt;&lt; value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ptr1 = std::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&gt;(10);</a:t>
            </a:r>
          </a:p>
          <a:p>
            <a:r>
              <a:rPr lang="en-US" dirty="0"/>
              <a:t>    ptr1-&gt;</a:t>
            </a:r>
            <a:r>
              <a:rPr lang="en-US" dirty="0" err="1"/>
              <a:t>printValue</a:t>
            </a:r>
            <a:r>
              <a:rPr lang="en-US" dirty="0"/>
              <a:t>(); // Output: Value: 10</a:t>
            </a:r>
          </a:p>
          <a:p>
            <a:endParaRPr lang="en-US" dirty="0"/>
          </a:p>
          <a:p>
            <a:r>
              <a:rPr lang="en-US" dirty="0"/>
              <a:t>    // Move ownership to another </a:t>
            </a:r>
            <a:r>
              <a:rPr lang="en-US" dirty="0" err="1"/>
              <a:t>unique_ptr</a:t>
            </a:r>
            <a:endParaRPr lang="en-US" dirty="0"/>
          </a:p>
          <a:p>
            <a:r>
              <a:rPr lang="en-US" dirty="0"/>
              <a:t>    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ptr2 = std::move(ptr1);</a:t>
            </a:r>
          </a:p>
          <a:p>
            <a:r>
              <a:rPr lang="en-US" dirty="0"/>
              <a:t>    if (ptr1 == </a:t>
            </a:r>
            <a:r>
              <a:rPr lang="en-US" dirty="0" err="1"/>
              <a:t>nullptr</a:t>
            </a:r>
            <a:r>
              <a:rPr lang="en-US" dirty="0"/>
              <a:t>) {</a:t>
            </a:r>
          </a:p>
          <a:p>
            <a:r>
              <a:rPr lang="en-US" dirty="0"/>
              <a:t>      std::</a:t>
            </a:r>
            <a:r>
              <a:rPr lang="en-US" dirty="0" err="1"/>
              <a:t>cout</a:t>
            </a:r>
            <a:r>
              <a:rPr lang="en-US" dirty="0"/>
              <a:t> &lt;&lt; "ptr1 is now null"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ptr2-&gt;</a:t>
            </a:r>
            <a:r>
              <a:rPr lang="en-US" dirty="0" err="1"/>
              <a:t>printValue</a:t>
            </a:r>
            <a:r>
              <a:rPr lang="en-US" dirty="0"/>
              <a:t>(); // Output: Value: 10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When ptr2 goes out of scope, the </a:t>
            </a:r>
            <a:r>
              <a:rPr lang="en-US" dirty="0" err="1"/>
              <a:t>MyClass</a:t>
            </a:r>
            <a:r>
              <a:rPr lang="en-US" dirty="0"/>
              <a:t> object will be deleted</a:t>
            </a:r>
          </a:p>
          <a:p>
            <a:r>
              <a:rPr lang="en-US" dirty="0"/>
              <a:t>    return 0; // Output: </a:t>
            </a:r>
            <a:r>
              <a:rPr lang="en-US" dirty="0" err="1"/>
              <a:t>MyClass</a:t>
            </a:r>
            <a:r>
              <a:rPr lang="en-US" dirty="0"/>
              <a:t> destructor called, value: 10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6549C1-0D56-3BD8-F81D-90BEA100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DCC671-4EF6-4E7F-30B9-2B95E9D0C5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example</a:t>
            </a:r>
          </a:p>
          <a:p>
            <a:r>
              <a:rPr lang="en-US" dirty="0"/>
              <a:t>Owns the object</a:t>
            </a:r>
          </a:p>
          <a:p>
            <a:r>
              <a:rPr lang="en-US" dirty="0"/>
              <a:t>Can transfer ownership by std::move</a:t>
            </a:r>
          </a:p>
          <a:p>
            <a:r>
              <a:rPr lang="en-US" dirty="0"/>
              <a:t>Object automatically deleted from the owning </a:t>
            </a:r>
            <a:r>
              <a:rPr lang="en-US" dirty="0" err="1"/>
              <a:t>ptr</a:t>
            </a:r>
            <a:r>
              <a:rPr lang="en-US" dirty="0"/>
              <a:t> goes out of scope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B33FA-CA55-CB9A-B5DE-53E03592C7A5}"/>
              </a:ext>
            </a:extLst>
          </p:cNvPr>
          <p:cNvSpPr/>
          <p:nvPr/>
        </p:nvSpPr>
        <p:spPr>
          <a:xfrm>
            <a:off x="6096000" y="785004"/>
            <a:ext cx="5477513" cy="213446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7823EA-04FA-D6E9-35CE-DA3E6374F4B1}"/>
              </a:ext>
            </a:extLst>
          </p:cNvPr>
          <p:cNvSpPr/>
          <p:nvPr/>
        </p:nvSpPr>
        <p:spPr>
          <a:xfrm>
            <a:off x="6096000" y="3107726"/>
            <a:ext cx="5477513" cy="406654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FFD78B-645B-BA3E-8D30-44269E89BC2B}"/>
              </a:ext>
            </a:extLst>
          </p:cNvPr>
          <p:cNvSpPr/>
          <p:nvPr/>
        </p:nvSpPr>
        <p:spPr>
          <a:xfrm>
            <a:off x="6096000" y="3702636"/>
            <a:ext cx="5477513" cy="100156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E29F3D-6226-4C9F-DD8C-C469F45ECF36}"/>
              </a:ext>
            </a:extLst>
          </p:cNvPr>
          <p:cNvSpPr/>
          <p:nvPr/>
        </p:nvSpPr>
        <p:spPr>
          <a:xfrm>
            <a:off x="6096000" y="4714351"/>
            <a:ext cx="5477513" cy="63984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5C952-6D17-B51B-C413-57EFA83C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C59D59-A97C-8F79-2AE5-5D4E833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void show() { </a:t>
            </a:r>
            <a:r>
              <a:rPr lang="en-US" dirty="0" err="1"/>
              <a:t>cout</a:t>
            </a:r>
            <a:r>
              <a:rPr lang="en-US" dirty="0"/>
              <a:t> &lt;&lt; "A::show()"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Creating a shared pointer and accessing the object</a:t>
            </a:r>
          </a:p>
          <a:p>
            <a:r>
              <a:rPr lang="en-US" dirty="0"/>
              <a:t>    </a:t>
            </a:r>
            <a:r>
              <a:rPr lang="en-US" dirty="0" err="1"/>
              <a:t>shared_ptr</a:t>
            </a:r>
            <a:r>
              <a:rPr lang="en-US" dirty="0"/>
              <a:t>&lt;A&gt; p1(new A);</a:t>
            </a:r>
          </a:p>
          <a:p>
            <a:r>
              <a:rPr lang="en-US" dirty="0"/>
              <a:t>    // Printing the address of the managed object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p1.get()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p1-&gt;show();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Creating a new shared pointer that shares ownership</a:t>
            </a:r>
          </a:p>
          <a:p>
            <a:r>
              <a:rPr lang="en-US" dirty="0"/>
              <a:t>    </a:t>
            </a:r>
            <a:r>
              <a:rPr lang="en-US" dirty="0" err="1"/>
              <a:t>shared_ptr</a:t>
            </a:r>
            <a:r>
              <a:rPr lang="en-US" dirty="0"/>
              <a:t>&lt;A&gt; p2(p1);</a:t>
            </a:r>
          </a:p>
          <a:p>
            <a:r>
              <a:rPr lang="en-US" dirty="0"/>
              <a:t>    p2-&gt;show();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Printing addresses of p1 and p2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p1.get()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p2.get()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Returns the number of </a:t>
            </a:r>
            <a:r>
              <a:rPr lang="en-US" dirty="0" err="1"/>
              <a:t>shared_ptr</a:t>
            </a:r>
            <a:r>
              <a:rPr lang="en-US" dirty="0"/>
              <a:t> objects</a:t>
            </a:r>
          </a:p>
          <a:p>
            <a:r>
              <a:rPr lang="en-US" dirty="0"/>
              <a:t>    // referring to the same managed object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p1.use_count()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p2.use_count()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Relinquishes ownership of p1 on the object</a:t>
            </a:r>
          </a:p>
          <a:p>
            <a:r>
              <a:rPr lang="en-US" dirty="0"/>
              <a:t>    // and pointer becomes NULL</a:t>
            </a:r>
          </a:p>
          <a:p>
            <a:r>
              <a:rPr lang="en-US" dirty="0"/>
              <a:t>    p1.reset();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p1.get() &lt;&lt; </a:t>
            </a:r>
            <a:r>
              <a:rPr lang="en-US" dirty="0" err="1"/>
              <a:t>endl</a:t>
            </a:r>
            <a:r>
              <a:rPr lang="en-US" dirty="0"/>
              <a:t>; // This will print </a:t>
            </a:r>
            <a:r>
              <a:rPr lang="en-US" dirty="0" err="1"/>
              <a:t>nullptr</a:t>
            </a:r>
            <a:r>
              <a:rPr lang="en-US" dirty="0"/>
              <a:t> or 0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p2.use_count()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p2.get()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/*</a:t>
            </a:r>
          </a:p>
          <a:p>
            <a:r>
              <a:rPr lang="en-US" dirty="0"/>
              <a:t>    These lines demonstrate that p1 no longer manages an</a:t>
            </a:r>
          </a:p>
          <a:p>
            <a:r>
              <a:rPr lang="en-US" dirty="0"/>
              <a:t>    object (get() returns </a:t>
            </a:r>
            <a:r>
              <a:rPr lang="en-US" dirty="0" err="1"/>
              <a:t>nullptr</a:t>
            </a:r>
            <a:r>
              <a:rPr lang="en-US" dirty="0"/>
              <a:t>), but p2 still manages the</a:t>
            </a:r>
          </a:p>
          <a:p>
            <a:r>
              <a:rPr lang="en-US" dirty="0"/>
              <a:t>    same object, so its reference count is 1.</a:t>
            </a:r>
          </a:p>
          <a:p>
            <a:r>
              <a:rPr lang="en-US" dirty="0"/>
              <a:t>    */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B4AB0C-E1FF-08DE-5F2B-E48356B0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750859-1247-4BD3-A001-B544299ECB3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b="1" i="1" dirty="0"/>
              <a:t>share </a:t>
            </a:r>
            <a:r>
              <a:rPr lang="en-US" dirty="0"/>
              <a:t>the object</a:t>
            </a:r>
          </a:p>
          <a:p>
            <a:r>
              <a:rPr lang="en-US" dirty="0"/>
              <a:t>Maintains a </a:t>
            </a:r>
            <a:r>
              <a:rPr lang="en-US" b="1" i="1" dirty="0"/>
              <a:t>reference count</a:t>
            </a:r>
            <a:r>
              <a:rPr lang="en-US" dirty="0"/>
              <a:t> of how many pointers point to the object</a:t>
            </a:r>
          </a:p>
          <a:p>
            <a:r>
              <a:rPr lang="en-US" dirty="0"/>
              <a:t>Object automatically deleted if the reference count goes to zero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E0B8-C36E-635F-D162-F095822E288B}"/>
              </a:ext>
            </a:extLst>
          </p:cNvPr>
          <p:cNvSpPr/>
          <p:nvPr/>
        </p:nvSpPr>
        <p:spPr>
          <a:xfrm>
            <a:off x="6096000" y="785004"/>
            <a:ext cx="5477513" cy="592104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FF91E-BC5C-7595-CEB0-FFD044F56939}"/>
              </a:ext>
            </a:extLst>
          </p:cNvPr>
          <p:cNvSpPr/>
          <p:nvPr/>
        </p:nvSpPr>
        <p:spPr>
          <a:xfrm>
            <a:off x="6096000" y="1668568"/>
            <a:ext cx="5477513" cy="406654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FA573-19AB-D832-BF04-AF93E1172911}"/>
              </a:ext>
            </a:extLst>
          </p:cNvPr>
          <p:cNvSpPr/>
          <p:nvPr/>
        </p:nvSpPr>
        <p:spPr>
          <a:xfrm>
            <a:off x="6176512" y="3235526"/>
            <a:ext cx="5477513" cy="63984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43B78-7D4F-5FFA-82B4-D7C765263DC9}"/>
              </a:ext>
            </a:extLst>
          </p:cNvPr>
          <p:cNvSpPr/>
          <p:nvPr/>
        </p:nvSpPr>
        <p:spPr>
          <a:xfrm>
            <a:off x="6176512" y="4123817"/>
            <a:ext cx="5477513" cy="63984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72123-0863-B90D-F60D-D4FC093684D1}"/>
              </a:ext>
            </a:extLst>
          </p:cNvPr>
          <p:cNvSpPr/>
          <p:nvPr/>
        </p:nvSpPr>
        <p:spPr>
          <a:xfrm>
            <a:off x="6095999" y="2366682"/>
            <a:ext cx="5477513" cy="406654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05BF6-03AA-3829-D5F6-F49AC92E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Buffers (arrays, strings) have bounds</a:t>
            </a:r>
          </a:p>
          <a:p>
            <a:pPr lvl="1"/>
            <a:r>
              <a:rPr lang="en-US" dirty="0"/>
              <a:t>[0, Size of the buffer]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malloc(128); // Bounds [0, 128]</a:t>
            </a:r>
          </a:p>
          <a:p>
            <a:r>
              <a:rPr lang="en-US" dirty="0"/>
              <a:t>C lacks bounds checks</a:t>
            </a:r>
          </a:p>
          <a:p>
            <a:r>
              <a:rPr lang="en-US" dirty="0">
                <a:latin typeface="Consolas" panose="020B0609020204030204" pitchFamily="49" charset="0"/>
              </a:rPr>
              <a:t>p[1000]</a:t>
            </a:r>
          </a:p>
          <a:p>
            <a:pPr lvl="1"/>
            <a:r>
              <a:rPr lang="en-US" b="1" i="1" dirty="0"/>
              <a:t>Assume </a:t>
            </a:r>
            <a:r>
              <a:rPr lang="en-US" dirty="0"/>
              <a:t>that p is pointing to a buffer that has at least 1000 elements</a:t>
            </a:r>
          </a:p>
          <a:p>
            <a:pPr lvl="1"/>
            <a:r>
              <a:rPr lang="en-US" b="1" i="1" dirty="0"/>
              <a:t>Try </a:t>
            </a:r>
            <a:r>
              <a:rPr lang="en-US" dirty="0"/>
              <a:t>to access the 1000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2"/>
            <a:r>
              <a:rPr lang="en-US" b="1" i="1" dirty="0"/>
              <a:t>Might</a:t>
            </a:r>
            <a:r>
              <a:rPr lang="en-US" dirty="0"/>
              <a:t> crash if memory isn’t mapped</a:t>
            </a:r>
          </a:p>
          <a:p>
            <a:pPr lvl="2"/>
            <a:r>
              <a:rPr lang="en-US" b="1" i="1" dirty="0"/>
              <a:t>Might</a:t>
            </a:r>
            <a:r>
              <a:rPr lang="en-US" dirty="0"/>
              <a:t> print whatever was in that memory</a:t>
            </a:r>
          </a:p>
          <a:p>
            <a:pPr lvl="2"/>
            <a:endParaRPr lang="en-US" b="1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32836C-C6AA-B267-4896-CCF6A6AC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C: lack of bounds checks</a:t>
            </a:r>
          </a:p>
        </p:txBody>
      </p:sp>
    </p:spTree>
    <p:extLst>
      <p:ext uri="{BB962C8B-B14F-4D97-AF65-F5344CB8AC3E}">
        <p14:creationId xmlns:p14="http://schemas.microsoft.com/office/powerpoint/2010/main" val="31096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5989B-21C0-B5BC-4AAD-1BAF4733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E07B4-8C97-7651-2831-665CDA95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Occurs when the pointer or reference goes out of scope, but the memory it was pointing to is not freed</a:t>
            </a:r>
          </a:p>
          <a:p>
            <a:r>
              <a:rPr lang="en-US" dirty="0"/>
              <a:t>Flip side of dangling pointer</a:t>
            </a:r>
          </a:p>
          <a:p>
            <a:r>
              <a:rPr lang="en-US" dirty="0"/>
              <a:t>Not a security issue </a:t>
            </a:r>
            <a:r>
              <a:rPr lang="en-US" i="1" dirty="0"/>
              <a:t>directly</a:t>
            </a:r>
          </a:p>
          <a:p>
            <a:r>
              <a:rPr lang="en-US" dirty="0"/>
              <a:t>Can result in denial-of-service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A4A08-439A-0DA9-1DF8-AC7040E4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</p:spTree>
    <p:extLst>
      <p:ext uri="{BB962C8B-B14F-4D97-AF65-F5344CB8AC3E}">
        <p14:creationId xmlns:p14="http://schemas.microsoft.com/office/powerpoint/2010/main" val="3345710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533F-4D68-6356-5E13-B43E17DF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BFAFF-EAA5-F73B-52D0-A5DC4448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memory safety</a:t>
            </a:r>
          </a:p>
          <a:p>
            <a:pPr lvl="1"/>
            <a:r>
              <a:rPr lang="en-US" dirty="0"/>
              <a:t>All objects have bounds associated with them</a:t>
            </a:r>
          </a:p>
          <a:p>
            <a:pPr lvl="1"/>
            <a:r>
              <a:rPr lang="en-US" dirty="0"/>
              <a:t>All memory accesses are bounds-checked</a:t>
            </a:r>
          </a:p>
          <a:p>
            <a:r>
              <a:rPr lang="en-US" dirty="0"/>
              <a:t>Temporal memory safety</a:t>
            </a:r>
          </a:p>
          <a:p>
            <a:pPr lvl="1"/>
            <a:r>
              <a:rPr lang="en-US" dirty="0"/>
              <a:t>Automatic memory management</a:t>
            </a:r>
          </a:p>
          <a:p>
            <a:pPr lvl="2"/>
            <a:r>
              <a:rPr lang="en-US" dirty="0"/>
              <a:t>Heap objects created using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3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E.g.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Car c = new Car();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Heap objects are automatically freed when no valid reference remain to them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“Garbage collection”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09D74A-8547-C212-5106-9438692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and memory safety</a:t>
            </a:r>
          </a:p>
        </p:txBody>
      </p:sp>
    </p:spTree>
    <p:extLst>
      <p:ext uri="{BB962C8B-B14F-4D97-AF65-F5344CB8AC3E}">
        <p14:creationId xmlns:p14="http://schemas.microsoft.com/office/powerpoint/2010/main" val="42226468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8F48-81E3-22FE-F75A-C672482E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029E9-15CC-618A-4220-F381B6F3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main(String[]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args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 = new Car();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c.setSpeed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(100); // c goes out of scope here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since no other reference points to it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the Car object will now be freed the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next time the garbage collector thread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	    // runs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448DB-7A23-0486-3A11-22488E36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8C019-CFB0-EA37-569B-78E10E5325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process of automatic memory management for dynamically allocated memory</a:t>
            </a:r>
          </a:p>
          <a:p>
            <a:r>
              <a:rPr lang="en-US" b="1" dirty="0"/>
              <a:t>Garbage</a:t>
            </a:r>
            <a:r>
              <a:rPr lang="en-US" dirty="0"/>
              <a:t>: Objects no longer reachable or usable by the program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/>
              <a:t>Once an object is classified as “garbage” it is automatically reclaimed by a </a:t>
            </a:r>
            <a:r>
              <a:rPr lang="en-US" i="1" dirty="0"/>
              <a:t>garbage collector </a:t>
            </a:r>
            <a:r>
              <a:rPr lang="en-US" dirty="0"/>
              <a:t>thread</a:t>
            </a:r>
          </a:p>
          <a:p>
            <a:r>
              <a:rPr lang="en-US" dirty="0"/>
              <a:t>Prevents both dangling pointers and memory leaks</a:t>
            </a:r>
          </a:p>
        </p:txBody>
      </p:sp>
    </p:spTree>
    <p:extLst>
      <p:ext uri="{BB962C8B-B14F-4D97-AF65-F5344CB8AC3E}">
        <p14:creationId xmlns:p14="http://schemas.microsoft.com/office/powerpoint/2010/main" val="5549862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D308-9BE5-9FA5-7454-8A9A1487C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2F6B8-8924-A042-78F7-3C9E251F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Mark-and-sweep</a:t>
            </a:r>
          </a:p>
          <a:p>
            <a:pPr lvl="1"/>
            <a:r>
              <a:rPr lang="en-US" dirty="0"/>
              <a:t>Marking phase: mark reachable objects</a:t>
            </a:r>
          </a:p>
          <a:p>
            <a:pPr lvl="1"/>
            <a:r>
              <a:rPr lang="en-US" dirty="0"/>
              <a:t>Sweeping phase: sweep and free unreachable objects</a:t>
            </a:r>
          </a:p>
          <a:p>
            <a:r>
              <a:rPr lang="en-US" dirty="0"/>
              <a:t>Garbage collection is expensive</a:t>
            </a:r>
          </a:p>
          <a:p>
            <a:pPr lvl="1"/>
            <a:r>
              <a:rPr lang="en-US" dirty="0"/>
              <a:t>Some languages such as Rust aim to eliminate garbage collection and still provide temporal memory safety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18C7D-B7DC-2FEE-57AA-DB5407D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578088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7E07-E428-56B2-886A-14C3AC6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0ECAE-D287-CA5E-A715-CB0102B3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safety determines the safety of the programming language</a:t>
            </a:r>
          </a:p>
          <a:p>
            <a:r>
              <a:rPr lang="en-US" dirty="0"/>
              <a:t>Memory safety is expensive</a:t>
            </a:r>
          </a:p>
          <a:p>
            <a:pPr lvl="1"/>
            <a:r>
              <a:rPr lang="en-US" dirty="0"/>
              <a:t>Additional bounds checks</a:t>
            </a:r>
          </a:p>
          <a:p>
            <a:pPr lvl="1"/>
            <a:r>
              <a:rPr lang="en-US" dirty="0"/>
              <a:t>Garbage collection</a:t>
            </a:r>
          </a:p>
          <a:p>
            <a:r>
              <a:rPr lang="en-US" dirty="0"/>
              <a:t>Security and performance trade-off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A2489-49B3-1892-E600-8C8686E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59900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CF764-4EF3-0028-4DE0-4F47C8F9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A3D27-E15C-8F38-F8B7-FF8576E0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user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C0C64-2CAE-B514-C326-93C24A9E4193}"/>
              </a:ext>
            </a:extLst>
          </p:cNvPr>
          <p:cNvSpPr/>
          <p:nvPr/>
        </p:nvSpPr>
        <p:spPr>
          <a:xfrm>
            <a:off x="7008367" y="1497989"/>
            <a:ext cx="3908087" cy="36998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mail | Google Blog">
            <a:extLst>
              <a:ext uri="{FF2B5EF4-FFF2-40B4-BE49-F238E27FC236}">
                <a16:creationId xmlns:a16="http://schemas.microsoft.com/office/drawing/2014/main" id="{CDF7F8C2-FB88-B599-2121-AD08F038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97" y="3491965"/>
            <a:ext cx="1158090" cy="11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customer icons">
            <a:extLst>
              <a:ext uri="{FF2B5EF4-FFF2-40B4-BE49-F238E27FC236}">
                <a16:creationId xmlns:a16="http://schemas.microsoft.com/office/drawing/2014/main" id="{9432BEF6-5000-02DD-0944-685D4135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45" y="2534498"/>
            <a:ext cx="1873052" cy="163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ank of America Reveals New Logo Design - Logo Designer - Logo Designer">
            <a:extLst>
              <a:ext uri="{FF2B5EF4-FFF2-40B4-BE49-F238E27FC236}">
                <a16:creationId xmlns:a16="http://schemas.microsoft.com/office/drawing/2014/main" id="{6C78171D-1824-495D-2663-AAF14BD7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07" y="1960103"/>
            <a:ext cx="1876034" cy="11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loud clipart 8 - Cliparting.com">
            <a:extLst>
              <a:ext uri="{FF2B5EF4-FFF2-40B4-BE49-F238E27FC236}">
                <a16:creationId xmlns:a16="http://schemas.microsoft.com/office/drawing/2014/main" id="{4C3C513B-08DD-ED2B-56D2-DB1DBEA8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41" y="4483613"/>
            <a:ext cx="1346070" cy="8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ree Document Cliparts, Download Free Document Cliparts png images, Free  ClipArts on Clipart Library">
            <a:extLst>
              <a:ext uri="{FF2B5EF4-FFF2-40B4-BE49-F238E27FC236}">
                <a16:creationId xmlns:a16="http://schemas.microsoft.com/office/drawing/2014/main" id="{A605D263-51FB-967E-0E59-66DF6AA5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06" y="2131799"/>
            <a:ext cx="980299" cy="9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ree Email Clip Art Images｜Illustoon">
            <a:extLst>
              <a:ext uri="{FF2B5EF4-FFF2-40B4-BE49-F238E27FC236}">
                <a16:creationId xmlns:a16="http://schemas.microsoft.com/office/drawing/2014/main" id="{C59EB284-B554-ACEC-CCB2-74F20841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42" y="1985589"/>
            <a:ext cx="1244991" cy="12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ree Credit Card Transparent Background, Download Free Credit Card  Transparent Background png images, Free ClipArts on Clipart Library">
            <a:extLst>
              <a:ext uri="{FF2B5EF4-FFF2-40B4-BE49-F238E27FC236}">
                <a16:creationId xmlns:a16="http://schemas.microsoft.com/office/drawing/2014/main" id="{A9EDEC4A-1D00-78F1-9527-0B95330C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71" y="3658407"/>
            <a:ext cx="885568" cy="88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23andMe - Home | Facebook">
            <a:extLst>
              <a:ext uri="{FF2B5EF4-FFF2-40B4-BE49-F238E27FC236}">
                <a16:creationId xmlns:a16="http://schemas.microsoft.com/office/drawing/2014/main" id="{46BFE5CE-A92B-9E3A-EF20-4E6F4653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75" y="1845356"/>
            <a:ext cx="1385224" cy="13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oogle Docs Logo | Google docs logo, Google docs, Digital marketing plan  template">
            <a:extLst>
              <a:ext uri="{FF2B5EF4-FFF2-40B4-BE49-F238E27FC236}">
                <a16:creationId xmlns:a16="http://schemas.microsoft.com/office/drawing/2014/main" id="{7B89A553-1A75-9460-AAA7-DBF0E0FB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21" y="3347891"/>
            <a:ext cx="939398" cy="11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5D45B-1005-6B51-9D74-FC6C7F3736D9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3148597" y="3347891"/>
            <a:ext cx="3859770" cy="4380"/>
          </a:xfrm>
          <a:prstGeom prst="straightConnector1">
            <a:avLst/>
          </a:prstGeom>
          <a:ln w="85725" cmpd="thickThin">
            <a:solidFill>
              <a:srgbClr val="0000FF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NA | Inspirit">
            <a:extLst>
              <a:ext uri="{FF2B5EF4-FFF2-40B4-BE49-F238E27FC236}">
                <a16:creationId xmlns:a16="http://schemas.microsoft.com/office/drawing/2014/main" id="{D55A59B2-81BE-93D0-BA3F-4606781F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0702">
            <a:off x="4622651" y="3379311"/>
            <a:ext cx="1872021" cy="18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47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909B19-9198-7BC1-B1F1-9FB3705A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17A23-0FAA-BD62-42DE-3FD738D5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Confidentiality: information is only accessible to those authorized to it</a:t>
            </a:r>
          </a:p>
          <a:p>
            <a:r>
              <a:rPr lang="en-US" dirty="0"/>
              <a:t>Integrity: information is modified only by those authorized to do so</a:t>
            </a:r>
          </a:p>
          <a:p>
            <a:r>
              <a:rPr lang="en-US" dirty="0"/>
              <a:t>Availability: information is available to authorized users when needed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5D62ED-72F1-17AB-F3A1-25371541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security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670977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12321-3680-70D7-AFE0-7F0BB2D6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Informally, </a:t>
            </a:r>
            <a:r>
              <a:rPr lang="en-US" dirty="0"/>
              <a:t>the software should perform </a:t>
            </a:r>
            <a:r>
              <a:rPr lang="en-US" b="1" dirty="0"/>
              <a:t>only </a:t>
            </a:r>
            <a:r>
              <a:rPr lang="en-US" dirty="0"/>
              <a:t>the programmer-intended operation</a:t>
            </a:r>
          </a:p>
          <a:p>
            <a:r>
              <a:rPr lang="en-US" dirty="0"/>
              <a:t>Surprisingly hard to ensure</a:t>
            </a:r>
          </a:p>
          <a:p>
            <a:pPr lvl="1"/>
            <a:r>
              <a:rPr lang="en-US" dirty="0"/>
              <a:t>Bugs are software flaws or defects that causes the program to behave unexpectedly</a:t>
            </a:r>
          </a:p>
          <a:p>
            <a:pPr lvl="1"/>
            <a:r>
              <a:rPr lang="en-US" dirty="0"/>
              <a:t>Some bugs lead to </a:t>
            </a:r>
            <a:r>
              <a:rPr lang="en-US" b="1" dirty="0"/>
              <a:t>software vulnerabilities</a:t>
            </a:r>
            <a:endParaRPr lang="en-US" dirty="0"/>
          </a:p>
          <a:p>
            <a:r>
              <a:rPr lang="en-US" dirty="0"/>
              <a:t>Software vulnerabilities are software flaws that attackers can exploit to compromise the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20FFA-C2DB-B464-1D71-74BE82A7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security?</a:t>
            </a:r>
          </a:p>
        </p:txBody>
      </p:sp>
    </p:spTree>
    <p:extLst>
      <p:ext uri="{BB962C8B-B14F-4D97-AF65-F5344CB8AC3E}">
        <p14:creationId xmlns:p14="http://schemas.microsoft.com/office/powerpoint/2010/main" val="2878838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759E043-60C7-6CED-C375-7BC5609F7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4B4E8-85EC-3486-610B-66D830FC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Ensures that memory accesses are confined to the boundaries of the allocated memory block</a:t>
            </a:r>
          </a:p>
          <a:p>
            <a:r>
              <a:rPr lang="en-US" dirty="0" err="1"/>
              <a:t>E.g</a:t>
            </a:r>
            <a:r>
              <a:rPr lang="en-US" dirty="0"/>
              <a:t>, when using a pointer to access an array, the pointer should point to memory within the array bounds</a:t>
            </a:r>
          </a:p>
          <a:p>
            <a:r>
              <a:rPr lang="en-US" dirty="0"/>
              <a:t>Out-of-bounds accesses are prevented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76691-4CEF-5E83-3B1F-9D82F9A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memory 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831CE-2D64-E134-1C81-C584106B424B}"/>
              </a:ext>
            </a:extLst>
          </p:cNvPr>
          <p:cNvSpPr txBox="1"/>
          <p:nvPr/>
        </p:nvSpPr>
        <p:spPr>
          <a:xfrm>
            <a:off x="6569948" y="1727201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array[4] = {10, 20, 30, 40};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8BED1-9326-949F-D6DF-9EB2EE3BBA42}"/>
              </a:ext>
            </a:extLst>
          </p:cNvPr>
          <p:cNvSpPr txBox="1"/>
          <p:nvPr/>
        </p:nvSpPr>
        <p:spPr>
          <a:xfrm>
            <a:off x="7483728" y="4412848"/>
            <a:ext cx="307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int*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 = array;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EFC033E-EF00-3464-6CC0-1ED81CAA0C90}"/>
              </a:ext>
            </a:extLst>
          </p:cNvPr>
          <p:cNvCxnSpPr>
            <a:stCxn id="11" idx="0"/>
            <a:endCxn id="2" idx="2"/>
          </p:cNvCxnSpPr>
          <p:nvPr/>
        </p:nvCxnSpPr>
        <p:spPr>
          <a:xfrm rot="16200000" flipV="1">
            <a:off x="7449110" y="2841590"/>
            <a:ext cx="988818" cy="2153697"/>
          </a:xfrm>
          <a:prstGeom prst="curved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3483F7F-0C2C-1A0A-730C-8606217543CF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16200000" flipV="1">
            <a:off x="7970787" y="3363267"/>
            <a:ext cx="988819" cy="1110343"/>
          </a:xfrm>
          <a:prstGeom prst="curved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58B583-4B5F-8889-A717-675B7623D1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8492464" y="3884944"/>
            <a:ext cx="988819" cy="66989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54BA23D-081F-2387-FA51-8A96C427C1A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9014140" y="3430257"/>
            <a:ext cx="988819" cy="976365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B7CA40-D102-E924-5FE5-D54804F75E38}"/>
              </a:ext>
            </a:extLst>
          </p:cNvPr>
          <p:cNvGrpSpPr/>
          <p:nvPr/>
        </p:nvGrpSpPr>
        <p:grpSpPr>
          <a:xfrm>
            <a:off x="6344993" y="2445152"/>
            <a:ext cx="4173416" cy="978878"/>
            <a:chOff x="6344993" y="2445152"/>
            <a:chExt cx="4173416" cy="97887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29B984F-1E65-DF10-C535-402B1BC2A218}"/>
                </a:ext>
              </a:extLst>
            </p:cNvPr>
            <p:cNvSpPr/>
            <p:nvPr/>
          </p:nvSpPr>
          <p:spPr>
            <a:xfrm>
              <a:off x="6344993" y="2445153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7034456-557C-4527-3F70-20422FDE0FBB}"/>
                </a:ext>
              </a:extLst>
            </p:cNvPr>
            <p:cNvSpPr/>
            <p:nvPr/>
          </p:nvSpPr>
          <p:spPr>
            <a:xfrm>
              <a:off x="7388347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B4A0726-9116-0180-72CA-A1C64D00B1EE}"/>
                </a:ext>
              </a:extLst>
            </p:cNvPr>
            <p:cNvSpPr/>
            <p:nvPr/>
          </p:nvSpPr>
          <p:spPr>
            <a:xfrm>
              <a:off x="8431701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09D594-8847-245B-86AE-7C740739B3D2}"/>
                </a:ext>
              </a:extLst>
            </p:cNvPr>
            <p:cNvSpPr/>
            <p:nvPr/>
          </p:nvSpPr>
          <p:spPr>
            <a:xfrm>
              <a:off x="9475055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40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7D6390D-1AF2-98C6-EF95-0409DAC146CC}"/>
              </a:ext>
            </a:extLst>
          </p:cNvPr>
          <p:cNvSpPr/>
          <p:nvPr/>
        </p:nvSpPr>
        <p:spPr>
          <a:xfrm>
            <a:off x="10788039" y="2445152"/>
            <a:ext cx="1043354" cy="978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‘A’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26AC635-3DC9-6BF4-D942-BBB3EA833C62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9670632" y="2773765"/>
            <a:ext cx="988819" cy="22893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46687342-BAD1-3A2B-123C-3BCCE5B6BC6C}"/>
              </a:ext>
            </a:extLst>
          </p:cNvPr>
          <p:cNvSpPr/>
          <p:nvPr/>
        </p:nvSpPr>
        <p:spPr>
          <a:xfrm>
            <a:off x="10175632" y="3368152"/>
            <a:ext cx="791307" cy="9576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BE93BB-1A5C-3C5E-893C-A5546B9F4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97BB2-FDF9-0098-9BF4-2B639527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allows out of bounds access</a:t>
            </a:r>
          </a:p>
          <a:p>
            <a:pPr lvl="1"/>
            <a:r>
              <a:rPr lang="en-US" dirty="0"/>
              <a:t>Out of bound access does not crash like in Java and other memory safe languages</a:t>
            </a:r>
          </a:p>
          <a:p>
            <a:r>
              <a:rPr lang="en-US" dirty="0"/>
              <a:t>Accesses </a:t>
            </a:r>
            <a:r>
              <a:rPr lang="en-US" i="1" dirty="0"/>
              <a:t>whatever </a:t>
            </a:r>
            <a:r>
              <a:rPr lang="en-US" dirty="0"/>
              <a:t>was in the adjacent memory location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52DFBB-4ED3-AC62-3B21-49EC79A2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spatial memory safety</a:t>
            </a:r>
          </a:p>
        </p:txBody>
      </p:sp>
    </p:spTree>
    <p:extLst>
      <p:ext uri="{BB962C8B-B14F-4D97-AF65-F5344CB8AC3E}">
        <p14:creationId xmlns:p14="http://schemas.microsoft.com/office/powerpoint/2010/main" val="130041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DA12A-E779-BCAB-06CE-585DD035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930FE-12C1-C92E-CC7B-25B0758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2E6C2-2AF2-3B9A-1F76-6687553B97AE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DBAF5-E578-0BB8-36D0-8D26B0E74685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223F5-3B61-BD5D-0C4C-82619BF723B3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F889B-7746-F321-20E4-D2702970A139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6CFB3-ACB3-0E4A-0829-F1F64858482F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conExperience » V-Collection » Pin 2 Red Icon">
            <a:extLst>
              <a:ext uri="{FF2B5EF4-FFF2-40B4-BE49-F238E27FC236}">
                <a16:creationId xmlns:a16="http://schemas.microsoft.com/office/drawing/2014/main" id="{EC02EF4A-2380-2387-F5B8-0C7FA24F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800" y="4848226"/>
            <a:ext cx="362639" cy="3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5CEBB-2E98-F2E3-635E-FE731CC2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memory</a:t>
            </a:r>
          </a:p>
          <a:p>
            <a:pPr lvl="1"/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 will focus more on stack memory</a:t>
            </a:r>
            <a:endParaRPr lang="en-US" dirty="0"/>
          </a:p>
          <a:p>
            <a:pPr lvl="1"/>
            <a:r>
              <a:rPr lang="en-US" dirty="0"/>
              <a:t>Heap  </a:t>
            </a:r>
            <a:r>
              <a:rPr lang="en-US" dirty="0">
                <a:sym typeface="Wingdings" panose="05000000000000000000" pitchFamily="2" charset="2"/>
              </a:rPr>
              <a:t> similar issues happen with heap memory too</a:t>
            </a:r>
          </a:p>
          <a:p>
            <a:r>
              <a:rPr lang="en-US" dirty="0">
                <a:sym typeface="Wingdings" panose="05000000000000000000" pitchFamily="2" charset="2"/>
              </a:rPr>
              <a:t>Heap allocations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Car car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Car(); </a:t>
            </a:r>
            <a:r>
              <a:rPr lang="en-US" dirty="0">
                <a:sym typeface="Wingdings" panose="05000000000000000000" pitchFamily="2" charset="2"/>
              </a:rPr>
              <a:t>// Java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int*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my_array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malloc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(10*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sizeof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(int));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// 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Stack allocations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  <a:sym typeface="Wingdings" panose="05000000000000000000" pitchFamily="2" charset="2"/>
              </a:rPr>
              <a:t>int num;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// C or Java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55F754-C42C-E7E9-C657-D580005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</p:spTree>
    <p:extLst>
      <p:ext uri="{BB962C8B-B14F-4D97-AF65-F5344CB8AC3E}">
        <p14:creationId xmlns:p14="http://schemas.microsoft.com/office/powerpoint/2010/main" val="32644386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F6E3D-E703-739C-1AC6-F398AB69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on X86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A79C80-AE82-1A78-E688-B6F555BD79F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Push return address on stack</a:t>
            </a:r>
          </a:p>
          <a:p>
            <a:r>
              <a:rPr lang="en-US" dirty="0"/>
              <a:t>Allocate stack variables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59E3F-6F3E-DBBB-B940-C8626D7F7C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83BFFC-8327-5D31-2620-3436CA042B72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6BA280-E137-8809-E49E-D9A56346193C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A50570-A6EC-91D2-3300-92BC55685F8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019B62-C883-82BD-A3B1-F338B70599A9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B79850-EA43-DA78-7736-6A44D160E68D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138CE0-0C4D-B7C7-3D8C-D4AB254F3BCD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16A79-3404-1B5C-8C6D-D83E5FDB2F4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BBFF2-3935-D0D8-467D-285E4DDCBE7C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36AB4D-2A39-3F9C-DA24-9ED8848915E3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F261660-8A3E-BB42-2764-64C136F41466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C3B279B-8849-9663-EEC9-FF56E5F23E6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06CC2D9-E149-ECA7-70EF-06820D8017E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7929E1F-F3A1-DC94-9891-9E267552DA0F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89E943B-17D4-CE41-EB81-EAFF17E5CD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7E95B11-2718-3424-0101-6668479F5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282B05A-5985-3DC9-7B35-02F1A598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2A811B2-39AC-D6D3-745B-3C3D69CB4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63DD8A6-D959-4DDA-B1D3-B077638F3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DA85940-8EA9-7980-0A01-08E7E34F2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2691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6E8D3F-5EC1-FF04-E098-FC2B4BF77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27D1E-7D38-C5BC-2D4C-ACC45F9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on X86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B5DC4A-A75F-A4D0-63DB-D57CF87987B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</a:p>
          <a:p>
            <a:r>
              <a:rPr lang="en-US" dirty="0"/>
              <a:t>	authenticate();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authenticate(void)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password[4];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allow_access</a:t>
            </a:r>
            <a:r>
              <a:rPr lang="en-US" dirty="0"/>
              <a:t>(void) {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AB9904-F806-26A7-9C65-6BD2BB5AB06D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264487-2057-0EBE-7195-6C6462DC7E7E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155487-6B23-E083-4B45-94B83FF681E1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1F2A0-9785-2A61-56FE-E6E8FE9291A2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523185-695F-224C-F689-7C55EC94F3CF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D85CB7-AB58-6E84-D443-148AA04E38F0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A12166-4C6F-7014-BFFE-AAB09F5CFD0A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99811D-5C43-ECEC-9967-095C09E8508E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6AFDDE-24F9-3320-C7AB-9AF5CD10BF1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5D696B-1941-A92A-C970-14145F9FBF68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63BE7B-0F4B-EF77-A6A2-7F84A2FF202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BD82DE2-B078-5C7F-988A-22E2972A7249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DE20949E-43A0-4A61-A6CA-7027BD032A48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CED93933-EEDB-D250-52FD-87D5E3C1645E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3308451-45A9-7A62-0DC8-645F6D9FD0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019A438-91AC-8C08-7305-961FC0FF1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CFF73F2-E0B8-FE98-6524-A43AD97C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A2A5C39-9C56-420A-DD00-29408EB6D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A5E257E-BA83-E7B4-071E-A2DDC90AA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2D86742-6EC2-F213-B4BA-84F1C87EF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CDEB735B-5609-4F6B-9470-B2698E983E3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C5E3ED-7F36-BC36-50E1-BF526898DD66}"/>
              </a:ext>
            </a:extLst>
          </p:cNvPr>
          <p:cNvSpPr/>
          <p:nvPr/>
        </p:nvSpPr>
        <p:spPr>
          <a:xfrm>
            <a:off x="7674763" y="1586540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65D4B5E-23F5-A218-F5A3-32307326F64A}"/>
              </a:ext>
            </a:extLst>
          </p:cNvPr>
          <p:cNvSpPr/>
          <p:nvPr/>
        </p:nvSpPr>
        <p:spPr>
          <a:xfrm>
            <a:off x="7685298" y="222078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5F5ED2B-0282-F69F-530B-C3DA2CF77C9B}"/>
              </a:ext>
            </a:extLst>
          </p:cNvPr>
          <p:cNvSpPr/>
          <p:nvPr/>
        </p:nvSpPr>
        <p:spPr>
          <a:xfrm>
            <a:off x="7685298" y="292416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585B2D-EEBD-4899-A9EB-A971796CAD73}"/>
              </a:ext>
            </a:extLst>
          </p:cNvPr>
          <p:cNvSpPr/>
          <p:nvPr/>
        </p:nvSpPr>
        <p:spPr>
          <a:xfrm>
            <a:off x="7685298" y="3578242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439259-5CFE-D097-FF6C-CA02022C62E8}"/>
              </a:ext>
            </a:extLst>
          </p:cNvPr>
          <p:cNvSpPr/>
          <p:nvPr/>
        </p:nvSpPr>
        <p:spPr>
          <a:xfrm>
            <a:off x="7685298" y="416800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password[0]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C1B382-745C-55F6-A25F-EE61E0F29F44}"/>
              </a:ext>
            </a:extLst>
          </p:cNvPr>
          <p:cNvCxnSpPr>
            <a:cxnSpLocks/>
          </p:cNvCxnSpPr>
          <p:nvPr/>
        </p:nvCxnSpPr>
        <p:spPr>
          <a:xfrm flipH="1">
            <a:off x="7554361" y="4713897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53BC52-779C-7B1E-321F-DE40918F91AB}"/>
              </a:ext>
            </a:extLst>
          </p:cNvPr>
          <p:cNvCxnSpPr>
            <a:cxnSpLocks/>
          </p:cNvCxnSpPr>
          <p:nvPr/>
        </p:nvCxnSpPr>
        <p:spPr>
          <a:xfrm flipH="1">
            <a:off x="2609459" y="2677476"/>
            <a:ext cx="907464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AE742E-C13A-A3E5-B011-885008CB1E3D}"/>
              </a:ext>
            </a:extLst>
          </p:cNvPr>
          <p:cNvSpPr/>
          <p:nvPr/>
        </p:nvSpPr>
        <p:spPr>
          <a:xfrm>
            <a:off x="7674762" y="942554"/>
            <a:ext cx="2694663" cy="545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return_addr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866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D40CB89-62B8-27A1-57F8-17AA3B6B5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44966-E10B-E5BC-766B-AB09412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0BB920-E846-A47D-5A65-B52DF42625F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</a:p>
          <a:p>
            <a:r>
              <a:rPr lang="en-US" dirty="0"/>
              <a:t>	authenticate();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authenticate(void)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password[4];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allow_access</a:t>
            </a:r>
            <a:r>
              <a:rPr lang="en-US" dirty="0"/>
              <a:t>(void) {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F5DEB1-AFF3-BC4C-0103-059E656CCB00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1E2F1C-A40C-8C45-F662-981125C966AD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CC724D-9E35-2C60-E53B-96D0AF0E1416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8E4F98-77B7-80AE-B8B2-5B94867ADBBF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882ADB-D35F-8522-7AA2-DD6CC3F0395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7FC398-6616-A633-03A0-DB4D5CE981B1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5BE10D-6FBD-9CA7-1A22-77B7C4B55FB7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EB36E0-9D70-3197-C31B-971910AEED2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E7540-5F8B-A488-74A6-DFDBAAEC1873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9271B8-2D9E-D8FD-52D3-F273267A79AA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800D762-936A-B7A4-F66E-00F7989169FC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AA7EE7B-9698-0476-5EDD-179E59B8ACE7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B7B4E94-5D58-9A5E-B96D-47FFE473869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CDEE4BE-0D8D-FFD8-DE47-778058A33F01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0602EB-3FBE-D93C-91F2-5CFF958B7E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5FF6ACF-DA7D-933F-1E61-5F8335CD3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1746C7D-2391-8EB7-D83B-C120D462F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218FE6E-B2E6-1070-22C9-DC09B2BA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86D5BA1-B016-2817-30FD-21B18EA03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5E2DE8A-9E31-CF97-FF59-5B1313E41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44455C66-AD75-A5D8-5381-120F9CB197D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85A053D-CAB5-EFFA-26F6-A9CB3F67EF28}"/>
              </a:ext>
            </a:extLst>
          </p:cNvPr>
          <p:cNvSpPr/>
          <p:nvPr/>
        </p:nvSpPr>
        <p:spPr>
          <a:xfrm>
            <a:off x="7674763" y="1586540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8E5840-50FC-194B-9AC8-756927F6859A}"/>
              </a:ext>
            </a:extLst>
          </p:cNvPr>
          <p:cNvSpPr/>
          <p:nvPr/>
        </p:nvSpPr>
        <p:spPr>
          <a:xfrm>
            <a:off x="7685298" y="222078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4A668B4-FC76-6E43-C0BF-185184925EA3}"/>
              </a:ext>
            </a:extLst>
          </p:cNvPr>
          <p:cNvSpPr/>
          <p:nvPr/>
        </p:nvSpPr>
        <p:spPr>
          <a:xfrm>
            <a:off x="7685298" y="292416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29387CF-A580-9053-8343-83D7D2B46378}"/>
              </a:ext>
            </a:extLst>
          </p:cNvPr>
          <p:cNvSpPr/>
          <p:nvPr/>
        </p:nvSpPr>
        <p:spPr>
          <a:xfrm>
            <a:off x="7685298" y="3578242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FC752DC-BDFF-FC48-3F94-59163604C6B4}"/>
              </a:ext>
            </a:extLst>
          </p:cNvPr>
          <p:cNvSpPr/>
          <p:nvPr/>
        </p:nvSpPr>
        <p:spPr>
          <a:xfrm>
            <a:off x="7685298" y="416800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password[0]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432A04-0BD3-E44D-1411-C0204C2DBDB1}"/>
              </a:ext>
            </a:extLst>
          </p:cNvPr>
          <p:cNvCxnSpPr>
            <a:cxnSpLocks/>
          </p:cNvCxnSpPr>
          <p:nvPr/>
        </p:nvCxnSpPr>
        <p:spPr>
          <a:xfrm flipH="1">
            <a:off x="7554361" y="4713897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CF7B1F-0798-9108-3375-14FB267BF40D}"/>
              </a:ext>
            </a:extLst>
          </p:cNvPr>
          <p:cNvCxnSpPr>
            <a:cxnSpLocks/>
          </p:cNvCxnSpPr>
          <p:nvPr/>
        </p:nvCxnSpPr>
        <p:spPr>
          <a:xfrm flipH="1">
            <a:off x="3383182" y="4162460"/>
            <a:ext cx="907464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38148-EE0E-1160-35BC-9CA275A488F5}"/>
              </a:ext>
            </a:extLst>
          </p:cNvPr>
          <p:cNvSpPr/>
          <p:nvPr/>
        </p:nvSpPr>
        <p:spPr>
          <a:xfrm>
            <a:off x="7674762" y="942554"/>
            <a:ext cx="2694663" cy="545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return_addr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3307E-5168-8370-EBA6-FCCCC54CBC99}"/>
              </a:ext>
            </a:extLst>
          </p:cNvPr>
          <p:cNvSpPr txBox="1"/>
          <p:nvPr/>
        </p:nvSpPr>
        <p:spPr>
          <a:xfrm>
            <a:off x="4414478" y="2929379"/>
            <a:ext cx="2684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Overflow can overwrite the </a:t>
            </a:r>
            <a:r>
              <a:rPr lang="en-US" sz="2400" b="1" i="1" dirty="0" err="1"/>
              <a:t>return_addr</a:t>
            </a:r>
            <a:r>
              <a:rPr lang="en-US" sz="2400" b="1" i="1" dirty="0"/>
              <a:t> on the stack.</a:t>
            </a:r>
            <a:br>
              <a:rPr lang="en-US" sz="2400" b="1" i="1" dirty="0"/>
            </a:br>
            <a:br>
              <a:rPr lang="en-US" sz="2400" b="1" i="1" dirty="0"/>
            </a:br>
            <a:r>
              <a:rPr lang="en-US" sz="2400" b="1" i="1" dirty="0"/>
              <a:t>Jump to attack selected address on return!!!</a:t>
            </a:r>
          </a:p>
        </p:txBody>
      </p:sp>
    </p:spTree>
    <p:extLst>
      <p:ext uri="{BB962C8B-B14F-4D97-AF65-F5344CB8AC3E}">
        <p14:creationId xmlns:p14="http://schemas.microsoft.com/office/powerpoint/2010/main" val="37670429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6A20AC-317A-F34F-2B2D-FA7640DB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88018-85B4-A3F6-0360-E45A5055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char* </a:t>
            </a:r>
            <a:r>
              <a:rPr lang="en-US" dirty="0" err="1"/>
              <a:t>mystring</a:t>
            </a:r>
            <a:r>
              <a:rPr lang="en-US" dirty="0"/>
              <a:t> = malloc(1024);</a:t>
            </a:r>
          </a:p>
          <a:p>
            <a:r>
              <a:rPr lang="en-US" dirty="0"/>
              <a:t>	// some stuff</a:t>
            </a:r>
          </a:p>
          <a:p>
            <a:r>
              <a:rPr lang="en-US" dirty="0"/>
              <a:t>	free(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r>
              <a:rPr lang="en-US" dirty="0"/>
              <a:t>	// </a:t>
            </a:r>
            <a:r>
              <a:rPr lang="en-US" dirty="0" err="1"/>
              <a:t>mystring</a:t>
            </a:r>
            <a:r>
              <a:rPr lang="en-US" dirty="0"/>
              <a:t> not zeroed</a:t>
            </a:r>
          </a:p>
          <a:p>
            <a:r>
              <a:rPr lang="en-US" dirty="0"/>
              <a:t>	*</a:t>
            </a:r>
            <a:r>
              <a:rPr lang="en-US" dirty="0" err="1"/>
              <a:t>mystring</a:t>
            </a:r>
            <a:r>
              <a:rPr lang="en-US" dirty="0"/>
              <a:t> = ‘a’; // write to a dangling pointer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02737C-90C5-1D62-1B59-CBBED48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memory safety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DB04A-026B-3158-EC8E-DAACF2979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Ensures that memory is only accessed while it is valid</a:t>
            </a:r>
          </a:p>
          <a:p>
            <a:r>
              <a:rPr lang="en-US" dirty="0"/>
              <a:t>E.g., a pointer can not point to an object that is freed</a:t>
            </a:r>
          </a:p>
          <a:p>
            <a:r>
              <a:rPr lang="en-US" dirty="0"/>
              <a:t>No “dangling pointers”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7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4DFA1-A21C-4D23-2D23-8955E218B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2C7161-8186-4B3F-4FD7-759FE3D1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all programming languages, the program didn’t do what we wanted it to do</a:t>
            </a:r>
          </a:p>
          <a:p>
            <a:r>
              <a:rPr lang="en-US" dirty="0"/>
              <a:t>Java, Python -&gt; it crashed [defined behavior]</a:t>
            </a:r>
          </a:p>
          <a:p>
            <a:r>
              <a:rPr lang="en-US" dirty="0"/>
              <a:t>C -&gt; printed garbage or might crash [undefined behavior]</a:t>
            </a:r>
          </a:p>
          <a:p>
            <a:r>
              <a:rPr lang="en-US" b="1" i="1" dirty="0"/>
              <a:t>… why is the second option worse than the first?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4E9886-2634-A232-1ED4-303A5C7B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893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52EAE-8ACE-0BF0-716D-F03224E2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behavior leaves system in inconsistent state</a:t>
            </a:r>
          </a:p>
          <a:p>
            <a:r>
              <a:rPr lang="en-US" dirty="0"/>
              <a:t>Inconsistent state can be exploited by the attacker</a:t>
            </a:r>
          </a:p>
          <a:p>
            <a:r>
              <a:rPr lang="en-US" b="1" i="1" dirty="0"/>
              <a:t>… How??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83DF96-8737-A3FE-2DF2-0987653D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UB worse?</a:t>
            </a:r>
          </a:p>
        </p:txBody>
      </p:sp>
    </p:spTree>
    <p:extLst>
      <p:ext uri="{BB962C8B-B14F-4D97-AF65-F5344CB8AC3E}">
        <p14:creationId xmlns:p14="http://schemas.microsoft.com/office/powerpoint/2010/main" val="36171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7942</TotalTime>
  <Words>5860</Words>
  <Application>Microsoft Office PowerPoint</Application>
  <PresentationFormat>Widescreen</PresentationFormat>
  <Paragraphs>906</Paragraphs>
  <Slides>74</Slides>
  <Notes>18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Module goals</vt:lpstr>
      <vt:lpstr>C vs Java vs Python</vt:lpstr>
      <vt:lpstr>C vs Java vs Python</vt:lpstr>
      <vt:lpstr>Memory layout</vt:lpstr>
      <vt:lpstr>C: lack of bounds checks</vt:lpstr>
      <vt:lpstr>Memory safety and performance</vt:lpstr>
      <vt:lpstr>So what?</vt:lpstr>
      <vt:lpstr>Why is UB worse?</vt:lpstr>
      <vt:lpstr>Background: types of memory</vt:lpstr>
      <vt:lpstr>Background: stack layout</vt:lpstr>
      <vt:lpstr>Buffer overflow</vt:lpstr>
      <vt:lpstr>Buffer overflow</vt:lpstr>
      <vt:lpstr>Vulnerable string-related libc functions</vt:lpstr>
      <vt:lpstr>Vulnerable string-related libc functions</vt:lpstr>
      <vt:lpstr>Buffer overflow demo</vt:lpstr>
      <vt:lpstr>Programming languages and memory safety</vt:lpstr>
      <vt:lpstr>PowerPoint Presentation</vt:lpstr>
      <vt:lpstr>Memory safety and performance</vt:lpstr>
      <vt:lpstr>C vs. Java performance</vt:lpstr>
      <vt:lpstr>Performance critical software in C/C++</vt:lpstr>
      <vt:lpstr>Security attacks</vt:lpstr>
      <vt:lpstr>PowerPoint Presentation</vt:lpstr>
      <vt:lpstr>Announcements</vt:lpstr>
      <vt:lpstr>Agenda</vt:lpstr>
      <vt:lpstr>Buffer overflow</vt:lpstr>
      <vt:lpstr>Buffer overflow</vt:lpstr>
      <vt:lpstr>Vulnerable string-related libc functions</vt:lpstr>
      <vt:lpstr>Stack memory on x86 (high-level idea)</vt:lpstr>
      <vt:lpstr>Stack memory on x86 (high-level idea)</vt:lpstr>
      <vt:lpstr>Stack memory on x86 (high-level idea)</vt:lpstr>
      <vt:lpstr>Stack memory on x86 (high-level idea)</vt:lpstr>
      <vt:lpstr>Implications…</vt:lpstr>
      <vt:lpstr>Implications…</vt:lpstr>
      <vt:lpstr>Implications…</vt:lpstr>
      <vt:lpstr>Demo</vt:lpstr>
      <vt:lpstr>Interesting targets for control flow hijack</vt:lpstr>
      <vt:lpstr>What else?</vt:lpstr>
      <vt:lpstr>What else?</vt:lpstr>
      <vt:lpstr>What else?</vt:lpstr>
      <vt:lpstr>What else?</vt:lpstr>
      <vt:lpstr>Implications…</vt:lpstr>
      <vt:lpstr>But isn’t all this too hard to exploit?</vt:lpstr>
      <vt:lpstr>But isn’t all this too hard to exploit?</vt:lpstr>
      <vt:lpstr>Defenses - stack canaries</vt:lpstr>
      <vt:lpstr>Defenses – Address Space Layout Randomization </vt:lpstr>
      <vt:lpstr>Heap-based vulnerabilities/attacks</vt:lpstr>
      <vt:lpstr>Heap overflow attacks</vt:lpstr>
      <vt:lpstr>Heap overflow attacks</vt:lpstr>
      <vt:lpstr>Types of memory safety</vt:lpstr>
      <vt:lpstr>Temporal safety vulnerabilities</vt:lpstr>
      <vt:lpstr>Temporal safety vulnerabilities</vt:lpstr>
      <vt:lpstr>Temporal safety vulnerabilities</vt:lpstr>
      <vt:lpstr>Temporal safety vulnerabilities</vt:lpstr>
      <vt:lpstr>Secure programming</vt:lpstr>
      <vt:lpstr>String functions</vt:lpstr>
      <vt:lpstr>Avoiding temporal safety bugs</vt:lpstr>
      <vt:lpstr>unique_ptr</vt:lpstr>
      <vt:lpstr>shared_ptr</vt:lpstr>
      <vt:lpstr>Memory leak</vt:lpstr>
      <vt:lpstr>Java and memory safety</vt:lpstr>
      <vt:lpstr>Garbage collection</vt:lpstr>
      <vt:lpstr>Garbage collection algorithms</vt:lpstr>
      <vt:lpstr>Summary</vt:lpstr>
      <vt:lpstr>Sensitive user data</vt:lpstr>
      <vt:lpstr>Software security principles</vt:lpstr>
      <vt:lpstr>What is software security?</vt:lpstr>
      <vt:lpstr>Spatial memory safety</vt:lpstr>
      <vt:lpstr>Lack of spatial memory safety</vt:lpstr>
      <vt:lpstr>Types of memory</vt:lpstr>
      <vt:lpstr>Function calls on X86 architectures</vt:lpstr>
      <vt:lpstr>Function calls on X86 architectures</vt:lpstr>
      <vt:lpstr>Control flow hijack</vt:lpstr>
      <vt:lpstr>Temporal memory safety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1090</cp:revision>
  <dcterms:created xsi:type="dcterms:W3CDTF">2019-06-30T03:25:06Z</dcterms:created>
  <dcterms:modified xsi:type="dcterms:W3CDTF">2025-03-03T15:46:45Z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