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4" r:id="rId18"/>
    <p:sldId id="275" r:id="rId19"/>
    <p:sldId id="269" r:id="rId20"/>
    <p:sldId id="273" r:id="rId21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B2936"/>
    <a:srgbClr val="FFFFFF"/>
    <a:srgbClr val="0000FF"/>
    <a:srgbClr val="B9B9FF"/>
    <a:srgbClr val="003399"/>
    <a:srgbClr val="DDDDFF"/>
    <a:srgbClr val="E6E0EC"/>
    <a:srgbClr val="FFD5D5"/>
    <a:srgbClr val="00823B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7378" autoAdjust="0"/>
  </p:normalViewPr>
  <p:slideViewPr>
    <p:cSldViewPr snapToGrid="0">
      <p:cViewPr varScale="1">
        <p:scale>
          <a:sx n="82" d="100"/>
          <a:sy n="82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Wednesday, December 25, 2024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AFL-dem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Fuzz testing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9B757-781A-A9F5-4B86-6E5FC7C77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999207-5A07-D3B7-89CF-404A343F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Dictionary-based approach</a:t>
            </a:r>
          </a:p>
          <a:p>
            <a:pPr lvl="1"/>
            <a:r>
              <a:rPr lang="en-US" dirty="0"/>
              <a:t>Programmer provides a dictionary of “keywords”</a:t>
            </a:r>
          </a:p>
          <a:p>
            <a:pPr lvl="2"/>
            <a:r>
              <a:rPr lang="en-US" dirty="0"/>
              <a:t>For SQL, could include </a:t>
            </a:r>
            <a:r>
              <a:rPr lang="en-US" dirty="0">
                <a:latin typeface="Consolas" panose="020B0609020204030204" pitchFamily="49" charset="0"/>
              </a:rPr>
              <a:t>CREATE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DELETE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INSERT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INTO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FROM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, and so on…</a:t>
            </a:r>
          </a:p>
          <a:p>
            <a:pPr lvl="2"/>
            <a:r>
              <a:rPr lang="en-US" dirty="0"/>
              <a:t>For HTML, could include HTML tags </a:t>
            </a:r>
            <a:r>
              <a:rPr lang="en-US" dirty="0">
                <a:latin typeface="Consolas" panose="020B0609020204030204" pitchFamily="49" charset="0"/>
              </a:rPr>
              <a:t>&lt;html&gt;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&lt;body&gt;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&lt;p&gt;</a:t>
            </a:r>
            <a:r>
              <a:rPr lang="en-US" dirty="0"/>
              <a:t>, and so on…</a:t>
            </a:r>
          </a:p>
          <a:p>
            <a:pPr lvl="1"/>
            <a:r>
              <a:rPr lang="en-US" dirty="0"/>
              <a:t>Mutate the input by replacing or adding a chosen keyword from this dictionary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Still simple to implement</a:t>
            </a:r>
          </a:p>
          <a:p>
            <a:pPr lvl="1"/>
            <a:r>
              <a:rPr lang="en-US" dirty="0"/>
              <a:t>Works reasonably well for structured inputs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Still generates many invalid inputs for applications that expect structured inputs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29491C-2AC3-6247-57B5-D58F6507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mutate inputs?</a:t>
            </a:r>
          </a:p>
        </p:txBody>
      </p:sp>
    </p:spTree>
    <p:extLst>
      <p:ext uri="{BB962C8B-B14F-4D97-AF65-F5344CB8AC3E}">
        <p14:creationId xmlns:p14="http://schemas.microsoft.com/office/powerpoint/2010/main" val="205556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9F6B0-1946-EFC9-3DC9-B64FECBF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812EC7-AA6A-23ED-2938-1C2448BC3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800725" cy="5218981"/>
          </a:xfrm>
        </p:spPr>
        <p:txBody>
          <a:bodyPr>
            <a:normAutofit fontScale="92500"/>
          </a:bodyPr>
          <a:lstStyle/>
          <a:p>
            <a:r>
              <a:rPr lang="en-US" dirty="0"/>
              <a:t>Grammar-aware mutation</a:t>
            </a:r>
          </a:p>
          <a:p>
            <a:pPr lvl="1"/>
            <a:r>
              <a:rPr lang="en-US" dirty="0"/>
              <a:t>The mutator is aware of SQL grammar</a:t>
            </a:r>
          </a:p>
          <a:p>
            <a:pPr lvl="1"/>
            <a:r>
              <a:rPr lang="en-US" dirty="0"/>
              <a:t>Parses a seed input into the SQL tree</a:t>
            </a:r>
          </a:p>
          <a:p>
            <a:pPr lvl="1"/>
            <a:r>
              <a:rPr lang="en-US" dirty="0"/>
              <a:t>Picks a node to mutate</a:t>
            </a:r>
          </a:p>
          <a:p>
            <a:r>
              <a:rPr lang="en-US" dirty="0"/>
              <a:t>(Almost) always generates valid inputs even when the application requires structured inputs</a:t>
            </a:r>
          </a:p>
          <a:p>
            <a:r>
              <a:rPr lang="en-US" dirty="0"/>
              <a:t>But mutator significantly more complex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929ABE-DF92-8D33-93FE-4DF909FB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mutate inputs?</a:t>
            </a:r>
          </a:p>
        </p:txBody>
      </p:sp>
      <p:pic>
        <p:nvPicPr>
          <p:cNvPr id="4098" name="Picture 2" descr="parser and parse tree">
            <a:extLst>
              <a:ext uri="{FF2B5EF4-FFF2-40B4-BE49-F238E27FC236}">
                <a16:creationId xmlns:a16="http://schemas.microsoft.com/office/drawing/2014/main" id="{DBAA2BBB-F929-D39E-28C6-F368D3640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332" y="1361273"/>
            <a:ext cx="580072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380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D9263C-3105-7E60-005D-6FA8DC6F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Fuzzing pipeline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91697D-A3AE-28B6-AFAF-A1C7F2B58D86}"/>
              </a:ext>
            </a:extLst>
          </p:cNvPr>
          <p:cNvGrpSpPr/>
          <p:nvPr/>
        </p:nvGrpSpPr>
        <p:grpSpPr>
          <a:xfrm>
            <a:off x="616861" y="1793173"/>
            <a:ext cx="11214532" cy="2380050"/>
            <a:chOff x="226210" y="2871693"/>
            <a:chExt cx="11214532" cy="2380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42FD3C0-BBBF-62DA-9BD2-52576425862E}"/>
                </a:ext>
              </a:extLst>
            </p:cNvPr>
            <p:cNvSpPr/>
            <p:nvPr/>
          </p:nvSpPr>
          <p:spPr>
            <a:xfrm>
              <a:off x="4778481" y="3378696"/>
              <a:ext cx="1426610" cy="72096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Input’</a:t>
              </a:r>
              <a:endParaRPr lang="en-US" sz="28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35282F4-C7F0-5E7E-8532-891C5D4D00B3}"/>
                </a:ext>
              </a:extLst>
            </p:cNvPr>
            <p:cNvCxnSpPr>
              <a:cxnSpLocks/>
              <a:stCxn id="24" idx="3"/>
              <a:endCxn id="14" idx="1"/>
            </p:cNvCxnSpPr>
            <p:nvPr/>
          </p:nvCxnSpPr>
          <p:spPr>
            <a:xfrm flipV="1">
              <a:off x="1975356" y="3743338"/>
              <a:ext cx="762828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A9196C-04D0-6C62-0D66-02D7C4429B8A}"/>
                </a:ext>
              </a:extLst>
            </p:cNvPr>
            <p:cNvSpPr txBox="1"/>
            <p:nvPr/>
          </p:nvSpPr>
          <p:spPr>
            <a:xfrm>
              <a:off x="1961147" y="2952720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pick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96AD91-9A69-3B0A-A77F-175CE8BEBDBB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205091" y="3739181"/>
              <a:ext cx="372701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AB4650-B5AD-068C-BD62-30B4824D3205}"/>
                </a:ext>
              </a:extLst>
            </p:cNvPr>
            <p:cNvSpPr txBox="1"/>
            <p:nvPr/>
          </p:nvSpPr>
          <p:spPr>
            <a:xfrm>
              <a:off x="8148870" y="2871693"/>
              <a:ext cx="14859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execute</a:t>
              </a:r>
            </a:p>
          </p:txBody>
        </p:sp>
        <p:pic>
          <p:nvPicPr>
            <p:cNvPr id="12" name="Picture 2" descr="Bug Vector Art, Icons, and Graphics for Free Download">
              <a:extLst>
                <a:ext uri="{FF2B5EF4-FFF2-40B4-BE49-F238E27FC236}">
                  <a16:creationId xmlns:a16="http://schemas.microsoft.com/office/drawing/2014/main" id="{DA4D4CAE-639D-1EDD-131F-15D007FC49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6805" y="2948934"/>
              <a:ext cx="1603937" cy="1603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8D8A86-DEB6-FB9F-1747-AAD490E47EB6}"/>
                </a:ext>
              </a:extLst>
            </p:cNvPr>
            <p:cNvGrpSpPr/>
            <p:nvPr/>
          </p:nvGrpSpPr>
          <p:grpSpPr>
            <a:xfrm>
              <a:off x="226210" y="2891863"/>
              <a:ext cx="1749146" cy="1211960"/>
              <a:chOff x="1058859" y="2964386"/>
              <a:chExt cx="2543474" cy="121196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8D62B9A-4FC9-454B-8426-2DA95F12BDA8}"/>
                  </a:ext>
                </a:extLst>
              </p:cNvPr>
              <p:cNvSpPr/>
              <p:nvPr/>
            </p:nvSpPr>
            <p:spPr>
              <a:xfrm>
                <a:off x="1058859" y="2964386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3E98203-74D8-372C-89FA-658904276FE0}"/>
                  </a:ext>
                </a:extLst>
              </p:cNvPr>
              <p:cNvSpPr/>
              <p:nvPr/>
            </p:nvSpPr>
            <p:spPr>
              <a:xfrm>
                <a:off x="1168337" y="3168507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4C98E13A-0089-1917-4816-12C6DDA06589}"/>
                  </a:ext>
                </a:extLst>
              </p:cNvPr>
              <p:cNvSpPr/>
              <p:nvPr/>
            </p:nvSpPr>
            <p:spPr>
              <a:xfrm>
                <a:off x="1277815" y="3317631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F504DD9-BF13-6E53-DEE8-58858E8E8B4E}"/>
                  </a:ext>
                </a:extLst>
              </p:cNvPr>
              <p:cNvSpPr/>
              <p:nvPr/>
            </p:nvSpPr>
            <p:spPr>
              <a:xfrm>
                <a:off x="1410118" y="3455377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5F82053-BAA6-4A6D-4994-11839B7E1D58}"/>
                </a:ext>
              </a:extLst>
            </p:cNvPr>
            <p:cNvSpPr/>
            <p:nvPr/>
          </p:nvSpPr>
          <p:spPr>
            <a:xfrm>
              <a:off x="2738184" y="3382853"/>
              <a:ext cx="1506640" cy="72096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</a:t>
              </a:r>
              <a:endParaRPr lang="en-US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C4F9582-F3E2-0D54-6F0C-09025654DE68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 flipV="1">
              <a:off x="4244824" y="3739181"/>
              <a:ext cx="533657" cy="415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B82BC3-B2A8-EA2A-AE5F-124ADD559193}"/>
                </a:ext>
              </a:extLst>
            </p:cNvPr>
            <p:cNvSpPr txBox="1"/>
            <p:nvPr/>
          </p:nvSpPr>
          <p:spPr>
            <a:xfrm>
              <a:off x="3912914" y="2875399"/>
              <a:ext cx="14266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mutate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FEAB3A-928E-8978-2114-BDAB65DD04C4}"/>
                </a:ext>
              </a:extLst>
            </p:cNvPr>
            <p:cNvSpPr txBox="1"/>
            <p:nvPr/>
          </p:nvSpPr>
          <p:spPr>
            <a:xfrm>
              <a:off x="2222384" y="4307032"/>
              <a:ext cx="25590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CREATE TABLE </a:t>
              </a:r>
              <a:r>
                <a:rPr lang="en-US" dirty="0" err="1">
                  <a:latin typeface="Consolas" panose="020B0609020204030204" pitchFamily="49" charset="0"/>
                </a:rPr>
                <a:t>mytable</a:t>
              </a:r>
              <a:r>
                <a:rPr lang="en-US" dirty="0">
                  <a:latin typeface="Consolas" panose="020B0609020204030204" pitchFamily="49" charset="0"/>
                </a:rPr>
                <a:t> AS (id INTEGER, … );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2766B5-BA25-95E4-7B38-AD1FA1708DD1}"/>
                </a:ext>
              </a:extLst>
            </p:cNvPr>
            <p:cNvSpPr txBox="1"/>
            <p:nvPr/>
          </p:nvSpPr>
          <p:spPr>
            <a:xfrm>
              <a:off x="4626218" y="4328413"/>
              <a:ext cx="235910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CREATE TABLE </a:t>
              </a:r>
              <a:r>
                <a:rPr lang="en-US" dirty="0" err="1">
                  <a:latin typeface="Consolas" panose="020B0609020204030204" pitchFamily="49" charset="0"/>
                </a:rPr>
                <a:t>m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Z</a:t>
              </a:r>
              <a:r>
                <a:rPr lang="en-US" dirty="0" err="1">
                  <a:latin typeface="Consolas" panose="020B0609020204030204" pitchFamily="49" charset="0"/>
                </a:rPr>
                <a:t>tabl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</a:rPr>
                <a:t> AS (id INTEGER, … );</a:t>
              </a:r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DCD2028-7BB5-3A34-5B42-B8F0CD7C5DA5}"/>
                </a:ext>
              </a:extLst>
            </p:cNvPr>
            <p:cNvSpPr/>
            <p:nvPr/>
          </p:nvSpPr>
          <p:spPr>
            <a:xfrm>
              <a:off x="6577792" y="3390418"/>
              <a:ext cx="1909716" cy="72096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application</a:t>
              </a:r>
              <a:endParaRPr lang="en-US" sz="28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01C1387-C9F7-1DEE-FE0D-038629516449}"/>
                </a:ext>
              </a:extLst>
            </p:cNvPr>
            <p:cNvCxnSpPr>
              <a:cxnSpLocks/>
              <a:stCxn id="19" idx="3"/>
              <a:endCxn id="12" idx="1"/>
            </p:cNvCxnSpPr>
            <p:nvPr/>
          </p:nvCxnSpPr>
          <p:spPr>
            <a:xfrm>
              <a:off x="8487508" y="3750903"/>
              <a:ext cx="1349297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287D09FC-DB53-54B7-1DDA-0E3B75708411}"/>
              </a:ext>
            </a:extLst>
          </p:cNvPr>
          <p:cNvSpPr/>
          <p:nvPr/>
        </p:nvSpPr>
        <p:spPr>
          <a:xfrm>
            <a:off x="2431511" y="1310793"/>
            <a:ext cx="631820" cy="58087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sz="24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73F07E-62BE-ACB2-A3D0-47D7866FB3E3}"/>
              </a:ext>
            </a:extLst>
          </p:cNvPr>
          <p:cNvSpPr/>
          <p:nvPr/>
        </p:nvSpPr>
        <p:spPr>
          <a:xfrm>
            <a:off x="4586393" y="1289365"/>
            <a:ext cx="631820" cy="58087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sz="24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C0229C9-8C83-7AD2-1C47-F5E288C7B244}"/>
              </a:ext>
            </a:extLst>
          </p:cNvPr>
          <p:cNvCxnSpPr>
            <a:cxnSpLocks/>
            <a:endCxn id="24" idx="2"/>
          </p:cNvCxnSpPr>
          <p:nvPr/>
        </p:nvCxnSpPr>
        <p:spPr>
          <a:xfrm rot="10800000" flipV="1">
            <a:off x="1612215" y="2683435"/>
            <a:ext cx="7966750" cy="341867"/>
          </a:xfrm>
          <a:prstGeom prst="bentConnector4">
            <a:avLst>
              <a:gd name="adj1" fmla="val -348"/>
              <a:gd name="adj2" fmla="val 56121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208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4D92DF-A3CD-22CF-CE6B-899594A21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Should pick seeds that are “most promising” and likely to find bugs</a:t>
            </a:r>
          </a:p>
          <a:p>
            <a:r>
              <a:rPr lang="en-US" dirty="0"/>
              <a:t>What is </a:t>
            </a:r>
            <a:r>
              <a:rPr lang="en-US" b="1" i="1" dirty="0"/>
              <a:t>“most promising”?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DD7704-2FF9-967F-D086-27D36D50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which seeds to mutate?</a:t>
            </a:r>
          </a:p>
        </p:txBody>
      </p:sp>
    </p:spTree>
    <p:extLst>
      <p:ext uri="{BB962C8B-B14F-4D97-AF65-F5344CB8AC3E}">
        <p14:creationId xmlns:p14="http://schemas.microsoft.com/office/powerpoint/2010/main" val="916565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EE676-ECD5-1781-AF26-E88DB4B9D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21E901-F98E-BCE6-D6EA-A6B75FB64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Amount of code or execution paths explored during fuzz testing</a:t>
            </a:r>
          </a:p>
          <a:p>
            <a:r>
              <a:rPr lang="en-US" dirty="0"/>
              <a:t>Seeds that increase coverage are “more promising”</a:t>
            </a:r>
          </a:p>
          <a:p>
            <a:pPr lvl="1"/>
            <a:r>
              <a:rPr lang="en-US" dirty="0"/>
              <a:t>Explore new program behaviors</a:t>
            </a:r>
          </a:p>
          <a:p>
            <a:pPr lvl="1"/>
            <a:r>
              <a:rPr lang="en-US" dirty="0"/>
              <a:t>Ensures untested paths are tested</a:t>
            </a:r>
          </a:p>
          <a:p>
            <a:r>
              <a:rPr lang="en-US" dirty="0"/>
              <a:t>High coverage = high bug-finding potential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D3BEAE-5ADD-188A-9F96-C59C4D3A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</a:t>
            </a:r>
          </a:p>
        </p:txBody>
      </p:sp>
    </p:spTree>
    <p:extLst>
      <p:ext uri="{BB962C8B-B14F-4D97-AF65-F5344CB8AC3E}">
        <p14:creationId xmlns:p14="http://schemas.microsoft.com/office/powerpoint/2010/main" val="441936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46DE1-0E92-9536-C920-4A83F8283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8C5BB8-0CCC-9C7B-3016-B489AB341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monitor the execution paths and measure the extent of code coverage</a:t>
            </a:r>
          </a:p>
          <a:p>
            <a:r>
              <a:rPr lang="en-US" dirty="0"/>
              <a:t>Instruments the code to track this information</a:t>
            </a:r>
          </a:p>
          <a:p>
            <a:pPr lvl="1"/>
            <a:r>
              <a:rPr lang="en-US" dirty="0"/>
              <a:t>Modifies the program during compilation to insert tracking code</a:t>
            </a:r>
          </a:p>
          <a:p>
            <a:pPr lvl="1"/>
            <a:r>
              <a:rPr lang="en-US" dirty="0"/>
              <a:t>Adds markers to denote which program statements, branches, etc., were executed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53936F-ABA4-9627-DE77-9EAAA497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Instrumenting code to track coverage</a:t>
            </a:r>
          </a:p>
        </p:txBody>
      </p:sp>
    </p:spTree>
    <p:extLst>
      <p:ext uri="{BB962C8B-B14F-4D97-AF65-F5344CB8AC3E}">
        <p14:creationId xmlns:p14="http://schemas.microsoft.com/office/powerpoint/2010/main" val="3838663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FC22CA-F71F-E9DF-2434-4783BA4D5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ACBCC6-5E0A-EAF7-10F3-E6CA7419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loop for coverage-guided </a:t>
            </a:r>
            <a:r>
              <a:rPr lang="en-US" dirty="0" err="1"/>
              <a:t>fuzzer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3CD121-1F3C-6716-457F-87AC4B62ACD7}"/>
              </a:ext>
            </a:extLst>
          </p:cNvPr>
          <p:cNvGrpSpPr/>
          <p:nvPr/>
        </p:nvGrpSpPr>
        <p:grpSpPr>
          <a:xfrm>
            <a:off x="616861" y="1793173"/>
            <a:ext cx="11214532" cy="2380050"/>
            <a:chOff x="226210" y="2871693"/>
            <a:chExt cx="11214532" cy="2380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5C0DFCB-18A9-57F0-EC23-582FF88369B5}"/>
                </a:ext>
              </a:extLst>
            </p:cNvPr>
            <p:cNvSpPr/>
            <p:nvPr/>
          </p:nvSpPr>
          <p:spPr>
            <a:xfrm>
              <a:off x="4778481" y="3378696"/>
              <a:ext cx="1426610" cy="72096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input’</a:t>
              </a:r>
              <a:endParaRPr lang="en-US" sz="28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5995E1-5556-FF55-509C-27130F66359B}"/>
                </a:ext>
              </a:extLst>
            </p:cNvPr>
            <p:cNvCxnSpPr>
              <a:cxnSpLocks/>
              <a:stCxn id="24" idx="3"/>
              <a:endCxn id="14" idx="1"/>
            </p:cNvCxnSpPr>
            <p:nvPr/>
          </p:nvCxnSpPr>
          <p:spPr>
            <a:xfrm flipV="1">
              <a:off x="1975356" y="3743338"/>
              <a:ext cx="762828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15CD7E-EC15-F452-1258-3EEF67D57EAC}"/>
                </a:ext>
              </a:extLst>
            </p:cNvPr>
            <p:cNvSpPr txBox="1"/>
            <p:nvPr/>
          </p:nvSpPr>
          <p:spPr>
            <a:xfrm>
              <a:off x="1961147" y="2952720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pick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A44A672-C60A-ADCD-F518-B76CA2EA633D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205091" y="3739181"/>
              <a:ext cx="372701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B3B6BE-96BA-A94A-F304-F5DC6DD85823}"/>
                </a:ext>
              </a:extLst>
            </p:cNvPr>
            <p:cNvSpPr txBox="1"/>
            <p:nvPr/>
          </p:nvSpPr>
          <p:spPr>
            <a:xfrm>
              <a:off x="8148870" y="2871693"/>
              <a:ext cx="14859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execute</a:t>
              </a:r>
            </a:p>
          </p:txBody>
        </p:sp>
        <p:pic>
          <p:nvPicPr>
            <p:cNvPr id="12" name="Picture 2" descr="Bug Vector Art, Icons, and Graphics for Free Download">
              <a:extLst>
                <a:ext uri="{FF2B5EF4-FFF2-40B4-BE49-F238E27FC236}">
                  <a16:creationId xmlns:a16="http://schemas.microsoft.com/office/drawing/2014/main" id="{19EFB74A-5B40-5098-32EF-5395218C0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6805" y="2948934"/>
              <a:ext cx="1603937" cy="1603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2C3E769-B251-931E-C104-78AC5E7C622B}"/>
                </a:ext>
              </a:extLst>
            </p:cNvPr>
            <p:cNvGrpSpPr/>
            <p:nvPr/>
          </p:nvGrpSpPr>
          <p:grpSpPr>
            <a:xfrm>
              <a:off x="226210" y="2891863"/>
              <a:ext cx="1749146" cy="1211960"/>
              <a:chOff x="1058859" y="2964386"/>
              <a:chExt cx="2543474" cy="121196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BFC4C92-2743-6C88-F5B2-B10CCF7F65D6}"/>
                  </a:ext>
                </a:extLst>
              </p:cNvPr>
              <p:cNvSpPr/>
              <p:nvPr/>
            </p:nvSpPr>
            <p:spPr>
              <a:xfrm>
                <a:off x="1058859" y="2964386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86D59FD8-4D86-D34E-AF0D-0C5179A9EAC6}"/>
                  </a:ext>
                </a:extLst>
              </p:cNvPr>
              <p:cNvSpPr/>
              <p:nvPr/>
            </p:nvSpPr>
            <p:spPr>
              <a:xfrm>
                <a:off x="1168337" y="3168507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C69A736F-3EE8-AC2D-EAAD-1697174D7B90}"/>
                  </a:ext>
                </a:extLst>
              </p:cNvPr>
              <p:cNvSpPr/>
              <p:nvPr/>
            </p:nvSpPr>
            <p:spPr>
              <a:xfrm>
                <a:off x="1277815" y="3317631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D09DB08-FA78-6D85-40DC-1C5F214126EC}"/>
                  </a:ext>
                </a:extLst>
              </p:cNvPr>
              <p:cNvSpPr/>
              <p:nvPr/>
            </p:nvSpPr>
            <p:spPr>
              <a:xfrm>
                <a:off x="1410118" y="3455377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713684B-374D-EC65-FC57-CB4E6604FF9D}"/>
                </a:ext>
              </a:extLst>
            </p:cNvPr>
            <p:cNvSpPr/>
            <p:nvPr/>
          </p:nvSpPr>
          <p:spPr>
            <a:xfrm>
              <a:off x="2738184" y="3382853"/>
              <a:ext cx="1506640" cy="72096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</a:t>
              </a:r>
              <a:endParaRPr lang="en-US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64D7DE-5F61-0769-0594-6205FF7A0D4E}"/>
                </a:ext>
              </a:extLst>
            </p:cNvPr>
            <p:cNvCxnSpPr>
              <a:cxnSpLocks/>
              <a:stCxn id="14" idx="3"/>
              <a:endCxn id="7" idx="1"/>
            </p:cNvCxnSpPr>
            <p:nvPr/>
          </p:nvCxnSpPr>
          <p:spPr>
            <a:xfrm flipV="1">
              <a:off x="4244824" y="3739181"/>
              <a:ext cx="533657" cy="415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13C4EA-53AB-5C79-2C27-1AC80EC7A301}"/>
                </a:ext>
              </a:extLst>
            </p:cNvPr>
            <p:cNvSpPr txBox="1"/>
            <p:nvPr/>
          </p:nvSpPr>
          <p:spPr>
            <a:xfrm>
              <a:off x="3912914" y="2875399"/>
              <a:ext cx="14266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mutate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9464F52-A91D-BCFA-595F-1D24270A04A0}"/>
                </a:ext>
              </a:extLst>
            </p:cNvPr>
            <p:cNvSpPr txBox="1"/>
            <p:nvPr/>
          </p:nvSpPr>
          <p:spPr>
            <a:xfrm>
              <a:off x="2222384" y="4307032"/>
              <a:ext cx="25590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CREATE TABLE </a:t>
              </a:r>
              <a:r>
                <a:rPr lang="en-US" dirty="0" err="1">
                  <a:latin typeface="Consolas" panose="020B0609020204030204" pitchFamily="49" charset="0"/>
                </a:rPr>
                <a:t>mytable</a:t>
              </a:r>
              <a:r>
                <a:rPr lang="en-US" dirty="0">
                  <a:latin typeface="Consolas" panose="020B0609020204030204" pitchFamily="49" charset="0"/>
                </a:rPr>
                <a:t> AS (id INTEGER, … );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973DF3-ED26-A5F9-D61A-3F85062BBEB3}"/>
                </a:ext>
              </a:extLst>
            </p:cNvPr>
            <p:cNvSpPr txBox="1"/>
            <p:nvPr/>
          </p:nvSpPr>
          <p:spPr>
            <a:xfrm>
              <a:off x="4626218" y="4328413"/>
              <a:ext cx="235910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CREATE TABLE </a:t>
              </a:r>
              <a:r>
                <a:rPr lang="en-US" dirty="0" err="1">
                  <a:latin typeface="Consolas" panose="020B0609020204030204" pitchFamily="49" charset="0"/>
                </a:rPr>
                <a:t>m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Z</a:t>
              </a:r>
              <a:r>
                <a:rPr lang="en-US" dirty="0" err="1">
                  <a:latin typeface="Consolas" panose="020B0609020204030204" pitchFamily="49" charset="0"/>
                </a:rPr>
                <a:t>tabl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</a:rPr>
                <a:t> AS (id INTEGER, … );</a:t>
              </a:r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1C6DA63-202A-2124-76E3-755C87EF65EF}"/>
                </a:ext>
              </a:extLst>
            </p:cNvPr>
            <p:cNvSpPr/>
            <p:nvPr/>
          </p:nvSpPr>
          <p:spPr>
            <a:xfrm>
              <a:off x="6577792" y="3390418"/>
              <a:ext cx="1909716" cy="72096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application</a:t>
              </a:r>
              <a:endParaRPr lang="en-US" sz="28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EF2BB8E-407D-6E8A-4FE2-20F205D73DA8}"/>
                </a:ext>
              </a:extLst>
            </p:cNvPr>
            <p:cNvCxnSpPr>
              <a:cxnSpLocks/>
              <a:stCxn id="19" idx="3"/>
              <a:endCxn id="12" idx="1"/>
            </p:cNvCxnSpPr>
            <p:nvPr/>
          </p:nvCxnSpPr>
          <p:spPr>
            <a:xfrm>
              <a:off x="8487508" y="3750903"/>
              <a:ext cx="1349297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40F6800-216B-BD49-D992-597F8A55B8E3}"/>
              </a:ext>
            </a:extLst>
          </p:cNvPr>
          <p:cNvCxnSpPr>
            <a:cxnSpLocks/>
            <a:stCxn id="28" idx="2"/>
            <a:endCxn id="24" idx="2"/>
          </p:cNvCxnSpPr>
          <p:nvPr/>
        </p:nvCxnSpPr>
        <p:spPr>
          <a:xfrm rot="5400000" flipH="1">
            <a:off x="4975417" y="-337898"/>
            <a:ext cx="1441188" cy="8167591"/>
          </a:xfrm>
          <a:prstGeom prst="bentConnector3">
            <a:avLst>
              <a:gd name="adj1" fmla="val -158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C02767B-6053-9503-C7A7-A4802B9C4B0E}"/>
              </a:ext>
            </a:extLst>
          </p:cNvPr>
          <p:cNvSpPr/>
          <p:nvPr/>
        </p:nvSpPr>
        <p:spPr>
          <a:xfrm>
            <a:off x="8824948" y="3657714"/>
            <a:ext cx="1909716" cy="808777"/>
          </a:xfrm>
          <a:prstGeom prst="round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Coverage detection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C73CBB-3ED8-24A2-E72A-8070A6A4F503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9779806" y="2672383"/>
            <a:ext cx="0" cy="98533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41AE26A-BAA6-7967-8A7E-2F46226DCA28}"/>
              </a:ext>
            </a:extLst>
          </p:cNvPr>
          <p:cNvSpPr txBox="1"/>
          <p:nvPr/>
        </p:nvSpPr>
        <p:spPr>
          <a:xfrm>
            <a:off x="3892577" y="4651351"/>
            <a:ext cx="382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add </a:t>
            </a:r>
            <a:r>
              <a:rPr lang="en-US" sz="2800" b="1" dirty="0"/>
              <a:t>input’</a:t>
            </a:r>
            <a:r>
              <a:rPr lang="en-US" sz="2800" b="1" i="1" dirty="0"/>
              <a:t> to </a:t>
            </a:r>
            <a:r>
              <a:rPr lang="en-US" sz="2800" b="1" dirty="0"/>
              <a:t>seeds</a:t>
            </a:r>
            <a:r>
              <a:rPr lang="en-US" sz="2800" b="1" i="1" dirty="0"/>
              <a:t> if new coverage observed</a:t>
            </a:r>
          </a:p>
        </p:txBody>
      </p:sp>
    </p:spTree>
    <p:extLst>
      <p:ext uri="{BB962C8B-B14F-4D97-AF65-F5344CB8AC3E}">
        <p14:creationId xmlns:p14="http://schemas.microsoft.com/office/powerpoint/2010/main" val="4030747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FADE8-F1B3-20D5-008F-C6E136616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A8131C-D177-4571-AC9B-6123B8D87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Causes: </a:t>
            </a:r>
            <a:r>
              <a:rPr lang="en-US" dirty="0"/>
              <a:t>incorrect argument validation, incorrect type casting, executing untrusted code, etc.</a:t>
            </a:r>
          </a:p>
          <a:p>
            <a:r>
              <a:rPr lang="en-US" i="1" dirty="0"/>
              <a:t>Effects: </a:t>
            </a:r>
            <a:r>
              <a:rPr lang="en-US" dirty="0"/>
              <a:t>buffer overflows, memory leak, div-by-zero, use-after-free, segmentation fault, and so on…</a:t>
            </a:r>
          </a:p>
          <a:p>
            <a:r>
              <a:rPr lang="en-US" i="1" dirty="0"/>
              <a:t>Impact: </a:t>
            </a:r>
            <a:r>
              <a:rPr lang="en-US" dirty="0"/>
              <a:t>security, performance, reliability, correctness</a:t>
            </a:r>
          </a:p>
          <a:p>
            <a:r>
              <a:rPr lang="en-US" b="1" i="1" dirty="0"/>
              <a:t>Many of these bugs are silent </a:t>
            </a:r>
          </a:p>
          <a:p>
            <a:pPr lvl="1"/>
            <a:r>
              <a:rPr lang="en-US" dirty="0"/>
              <a:t>They do not crash the program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5B1AAA-D920-5588-4552-E59C0C1A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types of bugs</a:t>
            </a:r>
          </a:p>
        </p:txBody>
      </p:sp>
    </p:spTree>
    <p:extLst>
      <p:ext uri="{BB962C8B-B14F-4D97-AF65-F5344CB8AC3E}">
        <p14:creationId xmlns:p14="http://schemas.microsoft.com/office/powerpoint/2010/main" val="3554958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19BB7C-2F07-89C5-A5BB-F590397CF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Adds additional instrumentation to record object metadata</a:t>
            </a:r>
          </a:p>
          <a:p>
            <a:r>
              <a:rPr lang="en-US" dirty="0"/>
              <a:t>Popular sanitizers</a:t>
            </a:r>
          </a:p>
          <a:p>
            <a:pPr lvl="1"/>
            <a:r>
              <a:rPr lang="en-US" dirty="0"/>
              <a:t>Address sanitizer (ASAN) –  can detect buffer overflow</a:t>
            </a:r>
          </a:p>
          <a:p>
            <a:pPr lvl="1"/>
            <a:r>
              <a:rPr lang="en-US" dirty="0"/>
              <a:t>Leak sanitizer (LSAN) – can detect memory leak</a:t>
            </a:r>
          </a:p>
          <a:p>
            <a:pPr lvl="1"/>
            <a:r>
              <a:rPr lang="en-US" dirty="0"/>
              <a:t>Thread sanitizer (TSAN) – can detect data races</a:t>
            </a:r>
          </a:p>
          <a:p>
            <a:pPr lvl="1"/>
            <a:r>
              <a:rPr lang="en-US" dirty="0"/>
              <a:t>Undefined-behavior Sanitizer (UBSAN) – can detect undefined behavior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E70ACF-65AD-1889-FF51-D9FA2CC8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Sanitizers: oracles for bugs</a:t>
            </a:r>
          </a:p>
        </p:txBody>
      </p:sp>
    </p:spTree>
    <p:extLst>
      <p:ext uri="{BB962C8B-B14F-4D97-AF65-F5344CB8AC3E}">
        <p14:creationId xmlns:p14="http://schemas.microsoft.com/office/powerpoint/2010/main" val="3397396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470FD4-0AB1-972B-C274-1CBD70ABB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coverage-guided </a:t>
            </a:r>
            <a:r>
              <a:rPr lang="en-US" dirty="0" err="1"/>
              <a:t>fuzzer</a:t>
            </a:r>
            <a:endParaRPr lang="en-US" dirty="0"/>
          </a:p>
          <a:p>
            <a:r>
              <a:rPr lang="en-US" dirty="0"/>
              <a:t>AFL Demo</a:t>
            </a:r>
          </a:p>
          <a:p>
            <a:pPr lvl="1"/>
            <a:r>
              <a:rPr lang="en-US" dirty="0">
                <a:hlinkClick r:id="rId2"/>
              </a:rPr>
              <a:t>https://github.com/davsec-teaching/AFL-demo</a:t>
            </a:r>
            <a:endParaRPr lang="en-US" dirty="0"/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DBFD03-760F-E631-321F-6A34D506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Fuzzy Loop (AFL)</a:t>
            </a:r>
          </a:p>
        </p:txBody>
      </p:sp>
    </p:spTree>
    <p:extLst>
      <p:ext uri="{BB962C8B-B14F-4D97-AF65-F5344CB8AC3E}">
        <p14:creationId xmlns:p14="http://schemas.microsoft.com/office/powerpoint/2010/main" val="402368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B7AC93-49AB-4289-7C62-B4109A5D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individual functions</a:t>
            </a:r>
          </a:p>
          <a:p>
            <a:r>
              <a:rPr lang="en-US" dirty="0"/>
              <a:t>Add assertions to check if post-conditions hold</a:t>
            </a:r>
          </a:p>
          <a:p>
            <a:r>
              <a:rPr lang="en-US" dirty="0"/>
              <a:t>Test corner-cases</a:t>
            </a:r>
          </a:p>
          <a:p>
            <a:r>
              <a:rPr lang="en-US" b="1" i="1" dirty="0"/>
              <a:t>… is it possible to find all bugs using unit testing?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A2F5A5-3E27-BA4C-A159-65FD7E26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</p:spTree>
    <p:extLst>
      <p:ext uri="{BB962C8B-B14F-4D97-AF65-F5344CB8AC3E}">
        <p14:creationId xmlns:p14="http://schemas.microsoft.com/office/powerpoint/2010/main" val="198663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54201C-4534-BFB5-2BFD-C6A2ADFA8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Fuzzing is an effective testing mechanism </a:t>
            </a:r>
          </a:p>
          <a:p>
            <a:r>
              <a:rPr lang="en-US" dirty="0"/>
              <a:t>Unlike other testing approaches it can </a:t>
            </a:r>
            <a:r>
              <a:rPr lang="en-US" i="1" dirty="0"/>
              <a:t>find </a:t>
            </a:r>
            <a:r>
              <a:rPr lang="en-US" dirty="0"/>
              <a:t>new inputs that cause program misbehavior</a:t>
            </a:r>
          </a:p>
          <a:p>
            <a:r>
              <a:rPr lang="en-US" dirty="0"/>
              <a:t>Mutation and coverage are important for generating effective </a:t>
            </a:r>
            <a:r>
              <a:rPr lang="en-US" dirty="0" err="1"/>
              <a:t>fuzzers</a:t>
            </a:r>
            <a:endParaRPr lang="en-US" dirty="0"/>
          </a:p>
          <a:p>
            <a:r>
              <a:rPr lang="en-US" dirty="0"/>
              <a:t>Sanitizers provide additional information needed to find </a:t>
            </a:r>
            <a:r>
              <a:rPr lang="en-US" i="1" dirty="0"/>
              <a:t>silent </a:t>
            </a:r>
            <a:r>
              <a:rPr lang="en-US" dirty="0"/>
              <a:t>bugs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2DE685-2ED8-5802-DE72-5E2ACA65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7397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C9CAC-0E0C-D476-21AC-37ADE748B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F493-FD00-003C-F5F2-84C8FC8A4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732DD3-18E7-4413-5BFB-043B5572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Limitations of testing</a:t>
            </a:r>
          </a:p>
        </p:txBody>
      </p:sp>
      <p:pic>
        <p:nvPicPr>
          <p:cNvPr id="1026" name="Picture 2" descr="Brenan Keller A QA engineer walks into a bar. Orders a beer. Orders O  beers. Orders">
            <a:extLst>
              <a:ext uri="{FF2B5EF4-FFF2-40B4-BE49-F238E27FC236}">
                <a16:creationId xmlns:a16="http://schemas.microsoft.com/office/drawing/2014/main" id="{B143FE39-2853-B88E-821F-83374DDC0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809625"/>
            <a:ext cx="6096000" cy="52387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92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F266CF-D74E-FB3A-0045-8BC9B3D6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to find application inputs that reveal bugs</a:t>
            </a:r>
          </a:p>
          <a:p>
            <a:r>
              <a:rPr lang="en-US" dirty="0"/>
              <a:t>Test the entire application instead of individual functions</a:t>
            </a:r>
          </a:p>
          <a:p>
            <a:r>
              <a:rPr lang="en-US" dirty="0"/>
              <a:t>Generate inputs randomly until an error is uncovered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DA9AC9-3BCD-8C1D-E126-113DE4B9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 testing</a:t>
            </a:r>
          </a:p>
        </p:txBody>
      </p:sp>
    </p:spTree>
    <p:extLst>
      <p:ext uri="{BB962C8B-B14F-4D97-AF65-F5344CB8AC3E}">
        <p14:creationId xmlns:p14="http://schemas.microsoft.com/office/powerpoint/2010/main" val="239115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0A80F-F787-02A7-0F56-D1061D3BE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236491-1F5E-43D9-3B3D-E6ADD289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 testing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7BCF4EC-C69C-D4C6-F8A7-5B7C4DDDFBCB}"/>
              </a:ext>
            </a:extLst>
          </p:cNvPr>
          <p:cNvSpPr/>
          <p:nvPr/>
        </p:nvSpPr>
        <p:spPr>
          <a:xfrm>
            <a:off x="1172308" y="2708031"/>
            <a:ext cx="2192215" cy="7209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/dev/random</a:t>
            </a:r>
            <a:endParaRPr lang="en-US" sz="2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9A49DA-DA15-395B-5EF8-B05BB699B656}"/>
              </a:ext>
            </a:extLst>
          </p:cNvPr>
          <p:cNvSpPr/>
          <p:nvPr/>
        </p:nvSpPr>
        <p:spPr>
          <a:xfrm>
            <a:off x="5148825" y="2708031"/>
            <a:ext cx="2192215" cy="72096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</a:t>
            </a:r>
            <a:endParaRPr lang="en-US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38BA5F-1D1E-F04D-27D3-167B31968D22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364523" y="3068516"/>
            <a:ext cx="178430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026AC5-2A5B-3AA3-F0F9-5577CE7A09C5}"/>
              </a:ext>
            </a:extLst>
          </p:cNvPr>
          <p:cNvSpPr txBox="1"/>
          <p:nvPr/>
        </p:nvSpPr>
        <p:spPr>
          <a:xfrm>
            <a:off x="3717904" y="2483740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96C380-81A1-A326-F033-AC52AA77F3A3}"/>
              </a:ext>
            </a:extLst>
          </p:cNvPr>
          <p:cNvCxnSpPr/>
          <p:nvPr/>
        </p:nvCxnSpPr>
        <p:spPr>
          <a:xfrm>
            <a:off x="7341040" y="3065585"/>
            <a:ext cx="178430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7AD22F-BAB5-5308-1EA0-861982795151}"/>
              </a:ext>
            </a:extLst>
          </p:cNvPr>
          <p:cNvSpPr txBox="1"/>
          <p:nvPr/>
        </p:nvSpPr>
        <p:spPr>
          <a:xfrm>
            <a:off x="7483709" y="2409783"/>
            <a:ext cx="1485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execute</a:t>
            </a:r>
          </a:p>
        </p:txBody>
      </p:sp>
      <p:pic>
        <p:nvPicPr>
          <p:cNvPr id="2050" name="Picture 2" descr="Bug Vector Art, Icons, and Graphics for Free Download">
            <a:extLst>
              <a:ext uri="{FF2B5EF4-FFF2-40B4-BE49-F238E27FC236}">
                <a16:creationId xmlns:a16="http://schemas.microsoft.com/office/drawing/2014/main" id="{7593ADCF-3CEE-86C5-96FD-EC83B4BA20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337" y="2263616"/>
            <a:ext cx="1603937" cy="160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4178DC8-9684-CA7F-C793-1B0E41D5A6D2}"/>
              </a:ext>
            </a:extLst>
          </p:cNvPr>
          <p:cNvCxnSpPr>
            <a:endCxn id="3" idx="2"/>
          </p:cNvCxnSpPr>
          <p:nvPr/>
        </p:nvCxnSpPr>
        <p:spPr>
          <a:xfrm rot="10800000" flipV="1">
            <a:off x="2268417" y="3065584"/>
            <a:ext cx="5926015" cy="363415"/>
          </a:xfrm>
          <a:prstGeom prst="bentConnector4">
            <a:avLst>
              <a:gd name="adj1" fmla="val -1978"/>
              <a:gd name="adj2" fmla="val 375807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06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4A43CB-256C-C1B8-FEAE-F10E3EF83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Causes: </a:t>
            </a:r>
            <a:r>
              <a:rPr lang="en-US" dirty="0"/>
              <a:t>incorrect argument validation, incorrect type casting, executing untrusted code, etc.</a:t>
            </a:r>
          </a:p>
          <a:p>
            <a:r>
              <a:rPr lang="en-US" i="1" dirty="0"/>
              <a:t>Effects: </a:t>
            </a:r>
            <a:r>
              <a:rPr lang="en-US" dirty="0"/>
              <a:t>buffer overflows, memory leak, div-by-zero, use-after-free, segmentation fault, and so on…</a:t>
            </a:r>
          </a:p>
          <a:p>
            <a:r>
              <a:rPr lang="en-US" i="1" dirty="0"/>
              <a:t>Impact: </a:t>
            </a:r>
            <a:r>
              <a:rPr lang="en-US" dirty="0"/>
              <a:t>security, performance, reliability, correctness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BEFB97-AA84-4D09-4122-D285E09D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bugs</a:t>
            </a:r>
          </a:p>
        </p:txBody>
      </p:sp>
    </p:spTree>
    <p:extLst>
      <p:ext uri="{BB962C8B-B14F-4D97-AF65-F5344CB8AC3E}">
        <p14:creationId xmlns:p14="http://schemas.microsoft.com/office/powerpoint/2010/main" val="86771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FBE93-664E-9DE5-4768-6C3DDE8BC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08DB44-8255-2DB4-73DF-AA0EF75FA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Pros: generating random inputs is simple</a:t>
            </a:r>
          </a:p>
          <a:p>
            <a:r>
              <a:rPr lang="en-US" dirty="0"/>
              <a:t>Cons: random inputs are not good inputs</a:t>
            </a:r>
          </a:p>
          <a:p>
            <a:pPr lvl="1"/>
            <a:r>
              <a:rPr lang="en-US" dirty="0"/>
              <a:t>E.g., fuzzing a SQL database software</a:t>
            </a:r>
          </a:p>
          <a:p>
            <a:pPr lvl="2"/>
            <a:r>
              <a:rPr lang="en-US" dirty="0"/>
              <a:t>Real inputs: </a:t>
            </a:r>
            <a:r>
              <a:rPr lang="en-US" dirty="0">
                <a:latin typeface="Consolas" panose="020B0609020204030204" pitchFamily="49" charset="0"/>
              </a:rPr>
              <a:t>CREATE TABLE </a:t>
            </a:r>
            <a:r>
              <a:rPr lang="en-US" dirty="0" err="1">
                <a:latin typeface="Consolas" panose="020B0609020204030204" pitchFamily="49" charset="0"/>
              </a:rPr>
              <a:t>mytable</a:t>
            </a:r>
            <a:r>
              <a:rPr lang="en-US" dirty="0">
                <a:latin typeface="Consolas" panose="020B0609020204030204" pitchFamily="49" charset="0"/>
              </a:rPr>
              <a:t> AS (id INTEGER, … );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Random inputs: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aVkjW3txpLZ044zo5kLdUlsU2MtlLNkhwxI8Aew7c0KPfTS115i2rzfBlgod</a:t>
            </a:r>
          </a:p>
          <a:p>
            <a:pPr lvl="2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database will reject such statements as invalid SQL</a:t>
            </a:r>
          </a:p>
          <a:p>
            <a:pPr lvl="2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343C86-C735-01C6-18D8-A53CBF0D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94780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8CBC4B-F214-100A-91BD-E9E13E945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some known valid inputs called </a:t>
            </a:r>
            <a:r>
              <a:rPr lang="en-US" i="1" dirty="0"/>
              <a:t>“seeds”</a:t>
            </a:r>
          </a:p>
          <a:p>
            <a:r>
              <a:rPr lang="en-US" dirty="0"/>
              <a:t>Keep mutating them on the basis of some strategy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D3D1A3-DE35-9A90-E285-94F7E794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inputs via mutation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A8494AD-EC81-EE5E-ADDB-D472CC6024EC}"/>
              </a:ext>
            </a:extLst>
          </p:cNvPr>
          <p:cNvGrpSpPr/>
          <p:nvPr/>
        </p:nvGrpSpPr>
        <p:grpSpPr>
          <a:xfrm>
            <a:off x="616861" y="2719293"/>
            <a:ext cx="11214532" cy="2380050"/>
            <a:chOff x="226210" y="2871693"/>
            <a:chExt cx="11214532" cy="2380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A12D19A-D15A-A2ED-CDFB-ABDD5EAF45E5}"/>
                </a:ext>
              </a:extLst>
            </p:cNvPr>
            <p:cNvSpPr/>
            <p:nvPr/>
          </p:nvSpPr>
          <p:spPr>
            <a:xfrm>
              <a:off x="4778481" y="3378696"/>
              <a:ext cx="1426610" cy="72096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input’</a:t>
              </a:r>
              <a:endParaRPr lang="en-US" sz="28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AB46B2D-2E13-1EFF-FC18-F81ABF0D4E03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 flipV="1">
              <a:off x="1975356" y="3743338"/>
              <a:ext cx="762828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035C5C-58C7-E1B7-2916-48F61E31997B}"/>
                </a:ext>
              </a:extLst>
            </p:cNvPr>
            <p:cNvSpPr txBox="1"/>
            <p:nvPr/>
          </p:nvSpPr>
          <p:spPr>
            <a:xfrm>
              <a:off x="1961147" y="2952720"/>
              <a:ext cx="8675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pick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73A831E-21C6-2E5E-A545-29978A18E014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205091" y="3739181"/>
              <a:ext cx="372701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9645E2-BBD5-3057-3440-CC5EC7130D23}"/>
                </a:ext>
              </a:extLst>
            </p:cNvPr>
            <p:cNvSpPr txBox="1"/>
            <p:nvPr/>
          </p:nvSpPr>
          <p:spPr>
            <a:xfrm>
              <a:off x="8148870" y="2871693"/>
              <a:ext cx="14859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execute</a:t>
              </a:r>
            </a:p>
          </p:txBody>
        </p:sp>
        <p:pic>
          <p:nvPicPr>
            <p:cNvPr id="12" name="Picture 2" descr="Bug Vector Art, Icons, and Graphics for Free Download">
              <a:extLst>
                <a:ext uri="{FF2B5EF4-FFF2-40B4-BE49-F238E27FC236}">
                  <a16:creationId xmlns:a16="http://schemas.microsoft.com/office/drawing/2014/main" id="{1970E00B-667B-6F68-CCEA-0DD42C8366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6805" y="2948934"/>
              <a:ext cx="1603937" cy="1603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DF5DC9A-2DB0-D57D-BE00-62C75478EFD4}"/>
                </a:ext>
              </a:extLst>
            </p:cNvPr>
            <p:cNvGrpSpPr/>
            <p:nvPr/>
          </p:nvGrpSpPr>
          <p:grpSpPr>
            <a:xfrm>
              <a:off x="226210" y="2891863"/>
              <a:ext cx="1749146" cy="1211960"/>
              <a:chOff x="1058859" y="2964386"/>
              <a:chExt cx="2543474" cy="1211960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852FB30-EBFF-ECA5-8BFA-8EA8DAF2CEF7}"/>
                  </a:ext>
                </a:extLst>
              </p:cNvPr>
              <p:cNvSpPr/>
              <p:nvPr/>
            </p:nvSpPr>
            <p:spPr>
              <a:xfrm>
                <a:off x="1058859" y="2964386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D90F5A6-4776-B026-EE9F-7A0E11B73EE3}"/>
                  </a:ext>
                </a:extLst>
              </p:cNvPr>
              <p:cNvSpPr/>
              <p:nvPr/>
            </p:nvSpPr>
            <p:spPr>
              <a:xfrm>
                <a:off x="1168337" y="3168507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4FD54A6-DF31-95C4-DDE7-352585BF6DEE}"/>
                  </a:ext>
                </a:extLst>
              </p:cNvPr>
              <p:cNvSpPr/>
              <p:nvPr/>
            </p:nvSpPr>
            <p:spPr>
              <a:xfrm>
                <a:off x="1277815" y="3317631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E6CAFABF-3FC5-7A6C-3ADB-9442C7DE7524}"/>
                  </a:ext>
                </a:extLst>
              </p:cNvPr>
              <p:cNvSpPr/>
              <p:nvPr/>
            </p:nvSpPr>
            <p:spPr>
              <a:xfrm>
                <a:off x="1410118" y="3455377"/>
                <a:ext cx="2192215" cy="72096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seeds</a:t>
                </a:r>
                <a:endParaRPr lang="en-US" sz="2800" dirty="0"/>
              </a:p>
            </p:txBody>
          </p: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24F13FD-814D-0237-7787-7EA681808594}"/>
                </a:ext>
              </a:extLst>
            </p:cNvPr>
            <p:cNvSpPr/>
            <p:nvPr/>
          </p:nvSpPr>
          <p:spPr>
            <a:xfrm>
              <a:off x="2738184" y="3382853"/>
              <a:ext cx="1506640" cy="72096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</a:t>
              </a:r>
              <a:endParaRPr lang="en-US" sz="28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47AD3A9-E74E-9F8B-86B5-F57BC7CAD6F7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 flipV="1">
              <a:off x="4244824" y="3739181"/>
              <a:ext cx="533657" cy="415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38624DA-EFF4-8772-BC84-4F59CF0B5B7B}"/>
                </a:ext>
              </a:extLst>
            </p:cNvPr>
            <p:cNvSpPr txBox="1"/>
            <p:nvPr/>
          </p:nvSpPr>
          <p:spPr>
            <a:xfrm>
              <a:off x="3912914" y="2875399"/>
              <a:ext cx="14266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mutate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10CD67-9A37-99F8-C577-89CAAC11B619}"/>
                </a:ext>
              </a:extLst>
            </p:cNvPr>
            <p:cNvSpPr txBox="1"/>
            <p:nvPr/>
          </p:nvSpPr>
          <p:spPr>
            <a:xfrm>
              <a:off x="2222384" y="4307032"/>
              <a:ext cx="25590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CREATE TABLE </a:t>
              </a:r>
              <a:r>
                <a:rPr lang="en-US" dirty="0" err="1">
                  <a:latin typeface="Consolas" panose="020B0609020204030204" pitchFamily="49" charset="0"/>
                </a:rPr>
                <a:t>mytable</a:t>
              </a:r>
              <a:r>
                <a:rPr lang="en-US" dirty="0">
                  <a:latin typeface="Consolas" panose="020B0609020204030204" pitchFamily="49" charset="0"/>
                </a:rPr>
                <a:t> AS (id INTEGER, … );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57862C4-D4D6-1C67-555B-BE51018AB056}"/>
                </a:ext>
              </a:extLst>
            </p:cNvPr>
            <p:cNvSpPr txBox="1"/>
            <p:nvPr/>
          </p:nvSpPr>
          <p:spPr>
            <a:xfrm>
              <a:off x="4626218" y="4328413"/>
              <a:ext cx="235910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CREATE TABLE </a:t>
              </a:r>
              <a:r>
                <a:rPr lang="en-US" dirty="0" err="1">
                  <a:latin typeface="Consolas" panose="020B0609020204030204" pitchFamily="49" charset="0"/>
                </a:rPr>
                <a:t>m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Z</a:t>
              </a:r>
              <a:r>
                <a:rPr lang="en-US" dirty="0" err="1">
                  <a:latin typeface="Consolas" panose="020B0609020204030204" pitchFamily="49" charset="0"/>
                </a:rPr>
                <a:t>tabl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</a:rPr>
                <a:t> AS (id INTEGER, … );</a:t>
              </a:r>
              <a:endParaRPr lang="en-US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1FEE090-A2C0-D3E3-2750-464E0A8ACADD}"/>
                </a:ext>
              </a:extLst>
            </p:cNvPr>
            <p:cNvSpPr/>
            <p:nvPr/>
          </p:nvSpPr>
          <p:spPr>
            <a:xfrm>
              <a:off x="6577792" y="3390418"/>
              <a:ext cx="1909716" cy="72096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application</a:t>
              </a:r>
              <a:endParaRPr lang="en-US" sz="2800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5BC0C03-29E1-E4A6-0C77-37A372758CA3}"/>
                </a:ext>
              </a:extLst>
            </p:cNvPr>
            <p:cNvCxnSpPr>
              <a:cxnSpLocks/>
              <a:stCxn id="39" idx="3"/>
              <a:endCxn id="12" idx="1"/>
            </p:cNvCxnSpPr>
            <p:nvPr/>
          </p:nvCxnSpPr>
          <p:spPr>
            <a:xfrm>
              <a:off x="8487508" y="3750903"/>
              <a:ext cx="1349297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08C8C216-5C64-5F40-2097-084756518014}"/>
              </a:ext>
            </a:extLst>
          </p:cNvPr>
          <p:cNvSpPr/>
          <p:nvPr/>
        </p:nvSpPr>
        <p:spPr>
          <a:xfrm>
            <a:off x="2431511" y="2236913"/>
            <a:ext cx="631820" cy="58087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sz="24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7713EE3-300B-82CD-7ECA-782117D0130C}"/>
              </a:ext>
            </a:extLst>
          </p:cNvPr>
          <p:cNvSpPr/>
          <p:nvPr/>
        </p:nvSpPr>
        <p:spPr>
          <a:xfrm>
            <a:off x="4586393" y="2215485"/>
            <a:ext cx="631820" cy="58087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sz="2400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4901CF0-5A96-EE86-5C7C-8AF8153ABBC2}"/>
              </a:ext>
            </a:extLst>
          </p:cNvPr>
          <p:cNvCxnSpPr>
            <a:cxnSpLocks/>
            <a:endCxn id="15" idx="2"/>
          </p:cNvCxnSpPr>
          <p:nvPr/>
        </p:nvCxnSpPr>
        <p:spPr>
          <a:xfrm rot="10800000" flipV="1">
            <a:off x="1612215" y="3609555"/>
            <a:ext cx="7966750" cy="341867"/>
          </a:xfrm>
          <a:prstGeom prst="bentConnector4">
            <a:avLst>
              <a:gd name="adj1" fmla="val -348"/>
              <a:gd name="adj2" fmla="val 56121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35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FDA50E-8F05-62A5-0793-AA01EA300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Byte-level transformations</a:t>
            </a:r>
          </a:p>
          <a:p>
            <a:pPr lvl="1"/>
            <a:r>
              <a:rPr lang="en-US" dirty="0"/>
              <a:t>Shuffle bytes</a:t>
            </a:r>
          </a:p>
          <a:p>
            <a:pPr lvl="1"/>
            <a:r>
              <a:rPr lang="en-US" dirty="0"/>
              <a:t>Erase bytes</a:t>
            </a:r>
          </a:p>
          <a:p>
            <a:pPr lvl="1"/>
            <a:r>
              <a:rPr lang="en-US" dirty="0"/>
              <a:t>Insert byte</a:t>
            </a:r>
          </a:p>
          <a:p>
            <a:pPr lvl="1"/>
            <a:r>
              <a:rPr lang="en-US" dirty="0"/>
              <a:t>Change byte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Simple to implement</a:t>
            </a:r>
          </a:p>
          <a:p>
            <a:pPr lvl="1"/>
            <a:r>
              <a:rPr lang="en-US" dirty="0"/>
              <a:t>Good for binary inputs and streams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Generates many invalid inputs for applications that expect structured inputs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6EAD3D-56D9-DC5B-EC6B-DDD98EF3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mutate inputs?</a:t>
            </a:r>
          </a:p>
        </p:txBody>
      </p:sp>
    </p:spTree>
    <p:extLst>
      <p:ext uri="{BB962C8B-B14F-4D97-AF65-F5344CB8AC3E}">
        <p14:creationId xmlns:p14="http://schemas.microsoft.com/office/powerpoint/2010/main" val="1756520612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6886</TotalTime>
  <Words>773</Words>
  <Application>Microsoft Office PowerPoint</Application>
  <PresentationFormat>Widescreen</PresentationFormat>
  <Paragraphs>142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Helvetica</vt:lpstr>
      <vt:lpstr>Preso 2022 Watertower Stats</vt:lpstr>
      <vt:lpstr>PowerPoint Presentation</vt:lpstr>
      <vt:lpstr>What is unit testing?</vt:lpstr>
      <vt:lpstr>Limitations of testing</vt:lpstr>
      <vt:lpstr>Fuzz testing</vt:lpstr>
      <vt:lpstr>Fuzz testing</vt:lpstr>
      <vt:lpstr>Types of bugs</vt:lpstr>
      <vt:lpstr>Pros and cons</vt:lpstr>
      <vt:lpstr>Generate inputs via mutation</vt:lpstr>
      <vt:lpstr>How to mutate inputs?</vt:lpstr>
      <vt:lpstr>How to mutate inputs?</vt:lpstr>
      <vt:lpstr>How to mutate inputs?</vt:lpstr>
      <vt:lpstr>Fuzzing pipeline</vt:lpstr>
      <vt:lpstr>How to pick which seeds to mutate?</vt:lpstr>
      <vt:lpstr>Coverage</vt:lpstr>
      <vt:lpstr>Instrumenting code to track coverage</vt:lpstr>
      <vt:lpstr>Feedback loop for coverage-guided fuzzer</vt:lpstr>
      <vt:lpstr>Recall: types of bugs</vt:lpstr>
      <vt:lpstr>Sanitizers: oracles for bugs</vt:lpstr>
      <vt:lpstr>American Fuzzy Loop (AFL)</vt:lpstr>
      <vt:lpstr>Conclusion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810</cp:revision>
  <dcterms:created xsi:type="dcterms:W3CDTF">2019-06-30T03:25:06Z</dcterms:created>
  <dcterms:modified xsi:type="dcterms:W3CDTF">2024-12-26T01:24:11Z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