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7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5" r:id="rId4"/>
    <p:sldId id="276" r:id="rId5"/>
    <p:sldId id="266" r:id="rId6"/>
    <p:sldId id="281" r:id="rId7"/>
    <p:sldId id="278" r:id="rId8"/>
    <p:sldId id="290" r:id="rId9"/>
    <p:sldId id="277" r:id="rId10"/>
    <p:sldId id="262" r:id="rId11"/>
    <p:sldId id="263" r:id="rId12"/>
    <p:sldId id="285" r:id="rId13"/>
    <p:sldId id="264" r:id="rId14"/>
    <p:sldId id="280" r:id="rId15"/>
    <p:sldId id="265" r:id="rId16"/>
    <p:sldId id="282" r:id="rId17"/>
    <p:sldId id="286" r:id="rId18"/>
    <p:sldId id="259" r:id="rId19"/>
    <p:sldId id="283" r:id="rId20"/>
    <p:sldId id="287" r:id="rId21"/>
    <p:sldId id="260" r:id="rId22"/>
    <p:sldId id="288" r:id="rId23"/>
    <p:sldId id="284" r:id="rId24"/>
    <p:sldId id="289" r:id="rId2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TODO: keep hammering that the important thing </a:t>
            </a:r>
            <a:r>
              <a:rPr lang="en-US" b="1"/>
              <a:t>is abstraction</a:t>
            </a:r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Lots of duplication</a:t>
            </a:r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5FFF-7394-ADD5-F815-83EF2E7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09196"/>
            <a:ext cx="11833934" cy="7534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EE524-ADF4-AF2B-EABB-91688660D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0B45-9424-D46F-D7BB-8942BAEC17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33C1-A943-9B80-FA83-2715D436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E93EA-64E5-EF41-9853-47B1C09F55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4" y="5707871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906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4349" y="5362263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5" y="785004"/>
            <a:ext cx="3924225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B4F57F-52FF-34C9-CA40-49AC107974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82071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14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202465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BF8737-CB5A-7C1E-4812-922A7A8693CF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676EBE-D970-F04C-B8AE-786E014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895C056-4336-E247-BCF8-66181629D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23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6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78892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06"/>
            <a:ext cx="5972148" cy="482312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71710" cy="44380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8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5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80035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2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06A28-4454-E540-980D-B4F783173F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1213" y="6206761"/>
            <a:ext cx="1375059" cy="226885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E43521-C154-2647-A50F-BD549D3E42CF}"/>
              </a:ext>
            </a:extLst>
          </p:cNvPr>
          <p:cNvSpPr txBox="1">
            <a:spLocks/>
          </p:cNvSpPr>
          <p:nvPr/>
        </p:nvSpPr>
        <p:spPr>
          <a:xfrm>
            <a:off x="828675" y="60991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6F987DD-1124-8242-B9D8-393FDBC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C35C-58BC-0E47-B523-57C381FC1FE6}" type="datetime2">
              <a:rPr lang="en-US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5E38263-AA57-F64D-BDCD-EB7CD48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54C1-B7AD-934C-AE16-E65815E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7A56-679D-1747-9650-200F86485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07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5931"/>
            <a:ext cx="12192000" cy="1046403"/>
          </a:xfrm>
          <a:prstGeom prst="rect">
            <a:avLst/>
          </a:prstGeom>
          <a:noFill/>
        </p:spPr>
        <p:txBody>
          <a:bodyPr anchor="b"/>
          <a:lstStyle>
            <a:lvl1pPr algn="ctr">
              <a:lnSpc>
                <a:spcPct val="100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6997"/>
            <a:ext cx="12192000" cy="2600650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2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6624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495427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</p:spTree>
    <p:extLst>
      <p:ext uri="{BB962C8B-B14F-4D97-AF65-F5344CB8AC3E}">
        <p14:creationId xmlns:p14="http://schemas.microsoft.com/office/powerpoint/2010/main" val="22120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3" r:id="rId10"/>
    <p:sldLayoutId id="2147483682" r:id="rId11"/>
    <p:sldLayoutId id="2147483686" r:id="rId12"/>
    <p:sldLayoutId id="2147483685" r:id="rId13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hf sldNum="0" hd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/>
              <a:t>Object-oriented programming using Java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 bicycle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bicycle.start();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bicycle.ringBell();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E4BF41-09D3-8D2F-7C4C-6217EBB57C2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9139" y="6141049"/>
            <a:ext cx="11470787" cy="43593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F6548-BD47-B98A-8BD2-3E59C18F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extend only one class!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EC691B-8FDD-CC79-1F5C-6994092D232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9B4B9-B62D-3D04-07DE-9ED0BD52351A}"/>
              </a:ext>
            </a:extLst>
          </p:cNvPr>
          <p:cNvSpPr/>
          <p:nvPr/>
        </p:nvSpPr>
        <p:spPr>
          <a:xfrm>
            <a:off x="1478845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C4CFA963-CCA5-00D3-FD88-5DA23184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02" y="3101314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2EE6E-BB66-7A4C-1CBE-3C16EE5AC6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50445" y="2144888"/>
            <a:ext cx="1803361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AC64B-8231-36FB-A400-78FCB5CE8276}"/>
              </a:ext>
            </a:extLst>
          </p:cNvPr>
          <p:cNvSpPr/>
          <p:nvPr/>
        </p:nvSpPr>
        <p:spPr>
          <a:xfrm>
            <a:off x="4794996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F1C07-09DB-5B9D-198A-5F05D2CC802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4653806" y="2144888"/>
            <a:ext cx="1512790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56517-BDBF-6573-A5B6-94705C89C9D6}"/>
              </a:ext>
            </a:extLst>
          </p:cNvPr>
          <p:cNvSpPr txBox="1"/>
          <p:nvPr/>
        </p:nvSpPr>
        <p:spPr>
          <a:xfrm>
            <a:off x="2310361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AEA8C-849A-90D7-4BE0-F5B8E7AD1FC2}"/>
              </a:ext>
            </a:extLst>
          </p:cNvPr>
          <p:cNvSpPr txBox="1"/>
          <p:nvPr/>
        </p:nvSpPr>
        <p:spPr>
          <a:xfrm>
            <a:off x="5723819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3E6BA53-304A-9314-B758-FEC2E3515DCF}"/>
              </a:ext>
            </a:extLst>
          </p:cNvPr>
          <p:cNvSpPr/>
          <p:nvPr/>
        </p:nvSpPr>
        <p:spPr>
          <a:xfrm>
            <a:off x="4557459" y="2230001"/>
            <a:ext cx="1272862" cy="10195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FC2305D-E359-1E44-ABFC-F7B0199B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1793D1-FFC7-495F-4615-A5AF660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BB380C-14AA-C832-6175-219DFB3C245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5846F192-B059-0278-A3E9-90649C3D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5CFDB09D-7204-D19A-AFA2-D5BDE4E8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AB532-1DA0-EE55-C4A1-DEEFC347F2DB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680B6-564E-FCE5-73EC-CD8DB76CEC97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3C35E-B392-67A0-120C-100A4ECAFDE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CC4A5-6583-F424-76F6-BB3BD5AF0BAE}"/>
              </a:ext>
            </a:extLst>
          </p:cNvPr>
          <p:cNvSpPr txBox="1"/>
          <p:nvPr/>
        </p:nvSpPr>
        <p:spPr>
          <a:xfrm>
            <a:off x="4952531" y="2569227"/>
            <a:ext cx="8544046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does it mean to create an object of type </a:t>
            </a:r>
            <a:r>
              <a:rPr lang="en-US" sz="2400" b="1" dirty="0"/>
              <a:t>Vehicle</a:t>
            </a:r>
            <a:r>
              <a:rPr lang="en-US" sz="2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abstract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// Compiler error!!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9E9C7-B7CB-9A19-7135-EB3E682F1D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C8653CB5-CD66-DC2D-0C2B-F01C5A5E8DDF}"/>
              </a:ext>
            </a:extLst>
          </p:cNvPr>
          <p:cNvSpPr txBox="1">
            <a:spLocks/>
          </p:cNvSpPr>
          <p:nvPr/>
        </p:nvSpPr>
        <p:spPr>
          <a:xfrm>
            <a:off x="382074" y="785003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r>
              <a:rPr lang="en-US" dirty="0"/>
              <a:t>Can have concrete methods</a:t>
            </a: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A17AA-673B-7379-0DE4-012FFB8C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089" y="785004"/>
            <a:ext cx="5905837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ElectricBicycle extends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public void charge() { … 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 bike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ElectricBicycle eBike = new ElectricBicycle();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61674-AE57-1EE3-DBB4-1177893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all parent classes are abstract!!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91BC29-AD54-8C84-DEB0-7E3FE30A3D0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Roll: Bicycle Company A:1 Adventure Bike">
            <a:extLst>
              <a:ext uri="{FF2B5EF4-FFF2-40B4-BE49-F238E27FC236}">
                <a16:creationId xmlns:a16="http://schemas.microsoft.com/office/drawing/2014/main" id="{D00A4319-D59E-085C-E890-D0338EE5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69" y="1255581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Best Electric Bikes of 2024, According to Testing">
            <a:extLst>
              <a:ext uri="{FF2B5EF4-FFF2-40B4-BE49-F238E27FC236}">
                <a16:creationId xmlns:a16="http://schemas.microsoft.com/office/drawing/2014/main" id="{B48E3C78-4A3B-5522-1CF0-2ED4B847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69" y="3371262"/>
            <a:ext cx="2782006" cy="19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0EE0-2492-08DE-F2BF-E0F26A582097}"/>
              </a:ext>
            </a:extLst>
          </p:cNvPr>
          <p:cNvCxnSpPr>
            <a:cxnSpLocks/>
            <a:stCxn id="5" idx="2"/>
            <a:endCxn id="2052" idx="0"/>
          </p:cNvCxnSpPr>
          <p:nvPr/>
        </p:nvCxnSpPr>
        <p:spPr>
          <a:xfrm flipH="1">
            <a:off x="2757272" y="2494585"/>
            <a:ext cx="1" cy="8766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1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C1394-416A-68F1-97DB-C079E178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7ACC8B-A33A-8786-DE30-1691EC521B3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</a:t>
            </a:r>
            <a:r>
              <a:rPr lang="en-US"/>
              <a:t>in interface </a:t>
            </a:r>
            <a:r>
              <a:rPr lang="en-US" dirty="0"/>
              <a:t>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1A1FC8-4EC2-3DA5-0FDA-BEA035A7F8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27EB165-FB17-4B32-D82D-470A4C8E7208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905837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Lamp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(“Lamp emits light!”);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Firefly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(“Firefly emits light”);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9A84A-F895-1F8C-5C64-D6E8B444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Compile time polymorphism via method overloading</a:t>
            </a:r>
            <a:br>
              <a:rPr lang="en-US"/>
            </a:br>
            <a:endParaRPr lang="en-US"/>
          </a:p>
          <a:p>
            <a:r>
              <a:rPr lang="en-US"/>
              <a:t>Methods having the same name but differing in </a:t>
            </a:r>
          </a:p>
          <a:p>
            <a:pPr lvl="1"/>
            <a:r>
              <a:rPr lang="en-US"/>
              <a:t>Number of parameters</a:t>
            </a:r>
          </a:p>
          <a:p>
            <a:pPr lvl="1"/>
            <a:r>
              <a:rPr lang="en-US"/>
              <a:t>Type of parameters</a:t>
            </a:r>
          </a:p>
          <a:p>
            <a:pPr lvl="1"/>
            <a:r>
              <a:rPr lang="en-US"/>
              <a:t>Order of parameters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compile time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E9FF-D52B-1638-050D-EDB0E1D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485958-CF41-1D54-4416-66245974CDF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CE04FE-29A0-BCCF-19EE-2F601D0175C7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AD24A1-F991-EF2E-9785-C1544152BCC5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Calculator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int add (int a, int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float add (float a, float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Calculator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new Calculator();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(10, 30));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(10.0, 30.0));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7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/>
              <a:t>A subclass provides a specific implementation of a method that is already defined in the parent class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runtime, depending on the type of object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AB3EB9-9160-F486-50C7-81937CD7C6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04491AE-6E86-C8FF-63D5-47EF895A4154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Bicycle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ElectricBicycle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(“E-bike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Bicycle b = new Bicycle();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 = new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ElectricBike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“E-bike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4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06A247-EDF3-9CA0-7854-EFEFB51F3D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Container&lt;String&gt; c1 = new Container&lt;String&gt;();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Container&lt;Bicycle&gt; c2 = new Container&lt;Bicycle&gt;();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2CE88-B1CE-8912-0A76-F5DB3B9047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85004"/>
            <a:ext cx="6333704" cy="504645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Allows the programmer to restrict the types that can be used in a generic class or method using “bounds”</a:t>
            </a:r>
            <a:br>
              <a:rPr lang="en-US"/>
            </a:br>
            <a:endParaRPr lang="en-US"/>
          </a:p>
          <a:p>
            <a:r>
              <a:rPr lang="en-US"/>
              <a:t>Enforce constraints while maintaining flexibility</a:t>
            </a:r>
            <a:br>
              <a:rPr lang="en-US"/>
            </a:br>
            <a:endParaRPr lang="en-US"/>
          </a:p>
          <a:p>
            <a:r>
              <a:rPr lang="en-US"/>
              <a:t>Upper Bound: </a:t>
            </a:r>
            <a:r>
              <a:rPr lang="en-US">
                <a:latin typeface="Consolas" panose="020B0609020204030204" pitchFamily="49" charset="0"/>
              </a:rPr>
              <a:t>T extends ClassName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Lower Bound: </a:t>
            </a:r>
            <a:r>
              <a:rPr lang="en-US">
                <a:latin typeface="Consolas" panose="020B0609020204030204" pitchFamily="49" charset="0"/>
              </a:rPr>
              <a:t>? super ClassName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145744-9150-1FFB-E549-71CBF9C566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96959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5E5D-372E-97B5-6CBA-D48441D6D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0F5CB-C9C2-911D-1FBF-6BE3C1F5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85004"/>
            <a:ext cx="6333704" cy="504645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Allows the programmer to restrict the types that can be used in a generic class or method using “bounds”</a:t>
            </a:r>
            <a:br>
              <a:rPr lang="en-US"/>
            </a:br>
            <a:endParaRPr lang="en-US"/>
          </a:p>
          <a:p>
            <a:r>
              <a:rPr lang="en-US"/>
              <a:t>Enforce constraints while maintaining flexibility</a:t>
            </a:r>
            <a:br>
              <a:rPr lang="en-US"/>
            </a:br>
            <a:endParaRPr lang="en-US"/>
          </a:p>
          <a:p>
            <a:r>
              <a:rPr lang="en-US"/>
              <a:t>Upper Bound: </a:t>
            </a:r>
            <a:r>
              <a:rPr lang="en-US">
                <a:latin typeface="Consolas" panose="020B0609020204030204" pitchFamily="49" charset="0"/>
              </a:rPr>
              <a:t>T extends ClassName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Lower Bound: </a:t>
            </a:r>
            <a:r>
              <a:rPr lang="en-US">
                <a:latin typeface="Consolas" panose="020B0609020204030204" pitchFamily="49" charset="0"/>
              </a:rPr>
              <a:t>? super ClassName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51D71-FEC7-46E3-D4FB-86A606D8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3A0286-0063-A6BE-E26F-F66FEA9F6D6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4E6466-DE1F-0256-E623-51C89D680705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printNumbers</a:t>
            </a:r>
            <a:r>
              <a:rPr lang="en-US" sz="1600" dirty="0">
                <a:latin typeface="Consolas" panose="020B0609020204030204" pitchFamily="49" charset="0"/>
              </a:rPr>
              <a:t>(List&lt;? super Number&gt; list)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for (Object obj: list)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(obj);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List&lt;Number&gt; numbers = new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numbers.push</a:t>
            </a:r>
            <a:r>
              <a:rPr lang="en-US" sz="1600" dirty="0">
                <a:latin typeface="Consolas" panose="020B0609020204030204" pitchFamily="49" charset="0"/>
              </a:rPr>
              <a:t>(100);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...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printNumbers</a:t>
            </a:r>
            <a:r>
              <a:rPr lang="en-US" sz="1600" dirty="0">
                <a:latin typeface="Consolas" panose="020B0609020204030204" pitchFamily="49" charset="0"/>
              </a:rPr>
              <a:t>(numbers); 	// Works!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List&lt;String&gt; names = new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names.push</a:t>
            </a:r>
            <a:r>
              <a:rPr lang="en-US" sz="1600" dirty="0">
                <a:latin typeface="Consolas" panose="020B0609020204030204" pitchFamily="49" charset="0"/>
              </a:rPr>
              <a:t>(“ecs160”);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printNumbers</a:t>
            </a:r>
            <a:r>
              <a:rPr lang="en-US" sz="1600" dirty="0">
                <a:latin typeface="Consolas" panose="020B0609020204030204" pitchFamily="49" charset="0"/>
              </a:rPr>
              <a:t>(names); 	</a:t>
            </a:r>
            <a:r>
              <a:rPr lang="en-US" sz="1600" b="1" dirty="0">
                <a:latin typeface="Consolas" panose="020B0609020204030204" pitchFamily="49" charset="0"/>
              </a:rPr>
              <a:t>// Compiler error!</a:t>
            </a:r>
          </a:p>
        </p:txBody>
      </p:sp>
    </p:spTree>
    <p:extLst>
      <p:ext uri="{BB962C8B-B14F-4D97-AF65-F5344CB8AC3E}">
        <p14:creationId xmlns:p14="http://schemas.microsoft.com/office/powerpoint/2010/main" val="116497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EB17E-AD16-4E2D-3A94-D816AF6A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Exception is an event that disrupts the normal flow of a program during runtime</a:t>
            </a:r>
            <a:br>
              <a:rPr lang="en-US"/>
            </a:br>
            <a:endParaRPr lang="en-US"/>
          </a:p>
          <a:p>
            <a:r>
              <a:rPr lang="en-US"/>
              <a:t>Examples: Division by zero, file not found, invalid input, and so on…</a:t>
            </a:r>
            <a:br>
              <a:rPr lang="en-US"/>
            </a:br>
            <a:endParaRPr lang="en-US"/>
          </a:p>
          <a:p>
            <a:r>
              <a:rPr lang="en-US"/>
              <a:t>What to do when an exception occurs?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AE9A6-D5EB-49E8-4686-C78B224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09F5D6-74A6-33EC-8293-54C0D6968F7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71339-16D7-2980-6BDD-0EB00A61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</a:rPr>
              <a:t>Try-catch</a:t>
            </a:r>
            <a:r>
              <a:rPr lang="en-US"/>
              <a:t> block used to catch exceptions</a:t>
            </a:r>
            <a:br>
              <a:rPr lang="en-US"/>
            </a:br>
            <a:endParaRPr lang="en-US"/>
          </a:p>
          <a:p>
            <a:r>
              <a:rPr lang="en-US">
                <a:latin typeface="Consolas" panose="020B0609020204030204" pitchFamily="49" charset="0"/>
              </a:rPr>
              <a:t>Finally</a:t>
            </a:r>
            <a:r>
              <a:rPr lang="en-US"/>
              <a:t> used to perform any clean up operations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983AA-B98E-ECEB-C130-B293140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Try-catch block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D656D-F04A-335E-0261-D138BA6244D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9F94771-D8D8-A252-CF9D-A9271C16CF2E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// Code that might cause exception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ExceptionType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handle 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finally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Clean up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33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836993" cy="504645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345FEC-0D94-4E4D-B6C9-FF370B94F75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D2879-EBA8-E55D-08E1-784B8E6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i="1" dirty="0"/>
              <a:t>Everything </a:t>
            </a:r>
            <a:r>
              <a:rPr lang="en-US" dirty="0"/>
              <a:t>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5DDDF-4963-E234-2DF0-001CC0C3C1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AC9A1E9-4470-48A9-38E7-93BCE7624011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mileage;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start() { …}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stop()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accelerate()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brake()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83CF5-730F-9ACF-6469-03D4ABD4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/>
              <a:t>References store the address of heap objects</a:t>
            </a:r>
            <a:br>
              <a:rPr lang="en-US"/>
            </a:br>
            <a:endParaRPr lang="en-US"/>
          </a:p>
          <a:p>
            <a:r>
              <a:rPr lang="en-US"/>
              <a:t>Assigning one reference variable to another copies the reference, not the actual object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6E13B-3ECC-A8C2-CD47-A9E8CB7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C4DF93-3236-548C-4412-3481FBC54F1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FF39E26-22A0-9DE1-1585-07FF22DA6CB2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…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car2 = car;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car.setModel</a:t>
            </a:r>
            <a:r>
              <a:rPr lang="en-US" sz="1600" dirty="0">
                <a:latin typeface="Consolas" panose="020B0609020204030204" pitchFamily="49" charset="0"/>
              </a:rPr>
              <a:t>(“Tesla”);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(car2.getModel());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</a:rPr>
              <a:t>// prints “Tesla”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77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/>
              <a:t>Internal details of a class are hidden from outside world</a:t>
            </a:r>
            <a:br>
              <a:rPr lang="en-US"/>
            </a:br>
            <a:endParaRPr lang="en-US"/>
          </a:p>
          <a:p>
            <a:r>
              <a:rPr lang="en-US"/>
              <a:t>Access is controlled using public, private, protected access modifiers</a:t>
            </a:r>
          </a:p>
          <a:p>
            <a:pPr lvl="1"/>
            <a:r>
              <a:rPr lang="en-US"/>
              <a:t>Direct access to private fields prevented</a:t>
            </a:r>
          </a:p>
          <a:p>
            <a:pPr lvl="1"/>
            <a:r>
              <a:rPr lang="en-US"/>
              <a:t>Needs getter and setter methods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06EE25-1125-6801-3124-DEC42F0FB9D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latin typeface="Consolas" panose="020B0609020204030204" pitchFamily="49" charset="0"/>
              </a:rPr>
              <a:t>setModel</a:t>
            </a:r>
            <a:r>
              <a:rPr lang="en-US" sz="16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// … other fields and methods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car.model</a:t>
            </a:r>
            <a:r>
              <a:rPr lang="en-US" sz="1600" dirty="0">
                <a:latin typeface="Consolas" panose="020B0609020204030204" pitchFamily="49" charset="0"/>
              </a:rPr>
              <a:t> = “Toyota Hybrid”; </a:t>
            </a:r>
            <a:r>
              <a:rPr lang="en-US" sz="1600" b="1" dirty="0"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COMPILER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9D21FE-DADE-9E28-BF9A-442303E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086708"/>
            <a:ext cx="11833934" cy="1375916"/>
          </a:xfrm>
        </p:spPr>
        <p:txBody>
          <a:bodyPr/>
          <a:lstStyle/>
          <a:p>
            <a:r>
              <a:rPr lang="en-US" sz="4000" dirty="0"/>
              <a:t>Should we ever intentionally break encapsulation?</a:t>
            </a:r>
          </a:p>
        </p:txBody>
      </p:sp>
    </p:spTree>
    <p:extLst>
      <p:ext uri="{BB962C8B-B14F-4D97-AF65-F5344CB8AC3E}">
        <p14:creationId xmlns:p14="http://schemas.microsoft.com/office/powerpoint/2010/main" val="15078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9F9A1C-0D77-3676-AB95-8AA92705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mileage;</a:t>
            </a:r>
            <a:br>
              <a:rPr lang="en-US" sz="1600"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public Car(String model, int year, int mileage) {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this.model =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this.year =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this.mileage = mileage;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B455D6-E7A3-8F9F-12CC-49BC60F4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3C641C-26DA-AA2B-C415-B48EDC2BA4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A constructor is a special method to create objects</a:t>
            </a:r>
          </a:p>
          <a:p>
            <a:r>
              <a:rPr lang="en-US"/>
              <a:t>Must have same name as the class</a:t>
            </a:r>
          </a:p>
          <a:p>
            <a:r>
              <a:rPr lang="en-US"/>
              <a:t>Must have no return type</a:t>
            </a:r>
          </a:p>
          <a:p>
            <a:r>
              <a:rPr lang="en-US"/>
              <a:t>Can have 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7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267" y="785004"/>
            <a:ext cx="7305659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private String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int year;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sz="1600" b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are often related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577DA7-0078-02DD-C248-43547871938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7" y="1026543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" y="3044645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324622" y="283351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16D4EE00-1070-9C49-AE9F-5731DD0F14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2909</TotalTime>
  <Words>1880</Words>
  <Application>Microsoft Office PowerPoint</Application>
  <PresentationFormat>Widescreen</PresentationFormat>
  <Paragraphs>336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Helvetica</vt:lpstr>
      <vt:lpstr>Preso 2022 Watertower Stats</vt:lpstr>
      <vt:lpstr>1_Office Theme</vt:lpstr>
      <vt:lpstr>PowerPoint Presentation</vt:lpstr>
      <vt:lpstr>What is an object?</vt:lpstr>
      <vt:lpstr>What is an object?</vt:lpstr>
      <vt:lpstr>Java, an object-oriented language</vt:lpstr>
      <vt:lpstr>Object references</vt:lpstr>
      <vt:lpstr>Encapsulation</vt:lpstr>
      <vt:lpstr>Should we ever intentionally break encapsulation?</vt:lpstr>
      <vt:lpstr>Constructors</vt:lpstr>
      <vt:lpstr>Classes are often related</vt:lpstr>
      <vt:lpstr>Inheritance</vt:lpstr>
      <vt:lpstr>Can extend only one class!</vt:lpstr>
      <vt:lpstr>Inheritance</vt:lpstr>
      <vt:lpstr>Abstraction via abstract classes</vt:lpstr>
      <vt:lpstr>Not all parent classes are abstract!!</vt:lpstr>
      <vt:lpstr>Abstraction via interfaces</vt:lpstr>
      <vt:lpstr>Abstraction via interfaces</vt:lpstr>
      <vt:lpstr>Compile-time polymorphism</vt:lpstr>
      <vt:lpstr>Runtime polymorphism</vt:lpstr>
      <vt:lpstr>Generics</vt:lpstr>
      <vt:lpstr>Bounded polymorphism</vt:lpstr>
      <vt:lpstr>Bounded polymorphism</vt:lpstr>
      <vt:lpstr>Exceptions</vt:lpstr>
      <vt:lpstr>Try-catch block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224</cp:revision>
  <dcterms:created xsi:type="dcterms:W3CDTF">2019-06-30T03:25:06Z</dcterms:created>
  <dcterms:modified xsi:type="dcterms:W3CDTF">2024-12-26T02:33:49Z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