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9" r:id="rId4"/>
    <p:sldId id="287" r:id="rId5"/>
    <p:sldId id="286" r:id="rId6"/>
    <p:sldId id="288" r:id="rId7"/>
    <p:sldId id="289" r:id="rId8"/>
    <p:sldId id="290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72" r:id="rId22"/>
    <p:sldId id="274" r:id="rId23"/>
    <p:sldId id="273" r:id="rId24"/>
    <p:sldId id="276" r:id="rId25"/>
    <p:sldId id="275" r:id="rId26"/>
    <p:sldId id="284" r:id="rId27"/>
    <p:sldId id="285" r:id="rId28"/>
    <p:sldId id="277" r:id="rId29"/>
    <p:sldId id="296" r:id="rId30"/>
    <p:sldId id="295" r:id="rId31"/>
    <p:sldId id="278" r:id="rId32"/>
    <p:sldId id="279" r:id="rId33"/>
    <p:sldId id="280" r:id="rId34"/>
    <p:sldId id="281" r:id="rId35"/>
    <p:sldId id="297" r:id="rId36"/>
    <p:sldId id="298" r:id="rId37"/>
    <p:sldId id="291" r:id="rId38"/>
    <p:sldId id="292" r:id="rId39"/>
    <p:sldId id="301" r:id="rId40"/>
    <p:sldId id="300" r:id="rId41"/>
    <p:sldId id="299" r:id="rId42"/>
    <p:sldId id="302" r:id="rId43"/>
    <p:sldId id="260" r:id="rId4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8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97C3B-D1A9-0161-7D40-9E5713247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DF737-C3DC-490E-A681-24ADAE142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17AB1-6554-BF8E-8676-9369AE648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December 23, 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December 23,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December 23,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December 23,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December 23, 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A2036-9839-1434-C296-A59D3CE3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distributed computing model where the client and server interact to fulfill requests</a:t>
            </a:r>
          </a:p>
          <a:p>
            <a:r>
              <a:rPr lang="en-US" dirty="0"/>
              <a:t>The client initiates requests, and the server processes them and sends back responses</a:t>
            </a:r>
          </a:p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Two-Tier Structure: Divided into clients (frontend) and servers (backend)</a:t>
            </a:r>
          </a:p>
          <a:p>
            <a:pPr lvl="1"/>
            <a:r>
              <a:rPr lang="en-US" dirty="0"/>
              <a:t>Centralized Control: Servers manage data and business logic centrally</a:t>
            </a:r>
          </a:p>
          <a:p>
            <a:pPr lvl="1"/>
            <a:r>
              <a:rPr lang="en-US" dirty="0"/>
              <a:t>Interactivity: Clients provide user interfaces, interacting with the server over a network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7C0194-66EE-6072-7D99-D57CBA85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72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8F693-01E1-6C13-B33F-DEDE6566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examples</a:t>
            </a:r>
          </a:p>
        </p:txBody>
      </p:sp>
      <p:pic>
        <p:nvPicPr>
          <p:cNvPr id="1030" name="Picture 6" descr="Web Server and Its Type - GeeksforGeeks">
            <a:extLst>
              <a:ext uri="{FF2B5EF4-FFF2-40B4-BE49-F238E27FC236}">
                <a16:creationId xmlns:a16="http://schemas.microsoft.com/office/drawing/2014/main" id="{EEAED7C5-8F20-3708-A3C8-CF085186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6" y="1710100"/>
            <a:ext cx="75819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75450-9219-9911-799F-F5BF0F383760}"/>
              </a:ext>
            </a:extLst>
          </p:cNvPr>
          <p:cNvSpPr txBox="1"/>
          <p:nvPr/>
        </p:nvSpPr>
        <p:spPr>
          <a:xfrm>
            <a:off x="2822426" y="4759569"/>
            <a:ext cx="705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 reality: </a:t>
            </a:r>
            <a:r>
              <a:rPr lang="en-US" sz="3200" dirty="0"/>
              <a:t>Rarely only two-tier these days</a:t>
            </a:r>
            <a:endParaRPr lang="en-US" sz="3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E6C7E-39CD-7E67-B1D0-6199EB78ECE8}"/>
              </a:ext>
            </a:extLst>
          </p:cNvPr>
          <p:cNvSpPr txBox="1"/>
          <p:nvPr/>
        </p:nvSpPr>
        <p:spPr>
          <a:xfrm>
            <a:off x="3550854" y="910801"/>
            <a:ext cx="506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Web browser and web server</a:t>
            </a:r>
          </a:p>
        </p:txBody>
      </p:sp>
    </p:spTree>
    <p:extLst>
      <p:ext uri="{BB962C8B-B14F-4D97-AF65-F5344CB8AC3E}">
        <p14:creationId xmlns:p14="http://schemas.microsoft.com/office/powerpoint/2010/main" val="39858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CF35C-3439-BB02-91A5-146D309C9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98FC4-E8AB-3E34-7CFB-572171BB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examples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06DF0-B77F-1D03-F68D-49A19BA7FC47}"/>
              </a:ext>
            </a:extLst>
          </p:cNvPr>
          <p:cNvGrpSpPr/>
          <p:nvPr/>
        </p:nvGrpSpPr>
        <p:grpSpPr>
          <a:xfrm>
            <a:off x="2040179" y="1713398"/>
            <a:ext cx="8111641" cy="3585429"/>
            <a:chOff x="2040179" y="1713398"/>
            <a:chExt cx="8111641" cy="3585429"/>
          </a:xfrm>
        </p:grpSpPr>
        <p:pic>
          <p:nvPicPr>
            <p:cNvPr id="2052" name="Picture 4" descr="What Is an Email Server? How Does It Work? - IPXO">
              <a:extLst>
                <a:ext uri="{FF2B5EF4-FFF2-40B4-BE49-F238E27FC236}">
                  <a16:creationId xmlns:a16="http://schemas.microsoft.com/office/drawing/2014/main" id="{3ABFC5F1-D528-1D90-9811-0A4AD5F63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179" y="1713398"/>
              <a:ext cx="8111641" cy="3585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8E6950-81BA-3E60-2DA0-A78D34D83A78}"/>
                </a:ext>
              </a:extLst>
            </p:cNvPr>
            <p:cNvSpPr/>
            <p:nvPr/>
          </p:nvSpPr>
          <p:spPr>
            <a:xfrm>
              <a:off x="8510590" y="3856892"/>
              <a:ext cx="1512276" cy="696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26DAF2C-1918-EA9A-6C89-456C1200F342}"/>
              </a:ext>
            </a:extLst>
          </p:cNvPr>
          <p:cNvSpPr txBox="1"/>
          <p:nvPr/>
        </p:nvSpPr>
        <p:spPr>
          <a:xfrm>
            <a:off x="3550854" y="910801"/>
            <a:ext cx="4975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Email client and email server</a:t>
            </a:r>
          </a:p>
        </p:txBody>
      </p:sp>
    </p:spTree>
    <p:extLst>
      <p:ext uri="{BB962C8B-B14F-4D97-AF65-F5344CB8AC3E}">
        <p14:creationId xmlns:p14="http://schemas.microsoft.com/office/powerpoint/2010/main" val="27318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03007-4781-55DD-3C65-A065C11C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Centralized management of data: all data is on the server and can be easily secured</a:t>
            </a:r>
          </a:p>
          <a:p>
            <a:pPr lvl="2"/>
            <a:r>
              <a:rPr lang="en-US" dirty="0"/>
              <a:t>No complex data flows</a:t>
            </a:r>
          </a:p>
          <a:p>
            <a:pPr lvl="1"/>
            <a:r>
              <a:rPr lang="en-US" dirty="0"/>
              <a:t>Separation between client and server business logic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Single point of failure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6EA62-2F57-0951-ABC0-CFC2F48F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89583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6122F-E291-D0C7-06C6-E5C80B27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Divides the application into multiple logical layers or “tiers”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Stronger encapsulation</a:t>
            </a:r>
          </a:p>
          <a:p>
            <a:pPr lvl="2"/>
            <a:r>
              <a:rPr lang="en-US" dirty="0"/>
              <a:t>Clear division of responsibilities</a:t>
            </a:r>
          </a:p>
          <a:p>
            <a:pPr lvl="2"/>
            <a:r>
              <a:rPr lang="en-US" dirty="0"/>
              <a:t>Easier to maintain and test</a:t>
            </a:r>
          </a:p>
          <a:p>
            <a:pPr lvl="1"/>
            <a:r>
              <a:rPr lang="en-US" dirty="0"/>
              <a:t>Stronger reusability</a:t>
            </a:r>
          </a:p>
          <a:p>
            <a:pPr lvl="2"/>
            <a:r>
              <a:rPr lang="en-US" dirty="0"/>
              <a:t>Logic in one layer can be reused across different applications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Possible increase in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7A403-D46F-D625-F5E8-C524215A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or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466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B847B-CC28-8431-56F1-DE7232EC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layers</a:t>
            </a:r>
          </a:p>
          <a:p>
            <a:r>
              <a:rPr lang="en-US" dirty="0"/>
              <a:t>Model: Manages data and business logic</a:t>
            </a:r>
          </a:p>
          <a:p>
            <a:r>
              <a:rPr lang="en-US" dirty="0"/>
              <a:t>View: Handles the presentation layer (user interface)</a:t>
            </a:r>
          </a:p>
          <a:p>
            <a:r>
              <a:rPr lang="en-US" dirty="0"/>
              <a:t>Controller: Acts as an intermediary, processing user input and coordinating between Model and View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C92F1-0576-24E2-E47F-3D529E8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 architecture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C69872-5213-03C1-CA0B-D69E50C4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6581"/>
            <a:ext cx="5505026" cy="387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3FD19-2F4A-4B8D-ACEF-3C0877D6DA40}"/>
              </a:ext>
            </a:extLst>
          </p:cNvPr>
          <p:cNvSpPr txBox="1"/>
          <p:nvPr/>
        </p:nvSpPr>
        <p:spPr>
          <a:xfrm>
            <a:off x="6002215" y="495083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https://medium.com/@cyberblogger007/mvc-architecture-with-jsp-example-5c53d1994157</a:t>
            </a:r>
          </a:p>
        </p:txBody>
      </p:sp>
    </p:spTree>
    <p:extLst>
      <p:ext uri="{BB962C8B-B14F-4D97-AF65-F5344CB8AC3E}">
        <p14:creationId xmlns:p14="http://schemas.microsoft.com/office/powerpoint/2010/main" val="202773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79C87-3CE7-9DA2-0DA9-550B8945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7AAC1-858D-7D6F-7C81-977B2B57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frameworks</a:t>
            </a:r>
          </a:p>
        </p:txBody>
      </p:sp>
      <p:pic>
        <p:nvPicPr>
          <p:cNvPr id="4100" name="Picture 4" descr="20+ JSP Projects with Source Code - ProjectsGeek">
            <a:extLst>
              <a:ext uri="{FF2B5EF4-FFF2-40B4-BE49-F238E27FC236}">
                <a16:creationId xmlns:a16="http://schemas.microsoft.com/office/drawing/2014/main" id="{2482F43B-6C8E-C3DF-36AE-D3C36FB3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11" y="852209"/>
            <a:ext cx="1039324" cy="19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a Java Servlet: A Comprehensive Guide">
            <a:extLst>
              <a:ext uri="{FF2B5EF4-FFF2-40B4-BE49-F238E27FC236}">
                <a16:creationId xmlns:a16="http://schemas.microsoft.com/office/drawing/2014/main" id="{D818ACBC-0B9A-AC5D-506B-D5B51C93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53" y="974574"/>
            <a:ext cx="1677865" cy="1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Java (programming language) - Wikipedia">
            <a:extLst>
              <a:ext uri="{FF2B5EF4-FFF2-40B4-BE49-F238E27FC236}">
                <a16:creationId xmlns:a16="http://schemas.microsoft.com/office/drawing/2014/main" id="{8D6126B4-BA87-FB5E-8CC3-2C29B60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9" y="798560"/>
            <a:ext cx="1067701" cy="19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atabase Images – Browse 1,203,926 Stock Photos, Vectors, and Video | Adobe  Stock">
            <a:extLst>
              <a:ext uri="{FF2B5EF4-FFF2-40B4-BE49-F238E27FC236}">
                <a16:creationId xmlns:a16="http://schemas.microsoft.com/office/drawing/2014/main" id="{7EF3FA2C-99A2-56FC-6BDF-CC16970D2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27" y="1177139"/>
            <a:ext cx="1884850" cy="12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Web browser - Free web icons">
            <a:extLst>
              <a:ext uri="{FF2B5EF4-FFF2-40B4-BE49-F238E27FC236}">
                <a16:creationId xmlns:a16="http://schemas.microsoft.com/office/drawing/2014/main" id="{A400B065-7741-B6CE-0D61-CE733599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8" y="921404"/>
            <a:ext cx="1765713" cy="17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F80A7-DB0D-120A-8EEE-5FF23683F0A2}"/>
              </a:ext>
            </a:extLst>
          </p:cNvPr>
          <p:cNvCxnSpPr>
            <a:cxnSpLocks/>
          </p:cNvCxnSpPr>
          <p:nvPr/>
        </p:nvCxnSpPr>
        <p:spPr>
          <a:xfrm>
            <a:off x="2692461" y="1593246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2B1DE2-BCFB-70E1-6CE2-9C5BA73BF2E0}"/>
              </a:ext>
            </a:extLst>
          </p:cNvPr>
          <p:cNvCxnSpPr>
            <a:cxnSpLocks/>
          </p:cNvCxnSpPr>
          <p:nvPr/>
        </p:nvCxnSpPr>
        <p:spPr>
          <a:xfrm>
            <a:off x="5115625" y="1593246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DDE2-2B25-D698-B802-E096435BAAF3}"/>
              </a:ext>
            </a:extLst>
          </p:cNvPr>
          <p:cNvCxnSpPr>
            <a:cxnSpLocks/>
          </p:cNvCxnSpPr>
          <p:nvPr/>
        </p:nvCxnSpPr>
        <p:spPr>
          <a:xfrm>
            <a:off x="7241493" y="1588774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41F97-A3CD-C969-6632-2F3BFE55D5DA}"/>
              </a:ext>
            </a:extLst>
          </p:cNvPr>
          <p:cNvCxnSpPr>
            <a:cxnSpLocks/>
          </p:cNvCxnSpPr>
          <p:nvPr/>
        </p:nvCxnSpPr>
        <p:spPr>
          <a:xfrm>
            <a:off x="9372083" y="1588773"/>
            <a:ext cx="657625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B9E46-6FF4-E01F-BFB1-8D2867F687DD}"/>
              </a:ext>
            </a:extLst>
          </p:cNvPr>
          <p:cNvCxnSpPr>
            <a:cxnSpLocks/>
          </p:cNvCxnSpPr>
          <p:nvPr/>
        </p:nvCxnSpPr>
        <p:spPr>
          <a:xfrm flipH="1">
            <a:off x="9367640" y="1987358"/>
            <a:ext cx="596507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DBD7F-489A-2EEF-F85C-811A554D39C9}"/>
              </a:ext>
            </a:extLst>
          </p:cNvPr>
          <p:cNvCxnSpPr>
            <a:cxnSpLocks/>
          </p:cNvCxnSpPr>
          <p:nvPr/>
        </p:nvCxnSpPr>
        <p:spPr>
          <a:xfrm flipH="1">
            <a:off x="7241493" y="1987358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FCAD0-680D-DD40-63CA-1672F1417B57}"/>
              </a:ext>
            </a:extLst>
          </p:cNvPr>
          <p:cNvCxnSpPr>
            <a:cxnSpLocks/>
          </p:cNvCxnSpPr>
          <p:nvPr/>
        </p:nvCxnSpPr>
        <p:spPr>
          <a:xfrm flipH="1">
            <a:off x="5115625" y="1981793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59EA9-ED99-4457-3003-87C97B08B9D1}"/>
              </a:ext>
            </a:extLst>
          </p:cNvPr>
          <p:cNvCxnSpPr>
            <a:cxnSpLocks/>
          </p:cNvCxnSpPr>
          <p:nvPr/>
        </p:nvCxnSpPr>
        <p:spPr>
          <a:xfrm flipH="1">
            <a:off x="2722313" y="1970663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522C9-63DF-500E-DED0-682658DCFBD5}"/>
              </a:ext>
            </a:extLst>
          </p:cNvPr>
          <p:cNvSpPr txBox="1"/>
          <p:nvPr/>
        </p:nvSpPr>
        <p:spPr>
          <a:xfrm>
            <a:off x="3864505" y="2756314"/>
            <a:ext cx="9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D0576-7DCB-822D-0E19-536B613EF49E}"/>
              </a:ext>
            </a:extLst>
          </p:cNvPr>
          <p:cNvSpPr txBox="1"/>
          <p:nvPr/>
        </p:nvSpPr>
        <p:spPr>
          <a:xfrm>
            <a:off x="5869806" y="2751451"/>
            <a:ext cx="166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7047C-F26E-A106-2FB1-BE3FB9E0E339}"/>
              </a:ext>
            </a:extLst>
          </p:cNvPr>
          <p:cNvSpPr txBox="1"/>
          <p:nvPr/>
        </p:nvSpPr>
        <p:spPr>
          <a:xfrm>
            <a:off x="8323665" y="275145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Model</a:t>
            </a:r>
          </a:p>
        </p:txBody>
      </p:sp>
      <p:pic>
        <p:nvPicPr>
          <p:cNvPr id="4110" name="Picture 14" descr="What Is Apache Struts | JRebel by Perforce">
            <a:extLst>
              <a:ext uri="{FF2B5EF4-FFF2-40B4-BE49-F238E27FC236}">
                <a16:creationId xmlns:a16="http://schemas.microsoft.com/office/drawing/2014/main" id="{5FCA6424-8A7B-720C-E8D9-E528569A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22" y="4101687"/>
            <a:ext cx="2579565" cy="17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pring MVC Architecture">
            <a:extLst>
              <a:ext uri="{FF2B5EF4-FFF2-40B4-BE49-F238E27FC236}">
                <a16:creationId xmlns:a16="http://schemas.microsoft.com/office/drawing/2014/main" id="{DD84460B-DA02-4FFC-2809-B087DB41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41" y="3991018"/>
            <a:ext cx="3176954" cy="17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6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4B912-B332-328A-FC11-07C43451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15EB0-0678-0768-C2DD-E7BF5FDB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37283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software design pattern where data flows through a series of processing stages, or "filters," connected by channels</a:t>
            </a:r>
          </a:p>
          <a:p>
            <a:r>
              <a:rPr lang="en-US" dirty="0"/>
              <a:t>Each stage transforms the input data and passes the result to the next stage</a:t>
            </a:r>
          </a:p>
          <a:p>
            <a:r>
              <a:rPr lang="en-US" dirty="0"/>
              <a:t>Key characteristics</a:t>
            </a:r>
          </a:p>
          <a:p>
            <a:pPr lvl="1"/>
            <a:r>
              <a:rPr lang="en-US" dirty="0"/>
              <a:t>Modularity: Each stage performs a specific task independently</a:t>
            </a:r>
          </a:p>
          <a:p>
            <a:pPr lvl="1"/>
            <a:r>
              <a:rPr lang="en-US" dirty="0"/>
              <a:t>Sequential processing: Data flows linearly from one stage to another</a:t>
            </a:r>
          </a:p>
          <a:p>
            <a:pPr lvl="1"/>
            <a:r>
              <a:rPr lang="en-US" dirty="0"/>
              <a:t>Reusability: Each pipeline stage can be reused in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354B53-6962-3BB3-BFCE-34ADD5B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404CF-E423-B090-5549-BF3E9D8AD926}"/>
              </a:ext>
            </a:extLst>
          </p:cNvPr>
          <p:cNvSpPr txBox="1"/>
          <p:nvPr/>
        </p:nvSpPr>
        <p:spPr>
          <a:xfrm>
            <a:off x="1208860" y="4689231"/>
            <a:ext cx="9774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200" dirty="0"/>
              <a:t>  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 [Stage 1]  </a:t>
            </a:r>
            <a:r>
              <a:rPr lang="en-US" sz="3200" dirty="0">
                <a:sym typeface="Wingdings" panose="05000000000000000000" pitchFamily="2" charset="2"/>
              </a:rPr>
              <a:t>  [Stage 2]    [Stage 3]  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Output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9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523F5-0B58-04CF-803D-2753B9D30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0F7AD-3D59-D616-90B7-BD633B4A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Extract-transform-load (ETL) pipeline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17067E-EC75-2D44-2F62-A5249EB7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pipeline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BEDE85-B212-BC74-B727-FE8D0398C182}"/>
              </a:ext>
            </a:extLst>
          </p:cNvPr>
          <p:cNvGrpSpPr/>
          <p:nvPr/>
        </p:nvGrpSpPr>
        <p:grpSpPr>
          <a:xfrm>
            <a:off x="845050" y="1446421"/>
            <a:ext cx="10480431" cy="4312794"/>
            <a:chOff x="845050" y="1352637"/>
            <a:chExt cx="10480431" cy="4312794"/>
          </a:xfrm>
        </p:grpSpPr>
        <p:pic>
          <p:nvPicPr>
            <p:cNvPr id="5122" name="Picture 2" descr="What is Data Pipeline: Components, Types, and Use Cases">
              <a:extLst>
                <a:ext uri="{FF2B5EF4-FFF2-40B4-BE49-F238E27FC236}">
                  <a16:creationId xmlns:a16="http://schemas.microsoft.com/office/drawing/2014/main" id="{A3472A2A-098F-102F-C6B6-74964F0D2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50" y="1352637"/>
              <a:ext cx="10480431" cy="4269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804C9-FBDD-C97F-B537-703125F91864}"/>
                </a:ext>
              </a:extLst>
            </p:cNvPr>
            <p:cNvSpPr txBox="1"/>
            <p:nvPr/>
          </p:nvSpPr>
          <p:spPr>
            <a:xfrm>
              <a:off x="3634154" y="535765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https://www.altexsoft.com/blog/data-pipeline-components-and-types/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BAD019-1CC1-38FF-C0FC-C9867D24ACD6}"/>
                </a:ext>
              </a:extLst>
            </p:cNvPr>
            <p:cNvSpPr/>
            <p:nvPr/>
          </p:nvSpPr>
          <p:spPr>
            <a:xfrm>
              <a:off x="9425354" y="4841631"/>
              <a:ext cx="1887415" cy="6916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54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0C85-C2D7-6217-3763-B25B2B83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C4953-4E59-7F0C-A9AD-6C50CAC5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7E9E1-8B7E-8FA4-E94A-90179B56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pipeline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6A5C40-5F38-C6FF-AF88-06AD62145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73" y="785004"/>
            <a:ext cx="5850626" cy="52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2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EF276-D5BF-BBBF-526A-44546AF6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definitions</a:t>
            </a:r>
          </a:p>
          <a:p>
            <a:pPr lvl="1"/>
            <a:r>
              <a:rPr lang="en-US" dirty="0"/>
              <a:t>Fundamental organization of a software system</a:t>
            </a:r>
          </a:p>
          <a:p>
            <a:pPr lvl="1"/>
            <a:r>
              <a:rPr lang="en-US" dirty="0"/>
              <a:t>Design decisions that are critical for a software project</a:t>
            </a:r>
          </a:p>
          <a:p>
            <a:r>
              <a:rPr lang="en-US" dirty="0"/>
              <a:t>Can there be an objective definition of fundamental and critical?</a:t>
            </a:r>
          </a:p>
          <a:p>
            <a:r>
              <a:rPr lang="en-US" dirty="0"/>
              <a:t>Alternate definition: Shared understanding that expert developers have of the system design*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573D1-B6E9-BD56-C340-01DA464B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D0BE-A560-2A14-967F-48347B1E4E25}"/>
              </a:ext>
            </a:extLst>
          </p:cNvPr>
          <p:cNvSpPr txBox="1"/>
          <p:nvPr/>
        </p:nvSpPr>
        <p:spPr>
          <a:xfrm>
            <a:off x="6910082" y="516573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3E3E3E"/>
                </a:solidFill>
                <a:effectLst/>
                <a:latin typeface="Lato" panose="020F0502020204030203" pitchFamily="34" charset="0"/>
              </a:rPr>
              <a:t>* https://martinfowler.com/architecture/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582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C1E2B-B8DC-6EC6-1239-5A51BC65C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05266-D74D-1590-0BE7-7B18F758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Encapsulation and modularity: easy to replace individual pipeline stage</a:t>
            </a:r>
          </a:p>
          <a:p>
            <a:pPr lvl="1"/>
            <a:r>
              <a:rPr lang="en-US" dirty="0"/>
              <a:t>Scalability: individual stage can be scaled independently</a:t>
            </a:r>
          </a:p>
          <a:p>
            <a:pPr lvl="1"/>
            <a:r>
              <a:rPr lang="en-US" dirty="0"/>
              <a:t>East of testing: each stage can be tested independently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Debugging: debugging complex flows through multiple stages is hard</a:t>
            </a:r>
          </a:p>
          <a:p>
            <a:pPr lvl="1"/>
            <a:r>
              <a:rPr lang="en-US" dirty="0"/>
              <a:t>Hard to track data flow </a:t>
            </a:r>
            <a:r>
              <a:rPr lang="en-US" dirty="0">
                <a:sym typeface="Wingdings" panose="05000000000000000000" pitchFamily="2" charset="2"/>
              </a:rPr>
              <a:t> can cause security issues</a:t>
            </a:r>
          </a:p>
          <a:p>
            <a:pPr lvl="2"/>
            <a:r>
              <a:rPr lang="en-US" dirty="0"/>
              <a:t>Team A develops Microservice A, Team B develops Microservice B</a:t>
            </a:r>
          </a:p>
          <a:p>
            <a:pPr lvl="1"/>
            <a:r>
              <a:rPr lang="en-US" dirty="0"/>
              <a:t>Multiple pipeline stages can contribute to latency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5643AE-B7A6-C548-EDE3-F8ACE76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150396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18E58-26DF-E8B8-9EDD-9AB992D4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to developing a single application as a suite of small services, each running in its own process and communicating with lightweight mechanisms, often an HTTP resource API</a:t>
            </a:r>
          </a:p>
          <a:p>
            <a:r>
              <a:rPr lang="en-US" dirty="0"/>
              <a:t>Independently deployable by automated processes</a:t>
            </a:r>
          </a:p>
          <a:p>
            <a:r>
              <a:rPr lang="en-US" dirty="0"/>
              <a:t>Bare minimum centralized management</a:t>
            </a:r>
          </a:p>
          <a:p>
            <a:r>
              <a:rPr lang="en-US" dirty="0"/>
              <a:t>Smart endpoints connected by “dumb” pipes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2344C9-4958-EA72-0D24-39493060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20CDA-A67E-928C-5725-A6479A5AD2EF}"/>
              </a:ext>
            </a:extLst>
          </p:cNvPr>
          <p:cNvSpPr txBox="1"/>
          <p:nvPr/>
        </p:nvSpPr>
        <p:spPr>
          <a:xfrm>
            <a:off x="9099916" y="1978243"/>
            <a:ext cx="31741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413233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3AC6-DB52-8BFC-8C13-A72F01AA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D3687-E7C5-99C8-3924-B2AFF510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overview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63F1C0-0153-986E-9AC1-AFC4F2BB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52500"/>
            <a:ext cx="80962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22D2D-01EC-0112-1044-E081232E6D7C}"/>
              </a:ext>
            </a:extLst>
          </p:cNvPr>
          <p:cNvSpPr txBox="1"/>
          <p:nvPr/>
        </p:nvSpPr>
        <p:spPr>
          <a:xfrm>
            <a:off x="7786932" y="5774695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3270034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30045-2F1B-D89F-5FF3-50EC228C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98C1E-E718-DF7E-4037-5EFA53B5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microservice can have its own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10D8-11B1-49BF-29E4-B930F908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to microservices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AD9932-E852-5DB7-2186-46F436CC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349619"/>
            <a:ext cx="7219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DD429-E7E6-4F3D-4FFB-6463D01313EA}"/>
              </a:ext>
            </a:extLst>
          </p:cNvPr>
          <p:cNvSpPr txBox="1"/>
          <p:nvPr/>
        </p:nvSpPr>
        <p:spPr>
          <a:xfrm>
            <a:off x="8326193" y="5632277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44858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9F36-BAC6-F51E-C0C2-83E5DF71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26EF8-77B2-30B3-600F-F4BC7025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5"/>
            <a:ext cx="11449319" cy="25292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Automated deployment </a:t>
            </a:r>
          </a:p>
          <a:p>
            <a:r>
              <a:rPr lang="en-US" dirty="0"/>
              <a:t>E.g., pushing to the main branch in GitHub </a:t>
            </a:r>
            <a:r>
              <a:rPr lang="en-US"/>
              <a:t>triggers GitHub </a:t>
            </a:r>
            <a:r>
              <a:rPr lang="en-US" dirty="0"/>
              <a:t>Actions that</a:t>
            </a:r>
          </a:p>
          <a:p>
            <a:pPr lvl="1"/>
            <a:r>
              <a:rPr lang="en-US" dirty="0"/>
              <a:t>Automatically builds</a:t>
            </a:r>
          </a:p>
          <a:p>
            <a:pPr lvl="1"/>
            <a:r>
              <a:rPr lang="en-US" dirty="0"/>
              <a:t>Execute unit-tests</a:t>
            </a:r>
          </a:p>
          <a:p>
            <a:pPr lvl="1"/>
            <a:r>
              <a:rPr lang="en-US" dirty="0"/>
              <a:t>Automatically deploy to integration environment (and then production environment)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D0EEDF-1668-F061-BF54-AC2613F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using microservices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5E4E57D-5FB9-54A0-539A-5E2A83F2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21" y="3402987"/>
            <a:ext cx="8435062" cy="25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B10CAA-41C2-8462-7D38-0554CFA978C1}"/>
              </a:ext>
            </a:extLst>
          </p:cNvPr>
          <p:cNvSpPr/>
          <p:nvPr/>
        </p:nvSpPr>
        <p:spPr>
          <a:xfrm>
            <a:off x="797169" y="3314259"/>
            <a:ext cx="10879016" cy="252925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solidFill>
                  <a:schemeClr val="tx1"/>
                </a:solidFill>
              </a:rPr>
              <a:t>Later: microservice demo using Spring Boot </a:t>
            </a:r>
          </a:p>
        </p:txBody>
      </p:sp>
    </p:spTree>
    <p:extLst>
      <p:ext uri="{BB962C8B-B14F-4D97-AF65-F5344CB8AC3E}">
        <p14:creationId xmlns:p14="http://schemas.microsoft.com/office/powerpoint/2010/main" val="15160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C6C2-8A5B-4274-0FA0-356B5243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B7460-C333-0CA1-A065-9371FF52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Strong encapsulation and modularity</a:t>
            </a:r>
          </a:p>
          <a:p>
            <a:pPr lvl="1"/>
            <a:r>
              <a:rPr lang="en-US" dirty="0"/>
              <a:t>Better reusability</a:t>
            </a:r>
          </a:p>
          <a:p>
            <a:pPr lvl="1"/>
            <a:r>
              <a:rPr lang="en-US" dirty="0"/>
              <a:t>Each microservice can be scaled independently </a:t>
            </a:r>
            <a:r>
              <a:rPr lang="en-US" i="1" dirty="0"/>
              <a:t>(More on this later)</a:t>
            </a:r>
            <a:endParaRPr lang="en-US" dirty="0"/>
          </a:p>
          <a:p>
            <a:pPr lvl="1"/>
            <a:r>
              <a:rPr lang="en-US" dirty="0"/>
              <a:t>Each microservice can be written in its own programming language</a:t>
            </a:r>
          </a:p>
          <a:p>
            <a:pPr lvl="1"/>
            <a:r>
              <a:rPr lang="en-US" dirty="0"/>
              <a:t>Fault isolation</a:t>
            </a:r>
          </a:p>
          <a:p>
            <a:pPr lvl="1"/>
            <a:r>
              <a:rPr lang="en-US" dirty="0"/>
              <a:t>Supports CI/CD (easier to deploy microservices than monolithic services)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Higher complexity</a:t>
            </a:r>
          </a:p>
          <a:p>
            <a:pPr lvl="1"/>
            <a:r>
              <a:rPr lang="en-US" dirty="0"/>
              <a:t>Debugging complex interactions is harder</a:t>
            </a:r>
          </a:p>
          <a:p>
            <a:pPr lvl="1"/>
            <a:r>
              <a:rPr lang="en-US" dirty="0"/>
              <a:t>Network overhead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A20E2-DE50-AC21-1030-4EBAD968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07642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C7E04-1006-76FA-7B87-5A0253E0A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E9BEE-B231-EBD3-EB45-B0AA905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at Uber (2019)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756F4-A0E4-2456-D468-CE6D6107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agram of Uber’s microservices architecture from 2019">
            <a:extLst>
              <a:ext uri="{FF2B5EF4-FFF2-40B4-BE49-F238E27FC236}">
                <a16:creationId xmlns:a16="http://schemas.microsoft.com/office/drawing/2014/main" id="{0B3C43FA-0AC8-0466-414B-E3C390BD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1257300"/>
            <a:ext cx="6143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BD0FBF-1C67-54AB-9344-AA976BD07CBF}"/>
              </a:ext>
            </a:extLst>
          </p:cNvPr>
          <p:cNvSpPr txBox="1"/>
          <p:nvPr/>
        </p:nvSpPr>
        <p:spPr>
          <a:xfrm>
            <a:off x="7315200" y="5597719"/>
            <a:ext cx="3284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https://x.com/msuriar/status/1110244877424578560</a:t>
            </a:r>
          </a:p>
        </p:txBody>
      </p:sp>
    </p:spTree>
    <p:extLst>
      <p:ext uri="{BB962C8B-B14F-4D97-AF65-F5344CB8AC3E}">
        <p14:creationId xmlns:p14="http://schemas.microsoft.com/office/powerpoint/2010/main" val="3055977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8CAE-4CA1-FA25-D3B9-1490B2C0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AA7D9-0E60-4FCB-D933-96558E2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at Amazon (2008)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E9F22-E241-F3F0-6901-17E93D2C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Code-named “</a:t>
            </a:r>
            <a:r>
              <a:rPr lang="en-US" dirty="0" err="1"/>
              <a:t>Deathstar</a:t>
            </a:r>
            <a:r>
              <a:rPr lang="en-US" dirty="0"/>
              <a:t>”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62D70E6-62FA-FEFB-17CE-31BF29C0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04938"/>
            <a:ext cx="6096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A101B-F39E-910E-0987-A8F43C6E5689}"/>
              </a:ext>
            </a:extLst>
          </p:cNvPr>
          <p:cNvSpPr txBox="1"/>
          <p:nvPr/>
        </p:nvSpPr>
        <p:spPr>
          <a:xfrm>
            <a:off x="7315200" y="5597719"/>
            <a:ext cx="3212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https://x.com/Werner/status/741673514567143424</a:t>
            </a:r>
          </a:p>
        </p:txBody>
      </p:sp>
    </p:spTree>
    <p:extLst>
      <p:ext uri="{BB962C8B-B14F-4D97-AF65-F5344CB8AC3E}">
        <p14:creationId xmlns:p14="http://schemas.microsoft.com/office/powerpoint/2010/main" val="214976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B9F2D-22A7-CC88-C1F4-7803E642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that allows a program to execute a procedure on a remote server as if it were local</a:t>
            </a:r>
          </a:p>
          <a:p>
            <a:r>
              <a:rPr lang="en-US" dirty="0"/>
              <a:t>Used in microservices architecture for inter-service communication</a:t>
            </a:r>
          </a:p>
          <a:p>
            <a:r>
              <a:rPr lang="en-US" dirty="0"/>
              <a:t>Synchronous communication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B7FD5-53FD-524A-6E8B-E0B6837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DC11C-D3B6-35EE-56FD-8AEE817D1815}"/>
              </a:ext>
            </a:extLst>
          </p:cNvPr>
          <p:cNvGrpSpPr/>
          <p:nvPr/>
        </p:nvGrpSpPr>
        <p:grpSpPr>
          <a:xfrm>
            <a:off x="2142041" y="3516866"/>
            <a:ext cx="6956860" cy="2264324"/>
            <a:chOff x="2142041" y="3516866"/>
            <a:chExt cx="6956860" cy="2264324"/>
          </a:xfrm>
        </p:grpSpPr>
        <p:pic>
          <p:nvPicPr>
            <p:cNvPr id="5124" name="Picture 4" descr="Microservice - Free web icons">
              <a:extLst>
                <a:ext uri="{FF2B5EF4-FFF2-40B4-BE49-F238E27FC236}">
                  <a16:creationId xmlns:a16="http://schemas.microsoft.com/office/drawing/2014/main" id="{F7D82BC4-C285-09E5-EBA8-C09CDB6D9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041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Microservice - Free networking icons">
              <a:extLst>
                <a:ext uri="{FF2B5EF4-FFF2-40B4-BE49-F238E27FC236}">
                  <a16:creationId xmlns:a16="http://schemas.microsoft.com/office/drawing/2014/main" id="{3D43B62C-B0B1-6B8C-72ED-175DC3EB0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548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7B2485-2779-2DD9-BBE6-C7565659BDC8}"/>
                </a:ext>
              </a:extLst>
            </p:cNvPr>
            <p:cNvCxnSpPr/>
            <p:nvPr/>
          </p:nvCxnSpPr>
          <p:spPr>
            <a:xfrm>
              <a:off x="4237892" y="3997566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0107CB-8001-9816-B4AD-B656757A1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12C362-E15A-BDD9-F53F-12AD9460CB55}"/>
                </a:ext>
              </a:extLst>
            </p:cNvPr>
            <p:cNvSpPr txBox="1"/>
            <p:nvPr/>
          </p:nvSpPr>
          <p:spPr>
            <a:xfrm>
              <a:off x="5259295" y="3516866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Request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1D580-9735-A433-0081-8A79B3A32D9E}"/>
                </a:ext>
              </a:extLst>
            </p:cNvPr>
            <p:cNvSpPr txBox="1"/>
            <p:nvPr/>
          </p:nvSpPr>
          <p:spPr>
            <a:xfrm>
              <a:off x="5260105" y="5032906"/>
              <a:ext cx="1086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Response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8CAB65-957D-2C17-5BED-9BCC6D27575A}"/>
                </a:ext>
              </a:extLst>
            </p:cNvPr>
            <p:cNvSpPr txBox="1"/>
            <p:nvPr/>
          </p:nvSpPr>
          <p:spPr>
            <a:xfrm>
              <a:off x="2142041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B52F21-C219-36EE-FC85-3CBE9F49E0F6}"/>
                </a:ext>
              </a:extLst>
            </p:cNvPr>
            <p:cNvSpPr txBox="1"/>
            <p:nvPr/>
          </p:nvSpPr>
          <p:spPr>
            <a:xfrm>
              <a:off x="7399178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51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A6ACD-FCC8-3D7E-F3A7-32E76558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D47D5-2DDA-BD47-7300-EE065128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Language agnostic: the RPC itself does not depend on the service language</a:t>
            </a:r>
          </a:p>
          <a:p>
            <a:pPr lvl="1"/>
            <a:r>
              <a:rPr lang="en-US" dirty="0"/>
              <a:t>Abstracts network details</a:t>
            </a:r>
          </a:p>
          <a:p>
            <a:pPr lvl="2"/>
            <a:r>
              <a:rPr lang="en-US" dirty="0"/>
              <a:t>Typically, over HTTP</a:t>
            </a:r>
          </a:p>
          <a:p>
            <a:pPr lvl="2"/>
            <a:r>
              <a:rPr lang="en-US" dirty="0"/>
              <a:t>JSON-RPC4J (https://github.com/briandilley/jsonrpc4j)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29A51-83A7-CB52-5641-507E3E09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39259-D702-F6C0-FF12-46BD6363AE42}"/>
              </a:ext>
            </a:extLst>
          </p:cNvPr>
          <p:cNvSpPr txBox="1"/>
          <p:nvPr/>
        </p:nvSpPr>
        <p:spPr>
          <a:xfrm>
            <a:off x="1001496" y="3746186"/>
            <a:ext cx="10189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JsonRpcHttpClient</a:t>
            </a:r>
            <a:r>
              <a:rPr lang="en-US" dirty="0">
                <a:latin typeface="Consolas" panose="020B0609020204030204" pitchFamily="49" charset="0"/>
              </a:rPr>
              <a:t> client = new </a:t>
            </a:r>
            <a:r>
              <a:rPr lang="en-US" dirty="0" err="1">
                <a:latin typeface="Consolas" panose="020B0609020204030204" pitchFamily="49" charset="0"/>
              </a:rPr>
              <a:t>JsonRpcHttpClient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  new URL("http://example.com/</a:t>
            </a:r>
            <a:r>
              <a:rPr lang="en-US" dirty="0" err="1">
                <a:latin typeface="Consolas" panose="020B0609020204030204" pitchFamily="49" charset="0"/>
              </a:rPr>
              <a:t>UserService.json</a:t>
            </a:r>
            <a:r>
              <a:rPr lang="en-US" dirty="0">
                <a:latin typeface="Consolas" panose="020B0609020204030204" pitchFamily="49" charset="0"/>
              </a:rPr>
              <a:t>"));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User </a:t>
            </a:r>
            <a:r>
              <a:rPr lang="en-US" dirty="0" err="1"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client.invoke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createUser</a:t>
            </a:r>
            <a:r>
              <a:rPr lang="en-US" dirty="0">
                <a:latin typeface="Consolas" panose="020B0609020204030204" pitchFamily="49" charset="0"/>
              </a:rPr>
              <a:t>", new Object[] { "bob", "the builder" }, 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User.class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924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637BC-92C9-DF0F-C3CD-EAAC7E0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software easy to understand</a:t>
            </a:r>
          </a:p>
          <a:p>
            <a:r>
              <a:rPr lang="en-US" dirty="0"/>
              <a:t>Makes software easy to modify</a:t>
            </a:r>
          </a:p>
          <a:p>
            <a:pPr lvl="1"/>
            <a:r>
              <a:rPr lang="en-US" dirty="0"/>
              <a:t>Easier to add new features</a:t>
            </a:r>
          </a:p>
          <a:p>
            <a:r>
              <a:rPr lang="en-US" dirty="0"/>
              <a:t>Makes software easier to deploy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3BA6F0-B25B-DAD3-DBD3-C2CCAC39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4234832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A6C8-5421-FC72-2A73-6A16B0B6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A304C-1BA9-A3AC-B838-B56034F7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Text-based (e.g. REST APIs)</a:t>
            </a:r>
          </a:p>
          <a:p>
            <a:pPr lvl="1"/>
            <a:r>
              <a:rPr lang="en-US" dirty="0"/>
              <a:t>Uses Json or XML for data exchange</a:t>
            </a:r>
          </a:p>
          <a:p>
            <a:pPr lvl="1"/>
            <a:r>
              <a:rPr lang="en-US" dirty="0"/>
              <a:t>Human-readable, but larger payloads</a:t>
            </a:r>
          </a:p>
          <a:p>
            <a:r>
              <a:rPr lang="en-US" dirty="0"/>
              <a:t>Binary formats (e.g.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binary standards (such as </a:t>
            </a:r>
            <a:r>
              <a:rPr lang="en-US" dirty="0" err="1"/>
              <a:t>protobuf</a:t>
            </a:r>
            <a:r>
              <a:rPr lang="en-US" dirty="0"/>
              <a:t>) for serialization</a:t>
            </a:r>
          </a:p>
          <a:p>
            <a:pPr lvl="1"/>
            <a:r>
              <a:rPr lang="en-US" dirty="0"/>
              <a:t>Compact but faster, but less human-readable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81904-3287-7EE7-FBF4-98A9495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formats</a:t>
            </a:r>
          </a:p>
        </p:txBody>
      </p:sp>
    </p:spTree>
    <p:extLst>
      <p:ext uri="{BB962C8B-B14F-4D97-AF65-F5344CB8AC3E}">
        <p14:creationId xmlns:p14="http://schemas.microsoft.com/office/powerpoint/2010/main" val="2494235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93C86-4C1B-4AC8-C53F-F5FDF92C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28E68-C95B-ACB5-3DD0-26D9F972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/>
          <a:lstStyle/>
          <a:p>
            <a:r>
              <a:rPr lang="en-US" b="1" dirty="0"/>
              <a:t>&gt; telnet api.example.com 80</a:t>
            </a:r>
          </a:p>
          <a:p>
            <a:endParaRPr lang="en-US" dirty="0"/>
          </a:p>
          <a:p>
            <a:r>
              <a:rPr lang="en-US" dirty="0"/>
              <a:t>// GET Request to Fetch a User denoted by 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</a:t>
            </a:r>
            <a:r>
              <a:rPr lang="en-US" b="1" dirty="0"/>
              <a:t>GET /users/123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// Response</a:t>
            </a:r>
          </a:p>
          <a:p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	"id": 123,  </a:t>
            </a:r>
          </a:p>
          <a:p>
            <a:r>
              <a:rPr lang="en-US" dirty="0"/>
              <a:t>	"name": "John Doe",  </a:t>
            </a:r>
          </a:p>
          <a:p>
            <a:r>
              <a:rPr lang="en-US" dirty="0"/>
              <a:t>	"email": </a:t>
            </a:r>
            <a:r>
              <a:rPr lang="en-US" dirty="0">
                <a:hlinkClick r:id="rId2"/>
              </a:rPr>
              <a:t>john.doe@example.com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F3AFE-9AF6-466E-58C1-6551140D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Json and REST APIs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BCCF5-0C3B-B981-B560-60AD2023F0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Representational State Transfer (REST) is an architectural style for web services</a:t>
            </a:r>
          </a:p>
          <a:p>
            <a:r>
              <a:rPr lang="en-US" dirty="0"/>
              <a:t>Uses HTTP methods (GET, POST, PUT, DELETE) to perform operations on resources</a:t>
            </a:r>
          </a:p>
          <a:p>
            <a:r>
              <a:rPr lang="en-US" dirty="0"/>
              <a:t>Commonly paired with JSON for data exchange</a:t>
            </a:r>
          </a:p>
        </p:txBody>
      </p:sp>
    </p:spTree>
    <p:extLst>
      <p:ext uri="{BB962C8B-B14F-4D97-AF65-F5344CB8AC3E}">
        <p14:creationId xmlns:p14="http://schemas.microsoft.com/office/powerpoint/2010/main" val="994759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CC20-E095-8911-0600-DC24CBBD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6FE7F-435E-49DD-47B3-537D8425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communication model </a:t>
            </a:r>
          </a:p>
          <a:p>
            <a:pPr lvl="1"/>
            <a:r>
              <a:rPr lang="en-US" dirty="0"/>
              <a:t>Messages sent to a queue and processed by consumers independently of the producer</a:t>
            </a:r>
          </a:p>
          <a:p>
            <a:r>
              <a:rPr lang="en-US" dirty="0"/>
              <a:t>Stronger decoupling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7A8E02-8FCF-5930-0398-289C9B35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(MQ)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B4D45B-3875-A94E-3103-CE2C1F4F1EE8}"/>
              </a:ext>
            </a:extLst>
          </p:cNvPr>
          <p:cNvGrpSpPr/>
          <p:nvPr/>
        </p:nvGrpSpPr>
        <p:grpSpPr>
          <a:xfrm>
            <a:off x="2206869" y="3336681"/>
            <a:ext cx="7680965" cy="2248841"/>
            <a:chOff x="2206869" y="3336681"/>
            <a:chExt cx="7680965" cy="2248841"/>
          </a:xfrm>
        </p:grpSpPr>
        <p:pic>
          <p:nvPicPr>
            <p:cNvPr id="2" name="Picture 4" descr="Microservice - Free web icons">
              <a:extLst>
                <a:ext uri="{FF2B5EF4-FFF2-40B4-BE49-F238E27FC236}">
                  <a16:creationId xmlns:a16="http://schemas.microsoft.com/office/drawing/2014/main" id="{DD7181FC-CE09-733E-001A-230CDACA6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869" y="3390293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Microservice - Free networking icons">
              <a:extLst>
                <a:ext uri="{FF2B5EF4-FFF2-40B4-BE49-F238E27FC236}">
                  <a16:creationId xmlns:a16="http://schemas.microsoft.com/office/drawing/2014/main" id="{6148EDC7-1AD2-0D07-A24A-A8A98E1EE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733" y="3336681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7C6E18-47B3-F367-5399-C0DE6C74B949}"/>
                </a:ext>
              </a:extLst>
            </p:cNvPr>
            <p:cNvCxnSpPr>
              <a:cxnSpLocks/>
            </p:cNvCxnSpPr>
            <p:nvPr/>
          </p:nvCxnSpPr>
          <p:spPr>
            <a:xfrm>
              <a:off x="4237892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7A19E4-12F7-8217-74E8-4360C9083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162F6-0260-6D7F-5D1D-583BEABA4EA5}"/>
                </a:ext>
              </a:extLst>
            </p:cNvPr>
            <p:cNvSpPr txBox="1"/>
            <p:nvPr/>
          </p:nvSpPr>
          <p:spPr>
            <a:xfrm>
              <a:off x="4148380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4194A-BC9B-97ED-82F4-F6B095725EB9}"/>
                </a:ext>
              </a:extLst>
            </p:cNvPr>
            <p:cNvSpPr txBox="1"/>
            <p:nvPr/>
          </p:nvSpPr>
          <p:spPr>
            <a:xfrm>
              <a:off x="4148380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0CEC34-6576-9659-301E-871C2B6B11D4}"/>
                </a:ext>
              </a:extLst>
            </p:cNvPr>
            <p:cNvSpPr txBox="1"/>
            <p:nvPr/>
          </p:nvSpPr>
          <p:spPr>
            <a:xfrm>
              <a:off x="2230438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9B34F2-ED94-45FD-97C6-6EB879927C19}"/>
                </a:ext>
              </a:extLst>
            </p:cNvPr>
            <p:cNvSpPr txBox="1"/>
            <p:nvPr/>
          </p:nvSpPr>
          <p:spPr>
            <a:xfrm>
              <a:off x="8293743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  <p:pic>
          <p:nvPicPr>
            <p:cNvPr id="7170" name="Picture 2" descr="queue&quot; Icon - Download for free – Iconduck">
              <a:extLst>
                <a:ext uri="{FF2B5EF4-FFF2-40B4-BE49-F238E27FC236}">
                  <a16:creationId xmlns:a16="http://schemas.microsoft.com/office/drawing/2014/main" id="{3388D505-EBD1-AE83-275E-288B4B17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050" y="3703627"/>
              <a:ext cx="1481381" cy="1345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C7B6BB-FDCF-194D-40AB-E0CA87D2875C}"/>
                </a:ext>
              </a:extLst>
            </p:cNvPr>
            <p:cNvCxnSpPr>
              <a:cxnSpLocks/>
            </p:cNvCxnSpPr>
            <p:nvPr/>
          </p:nvCxnSpPr>
          <p:spPr>
            <a:xfrm>
              <a:off x="6986259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EAB9B9-0F7F-F8A4-B72B-E86EA04D4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259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2142D0-E11B-50DC-806F-160A3627D3AC}"/>
                </a:ext>
              </a:extLst>
            </p:cNvPr>
            <p:cNvSpPr txBox="1"/>
            <p:nvPr/>
          </p:nvSpPr>
          <p:spPr>
            <a:xfrm>
              <a:off x="6896747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5563D7-166D-07C2-D566-5371DC6A2814}"/>
                </a:ext>
              </a:extLst>
            </p:cNvPr>
            <p:cNvSpPr txBox="1"/>
            <p:nvPr/>
          </p:nvSpPr>
          <p:spPr>
            <a:xfrm>
              <a:off x="6896747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18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F7FC-1B85-067E-FE80-03F4984BA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EC762-2BAC-BC92-C40A-14079E25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57378-ED2E-C230-08D2-C52137E2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and paid message queuing services</a:t>
            </a:r>
          </a:p>
        </p:txBody>
      </p:sp>
      <p:pic>
        <p:nvPicPr>
          <p:cNvPr id="8194" name="Picture 2" descr="RabbitMQ - meshIQ">
            <a:extLst>
              <a:ext uri="{FF2B5EF4-FFF2-40B4-BE49-F238E27FC236}">
                <a16:creationId xmlns:a16="http://schemas.microsoft.com/office/drawing/2014/main" id="{FC452FBE-1676-EAB6-FBD3-C83EF6AC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6" y="1078523"/>
            <a:ext cx="3461094" cy="19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Apache Kafka?. Apache Kafka came out of the Apache… | by Hugo Wood  | Zenika">
            <a:extLst>
              <a:ext uri="{FF2B5EF4-FFF2-40B4-BE49-F238E27FC236}">
                <a16:creationId xmlns:a16="http://schemas.microsoft.com/office/drawing/2014/main" id="{36DBEE80-C66B-209A-996A-AD283907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46" y="1078523"/>
            <a:ext cx="3649145" cy="1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atest Apache ActiveMQ installation : Easy step - Maggi Minutes">
            <a:extLst>
              <a:ext uri="{FF2B5EF4-FFF2-40B4-BE49-F238E27FC236}">
                <a16:creationId xmlns:a16="http://schemas.microsoft.com/office/drawing/2014/main" id="{69FA2702-99C1-34FD-AF4A-20A304C2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85" y="3062288"/>
            <a:ext cx="5346990" cy="26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mazon SQS : What? Why? How?. What is SQS? How Top Companies uses… | by  Prakash Agarwal | Towards AWS">
            <a:extLst>
              <a:ext uri="{FF2B5EF4-FFF2-40B4-BE49-F238E27FC236}">
                <a16:creationId xmlns:a16="http://schemas.microsoft.com/office/drawing/2014/main" id="{7F456FDE-8AB7-9519-BD67-AB0BD2BFA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1" y="2620106"/>
            <a:ext cx="3907843" cy="22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8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B966-41C7-C9CA-AB72-D302BDBA1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BDEF2-315B-7FC4-DC91-13711386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messaging pattern where </a:t>
            </a:r>
            <a:r>
              <a:rPr lang="en-US" b="1" dirty="0"/>
              <a:t>publishers</a:t>
            </a:r>
            <a:r>
              <a:rPr lang="en-US" dirty="0"/>
              <a:t> send messages to a central </a:t>
            </a:r>
            <a:r>
              <a:rPr lang="en-US" b="1" dirty="0"/>
              <a:t>message broker</a:t>
            </a:r>
            <a:r>
              <a:rPr lang="en-US" dirty="0"/>
              <a:t> or </a:t>
            </a:r>
            <a:r>
              <a:rPr lang="en-US" b="1" dirty="0"/>
              <a:t>topic</a:t>
            </a:r>
            <a:r>
              <a:rPr lang="en-US" dirty="0"/>
              <a:t>, and </a:t>
            </a:r>
            <a:r>
              <a:rPr lang="en-US" b="1" dirty="0"/>
              <a:t>subscribers</a:t>
            </a:r>
            <a:r>
              <a:rPr lang="en-US" dirty="0"/>
              <a:t> receive messages based on their subscriptions</a:t>
            </a:r>
          </a:p>
          <a:p>
            <a:r>
              <a:rPr lang="en-US" dirty="0"/>
              <a:t>Broadcasting: messages can be sent to multiple subscribers</a:t>
            </a:r>
          </a:p>
          <a:p>
            <a:r>
              <a:rPr lang="en-US" dirty="0"/>
              <a:t>Typically, messages are persistent at the broker and must be explicitly deleted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F71B5-195D-8796-94BE-5692877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998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7F75-7DFC-AD09-F513-A54B105D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814C8-D1FA-F6D0-C1C3-04D75A7D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8D7D8A-C35E-F9DE-1457-2F2D8595E8E3}"/>
              </a:ext>
            </a:extLst>
          </p:cNvPr>
          <p:cNvGrpSpPr/>
          <p:nvPr/>
        </p:nvGrpSpPr>
        <p:grpSpPr>
          <a:xfrm>
            <a:off x="1639990" y="668155"/>
            <a:ext cx="9439433" cy="4864335"/>
            <a:chOff x="1639990" y="668155"/>
            <a:chExt cx="9439433" cy="48643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9ACA655-870F-E18F-50F9-C32988B4C5C9}"/>
                </a:ext>
              </a:extLst>
            </p:cNvPr>
            <p:cNvGrpSpPr/>
            <p:nvPr/>
          </p:nvGrpSpPr>
          <p:grpSpPr>
            <a:xfrm>
              <a:off x="1639990" y="668155"/>
              <a:ext cx="9439433" cy="4864335"/>
              <a:chOff x="1065563" y="1066737"/>
              <a:chExt cx="9439433" cy="4864335"/>
            </a:xfrm>
          </p:grpSpPr>
          <p:pic>
            <p:nvPicPr>
              <p:cNvPr id="3" name="Picture 4" descr="Microservice - Free web icons">
                <a:extLst>
                  <a:ext uri="{FF2B5EF4-FFF2-40B4-BE49-F238E27FC236}">
                    <a16:creationId xmlns:a16="http://schemas.microsoft.com/office/drawing/2014/main" id="{541BDBBC-7A8F-F57E-AEC3-75132D02AE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5563" y="2543489"/>
                <a:ext cx="1641231" cy="164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Microservice - Free networking icons">
                <a:extLst>
                  <a:ext uri="{FF2B5EF4-FFF2-40B4-BE49-F238E27FC236}">
                    <a16:creationId xmlns:a16="http://schemas.microsoft.com/office/drawing/2014/main" id="{41E606A4-735C-14B1-84A2-C9AA4F1AF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267348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19F7E53-C083-BF93-180C-A2801473C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13" y="3547269"/>
                <a:ext cx="861646" cy="0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C53DC-0887-A47E-52D5-7CE6E5441EC2}"/>
                  </a:ext>
                </a:extLst>
              </p:cNvPr>
              <p:cNvSpPr txBox="1"/>
              <p:nvPr/>
            </p:nvSpPr>
            <p:spPr>
              <a:xfrm>
                <a:off x="3097427" y="371172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0391-7794-75EC-5D77-F798AD4CE02A}"/>
                  </a:ext>
                </a:extLst>
              </p:cNvPr>
              <p:cNvSpPr txBox="1"/>
              <p:nvPr/>
            </p:nvSpPr>
            <p:spPr>
              <a:xfrm>
                <a:off x="1089132" y="4369386"/>
                <a:ext cx="1401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Publisher</a:t>
                </a:r>
              </a:p>
              <a:p>
                <a:r>
                  <a:rPr lang="en-US" b="1" i="1" dirty="0"/>
                  <a:t>Microservice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776AB6-78A7-8D11-8067-12E51C950E5D}"/>
                  </a:ext>
                </a:extLst>
              </p:cNvPr>
              <p:cNvSpPr txBox="1"/>
              <p:nvPr/>
            </p:nvSpPr>
            <p:spPr>
              <a:xfrm>
                <a:off x="7861892" y="3815388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B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3C150F6-0285-84E6-BBC5-BFF0E49F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086" y="3713075"/>
                <a:ext cx="1509316" cy="13586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E167B-61E3-4421-B484-C9A0FBC86022}"/>
                  </a:ext>
                </a:extLst>
              </p:cNvPr>
              <p:cNvSpPr txBox="1"/>
              <p:nvPr/>
            </p:nvSpPr>
            <p:spPr>
              <a:xfrm>
                <a:off x="6451409" y="3357329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9218" name="Picture 2" descr="Event driven message broker Icons, Logos, Symbols – Free Download PNG, SVG">
                <a:extLst>
                  <a:ext uri="{FF2B5EF4-FFF2-40B4-BE49-F238E27FC236}">
                    <a16:creationId xmlns:a16="http://schemas.microsoft.com/office/drawing/2014/main" id="{7BCD3B95-BD9F-CD60-E1BB-2AD7512A1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829" y="2686947"/>
                <a:ext cx="2052257" cy="205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Microservice - Free networking icons">
                <a:extLst>
                  <a:ext uri="{FF2B5EF4-FFF2-40B4-BE49-F238E27FC236}">
                    <a16:creationId xmlns:a16="http://schemas.microsoft.com/office/drawing/2014/main" id="{27885891-BAF5-1244-02C4-056432F6F6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1927" y="433819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BADDCA-BB28-ACA4-48F8-51C39980F87A}"/>
                  </a:ext>
                </a:extLst>
              </p:cNvPr>
              <p:cNvSpPr txBox="1"/>
              <p:nvPr/>
            </p:nvSpPr>
            <p:spPr>
              <a:xfrm>
                <a:off x="7876520" y="5561740"/>
                <a:ext cx="2628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C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D30B89-A89A-58D0-03BF-24D812C93026}"/>
                  </a:ext>
                </a:extLst>
              </p:cNvPr>
              <p:cNvCxnSpPr>
                <a:cxnSpLocks/>
                <a:stCxn id="9218" idx="3"/>
              </p:cNvCxnSpPr>
              <p:nvPr/>
            </p:nvCxnSpPr>
            <p:spPr>
              <a:xfrm>
                <a:off x="6217086" y="3713076"/>
                <a:ext cx="1509316" cy="1433355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35AF49-EDEC-0923-523D-79178F565942}"/>
                  </a:ext>
                </a:extLst>
              </p:cNvPr>
              <p:cNvSpPr txBox="1"/>
              <p:nvPr/>
            </p:nvSpPr>
            <p:spPr>
              <a:xfrm>
                <a:off x="6451409" y="491537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42" name="Picture 6" descr="Microservice - Free networking icons">
                <a:extLst>
                  <a:ext uri="{FF2B5EF4-FFF2-40B4-BE49-F238E27FC236}">
                    <a16:creationId xmlns:a16="http://schemas.microsoft.com/office/drawing/2014/main" id="{8E0663FD-FE02-16A7-90CE-A1B77E228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1066737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A8D3-9169-1971-7EBA-986168193FD8}"/>
                  </a:ext>
                </a:extLst>
              </p:cNvPr>
              <p:cNvSpPr txBox="1"/>
              <p:nvPr/>
            </p:nvSpPr>
            <p:spPr>
              <a:xfrm>
                <a:off x="7861892" y="2208642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6B52A58-5851-D528-7DEF-7CAE684F8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2315" y="1992923"/>
                <a:ext cx="1554087" cy="1715863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98181F-A7ED-2A01-5B78-4D31FCFF49A1}"/>
                  </a:ext>
                </a:extLst>
              </p:cNvPr>
              <p:cNvSpPr txBox="1"/>
              <p:nvPr/>
            </p:nvSpPr>
            <p:spPr>
              <a:xfrm>
                <a:off x="6358088" y="2108639"/>
                <a:ext cx="104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40764D-3681-02B5-D75A-26B720574F80}"/>
                </a:ext>
              </a:extLst>
            </p:cNvPr>
            <p:cNvSpPr txBox="1"/>
            <p:nvPr/>
          </p:nvSpPr>
          <p:spPr>
            <a:xfrm>
              <a:off x="5447766" y="4432469"/>
              <a:ext cx="817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Broker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911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10F5-6D5D-E0CA-C113-5BF422D1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CD111-606B-03F7-7586-363B0C07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2F3CB-831E-244D-3869-75518613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frameworks</a:t>
            </a:r>
          </a:p>
        </p:txBody>
      </p:sp>
      <p:pic>
        <p:nvPicPr>
          <p:cNvPr id="10242" name="Picture 2" descr="Google Pub/Sub | PubSub+ Integration Hub | Solace">
            <a:extLst>
              <a:ext uri="{FF2B5EF4-FFF2-40B4-BE49-F238E27FC236}">
                <a16:creationId xmlns:a16="http://schemas.microsoft.com/office/drawing/2014/main" id="{FB12CC1E-0FF6-4441-5EE1-8C86DA76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05" y="1084383"/>
            <a:ext cx="2463312" cy="24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dis pub/sub with ruby - DEV Community">
            <a:extLst>
              <a:ext uri="{FF2B5EF4-FFF2-40B4-BE49-F238E27FC236}">
                <a16:creationId xmlns:a16="http://schemas.microsoft.com/office/drawing/2014/main" id="{5A30FEFA-AD06-3074-F3B9-0FB76E59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83" y="1349734"/>
            <a:ext cx="4141177" cy="17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What is Apache Kafka?. Apache Kafka came out of the Apache… | by Hugo Wood  | Zenika">
            <a:extLst>
              <a:ext uri="{FF2B5EF4-FFF2-40B4-BE49-F238E27FC236}">
                <a16:creationId xmlns:a16="http://schemas.microsoft.com/office/drawing/2014/main" id="{3A04D642-8904-849F-8DDD-9533372C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26" y="3696985"/>
            <a:ext cx="3649145" cy="1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11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containerized deployment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344615" y="4759569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344615" y="4014349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344615" y="1244953"/>
            <a:ext cx="2286000" cy="2680669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4736123" y="1250814"/>
            <a:ext cx="2286000" cy="2680669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127631" y="1263771"/>
            <a:ext cx="2286000" cy="26806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520462" y="3059723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4906108" y="3059722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297616" y="3059722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15" y="4753708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76" y="4041531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561" y="3545426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99" y="3545426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951" y="3528717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369" y="1359837"/>
            <a:ext cx="2286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65" y="1322387"/>
            <a:ext cx="1670642" cy="16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76" y="1540079"/>
            <a:ext cx="1248508" cy="12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F4BD-4504-C6A6-189C-DB5158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66848C-2856-156E-6D23-A95B7992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Use the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ubuntu:20.04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openjdk-11-jdk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/java-11-openjdk-amd64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https://github.com/example-user/java-app.git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["java", "-jar", "target/java-app.jar"]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5E4772-CBED-3A73-FDE5-98903B6F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14" y="1676401"/>
            <a:ext cx="4615017" cy="27301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build the docker container</a:t>
            </a:r>
          </a:p>
          <a:p>
            <a:pPr marL="285750" indent="-285750" defTabSz="914400" ea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docker build -t java-app .  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run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</a:t>
            </a:r>
            <a:r>
              <a:rPr lang="sv-SE" altLang="en-US" sz="1400" dirty="0">
                <a:solidFill>
                  <a:srgbClr val="242424"/>
                </a:solidFill>
              </a:rPr>
              <a:t>docker run -p 8080:8080 java-app</a:t>
            </a:r>
            <a:endParaRPr lang="en-US" altLang="en-US" sz="1400" dirty="0">
              <a:solidFill>
                <a:srgbClr val="24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1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D300-FFA7-915B-F954-4A370D29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E32BE8-8640-BF1C-72EE-B4E8D36B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Encapsulation, modularity, and reusability</a:t>
            </a:r>
          </a:p>
          <a:p>
            <a:r>
              <a:rPr lang="en-US" dirty="0"/>
              <a:t>Resilience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Ease of </a:t>
            </a:r>
            <a:r>
              <a:rPr lang="en-US" dirty="0" err="1"/>
              <a:t>deployability</a:t>
            </a:r>
            <a:endParaRPr lang="en-US" dirty="0"/>
          </a:p>
          <a:p>
            <a:r>
              <a:rPr lang="en-US" dirty="0"/>
              <a:t>Complexity and ease of debugging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C750D2-5C3C-B94F-1002-550DFC81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concerns</a:t>
            </a:r>
          </a:p>
        </p:txBody>
      </p:sp>
    </p:spTree>
    <p:extLst>
      <p:ext uri="{BB962C8B-B14F-4D97-AF65-F5344CB8AC3E}">
        <p14:creationId xmlns:p14="http://schemas.microsoft.com/office/powerpoint/2010/main" val="3979493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E1F8-B7A3-7B22-9484-288D6F7F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E643-8F0C-509A-012C-E37FC2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6596F-9E97-3A85-0CFC-A7DBC30E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docker registry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contains docker images</a:t>
            </a:r>
          </a:p>
          <a:p>
            <a:r>
              <a:rPr lang="en-US" dirty="0"/>
              <a:t>Docker host</a:t>
            </a:r>
          </a:p>
          <a:p>
            <a:pPr lvl="1"/>
            <a:r>
              <a:rPr lang="en-US" dirty="0"/>
              <a:t>Machine running docker daemon</a:t>
            </a:r>
          </a:p>
          <a:p>
            <a:pPr lvl="1"/>
            <a:r>
              <a:rPr lang="en-US" dirty="0"/>
              <a:t>Stores docker images locally</a:t>
            </a:r>
          </a:p>
          <a:p>
            <a:pPr lvl="1"/>
            <a:r>
              <a:rPr lang="en-US" dirty="0"/>
              <a:t>Spawns containers </a:t>
            </a:r>
          </a:p>
          <a:p>
            <a:r>
              <a:rPr lang="en-US" dirty="0"/>
              <a:t>Docker client commands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pull</a:t>
            </a:r>
            <a:r>
              <a:rPr lang="en-US" dirty="0"/>
              <a:t>: pulls image from registry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build</a:t>
            </a:r>
            <a:r>
              <a:rPr lang="en-US" dirty="0"/>
              <a:t>: builds a docker image from a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run</a:t>
            </a:r>
            <a:r>
              <a:rPr lang="en-US" dirty="0"/>
              <a:t>: spawns a container</a:t>
            </a:r>
          </a:p>
        </p:txBody>
      </p:sp>
      <p:pic>
        <p:nvPicPr>
          <p:cNvPr id="12290" name="Picture 2" descr="Understanding Docker Architecture: A Comprehensive Guide | by Ravi Patel |  Medium">
            <a:extLst>
              <a:ext uri="{FF2B5EF4-FFF2-40B4-BE49-F238E27FC236}">
                <a16:creationId xmlns:a16="http://schemas.microsoft.com/office/drawing/2014/main" id="{AC4E8A75-6AE4-72D1-5A60-00EDBF0D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7" y="1453662"/>
            <a:ext cx="603691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72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CADA42-3F46-DB14-0BC7-49707E48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Ease of </a:t>
            </a:r>
            <a:r>
              <a:rPr lang="en-US" dirty="0" err="1"/>
              <a:t>deployability</a:t>
            </a:r>
            <a:r>
              <a:rPr lang="en-US" dirty="0"/>
              <a:t> because all dependencies packaged together</a:t>
            </a:r>
          </a:p>
          <a:p>
            <a:pPr lvl="1"/>
            <a:r>
              <a:rPr lang="en-US" dirty="0"/>
              <a:t>Amenable to continuous deployment setup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resource wastage</a:t>
            </a:r>
          </a:p>
          <a:p>
            <a:pPr lvl="1"/>
            <a:r>
              <a:rPr lang="en-US" dirty="0"/>
              <a:t>Increased latency</a:t>
            </a:r>
          </a:p>
          <a:p>
            <a:pPr lvl="2"/>
            <a:r>
              <a:rPr lang="en-US" dirty="0"/>
              <a:t>Communication across containers slower than inter-process communication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BAF3A-73A3-9DD8-F9CB-BF5746C2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19461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A00F8-B7C2-A1A5-FED8-59B0D472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docker container from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A4B4E4-452D-321F-E0A5-A120BFFC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demo</a:t>
            </a:r>
          </a:p>
        </p:txBody>
      </p:sp>
    </p:spTree>
    <p:extLst>
      <p:ext uri="{BB962C8B-B14F-4D97-AF65-F5344CB8AC3E}">
        <p14:creationId xmlns:p14="http://schemas.microsoft.com/office/powerpoint/2010/main" val="3159111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5E68BE-9E87-8AE1-E540-7EBF20C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architecture using microservices with message queues deployed on a serverless architecture</a:t>
            </a:r>
          </a:p>
          <a:p>
            <a:r>
              <a:rPr lang="en-US" dirty="0"/>
              <a:t>Pub-sub architecture with microservices using containerizations</a:t>
            </a:r>
          </a:p>
          <a:p>
            <a:r>
              <a:rPr lang="en-US" dirty="0"/>
              <a:t>Pipeline architecture in one part of the system, with a pub-sub in another</a:t>
            </a:r>
          </a:p>
          <a:p>
            <a:r>
              <a:rPr lang="en-US" dirty="0"/>
              <a:t>… and so on</a:t>
            </a:r>
          </a:p>
          <a:p>
            <a:r>
              <a:rPr lang="en-US" dirty="0"/>
              <a:t>Pick what is right for your software system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1E790-5CCB-19FB-C71E-882223CB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mix and match!!</a:t>
            </a:r>
          </a:p>
        </p:txBody>
      </p:sp>
    </p:spTree>
    <p:extLst>
      <p:ext uri="{BB962C8B-B14F-4D97-AF65-F5344CB8AC3E}">
        <p14:creationId xmlns:p14="http://schemas.microsoft.com/office/powerpoint/2010/main" val="35117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0F264-4524-5057-CE9E-9D214C847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57D64-03B1-9ACC-DE83-BFA3BB26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and reusability</a:t>
            </a:r>
          </a:p>
          <a:p>
            <a:pPr lvl="1"/>
            <a:r>
              <a:rPr lang="en-US" dirty="0"/>
              <a:t>Can a component be easily reused by another component?</a:t>
            </a:r>
          </a:p>
          <a:p>
            <a:pPr lvl="1"/>
            <a:r>
              <a:rPr lang="en-US" dirty="0"/>
              <a:t>Does the user of a component need to know internal implementation details of the component or are they well-encapsulated?</a:t>
            </a:r>
          </a:p>
          <a:p>
            <a:r>
              <a:rPr lang="en-US" dirty="0"/>
              <a:t>Resilience</a:t>
            </a:r>
          </a:p>
          <a:p>
            <a:pPr lvl="1"/>
            <a:r>
              <a:rPr lang="en-US" dirty="0"/>
              <a:t>Is the system resilient to failures? </a:t>
            </a:r>
          </a:p>
          <a:p>
            <a:pPr lvl="1"/>
            <a:r>
              <a:rPr lang="en-US" dirty="0"/>
              <a:t>If a single component fails, does the entire system fail or is the system tolerant to partial failures?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17D80-6487-04EB-D1E0-A627375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Encapsulation/modularity, reusability, and resilience</a:t>
            </a:r>
          </a:p>
        </p:txBody>
      </p:sp>
    </p:spTree>
    <p:extLst>
      <p:ext uri="{BB962C8B-B14F-4D97-AF65-F5344CB8AC3E}">
        <p14:creationId xmlns:p14="http://schemas.microsoft.com/office/powerpoint/2010/main" val="157072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0F24E8-8843-525D-5E6C-F8E94434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Does the architecture itself cause any performance bottlenecks?</a:t>
            </a:r>
          </a:p>
          <a:p>
            <a:pPr lvl="1"/>
            <a:r>
              <a:rPr lang="en-US" dirty="0"/>
              <a:t>Modularity reduces performance</a:t>
            </a:r>
          </a:p>
          <a:p>
            <a:pPr lvl="2"/>
            <a:r>
              <a:rPr lang="en-US" dirty="0"/>
              <a:t>For example, extracting common code into its own function increases latency</a:t>
            </a:r>
          </a:p>
          <a:p>
            <a:pPr lvl="2"/>
            <a:r>
              <a:rPr lang="en-US" dirty="0"/>
              <a:t>Solution: compiler </a:t>
            </a:r>
            <a:r>
              <a:rPr lang="en-US" b="1" i="1" dirty="0" err="1"/>
              <a:t>inlines</a:t>
            </a:r>
            <a:r>
              <a:rPr lang="en-US" dirty="0"/>
              <a:t> the function so that it’s logically modular, but has no performance penalty</a:t>
            </a:r>
          </a:p>
          <a:p>
            <a:pPr lvl="2"/>
            <a:r>
              <a:rPr lang="en-US" dirty="0"/>
              <a:t>Observed in software architecture styles too</a:t>
            </a:r>
          </a:p>
          <a:p>
            <a:r>
              <a:rPr lang="en-US" dirty="0"/>
              <a:t>Scalability is the ability to dynamically adapt to load</a:t>
            </a:r>
          </a:p>
          <a:p>
            <a:pPr lvl="1"/>
            <a:r>
              <a:rPr lang="en-US" dirty="0"/>
              <a:t>Can individual components scale independently?</a:t>
            </a:r>
          </a:p>
          <a:p>
            <a:pPr lvl="2"/>
            <a:r>
              <a:rPr lang="en-US" dirty="0"/>
              <a:t>If one component requires more resources, can only that component be allocated more resources?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55CD1-E9D4-3FE3-5AF2-4CD4243C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6539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582C-BF77-81B0-109D-B1231BC0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A5B85-09CC-76AC-B6E6-E2404994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Can individual components be individually deployed?</a:t>
            </a:r>
          </a:p>
          <a:p>
            <a:r>
              <a:rPr lang="en-US" dirty="0"/>
              <a:t>Can deployment steps be automated?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5BBF3-1973-E935-45CC-72CD1E8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</a:t>
            </a:r>
            <a:r>
              <a:rPr lang="en-US" dirty="0" err="1"/>
              <a:t>deployability</a:t>
            </a:r>
            <a:endParaRPr lang="en-US" dirty="0"/>
          </a:p>
        </p:txBody>
      </p:sp>
      <p:pic>
        <p:nvPicPr>
          <p:cNvPr id="3076" name="Picture 4" descr="GitHub environments for your next big project | by Soumya Sagar | Medium">
            <a:extLst>
              <a:ext uri="{FF2B5EF4-FFF2-40B4-BE49-F238E27FC236}">
                <a16:creationId xmlns:a16="http://schemas.microsoft.com/office/drawing/2014/main" id="{0AAC6C8B-5C15-1FDC-D822-29E03206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0373"/>
            <a:ext cx="5579018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7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ACCF-583A-DF33-8CF3-A555C622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1F397D-CCD6-62CE-3BA6-D15AA721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Complexities increase with code size, increasing dependencies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Harder to debug software systems that are distributed over many machines (distributed systems)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683A0-C884-92DF-36DA-82C26035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and ease of debugging</a:t>
            </a:r>
          </a:p>
        </p:txBody>
      </p:sp>
    </p:spTree>
    <p:extLst>
      <p:ext uri="{BB962C8B-B14F-4D97-AF65-F5344CB8AC3E}">
        <p14:creationId xmlns:p14="http://schemas.microsoft.com/office/powerpoint/2010/main" val="49369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5DF4C-643A-0D2D-0575-C378CA17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Client-server</a:t>
            </a:r>
          </a:p>
          <a:p>
            <a:r>
              <a:rPr lang="en-US" dirty="0"/>
              <a:t>Multi-tier/Layered(MVC)</a:t>
            </a:r>
          </a:p>
          <a:p>
            <a:r>
              <a:rPr lang="en-US" dirty="0"/>
              <a:t>Pipeline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Message Queue</a:t>
            </a:r>
          </a:p>
          <a:p>
            <a:r>
              <a:rPr lang="en-US" dirty="0"/>
              <a:t>Pub-sub</a:t>
            </a:r>
          </a:p>
          <a:p>
            <a:r>
              <a:rPr lang="en-US" dirty="0"/>
              <a:t>RPC</a:t>
            </a:r>
          </a:p>
          <a:p>
            <a:r>
              <a:rPr lang="en-US" dirty="0"/>
              <a:t>Containerized architecture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7DFDF-5059-9FFA-2C39-6496578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software architecture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BB4DA-73A7-D656-49B6-5994D8FC6B75}"/>
              </a:ext>
            </a:extLst>
          </p:cNvPr>
          <p:cNvGrpSpPr/>
          <p:nvPr/>
        </p:nvGrpSpPr>
        <p:grpSpPr>
          <a:xfrm>
            <a:off x="5345721" y="785004"/>
            <a:ext cx="5898596" cy="2251273"/>
            <a:chOff x="4056185" y="785004"/>
            <a:chExt cx="5898596" cy="2251273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4B8D5D1-A406-6B58-83E5-9C27D0D81F37}"/>
                </a:ext>
              </a:extLst>
            </p:cNvPr>
            <p:cNvSpPr/>
            <p:nvPr/>
          </p:nvSpPr>
          <p:spPr>
            <a:xfrm>
              <a:off x="4056185" y="785004"/>
              <a:ext cx="773723" cy="2251273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33AEB-4B1A-DFDD-6B63-0E129E4F65DD}"/>
                </a:ext>
              </a:extLst>
            </p:cNvPr>
            <p:cNvSpPr txBox="1"/>
            <p:nvPr/>
          </p:nvSpPr>
          <p:spPr>
            <a:xfrm>
              <a:off x="5029202" y="1560887"/>
              <a:ext cx="4925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software code is organized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5FBCF7-DC47-2809-27C4-535C24E555A9}"/>
              </a:ext>
            </a:extLst>
          </p:cNvPr>
          <p:cNvGrpSpPr/>
          <p:nvPr/>
        </p:nvGrpSpPr>
        <p:grpSpPr>
          <a:xfrm>
            <a:off x="5345721" y="5169876"/>
            <a:ext cx="5809125" cy="721633"/>
            <a:chOff x="4056185" y="785004"/>
            <a:chExt cx="5809125" cy="125481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353C559A-CE90-E3B0-F7E7-C22B50D6E8A4}"/>
                </a:ext>
              </a:extLst>
            </p:cNvPr>
            <p:cNvSpPr/>
            <p:nvPr/>
          </p:nvSpPr>
          <p:spPr>
            <a:xfrm>
              <a:off x="4056185" y="785004"/>
              <a:ext cx="773723" cy="1254811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1C73E3-E503-DAB0-92FD-3CC1DB32E3A8}"/>
                </a:ext>
              </a:extLst>
            </p:cNvPr>
            <p:cNvSpPr txBox="1"/>
            <p:nvPr/>
          </p:nvSpPr>
          <p:spPr>
            <a:xfrm>
              <a:off x="5052646" y="1150799"/>
              <a:ext cx="481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software code is deployed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345900-68C5-B1BC-66DE-222C4981B449}"/>
              </a:ext>
            </a:extLst>
          </p:cNvPr>
          <p:cNvGrpSpPr/>
          <p:nvPr/>
        </p:nvGrpSpPr>
        <p:grpSpPr>
          <a:xfrm>
            <a:off x="5345721" y="3130304"/>
            <a:ext cx="5195263" cy="1927095"/>
            <a:chOff x="4056185" y="785004"/>
            <a:chExt cx="5195263" cy="125481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9A8F9FB9-C183-CB71-0C62-7A87A2887D84}"/>
                </a:ext>
              </a:extLst>
            </p:cNvPr>
            <p:cNvSpPr/>
            <p:nvPr/>
          </p:nvSpPr>
          <p:spPr>
            <a:xfrm>
              <a:off x="4056185" y="785004"/>
              <a:ext cx="773723" cy="1254811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539D64-7142-6D58-4C32-80BBDACCF60C}"/>
                </a:ext>
              </a:extLst>
            </p:cNvPr>
            <p:cNvSpPr txBox="1"/>
            <p:nvPr/>
          </p:nvSpPr>
          <p:spPr>
            <a:xfrm>
              <a:off x="5029202" y="935355"/>
              <a:ext cx="4222246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different components </a:t>
              </a:r>
            </a:p>
            <a:p>
              <a:r>
                <a:rPr lang="en-US" sz="2800" b="1" i="1" dirty="0"/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4571</TotalTime>
  <Words>1706</Words>
  <Application>Microsoft Office PowerPoint</Application>
  <PresentationFormat>Widescreen</PresentationFormat>
  <Paragraphs>293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Helvetica</vt:lpstr>
      <vt:lpstr>Lato</vt:lpstr>
      <vt:lpstr>Wingdings</vt:lpstr>
      <vt:lpstr>Preso 2022 Watertower Stats</vt:lpstr>
      <vt:lpstr>PowerPoint Presentation</vt:lpstr>
      <vt:lpstr>What is software architecture?</vt:lpstr>
      <vt:lpstr>Why is it important?</vt:lpstr>
      <vt:lpstr>Software architecture concerns</vt:lpstr>
      <vt:lpstr>Encapsulation/modularity, reusability, and resilience</vt:lpstr>
      <vt:lpstr>Performance and scalability</vt:lpstr>
      <vt:lpstr>Ease of deployability</vt:lpstr>
      <vt:lpstr>Complexity and ease of debugging</vt:lpstr>
      <vt:lpstr>Common software architecture styles</vt:lpstr>
      <vt:lpstr>Client server architecture</vt:lpstr>
      <vt:lpstr>Client-server architecture examples</vt:lpstr>
      <vt:lpstr>Client-server architecture examples</vt:lpstr>
      <vt:lpstr>Pros and cons</vt:lpstr>
      <vt:lpstr>Multi-tier or layered architecture</vt:lpstr>
      <vt:lpstr>Model-view-controller (MVC) architecture</vt:lpstr>
      <vt:lpstr>MVC frameworks</vt:lpstr>
      <vt:lpstr>Pipeline architecture</vt:lpstr>
      <vt:lpstr>Data processing pipeline</vt:lpstr>
      <vt:lpstr>Compiler pipeline</vt:lpstr>
      <vt:lpstr>Pros and cons</vt:lpstr>
      <vt:lpstr>Microservices</vt:lpstr>
      <vt:lpstr>Microservices overview</vt:lpstr>
      <vt:lpstr>Monolithic to microservices</vt:lpstr>
      <vt:lpstr>Continuous deployment using microservices</vt:lpstr>
      <vt:lpstr>Pros and cons</vt:lpstr>
      <vt:lpstr>Microservices at Uber (2019)</vt:lpstr>
      <vt:lpstr>Microservices at Amazon (2008)</vt:lpstr>
      <vt:lpstr>Remote procedure call (RPC)</vt:lpstr>
      <vt:lpstr>Remote procedure call (RPC)</vt:lpstr>
      <vt:lpstr>RPC formats</vt:lpstr>
      <vt:lpstr>Json and REST APIs</vt:lpstr>
      <vt:lpstr>Message queuing (MQ)</vt:lpstr>
      <vt:lpstr>Open source and paid message queuing services</vt:lpstr>
      <vt:lpstr>Pub-sub architecture</vt:lpstr>
      <vt:lpstr>Pub-sub architecture</vt:lpstr>
      <vt:lpstr>Pub-sub frameworks</vt:lpstr>
      <vt:lpstr>Containerization</vt:lpstr>
      <vt:lpstr>Example containerized deployment</vt:lpstr>
      <vt:lpstr>Sample Dockerfile</vt:lpstr>
      <vt:lpstr>Docker architecture</vt:lpstr>
      <vt:lpstr>Pros and cons</vt:lpstr>
      <vt:lpstr>Docker demo</vt:lpstr>
      <vt:lpstr>Can mix and match!!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568</cp:revision>
  <dcterms:created xsi:type="dcterms:W3CDTF">2019-06-30T03:25:06Z</dcterms:created>
  <dcterms:modified xsi:type="dcterms:W3CDTF">2024-12-23T22:28:52Z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