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1106" r:id="rId4"/>
    <p:sldId id="257" r:id="rId5"/>
    <p:sldId id="1087" r:id="rId6"/>
    <p:sldId id="259" r:id="rId7"/>
    <p:sldId id="1088" r:id="rId8"/>
    <p:sldId id="1089" r:id="rId9"/>
    <p:sldId id="1090" r:id="rId10"/>
    <p:sldId id="1092" r:id="rId11"/>
    <p:sldId id="1094" r:id="rId12"/>
    <p:sldId id="1091" r:id="rId13"/>
    <p:sldId id="1096" r:id="rId14"/>
    <p:sldId id="1100" r:id="rId15"/>
    <p:sldId id="1102" r:id="rId16"/>
    <p:sldId id="1097" r:id="rId17"/>
    <p:sldId id="1103" r:id="rId18"/>
    <p:sldId id="1104" r:id="rId19"/>
    <p:sldId id="1101" r:id="rId20"/>
    <p:sldId id="1108" r:id="rId21"/>
    <p:sldId id="1099" r:id="rId22"/>
    <p:sldId id="1107" r:id="rId23"/>
    <p:sldId id="1109" r:id="rId24"/>
    <p:sldId id="1095" r:id="rId25"/>
    <p:sldId id="1105" r:id="rId26"/>
    <p:sldId id="1110" r:id="rId27"/>
    <p:sldId id="1111" r:id="rId28"/>
    <p:sldId id="1113" r:id="rId29"/>
    <p:sldId id="1114" r:id="rId30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00FF"/>
    <a:srgbClr val="B9B9FF"/>
    <a:srgbClr val="003399"/>
    <a:srgbClr val="DDDDFF"/>
    <a:srgbClr val="E6E0EC"/>
    <a:srgbClr val="FFD5D5"/>
    <a:srgbClr val="00823B"/>
    <a:srgbClr val="FFB3B3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77378" autoAdjust="0"/>
  </p:normalViewPr>
  <p:slideViewPr>
    <p:cSldViewPr snapToGrid="0">
      <p:cViewPr varScale="1">
        <p:scale>
          <a:sx n="82" d="100"/>
          <a:sy n="82" d="100"/>
        </p:scale>
        <p:origin x="17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Runtime (in </a:t>
            </a:r>
            <a:r>
              <a:rPr lang="en-US" sz="2400" dirty="0" err="1"/>
              <a:t>ms</a:t>
            </a:r>
            <a:r>
              <a:rPr lang="en-US" sz="240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 (gcc-14)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Hello world</c:v>
                </c:pt>
                <c:pt idx="1">
                  <c:v>knucleotide</c:v>
                </c:pt>
                <c:pt idx="2">
                  <c:v>nbody</c:v>
                </c:pt>
                <c:pt idx="3">
                  <c:v>nsieve</c:v>
                </c:pt>
                <c:pt idx="4">
                  <c:v>spectral-norm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180</c:v>
                </c:pt>
                <c:pt idx="2">
                  <c:v>308</c:v>
                </c:pt>
                <c:pt idx="3">
                  <c:v>278</c:v>
                </c:pt>
                <c:pt idx="4">
                  <c:v>956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89-4F48-9787-6A969CB494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Java (openjdk-23)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Hello world</c:v>
                </c:pt>
                <c:pt idx="1">
                  <c:v>knucleotide</c:v>
                </c:pt>
                <c:pt idx="2">
                  <c:v>nbody</c:v>
                </c:pt>
                <c:pt idx="3">
                  <c:v>nsieve</c:v>
                </c:pt>
                <c:pt idx="4">
                  <c:v>spectral-norm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73</c:v>
                </c:pt>
                <c:pt idx="1">
                  <c:v>992</c:v>
                </c:pt>
                <c:pt idx="2">
                  <c:v>448</c:v>
                </c:pt>
                <c:pt idx="3">
                  <c:v>781</c:v>
                </c:pt>
                <c:pt idx="4">
                  <c:v>1972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89-4F48-9787-6A969CB49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7544239"/>
        <c:axId val="2067527919"/>
      </c:barChart>
      <c:catAx>
        <c:axId val="2067544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7527919"/>
        <c:crosses val="autoZero"/>
        <c:auto val="1"/>
        <c:lblAlgn val="ctr"/>
        <c:lblOffset val="100"/>
        <c:noMultiLvlLbl val="0"/>
      </c:catAx>
      <c:valAx>
        <c:axId val="2067527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7544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05261-39B2-06E1-B810-260DB6C5C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54BC27-3CAC-4179-0BA5-EF05E18302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46DABD-00B0-1D33-2A2A-CB56A7521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82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54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Multiple vulnerabilities</a:t>
            </a:r>
          </a:p>
          <a:p>
            <a:r>
              <a:rPr lang="en-US"/>
              <a:t>- vulnerability in the </a:t>
            </a:r>
            <a:r>
              <a:rPr lang="en-US" err="1"/>
              <a:t>vmware</a:t>
            </a:r>
            <a:r>
              <a:rPr lang="en-US"/>
              <a:t> cloud platform, actively exploited by attackers to compromise</a:t>
            </a:r>
          </a:p>
          <a:p>
            <a:r>
              <a:rPr lang="en-US"/>
              <a:t>- attackers exploited Microsoft Exchange disclose encryption secrets</a:t>
            </a:r>
          </a:p>
          <a:p>
            <a:r>
              <a:rPr lang="en-US"/>
              <a:t>- On the client end, bugs in the chrome browser allowed… leak sensitive user information</a:t>
            </a:r>
          </a:p>
          <a:p>
            <a:r>
              <a:rPr lang="en-US"/>
              <a:t>- Cost of these breaches is significant</a:t>
            </a:r>
          </a:p>
          <a:p>
            <a:r>
              <a:rPr lang="en-US"/>
              <a:t>- In 2022, data breaches cost the US government 26 billion dollars</a:t>
            </a:r>
          </a:p>
        </p:txBody>
      </p:sp>
    </p:spTree>
    <p:extLst>
      <p:ext uri="{BB962C8B-B14F-4D97-AF65-F5344CB8AC3E}">
        <p14:creationId xmlns:p14="http://schemas.microsoft.com/office/powerpoint/2010/main" val="499721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594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608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22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December 25, 2024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December 25, 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December 25, 2024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December 25, 2024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December 25, 2024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December 25, 2024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4AB0-E2E4-D353-5E8A-27776DD37E4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6381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71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Wednesday, December 25, 2024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  <p:sldLayoutId id="2147483691" r:id="rId6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sec-teaching/buffer-overflow-demo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Software security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2A0433-2CD6-0C95-79DC-CAC28F9F6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Types of memory safety</a:t>
            </a:r>
          </a:p>
          <a:p>
            <a:r>
              <a:rPr lang="en-US" dirty="0"/>
              <a:t>Vulnerabilities resulting from lack of memory safety</a:t>
            </a:r>
          </a:p>
          <a:p>
            <a:pPr lvl="1"/>
            <a:r>
              <a:rPr lang="en-US" dirty="0"/>
              <a:t>Buffer overflow</a:t>
            </a:r>
          </a:p>
          <a:p>
            <a:pPr lvl="1"/>
            <a:r>
              <a:rPr lang="en-US" dirty="0"/>
              <a:t>Use-after-free</a:t>
            </a:r>
          </a:p>
          <a:p>
            <a:pPr lvl="1"/>
            <a:r>
              <a:rPr lang="en-US" dirty="0"/>
              <a:t>Control flow hijack attacks</a:t>
            </a:r>
          </a:p>
          <a:p>
            <a:r>
              <a:rPr lang="en-US" dirty="0"/>
              <a:t>Memory safety approaches</a:t>
            </a:r>
          </a:p>
          <a:p>
            <a:r>
              <a:rPr lang="en-US" dirty="0"/>
              <a:t>Fuzzing for detecting memory safety bugs in C</a:t>
            </a:r>
          </a:p>
          <a:p>
            <a:r>
              <a:rPr lang="en-US" dirty="0"/>
              <a:t>Out of scope: techniques for defending against memory safety bugs in C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889DF7-9DB0-140C-3687-DA370A52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428402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ECB733-B54C-E522-1F10-B12480BF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ADE97A-14FE-5F87-39D8-8C0A9DC10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memory safety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BC3D0F-B5BC-067B-0CBA-7E1FB49FEB00}"/>
              </a:ext>
            </a:extLst>
          </p:cNvPr>
          <p:cNvSpPr/>
          <p:nvPr/>
        </p:nvSpPr>
        <p:spPr>
          <a:xfrm>
            <a:off x="4825035" y="1540781"/>
            <a:ext cx="2520462" cy="8792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Memory safety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655D943-4133-FCAE-D0BE-738E6259447C}"/>
              </a:ext>
            </a:extLst>
          </p:cNvPr>
          <p:cNvSpPr/>
          <p:nvPr/>
        </p:nvSpPr>
        <p:spPr>
          <a:xfrm>
            <a:off x="3223846" y="3175788"/>
            <a:ext cx="2262553" cy="8792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Spatial safety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672157-EEC6-567F-240A-E78F5B707E2F}"/>
              </a:ext>
            </a:extLst>
          </p:cNvPr>
          <p:cNvSpPr/>
          <p:nvPr/>
        </p:nvSpPr>
        <p:spPr>
          <a:xfrm>
            <a:off x="6556007" y="3175788"/>
            <a:ext cx="2670055" cy="8792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Temporal safety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5F40AE-C0E1-6B94-CF2C-E9AF7460894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355123" y="2420011"/>
            <a:ext cx="1730143" cy="755777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8EA1-F0CB-B661-A35D-418CBF232EEA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6085266" y="2420011"/>
            <a:ext cx="1805769" cy="755777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348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9E043-60C7-6CED-C375-7BC5609F7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D4B4E8-85EC-3486-610B-66D830FC0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218981"/>
          </a:xfrm>
        </p:spPr>
        <p:txBody>
          <a:bodyPr>
            <a:normAutofit/>
          </a:bodyPr>
          <a:lstStyle/>
          <a:p>
            <a:r>
              <a:rPr lang="en-US" dirty="0"/>
              <a:t>Ensures that memory accesses are confined to the boundaries of the allocated memory block</a:t>
            </a:r>
          </a:p>
          <a:p>
            <a:r>
              <a:rPr lang="en-US" dirty="0" err="1"/>
              <a:t>E.g</a:t>
            </a:r>
            <a:r>
              <a:rPr lang="en-US" dirty="0"/>
              <a:t>, when using a pointer to access an array, the pointer should point to memory within the array bounds</a:t>
            </a:r>
          </a:p>
          <a:p>
            <a:r>
              <a:rPr lang="en-US" dirty="0"/>
              <a:t>Out-of-bounds accesses are prevented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176691-4CEF-5E83-3B1F-9D82F9AA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memory safety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F831CE-2D64-E134-1C81-C584106B424B}"/>
              </a:ext>
            </a:extLst>
          </p:cNvPr>
          <p:cNvSpPr txBox="1"/>
          <p:nvPr/>
        </p:nvSpPr>
        <p:spPr>
          <a:xfrm>
            <a:off x="6569948" y="1727201"/>
            <a:ext cx="5622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int array[4] = {10, 20, 30, 40};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D8BED1-9326-949F-D6DF-9EB2EE3BBA42}"/>
              </a:ext>
            </a:extLst>
          </p:cNvPr>
          <p:cNvSpPr txBox="1"/>
          <p:nvPr/>
        </p:nvSpPr>
        <p:spPr>
          <a:xfrm>
            <a:off x="7483728" y="4412848"/>
            <a:ext cx="3073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int* </a:t>
            </a:r>
            <a:r>
              <a:rPr lang="en-US" sz="2400" dirty="0" err="1">
                <a:latin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</a:rPr>
              <a:t> = array;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latin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</a:rPr>
              <a:t>++;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8EFC033E-EF00-3464-6CC0-1ED81CAA0C90}"/>
              </a:ext>
            </a:extLst>
          </p:cNvPr>
          <p:cNvCxnSpPr>
            <a:stCxn id="11" idx="0"/>
            <a:endCxn id="2" idx="2"/>
          </p:cNvCxnSpPr>
          <p:nvPr/>
        </p:nvCxnSpPr>
        <p:spPr>
          <a:xfrm rot="16200000" flipV="1">
            <a:off x="7449110" y="2841590"/>
            <a:ext cx="988818" cy="2153697"/>
          </a:xfrm>
          <a:prstGeom prst="curvedConnector3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3483F7F-0C2C-1A0A-730C-8606217543CF}"/>
              </a:ext>
            </a:extLst>
          </p:cNvPr>
          <p:cNvCxnSpPr>
            <a:cxnSpLocks/>
            <a:stCxn id="11" idx="0"/>
            <a:endCxn id="3" idx="2"/>
          </p:cNvCxnSpPr>
          <p:nvPr/>
        </p:nvCxnSpPr>
        <p:spPr>
          <a:xfrm rot="16200000" flipV="1">
            <a:off x="7970787" y="3363267"/>
            <a:ext cx="988819" cy="1110343"/>
          </a:xfrm>
          <a:prstGeom prst="curvedConnector3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8F58B583-4B5F-8889-A717-675B7623D14E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V="1">
            <a:off x="8492464" y="3884944"/>
            <a:ext cx="988819" cy="66989"/>
          </a:xfrm>
          <a:prstGeom prst="curvedConnector3">
            <a:avLst>
              <a:gd name="adj1" fmla="val 50000"/>
            </a:avLst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F54BA23D-081F-2387-FA51-8A96C427C1A3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9014140" y="3430257"/>
            <a:ext cx="988819" cy="976365"/>
          </a:xfrm>
          <a:prstGeom prst="curvedConnector3">
            <a:avLst>
              <a:gd name="adj1" fmla="val 50000"/>
            </a:avLst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3B7CA40-D102-E924-5FE5-D54804F75E38}"/>
              </a:ext>
            </a:extLst>
          </p:cNvPr>
          <p:cNvGrpSpPr/>
          <p:nvPr/>
        </p:nvGrpSpPr>
        <p:grpSpPr>
          <a:xfrm>
            <a:off x="6344993" y="2445152"/>
            <a:ext cx="4173416" cy="978878"/>
            <a:chOff x="6344993" y="2445152"/>
            <a:chExt cx="4173416" cy="97887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29B984F-1E65-DF10-C535-402B1BC2A218}"/>
                </a:ext>
              </a:extLst>
            </p:cNvPr>
            <p:cNvSpPr/>
            <p:nvPr/>
          </p:nvSpPr>
          <p:spPr>
            <a:xfrm>
              <a:off x="6344993" y="2445153"/>
              <a:ext cx="1043354" cy="9788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7034456-557C-4527-3F70-20422FDE0FBB}"/>
                </a:ext>
              </a:extLst>
            </p:cNvPr>
            <p:cNvSpPr/>
            <p:nvPr/>
          </p:nvSpPr>
          <p:spPr>
            <a:xfrm>
              <a:off x="7388347" y="2445152"/>
              <a:ext cx="1043354" cy="9788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B4A0726-9116-0180-72CA-A1C64D00B1EE}"/>
                </a:ext>
              </a:extLst>
            </p:cNvPr>
            <p:cNvSpPr/>
            <p:nvPr/>
          </p:nvSpPr>
          <p:spPr>
            <a:xfrm>
              <a:off x="8431701" y="2445152"/>
              <a:ext cx="1043354" cy="9788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709D594-8847-245B-86AE-7C740739B3D2}"/>
                </a:ext>
              </a:extLst>
            </p:cNvPr>
            <p:cNvSpPr/>
            <p:nvPr/>
          </p:nvSpPr>
          <p:spPr>
            <a:xfrm>
              <a:off x="9475055" y="2445152"/>
              <a:ext cx="1043354" cy="9788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40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7D6390D-1AF2-98C6-EF95-0409DAC146CC}"/>
              </a:ext>
            </a:extLst>
          </p:cNvPr>
          <p:cNvSpPr/>
          <p:nvPr/>
        </p:nvSpPr>
        <p:spPr>
          <a:xfrm>
            <a:off x="10788039" y="2445152"/>
            <a:ext cx="1043354" cy="9788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‘A’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F26AC635-3DC9-6BF4-D942-BBB3EA833C62}"/>
              </a:ext>
            </a:extLst>
          </p:cNvPr>
          <p:cNvCxnSpPr>
            <a:cxnSpLocks/>
            <a:stCxn id="11" idx="0"/>
            <a:endCxn id="23" idx="2"/>
          </p:cNvCxnSpPr>
          <p:nvPr/>
        </p:nvCxnSpPr>
        <p:spPr>
          <a:xfrm rot="5400000" flipH="1" flipV="1">
            <a:off x="9670632" y="2773765"/>
            <a:ext cx="988819" cy="2289349"/>
          </a:xfrm>
          <a:prstGeom prst="curved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46687342-BAD1-3A2B-123C-3BCCE5B6BC6C}"/>
              </a:ext>
            </a:extLst>
          </p:cNvPr>
          <p:cNvSpPr/>
          <p:nvPr/>
        </p:nvSpPr>
        <p:spPr>
          <a:xfrm>
            <a:off x="10175632" y="3368152"/>
            <a:ext cx="791307" cy="95766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7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E93BB-1A5C-3C5E-893C-A5546B9F4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D97BB2-FDF9-0098-9BF4-2B639527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 allows out of bounds access</a:t>
            </a:r>
          </a:p>
          <a:p>
            <a:pPr lvl="1"/>
            <a:r>
              <a:rPr lang="en-US" dirty="0"/>
              <a:t>Out of bound access does not crash like in Java and other memory safe languages</a:t>
            </a:r>
          </a:p>
          <a:p>
            <a:r>
              <a:rPr lang="en-US" dirty="0"/>
              <a:t>Accesses </a:t>
            </a:r>
            <a:r>
              <a:rPr lang="en-US" i="1" dirty="0"/>
              <a:t>whatever </a:t>
            </a:r>
            <a:r>
              <a:rPr lang="en-US" dirty="0"/>
              <a:t>was in the adjacent memory location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52DFBB-4ED3-AC62-3B21-49EC79A2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Lack of spatial memory safety</a:t>
            </a:r>
          </a:p>
        </p:txBody>
      </p:sp>
    </p:spTree>
    <p:extLst>
      <p:ext uri="{BB962C8B-B14F-4D97-AF65-F5344CB8AC3E}">
        <p14:creationId xmlns:p14="http://schemas.microsoft.com/office/powerpoint/2010/main" val="61026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5CEBB-2E98-F2E3-635E-FE731CC28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 of memory</a:t>
            </a:r>
          </a:p>
          <a:p>
            <a:pPr lvl="1"/>
            <a:r>
              <a:rPr lang="en-US" dirty="0"/>
              <a:t>Stack </a:t>
            </a:r>
            <a:r>
              <a:rPr lang="en-US" dirty="0">
                <a:sym typeface="Wingdings" panose="05000000000000000000" pitchFamily="2" charset="2"/>
              </a:rPr>
              <a:t> will focus more on stack memory</a:t>
            </a:r>
            <a:endParaRPr lang="en-US" dirty="0"/>
          </a:p>
          <a:p>
            <a:pPr lvl="1"/>
            <a:r>
              <a:rPr lang="en-US" dirty="0"/>
              <a:t>Heap  </a:t>
            </a:r>
            <a:r>
              <a:rPr lang="en-US" dirty="0">
                <a:sym typeface="Wingdings" panose="05000000000000000000" pitchFamily="2" charset="2"/>
              </a:rPr>
              <a:t> similar issues happen with heap memory too</a:t>
            </a:r>
          </a:p>
          <a:p>
            <a:r>
              <a:rPr lang="en-US" dirty="0">
                <a:sym typeface="Wingdings" panose="05000000000000000000" pitchFamily="2" charset="2"/>
              </a:rPr>
              <a:t>Heap allocations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Car car =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new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Car(); </a:t>
            </a:r>
            <a:r>
              <a:rPr lang="en-US" dirty="0">
                <a:sym typeface="Wingdings" panose="05000000000000000000" pitchFamily="2" charset="2"/>
              </a:rPr>
              <a:t>// Java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int* </a:t>
            </a:r>
            <a:r>
              <a:rPr lang="en-US" dirty="0" err="1">
                <a:latin typeface="Consolas" panose="020B0609020204030204" pitchFamily="49" charset="0"/>
                <a:sym typeface="Wingdings" panose="05000000000000000000" pitchFamily="2" charset="2"/>
              </a:rPr>
              <a:t>my_array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=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malloc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(10*</a:t>
            </a:r>
            <a:r>
              <a:rPr lang="en-US" dirty="0" err="1">
                <a:latin typeface="Consolas" panose="020B0609020204030204" pitchFamily="49" charset="0"/>
                <a:sym typeface="Wingdings" panose="05000000000000000000" pitchFamily="2" charset="2"/>
              </a:rPr>
              <a:t>sizeof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(int));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// C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Stack allocations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  <a:sym typeface="Wingdings" panose="05000000000000000000" pitchFamily="2" charset="2"/>
              </a:rPr>
              <a:t>int num;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 // C or Java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55F754-C42C-E7E9-C657-D5800050B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memory</a:t>
            </a:r>
          </a:p>
        </p:txBody>
      </p:sp>
    </p:spTree>
    <p:extLst>
      <p:ext uri="{BB962C8B-B14F-4D97-AF65-F5344CB8AC3E}">
        <p14:creationId xmlns:p14="http://schemas.microsoft.com/office/powerpoint/2010/main" val="546927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F8587-7E83-0FBF-06A0-11DC30728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B6453-80AD-92C1-05EF-A4C10C4A7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28ECF4-2D4F-B623-0E9B-8FCB1663A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layout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2F5915-01ED-DD1C-8323-E7F3EC59B5E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Stack </a:t>
            </a:r>
            <a:r>
              <a:rPr lang="en-US" i="1" dirty="0"/>
              <a:t>grows </a:t>
            </a:r>
            <a:r>
              <a:rPr lang="en-US" dirty="0"/>
              <a:t>downward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1118673-66B5-AD81-0EB9-64D6164E35AA}"/>
              </a:ext>
            </a:extLst>
          </p:cNvPr>
          <p:cNvGrpSpPr/>
          <p:nvPr/>
        </p:nvGrpSpPr>
        <p:grpSpPr>
          <a:xfrm>
            <a:off x="5033991" y="914400"/>
            <a:ext cx="6791695" cy="4396154"/>
            <a:chOff x="5033991" y="914400"/>
            <a:chExt cx="6791695" cy="439615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5E2FF74-31B4-9702-328A-865659480E26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FD909E0-3418-4BF5-EE78-78E5C587E5C5}"/>
                </a:ext>
              </a:extLst>
            </p:cNvPr>
            <p:cNvSpPr txBox="1"/>
            <p:nvPr/>
          </p:nvSpPr>
          <p:spPr>
            <a:xfrm>
              <a:off x="5033991" y="1144020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9FBBB6A-4DF4-D392-6DB9-C82B853CCCDE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6E5BB8-D644-024C-8A06-802C9989429A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705A2D-6C1F-4565-7884-B8095FBA5A2F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278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0xFFF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F291BD-AD0A-5B4F-D11A-5855FE9F99F6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374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0xFFE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B0831F-B6B2-A0A9-E65B-F2167EDEF505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887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0xFFD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C35311-3DEC-EDE5-2DAD-D76CC6C75DEE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60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0xFFC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DCEB95E-AE6C-65BB-B19E-8581021EF74F}"/>
                  </a:ext>
                </a:extLst>
              </p:cNvPr>
              <p:cNvSpPr txBox="1"/>
              <p:nvPr/>
            </p:nvSpPr>
            <p:spPr>
              <a:xfrm>
                <a:off x="10510902" y="4190677"/>
                <a:ext cx="10647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0xFFB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0C76563-9894-3AF6-8F5F-084568009CA5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5A5DF16-CF7A-8E8C-EFD7-E5E3F61194CD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52D0A4ED-2FA5-11CE-56A4-CAAB890F8177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2242B8B5-85DD-C660-F7A7-476DD7DF7CA9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2A3A0117-E820-ECFC-3633-6F7C9A04FE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084983C2-0827-0081-2CFC-E1EB79E0B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156ADDCA-332D-B1AF-872E-D9C9EFABBA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7F6608F-24AC-3517-8942-387CF50825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38D043ED-D394-488F-5905-8C9C664ECF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DE7C2C80-06AF-5A5E-C67C-08E538DEED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691808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DC7C5-567F-63B7-0ABC-08CC97D99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8CF91C-1A2C-E28D-0937-1ACB1AFD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F58C1D-667B-F5C6-5456-8F3481A5292F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br>
              <a:rPr lang="en-US" dirty="0"/>
            </a:br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uint8_t authenticated = 0;</a:t>
            </a:r>
          </a:p>
          <a:p>
            <a:r>
              <a:rPr lang="en-US" dirty="0"/>
              <a:t>	uint8_t array[4];</a:t>
            </a:r>
          </a:p>
          <a:p>
            <a:endParaRPr lang="en-US" dirty="0"/>
          </a:p>
          <a:p>
            <a:r>
              <a:rPr lang="en-US" dirty="0"/>
              <a:t>	uint8_t * p = array;</a:t>
            </a:r>
          </a:p>
          <a:p>
            <a:r>
              <a:rPr lang="en-US" dirty="0"/>
              <a:t>	uint8_t num;</a:t>
            </a:r>
          </a:p>
          <a:p>
            <a:r>
              <a:rPr lang="en-US" dirty="0"/>
              <a:t> 	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&lt;= 4;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(“Enter a number:”);</a:t>
            </a:r>
          </a:p>
          <a:p>
            <a:r>
              <a:rPr lang="en-US" dirty="0"/>
              <a:t>		</a:t>
            </a:r>
            <a:r>
              <a:rPr lang="en-US" dirty="0" err="1"/>
              <a:t>scanf</a:t>
            </a:r>
            <a:r>
              <a:rPr lang="en-US" dirty="0"/>
              <a:t>(“%d”, &amp;num);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6297B5C-EEA7-038F-1550-3B4B3015A9AF}"/>
              </a:ext>
            </a:extLst>
          </p:cNvPr>
          <p:cNvGrpSpPr/>
          <p:nvPr/>
        </p:nvGrpSpPr>
        <p:grpSpPr>
          <a:xfrm>
            <a:off x="5033991" y="914400"/>
            <a:ext cx="6791695" cy="4396154"/>
            <a:chOff x="5033991" y="914400"/>
            <a:chExt cx="6791695" cy="4396154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2F1412D-D231-4F6F-8AF6-BA49272FC304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14444C-F277-DF9C-84A5-60A67D3ED579}"/>
                </a:ext>
              </a:extLst>
            </p:cNvPr>
            <p:cNvSpPr txBox="1"/>
            <p:nvPr/>
          </p:nvSpPr>
          <p:spPr>
            <a:xfrm>
              <a:off x="5033991" y="1144020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8330907-AAD0-143A-67E9-580500A7E7F9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87D7781-9E6A-C027-2AE6-76C80DB07AB3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97E2063-CA00-6D33-40EE-D487342C6C7B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278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0xFFF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0CD951-F69D-3DB4-09A3-AE6C26847AE9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374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FEDF42-8917-BA1A-D341-2AC6A7F7C3A9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887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0xFFD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0E0590D-E251-A415-4F5E-1BE79F452F91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60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0xFFC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70B1088-F71C-8FDA-7D8F-E9827E357BC8}"/>
                  </a:ext>
                </a:extLst>
              </p:cNvPr>
              <p:cNvSpPr txBox="1"/>
              <p:nvPr/>
            </p:nvSpPr>
            <p:spPr>
              <a:xfrm>
                <a:off x="10510902" y="4190677"/>
                <a:ext cx="10647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0xFFB</a:t>
                </a: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DF47ACAA-4BB6-DBF2-3727-28538C30860E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5FB96B2-3CB5-22F7-791E-812DB88D2383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35AC14FB-364C-2B64-E7DB-BE165C6B00A1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500306DB-D298-2F30-48C3-A3D9E3F1892A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5405835A-240D-FFBF-DD1F-B73918DE33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225764BF-5D38-58A1-FE73-37A7AFF819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3C387747-3B19-8110-68AA-0843DA4BC5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2882BF6-23D2-4594-A5CD-D7309D0557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18063FAB-FD88-51A8-C4F1-5DFAAA0726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C0261464-D9E4-3A42-7C08-DA92DCFB0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9" name="Content Placeholder 1">
            <a:extLst>
              <a:ext uri="{FF2B5EF4-FFF2-40B4-BE49-F238E27FC236}">
                <a16:creationId xmlns:a16="http://schemas.microsoft.com/office/drawing/2014/main" id="{0F14249E-9098-CEF0-8D50-ECA78985FC9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5"/>
            <a:ext cx="5633413" cy="696278"/>
          </a:xfrm>
        </p:spPr>
        <p:txBody>
          <a:bodyPr/>
          <a:lstStyle/>
          <a:p>
            <a:r>
              <a:rPr lang="en-US" dirty="0"/>
              <a:t>Stack </a:t>
            </a:r>
            <a:r>
              <a:rPr lang="en-US" i="1" dirty="0"/>
              <a:t>grows </a:t>
            </a:r>
            <a:r>
              <a:rPr lang="en-US" dirty="0"/>
              <a:t>downward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9F6426B-71C5-3E12-82D6-2B75D9F1562E}"/>
              </a:ext>
            </a:extLst>
          </p:cNvPr>
          <p:cNvSpPr/>
          <p:nvPr/>
        </p:nvSpPr>
        <p:spPr>
          <a:xfrm>
            <a:off x="7685300" y="96629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authenticated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3AFE0F3-1C52-D991-34D1-C60FCBABA213}"/>
              </a:ext>
            </a:extLst>
          </p:cNvPr>
          <p:cNvSpPr/>
          <p:nvPr/>
        </p:nvSpPr>
        <p:spPr>
          <a:xfrm>
            <a:off x="7685300" y="1599338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array[3]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BB38A4B-DA58-4106-54B0-E96998E61672}"/>
              </a:ext>
            </a:extLst>
          </p:cNvPr>
          <p:cNvSpPr/>
          <p:nvPr/>
        </p:nvSpPr>
        <p:spPr>
          <a:xfrm>
            <a:off x="7685300" y="225284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array[2]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92ADB57-9ADF-0BE0-4AEC-273013D48A57}"/>
              </a:ext>
            </a:extLst>
          </p:cNvPr>
          <p:cNvSpPr/>
          <p:nvPr/>
        </p:nvSpPr>
        <p:spPr>
          <a:xfrm>
            <a:off x="7685299" y="2943261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array[1]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1B05AEA-1FF9-B678-769E-60B7B503F385}"/>
              </a:ext>
            </a:extLst>
          </p:cNvPr>
          <p:cNvSpPr/>
          <p:nvPr/>
        </p:nvSpPr>
        <p:spPr>
          <a:xfrm>
            <a:off x="7685298" y="3581014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array[0]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4895EEF-6777-D0D2-DC07-E549EBA2E8DA}"/>
              </a:ext>
            </a:extLst>
          </p:cNvPr>
          <p:cNvGrpSpPr/>
          <p:nvPr/>
        </p:nvGrpSpPr>
        <p:grpSpPr>
          <a:xfrm>
            <a:off x="4939949" y="1868584"/>
            <a:ext cx="1849307" cy="2410339"/>
            <a:chOff x="4670320" y="1868584"/>
            <a:chExt cx="1849307" cy="2410339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2A9ECEF-7528-A40E-E2B4-1336E7F0A790}"/>
                </a:ext>
              </a:extLst>
            </p:cNvPr>
            <p:cNvCxnSpPr>
              <a:cxnSpLocks/>
            </p:cNvCxnSpPr>
            <p:nvPr/>
          </p:nvCxnSpPr>
          <p:spPr>
            <a:xfrm>
              <a:off x="6519627" y="1868584"/>
              <a:ext cx="0" cy="2410339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E07F59A-9814-3C83-1EC8-5ADB494F36B5}"/>
                </a:ext>
              </a:extLst>
            </p:cNvPr>
            <p:cNvSpPr txBox="1"/>
            <p:nvPr/>
          </p:nvSpPr>
          <p:spPr>
            <a:xfrm>
              <a:off x="4670320" y="2359907"/>
              <a:ext cx="178734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Grows </a:t>
              </a:r>
            </a:p>
            <a:p>
              <a:r>
                <a:rPr lang="en-US" sz="2800" b="1" i="1" dirty="0"/>
                <a:t>downward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156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25774-DE6A-0797-10CD-B3E6A136B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D03E68-9998-C315-BA7B-D952CF5D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B94DC1-691D-F815-E480-033327A4CBB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br>
              <a:rPr lang="en-US" dirty="0"/>
            </a:br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uint8_t authenticated = 0;</a:t>
            </a:r>
          </a:p>
          <a:p>
            <a:r>
              <a:rPr lang="en-US" dirty="0"/>
              <a:t>	uint8_t array[4];</a:t>
            </a:r>
          </a:p>
          <a:p>
            <a:endParaRPr lang="en-US" dirty="0"/>
          </a:p>
          <a:p>
            <a:r>
              <a:rPr lang="en-US" dirty="0"/>
              <a:t>	uint8_t * p = array;</a:t>
            </a:r>
          </a:p>
          <a:p>
            <a:r>
              <a:rPr lang="en-US" dirty="0"/>
              <a:t>	uint8_t num;</a:t>
            </a:r>
          </a:p>
          <a:p>
            <a:r>
              <a:rPr lang="en-US" dirty="0"/>
              <a:t> 	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&lt;= 4;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(“Enter a number:”);</a:t>
            </a:r>
          </a:p>
          <a:p>
            <a:r>
              <a:rPr lang="en-US" dirty="0"/>
              <a:t>		</a:t>
            </a:r>
            <a:r>
              <a:rPr lang="en-US" dirty="0" err="1"/>
              <a:t>scanf</a:t>
            </a:r>
            <a:r>
              <a:rPr lang="en-US" dirty="0"/>
              <a:t>(“%d”, &amp;num);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210933B-8907-DC8E-8A67-CD689165D719}"/>
              </a:ext>
            </a:extLst>
          </p:cNvPr>
          <p:cNvGrpSpPr/>
          <p:nvPr/>
        </p:nvGrpSpPr>
        <p:grpSpPr>
          <a:xfrm>
            <a:off x="5033991" y="914400"/>
            <a:ext cx="6791695" cy="4396154"/>
            <a:chOff x="5033991" y="914400"/>
            <a:chExt cx="6791695" cy="4396154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A1E7A02-E239-CFE2-1A6F-AEDACBCA60A4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4CB171-856C-37B9-80BE-C91E1980BEEF}"/>
                </a:ext>
              </a:extLst>
            </p:cNvPr>
            <p:cNvSpPr txBox="1"/>
            <p:nvPr/>
          </p:nvSpPr>
          <p:spPr>
            <a:xfrm>
              <a:off x="5033991" y="1144020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B6192DC-9E31-2B63-4ED6-24FEC7B66FF8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D0DAFB0-D470-DC18-01D6-6C8837EA392B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57A4016-CDD8-9916-DCD2-4D3BFFADD0C6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278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0xFFF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A981E0-B1EB-6211-8C67-6F0196C971BB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374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B9300E3-874E-A79A-DD4D-1CDAC8B43AA4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887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0xFFD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F6B16D6-7056-E369-B3E2-510FD8DE7E00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60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0xFFC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9BC1841-887E-217E-5770-AF44A4F182B6}"/>
                  </a:ext>
                </a:extLst>
              </p:cNvPr>
              <p:cNvSpPr txBox="1"/>
              <p:nvPr/>
            </p:nvSpPr>
            <p:spPr>
              <a:xfrm>
                <a:off x="10510902" y="4190677"/>
                <a:ext cx="10647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0xFFB</a:t>
                </a: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AC1D9E6-D713-E11C-308E-E17326CE2022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C1245453-BB65-8D81-8A28-4A28066430A2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65E32E36-E7EF-168B-3F1E-1F8E5250DEA1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23B82E5A-FB94-40EA-06EE-AFE3202D9AE7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B8B14D0D-E724-F7F1-569B-503D0AF27A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1FE298D-C976-4413-1E5D-E21A3A90BA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C4264C06-E33D-C67E-7125-32DA5656B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F93D7B6E-5395-8267-E4C7-AAFD4C8BD9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2B99B43-A31D-9EBC-D7FD-D555BEECCC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9790B9F7-03E5-A429-1683-D43743232F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9" name="Content Placeholder 1">
            <a:extLst>
              <a:ext uri="{FF2B5EF4-FFF2-40B4-BE49-F238E27FC236}">
                <a16:creationId xmlns:a16="http://schemas.microsoft.com/office/drawing/2014/main" id="{7D33E805-A715-81CF-DDB6-D44AD0D85E4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5"/>
            <a:ext cx="5633413" cy="696278"/>
          </a:xfrm>
        </p:spPr>
        <p:txBody>
          <a:bodyPr/>
          <a:lstStyle/>
          <a:p>
            <a:r>
              <a:rPr lang="en-US" dirty="0"/>
              <a:t>Stack </a:t>
            </a:r>
            <a:r>
              <a:rPr lang="en-US" i="1" dirty="0"/>
              <a:t>grows </a:t>
            </a:r>
            <a:r>
              <a:rPr lang="en-US" dirty="0"/>
              <a:t>downward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C026ED9-EEFD-69E6-80D6-A244657A5EC8}"/>
              </a:ext>
            </a:extLst>
          </p:cNvPr>
          <p:cNvSpPr/>
          <p:nvPr/>
        </p:nvSpPr>
        <p:spPr>
          <a:xfrm>
            <a:off x="7685300" y="96629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authenticated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991BB3A-7BDC-38BF-123F-772F37D8CDDC}"/>
              </a:ext>
            </a:extLst>
          </p:cNvPr>
          <p:cNvSpPr/>
          <p:nvPr/>
        </p:nvSpPr>
        <p:spPr>
          <a:xfrm>
            <a:off x="7685300" y="1599338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array[3]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25CC7FA-3820-2AB5-3B1D-500980B49E28}"/>
              </a:ext>
            </a:extLst>
          </p:cNvPr>
          <p:cNvSpPr/>
          <p:nvPr/>
        </p:nvSpPr>
        <p:spPr>
          <a:xfrm>
            <a:off x="7685300" y="225284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array[2]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FA528FC-8A6D-0C58-2C5E-64016BCA39D9}"/>
              </a:ext>
            </a:extLst>
          </p:cNvPr>
          <p:cNvSpPr/>
          <p:nvPr/>
        </p:nvSpPr>
        <p:spPr>
          <a:xfrm>
            <a:off x="7685299" y="2943261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array[1]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C23451F-3E7D-19FC-D175-DBABE19EFCBC}"/>
              </a:ext>
            </a:extLst>
          </p:cNvPr>
          <p:cNvSpPr/>
          <p:nvPr/>
        </p:nvSpPr>
        <p:spPr>
          <a:xfrm>
            <a:off x="7685298" y="3581014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array[0]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A5B97-A1CB-75A8-94C8-69B6FDC5759F}"/>
              </a:ext>
            </a:extLst>
          </p:cNvPr>
          <p:cNvSpPr/>
          <p:nvPr/>
        </p:nvSpPr>
        <p:spPr>
          <a:xfrm>
            <a:off x="2625969" y="3739662"/>
            <a:ext cx="879232" cy="323605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9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00D18-88D9-C47B-E301-620F9F8BE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8AF213-4086-FA0F-929F-383698BD0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F7E97F-EF54-B57F-1DF6-6CA7BEBA575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br>
              <a:rPr lang="en-US" dirty="0"/>
            </a:br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uint8_t authenticated = 0;</a:t>
            </a:r>
          </a:p>
          <a:p>
            <a:r>
              <a:rPr lang="en-US" dirty="0"/>
              <a:t>	uint8_t array[4];</a:t>
            </a:r>
          </a:p>
          <a:p>
            <a:endParaRPr lang="en-US" dirty="0"/>
          </a:p>
          <a:p>
            <a:r>
              <a:rPr lang="en-US" dirty="0"/>
              <a:t>	uint8_t * p = array;</a:t>
            </a:r>
          </a:p>
          <a:p>
            <a:r>
              <a:rPr lang="en-US" dirty="0"/>
              <a:t>	uint8_t num;</a:t>
            </a:r>
          </a:p>
          <a:p>
            <a:r>
              <a:rPr lang="en-US" dirty="0"/>
              <a:t> 	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&lt;= 4;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(“Enter a number:”);</a:t>
            </a:r>
          </a:p>
          <a:p>
            <a:r>
              <a:rPr lang="en-US" dirty="0"/>
              <a:t>		</a:t>
            </a:r>
            <a:r>
              <a:rPr lang="en-US" dirty="0" err="1"/>
              <a:t>scanf</a:t>
            </a:r>
            <a:r>
              <a:rPr lang="en-US" dirty="0"/>
              <a:t>(“%d”, &amp;num);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&gt; Enter a number:</a:t>
            </a:r>
          </a:p>
          <a:p>
            <a:r>
              <a:rPr lang="en-US" dirty="0"/>
              <a:t>1 # 5 times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1E57816-145D-B809-5C34-E120866EE7EE}"/>
              </a:ext>
            </a:extLst>
          </p:cNvPr>
          <p:cNvGrpSpPr/>
          <p:nvPr/>
        </p:nvGrpSpPr>
        <p:grpSpPr>
          <a:xfrm>
            <a:off x="5033991" y="914400"/>
            <a:ext cx="6791695" cy="4396154"/>
            <a:chOff x="5033991" y="914400"/>
            <a:chExt cx="6791695" cy="4396154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82E8C8C-4B59-1210-93B4-AF114A51B714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B8D6715-FC3D-3221-32AF-C1B22E8337BD}"/>
                </a:ext>
              </a:extLst>
            </p:cNvPr>
            <p:cNvSpPr txBox="1"/>
            <p:nvPr/>
          </p:nvSpPr>
          <p:spPr>
            <a:xfrm>
              <a:off x="5033991" y="1144020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DC85581-791E-B7DC-D64A-EDB68B93AECD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E5C2F00-BE93-63F4-BB08-60CC41FFE4AB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80BE036-635B-D73A-0169-04946F7735B3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278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0xFFF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6EA1014-1550-71B4-CD19-1AA7B6E8EB8C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374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19466E4-FF0E-ED99-E2BD-CEECAAF1074F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887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0xFFD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907B5E0-1D04-CE6A-9C57-A97549396305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60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0xFFC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AF860F4-5165-76AF-059D-AE676C02B071}"/>
                  </a:ext>
                </a:extLst>
              </p:cNvPr>
              <p:cNvSpPr txBox="1"/>
              <p:nvPr/>
            </p:nvSpPr>
            <p:spPr>
              <a:xfrm>
                <a:off x="10510902" y="4190677"/>
                <a:ext cx="10647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0xFFB</a:t>
                </a: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32C4D33-61AB-D6EC-0B1C-B5F957F72D64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7BC3621D-202F-24DD-0C0E-58E7FAAA44B5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03FE7BAE-D691-DD69-E2C5-2A32482B499B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239E5FD1-F3C5-DF8C-8162-9CE229461213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AA0314A1-2B76-FB75-F82A-C773493A39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EC92E900-D30A-B2CF-76E8-444310A12D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785FAC96-A0C1-8E6A-9237-8B4A492AE3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324D5903-1A96-95F3-3554-41F110B1EF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39B870B2-4EA3-7DF7-9593-D001154565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91B2692E-ACC9-B586-1FA4-8C71B02949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9" name="Content Placeholder 1">
            <a:extLst>
              <a:ext uri="{FF2B5EF4-FFF2-40B4-BE49-F238E27FC236}">
                <a16:creationId xmlns:a16="http://schemas.microsoft.com/office/drawing/2014/main" id="{9563DF93-1A83-1D68-1C05-CF66DD8F5D8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5"/>
            <a:ext cx="5633413" cy="696278"/>
          </a:xfrm>
        </p:spPr>
        <p:txBody>
          <a:bodyPr/>
          <a:lstStyle/>
          <a:p>
            <a:r>
              <a:rPr lang="en-US" dirty="0"/>
              <a:t>Stack </a:t>
            </a:r>
            <a:r>
              <a:rPr lang="en-US" i="1" dirty="0"/>
              <a:t>grows </a:t>
            </a:r>
            <a:r>
              <a:rPr lang="en-US" dirty="0"/>
              <a:t>downward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5E00812-1BEC-53FB-B220-96394FDAB6F3}"/>
              </a:ext>
            </a:extLst>
          </p:cNvPr>
          <p:cNvSpPr/>
          <p:nvPr/>
        </p:nvSpPr>
        <p:spPr>
          <a:xfrm>
            <a:off x="7685300" y="96629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authenticated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2672605-EF47-1C3A-E5DB-C478D8ACD811}"/>
              </a:ext>
            </a:extLst>
          </p:cNvPr>
          <p:cNvSpPr/>
          <p:nvPr/>
        </p:nvSpPr>
        <p:spPr>
          <a:xfrm>
            <a:off x="7685300" y="1599338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array[3]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B45D70C-3040-F940-4764-242CECA6E1C9}"/>
              </a:ext>
            </a:extLst>
          </p:cNvPr>
          <p:cNvSpPr/>
          <p:nvPr/>
        </p:nvSpPr>
        <p:spPr>
          <a:xfrm>
            <a:off x="7685300" y="225284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array[2]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A9B86257-B76D-936F-26A2-833CBCA92BC6}"/>
              </a:ext>
            </a:extLst>
          </p:cNvPr>
          <p:cNvSpPr/>
          <p:nvPr/>
        </p:nvSpPr>
        <p:spPr>
          <a:xfrm>
            <a:off x="7685299" y="2943261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array[1]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EBA54C2-A30B-A6DD-FE85-C43F91BAE182}"/>
              </a:ext>
            </a:extLst>
          </p:cNvPr>
          <p:cNvSpPr/>
          <p:nvPr/>
        </p:nvSpPr>
        <p:spPr>
          <a:xfrm>
            <a:off x="7685298" y="3581014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array[0]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D7392D-A49B-B1D7-098A-AE7F7615D6F4}"/>
              </a:ext>
            </a:extLst>
          </p:cNvPr>
          <p:cNvSpPr/>
          <p:nvPr/>
        </p:nvSpPr>
        <p:spPr>
          <a:xfrm>
            <a:off x="560007" y="3758468"/>
            <a:ext cx="4355124" cy="955429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2FE76-EC58-8D78-0D13-4474CFC90173}"/>
              </a:ext>
            </a:extLst>
          </p:cNvPr>
          <p:cNvSpPr txBox="1"/>
          <p:nvPr/>
        </p:nvSpPr>
        <p:spPr>
          <a:xfrm>
            <a:off x="9832361" y="3588414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88DB7D-7446-96DB-F6EB-1920C5763584}"/>
              </a:ext>
            </a:extLst>
          </p:cNvPr>
          <p:cNvSpPr txBox="1"/>
          <p:nvPr/>
        </p:nvSpPr>
        <p:spPr>
          <a:xfrm>
            <a:off x="9828363" y="2943950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2EDCC-E269-C283-1405-17649BBB4E62}"/>
              </a:ext>
            </a:extLst>
          </p:cNvPr>
          <p:cNvSpPr txBox="1"/>
          <p:nvPr/>
        </p:nvSpPr>
        <p:spPr>
          <a:xfrm>
            <a:off x="9832361" y="2228840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2EB7D1-3C45-305B-D4D1-C15F128D1F41}"/>
              </a:ext>
            </a:extLst>
          </p:cNvPr>
          <p:cNvSpPr txBox="1"/>
          <p:nvPr/>
        </p:nvSpPr>
        <p:spPr>
          <a:xfrm>
            <a:off x="9824363" y="1560627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9727D9-9151-2B56-21BF-5D68B2EA84F8}"/>
              </a:ext>
            </a:extLst>
          </p:cNvPr>
          <p:cNvSpPr txBox="1"/>
          <p:nvPr/>
        </p:nvSpPr>
        <p:spPr>
          <a:xfrm>
            <a:off x="9834777" y="927648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34861C-8642-B2E4-3E6B-EF9ACA029518}"/>
              </a:ext>
            </a:extLst>
          </p:cNvPr>
          <p:cNvSpPr/>
          <p:nvPr/>
        </p:nvSpPr>
        <p:spPr>
          <a:xfrm>
            <a:off x="382074" y="5212130"/>
            <a:ext cx="2372849" cy="619328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7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CB387-1720-F115-C174-A1CAFE5EC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scanf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(with the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%s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modifier) 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strcpy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/>
              <a:t> (with </a:t>
            </a:r>
            <a:r>
              <a:rPr lang="en-US" dirty="0">
                <a:latin typeface="Consolas" panose="020B0609020204030204" pitchFamily="49" charset="0"/>
              </a:rPr>
              <a:t>%n</a:t>
            </a:r>
            <a:r>
              <a:rPr lang="en-US" dirty="0"/>
              <a:t> modifier)</a:t>
            </a:r>
          </a:p>
          <a:p>
            <a:r>
              <a:rPr lang="en-US" dirty="0"/>
              <a:t>String stored can be </a:t>
            </a:r>
            <a:r>
              <a:rPr lang="en-US" b="1" i="1" dirty="0"/>
              <a:t>larger </a:t>
            </a:r>
            <a:r>
              <a:rPr lang="en-US" dirty="0"/>
              <a:t>than the variable size</a:t>
            </a:r>
          </a:p>
          <a:p>
            <a:pPr lvl="1"/>
            <a:r>
              <a:rPr lang="en-US" dirty="0"/>
              <a:t>Will overwrite the contents of the adjacent memory</a:t>
            </a:r>
          </a:p>
          <a:p>
            <a:r>
              <a:rPr lang="en-US" dirty="0">
                <a:latin typeface="Consolas" panose="020B0609020204030204" pitchFamily="49" charset="0"/>
              </a:rPr>
              <a:t>char* password = malloc(5);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scanf</a:t>
            </a:r>
            <a:r>
              <a:rPr lang="en-US" dirty="0">
                <a:latin typeface="Consolas" panose="020B0609020204030204" pitchFamily="49" charset="0"/>
              </a:rPr>
              <a:t>(“%s”, password);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	// will overflow if user enters “AAAAAAAA”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Solution: use size-limited functions such as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snprintf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scanf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(“%5s”, password)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strncpy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and so 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0A6E01-D7BE-AD61-AD65-A4A3EB3B1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Vulnerable string-related </a:t>
            </a:r>
            <a:r>
              <a:rPr lang="en-US" dirty="0" err="1">
                <a:latin typeface="Consolas" panose="020B0609020204030204" pitchFamily="49" charset="0"/>
              </a:rPr>
              <a:t>libc</a:t>
            </a:r>
            <a:r>
              <a:rPr lang="en-US" dirty="0"/>
              <a:t> functions</a:t>
            </a:r>
          </a:p>
        </p:txBody>
      </p:sp>
    </p:spTree>
    <p:extLst>
      <p:ext uri="{BB962C8B-B14F-4D97-AF65-F5344CB8AC3E}">
        <p14:creationId xmlns:p14="http://schemas.microsoft.com/office/powerpoint/2010/main" val="244010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ACF764-4EF3-0028-4DE0-4F47C8F99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1A3D27-E15C-8F38-F8B7-FF8576E0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Sensitive user 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0C0C64-2CAE-B514-C326-93C24A9E4193}"/>
              </a:ext>
            </a:extLst>
          </p:cNvPr>
          <p:cNvSpPr/>
          <p:nvPr/>
        </p:nvSpPr>
        <p:spPr>
          <a:xfrm>
            <a:off x="7008367" y="1497989"/>
            <a:ext cx="3908087" cy="36998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Gmail | Google Blog">
            <a:extLst>
              <a:ext uri="{FF2B5EF4-FFF2-40B4-BE49-F238E27FC236}">
                <a16:creationId xmlns:a16="http://schemas.microsoft.com/office/drawing/2014/main" id="{CDF7F8C2-FB88-B599-2121-AD08F038E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797" y="3491965"/>
            <a:ext cx="1158090" cy="115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e result for customer icons">
            <a:extLst>
              <a:ext uri="{FF2B5EF4-FFF2-40B4-BE49-F238E27FC236}">
                <a16:creationId xmlns:a16="http://schemas.microsoft.com/office/drawing/2014/main" id="{9432BEF6-5000-02DD-0944-685D41358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545" y="2534498"/>
            <a:ext cx="1873052" cy="163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Bank of America Reveals New Logo Design - Logo Designer - Logo Designer">
            <a:extLst>
              <a:ext uri="{FF2B5EF4-FFF2-40B4-BE49-F238E27FC236}">
                <a16:creationId xmlns:a16="http://schemas.microsoft.com/office/drawing/2014/main" id="{6C78171D-1824-495D-2663-AAF14BD70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607" y="1960103"/>
            <a:ext cx="1876034" cy="115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loud clipart 8 - Cliparting.com">
            <a:extLst>
              <a:ext uri="{FF2B5EF4-FFF2-40B4-BE49-F238E27FC236}">
                <a16:creationId xmlns:a16="http://schemas.microsoft.com/office/drawing/2014/main" id="{4C3C513B-08DD-ED2B-56D2-DB1DBEA8E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341" y="4483613"/>
            <a:ext cx="1346070" cy="87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Free Document Cliparts, Download Free Document Cliparts png images, Free  ClipArts on Clipart Library">
            <a:extLst>
              <a:ext uri="{FF2B5EF4-FFF2-40B4-BE49-F238E27FC236}">
                <a16:creationId xmlns:a16="http://schemas.microsoft.com/office/drawing/2014/main" id="{A605D263-51FB-967E-0E59-66DF6AA50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206" y="2131799"/>
            <a:ext cx="980299" cy="98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Free Email Clip Art Images｜Illustoon">
            <a:extLst>
              <a:ext uri="{FF2B5EF4-FFF2-40B4-BE49-F238E27FC236}">
                <a16:creationId xmlns:a16="http://schemas.microsoft.com/office/drawing/2014/main" id="{C59EB284-B554-ACEC-CCB2-74F208411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442" y="1985589"/>
            <a:ext cx="1244991" cy="124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Free Credit Card Transparent Background, Download Free Credit Card  Transparent Background png images, Free ClipArts on Clipart Library">
            <a:extLst>
              <a:ext uri="{FF2B5EF4-FFF2-40B4-BE49-F238E27FC236}">
                <a16:creationId xmlns:a16="http://schemas.microsoft.com/office/drawing/2014/main" id="{A9EDEC4A-1D00-78F1-9527-0B95330CE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571" y="3658407"/>
            <a:ext cx="885568" cy="88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23andMe - Home | Facebook">
            <a:extLst>
              <a:ext uri="{FF2B5EF4-FFF2-40B4-BE49-F238E27FC236}">
                <a16:creationId xmlns:a16="http://schemas.microsoft.com/office/drawing/2014/main" id="{46BFE5CE-A92B-9E3A-EF20-4E6F46530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375" y="1845356"/>
            <a:ext cx="1385224" cy="138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Google Docs Logo | Google docs logo, Google docs, Digital marketing plan  template">
            <a:extLst>
              <a:ext uri="{FF2B5EF4-FFF2-40B4-BE49-F238E27FC236}">
                <a16:creationId xmlns:a16="http://schemas.microsoft.com/office/drawing/2014/main" id="{7B89A553-1A75-9460-AAA7-DBF0E0FBF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821" y="3347891"/>
            <a:ext cx="939398" cy="118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E5D45B-1005-6B51-9D74-FC6C7F3736D9}"/>
              </a:ext>
            </a:extLst>
          </p:cNvPr>
          <p:cNvCxnSpPr>
            <a:stCxn id="8" idx="3"/>
            <a:endCxn id="6" idx="1"/>
          </p:cNvCxnSpPr>
          <p:nvPr/>
        </p:nvCxnSpPr>
        <p:spPr>
          <a:xfrm flipV="1">
            <a:off x="3148597" y="3347891"/>
            <a:ext cx="3859770" cy="4380"/>
          </a:xfrm>
          <a:prstGeom prst="straightConnector1">
            <a:avLst/>
          </a:prstGeom>
          <a:ln w="85725" cmpd="thickThin">
            <a:solidFill>
              <a:srgbClr val="0000FF"/>
            </a:solidFill>
            <a:round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DNA | Inspirit">
            <a:extLst>
              <a:ext uri="{FF2B5EF4-FFF2-40B4-BE49-F238E27FC236}">
                <a16:creationId xmlns:a16="http://schemas.microsoft.com/office/drawing/2014/main" id="{D55A59B2-81BE-93D0-BA3F-4606781FA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30702">
            <a:off x="4622651" y="3379311"/>
            <a:ext cx="1872021" cy="187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446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32C27B-833C-00D6-8702-4B8122D2E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onsolas" panose="020B0609020204030204" pitchFamily="49" charset="0"/>
                <a:hlinkClick r:id="rId2"/>
              </a:rPr>
              <a:t>https://github.com/davsec-teaching/buffer-overflow-demo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703CD8-0666-E57D-E341-C781517E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 demo</a:t>
            </a:r>
          </a:p>
        </p:txBody>
      </p:sp>
    </p:spTree>
    <p:extLst>
      <p:ext uri="{BB962C8B-B14F-4D97-AF65-F5344CB8AC3E}">
        <p14:creationId xmlns:p14="http://schemas.microsoft.com/office/powerpoint/2010/main" val="3173073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FF6E3D-E703-739C-1AC6-F398AB697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 on X86 architectures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A79C80-AE82-1A78-E688-B6F555BD79F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Push return address on stack</a:t>
            </a:r>
          </a:p>
          <a:p>
            <a:r>
              <a:rPr lang="en-US" dirty="0"/>
              <a:t>Allocate stack variables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5759E3F-6F3E-DBBB-B940-C8626D7F7CAA}"/>
              </a:ext>
            </a:extLst>
          </p:cNvPr>
          <p:cNvGrpSpPr/>
          <p:nvPr/>
        </p:nvGrpSpPr>
        <p:grpSpPr>
          <a:xfrm>
            <a:off x="5033991" y="914400"/>
            <a:ext cx="6791695" cy="4396154"/>
            <a:chOff x="5033991" y="914400"/>
            <a:chExt cx="6791695" cy="439615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383BFFC-8327-5D31-2620-3436CA042B72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6BA280-E137-8809-E49E-D9A56346193C}"/>
                </a:ext>
              </a:extLst>
            </p:cNvPr>
            <p:cNvSpPr txBox="1"/>
            <p:nvPr/>
          </p:nvSpPr>
          <p:spPr>
            <a:xfrm>
              <a:off x="5033991" y="1144020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4A50570-A6EC-91D2-3300-92BC55685F89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019B62-C883-82BD-A3B1-F338B70599A9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B79850-EA43-DA78-7736-6A44D160E68D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278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0xFFF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138CE0-0C4D-B7C7-3D8C-D4AB254F3BCD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374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2816A79-3404-1B5C-8C6D-D83E5FDB2F4A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887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2BBFF2-3935-D0D8-467D-285E4DDCBE7C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60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0xFFC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36AB4D-2A39-3F9C-DA24-9ED8848915E3}"/>
                  </a:ext>
                </a:extLst>
              </p:cNvPr>
              <p:cNvSpPr txBox="1"/>
              <p:nvPr/>
            </p:nvSpPr>
            <p:spPr>
              <a:xfrm>
                <a:off x="10510902" y="4190677"/>
                <a:ext cx="10647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0xFFB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F261660-8A3E-BB42-2764-64C136F41466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BC3B279B-8849-9663-EEC9-FF56E5F23E6D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06CC2D9-E149-ECA7-70EF-06820D8017E5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57929E1F-F3A1-DC94-9891-9E267552DA0F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F89E943B-17D4-CE41-EB81-EAFF17E5CD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67E95B11-2718-3424-0101-6668479F52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9282B05A-5985-3DC9-7B35-02F1A598C2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B2A811B2-39AC-D6D3-745B-3C3D69CB4B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A63DD8A6-D959-4DDA-B1D3-B077638F34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5DA85940-8EA9-7980-0A01-08E7E34F21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525743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E8D3F-5EC1-FF04-E098-FC2B4BF77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127D1E-7D38-C5BC-2D4C-ACC45F93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 on X86 architectures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B5DC4A-A75F-A4D0-63DB-D57CF87987B1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br>
              <a:rPr lang="en-US" dirty="0"/>
            </a:br>
            <a:r>
              <a:rPr lang="en-US" dirty="0"/>
              <a:t>int main(void) {</a:t>
            </a:r>
          </a:p>
          <a:p>
            <a:r>
              <a:rPr lang="en-US" dirty="0"/>
              <a:t>	authenticate();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authenticate(void) {</a:t>
            </a:r>
            <a:br>
              <a:rPr lang="en-US" dirty="0"/>
            </a:br>
            <a:r>
              <a:rPr lang="en-US" dirty="0"/>
              <a:t>	uint8_t authenticated = 0;</a:t>
            </a:r>
          </a:p>
          <a:p>
            <a:r>
              <a:rPr lang="en-US" dirty="0"/>
              <a:t>	uint8_t password[4];</a:t>
            </a:r>
          </a:p>
          <a:p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(“%s”, password);</a:t>
            </a:r>
          </a:p>
          <a:p>
            <a:endParaRPr lang="en-US" dirty="0"/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allow_access</a:t>
            </a:r>
            <a:r>
              <a:rPr lang="en-US" dirty="0"/>
              <a:t>(void) {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CAB9904-F806-26A7-9C65-6BD2BB5AB06D}"/>
              </a:ext>
            </a:extLst>
          </p:cNvPr>
          <p:cNvGrpSpPr/>
          <p:nvPr/>
        </p:nvGrpSpPr>
        <p:grpSpPr>
          <a:xfrm>
            <a:off x="5033991" y="914400"/>
            <a:ext cx="6791695" cy="4396154"/>
            <a:chOff x="5033991" y="914400"/>
            <a:chExt cx="6791695" cy="4396154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F264487-2057-0EBE-7195-6C6462DC7E7E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F155487-6B23-E083-4B45-94B83FF681E1}"/>
                </a:ext>
              </a:extLst>
            </p:cNvPr>
            <p:cNvSpPr txBox="1"/>
            <p:nvPr/>
          </p:nvSpPr>
          <p:spPr>
            <a:xfrm>
              <a:off x="5033991" y="1144020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5E1F2A0-9785-2A61-56FE-E6E8FE9291A2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E523185-695F-224C-F689-7C55EC94F3CF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FD85CB7-AB58-6E84-D443-148AA04E38F0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278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0xFFF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AA12166-4C6F-7014-BFFE-AAB09F5CFD0A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374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D99811D-5C43-ECEC-9967-095C09E8508E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887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0xFFD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E6AFDDE-24F9-3320-C7AB-9AF5CD10BF10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60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0xFFC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A5D696B-1941-A92A-C970-14145F9FBF68}"/>
                  </a:ext>
                </a:extLst>
              </p:cNvPr>
              <p:cNvSpPr txBox="1"/>
              <p:nvPr/>
            </p:nvSpPr>
            <p:spPr>
              <a:xfrm>
                <a:off x="10510902" y="4190677"/>
                <a:ext cx="10647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0xFFB</a:t>
                </a: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763BE7B-0F4B-EF77-A6A2-7F84A2FF2025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8BD82DE2-B078-5C7F-988A-22E2972A7249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DE20949E-43A0-4A61-A6CA-7027BD032A48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CED93933-EEDB-D250-52FD-87D5E3C1645E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83308451-45A9-7A62-0DC8-645F6D9FD0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8019A438-91AC-8C08-7305-961FC0FF13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4CFF73F2-E0B8-FE98-6524-A43AD97CD8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3A2A5C39-9C56-420A-DD00-29408EB6D4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4A5E257E-BA83-E7B4-071E-A2DDC90AA3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2D86742-6EC2-F213-B4BA-84F1C87EF2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9" name="Content Placeholder 1">
            <a:extLst>
              <a:ext uri="{FF2B5EF4-FFF2-40B4-BE49-F238E27FC236}">
                <a16:creationId xmlns:a16="http://schemas.microsoft.com/office/drawing/2014/main" id="{CDEB735B-5609-4F6B-9470-B2698E983E3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5"/>
            <a:ext cx="5633413" cy="696278"/>
          </a:xfrm>
        </p:spPr>
        <p:txBody>
          <a:bodyPr/>
          <a:lstStyle/>
          <a:p>
            <a:r>
              <a:rPr lang="en-US" dirty="0"/>
              <a:t>Stack </a:t>
            </a:r>
            <a:r>
              <a:rPr lang="en-US" i="1" dirty="0"/>
              <a:t>grows </a:t>
            </a:r>
            <a:r>
              <a:rPr lang="en-US" dirty="0"/>
              <a:t>downward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DC5E3ED-7F36-BC36-50E1-BF526898DD66}"/>
              </a:ext>
            </a:extLst>
          </p:cNvPr>
          <p:cNvSpPr/>
          <p:nvPr/>
        </p:nvSpPr>
        <p:spPr>
          <a:xfrm>
            <a:off x="7674763" y="1586540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authenticated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65D4B5E-23F5-A218-F5A3-32307326F64A}"/>
              </a:ext>
            </a:extLst>
          </p:cNvPr>
          <p:cNvSpPr/>
          <p:nvPr/>
        </p:nvSpPr>
        <p:spPr>
          <a:xfrm>
            <a:off x="7685298" y="222078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password[3]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5F5ED2B-0282-F69F-530B-C3DA2CF77C9B}"/>
              </a:ext>
            </a:extLst>
          </p:cNvPr>
          <p:cNvSpPr/>
          <p:nvPr/>
        </p:nvSpPr>
        <p:spPr>
          <a:xfrm>
            <a:off x="7685298" y="2924168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password[2]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3585B2D-EEBD-4899-A9EB-A971796CAD73}"/>
              </a:ext>
            </a:extLst>
          </p:cNvPr>
          <p:cNvSpPr/>
          <p:nvPr/>
        </p:nvSpPr>
        <p:spPr>
          <a:xfrm>
            <a:off x="7685298" y="3578242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password[1]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439259-5CFE-D097-FF6C-CA02022C62E8}"/>
              </a:ext>
            </a:extLst>
          </p:cNvPr>
          <p:cNvSpPr/>
          <p:nvPr/>
        </p:nvSpPr>
        <p:spPr>
          <a:xfrm>
            <a:off x="7685298" y="4168004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password[0]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C1B382-745C-55F6-A25F-EE61E0F29F44}"/>
              </a:ext>
            </a:extLst>
          </p:cNvPr>
          <p:cNvCxnSpPr>
            <a:cxnSpLocks/>
          </p:cNvCxnSpPr>
          <p:nvPr/>
        </p:nvCxnSpPr>
        <p:spPr>
          <a:xfrm flipH="1">
            <a:off x="7554361" y="4713897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53BC52-779C-7B1E-321F-DE40918F91AB}"/>
              </a:ext>
            </a:extLst>
          </p:cNvPr>
          <p:cNvCxnSpPr>
            <a:cxnSpLocks/>
          </p:cNvCxnSpPr>
          <p:nvPr/>
        </p:nvCxnSpPr>
        <p:spPr>
          <a:xfrm flipH="1">
            <a:off x="2609459" y="2677476"/>
            <a:ext cx="907464" cy="0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0AE742E-C13A-A3E5-B011-885008CB1E3D}"/>
              </a:ext>
            </a:extLst>
          </p:cNvPr>
          <p:cNvSpPr/>
          <p:nvPr/>
        </p:nvSpPr>
        <p:spPr>
          <a:xfrm>
            <a:off x="7674762" y="942554"/>
            <a:ext cx="2694663" cy="54589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return_addr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849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0CB89-62B8-27A1-57F8-17AA3B6B5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544966-E10B-E5BC-766B-AB09412D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hijack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0BB920-E846-A47D-5A65-B52DF42625F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br>
              <a:rPr lang="en-US" dirty="0"/>
            </a:br>
            <a:r>
              <a:rPr lang="en-US" dirty="0"/>
              <a:t>int main(void) {</a:t>
            </a:r>
          </a:p>
          <a:p>
            <a:r>
              <a:rPr lang="en-US" dirty="0"/>
              <a:t>	authenticate();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authenticate(void) {</a:t>
            </a:r>
            <a:br>
              <a:rPr lang="en-US" dirty="0"/>
            </a:br>
            <a:r>
              <a:rPr lang="en-US" dirty="0"/>
              <a:t>	uint8_t authenticated = 0;</a:t>
            </a:r>
          </a:p>
          <a:p>
            <a:r>
              <a:rPr lang="en-US" dirty="0"/>
              <a:t>	uint8_t password[4];</a:t>
            </a:r>
          </a:p>
          <a:p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(“%s”, password);</a:t>
            </a:r>
          </a:p>
          <a:p>
            <a:endParaRPr lang="en-US" dirty="0"/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allow_access</a:t>
            </a:r>
            <a:r>
              <a:rPr lang="en-US" dirty="0"/>
              <a:t>(void) {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F5DEB1-AFF3-BC4C-0103-059E656CCB00}"/>
              </a:ext>
            </a:extLst>
          </p:cNvPr>
          <p:cNvGrpSpPr/>
          <p:nvPr/>
        </p:nvGrpSpPr>
        <p:grpSpPr>
          <a:xfrm>
            <a:off x="5033991" y="914400"/>
            <a:ext cx="6791695" cy="4396154"/>
            <a:chOff x="5033991" y="914400"/>
            <a:chExt cx="6791695" cy="4396154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E1E2F1C-A40C-8C45-F662-981125C966AD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4CC724D-9E35-2C60-E53B-96D0AF0E1416}"/>
                </a:ext>
              </a:extLst>
            </p:cNvPr>
            <p:cNvSpPr txBox="1"/>
            <p:nvPr/>
          </p:nvSpPr>
          <p:spPr>
            <a:xfrm>
              <a:off x="5033991" y="1144020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88E4F98-77B7-80AE-B8B2-5B94867ADBBF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882ADB-D35F-8522-7AA2-DD6CC3F03951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87FC398-6616-A633-03A0-DB4D5CE981B1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278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0xFFF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55BE10D-6FBD-9CA7-1A22-77B7C4B55FB7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374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DEB36E0-9D70-3197-C31B-971910AEED24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887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0xFFD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E7540-5F8B-A488-74A6-DFDBAAEC1873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60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0xFFC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E9271B8-2D9E-D8FD-52D3-F273267A79AA}"/>
                  </a:ext>
                </a:extLst>
              </p:cNvPr>
              <p:cNvSpPr txBox="1"/>
              <p:nvPr/>
            </p:nvSpPr>
            <p:spPr>
              <a:xfrm>
                <a:off x="10510902" y="4190677"/>
                <a:ext cx="10647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0xFFB</a:t>
                </a: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8800D762-936A-B7A4-F66E-00F7989169FC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AA7EE7B-9698-0476-5EDD-179E59B8ACE7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BB7B4E94-5D58-9A5E-B96D-47FFE4738699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9CDEE4BE-0D8D-FFD8-DE47-778058A33F01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8E0602EB-3FBE-D93C-91F2-5CFF958B7E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F5FF6ACF-DA7D-933F-1E61-5F8335CD39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1746C7D-2391-8EB7-D83B-C120D462F7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E218FE6E-B2E6-1070-22C9-DC09B2BAE8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586D5BA1-B016-2817-30FD-21B18EA035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05E2DE8A-9E31-CF97-FF59-5B1313E41C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9" name="Content Placeholder 1">
            <a:extLst>
              <a:ext uri="{FF2B5EF4-FFF2-40B4-BE49-F238E27FC236}">
                <a16:creationId xmlns:a16="http://schemas.microsoft.com/office/drawing/2014/main" id="{44455C66-AD75-A5D8-5381-120F9CB197D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5"/>
            <a:ext cx="5633413" cy="696278"/>
          </a:xfrm>
        </p:spPr>
        <p:txBody>
          <a:bodyPr/>
          <a:lstStyle/>
          <a:p>
            <a:r>
              <a:rPr lang="en-US" dirty="0"/>
              <a:t>Stack </a:t>
            </a:r>
            <a:r>
              <a:rPr lang="en-US" i="1" dirty="0"/>
              <a:t>grows </a:t>
            </a:r>
            <a:r>
              <a:rPr lang="en-US" dirty="0"/>
              <a:t>downward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85A053D-CAB5-EFFA-26F6-A9CB3F67EF28}"/>
              </a:ext>
            </a:extLst>
          </p:cNvPr>
          <p:cNvSpPr/>
          <p:nvPr/>
        </p:nvSpPr>
        <p:spPr>
          <a:xfrm>
            <a:off x="7674763" y="1586540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authenticated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58E5840-50FC-194B-9AC8-756927F6859A}"/>
              </a:ext>
            </a:extLst>
          </p:cNvPr>
          <p:cNvSpPr/>
          <p:nvPr/>
        </p:nvSpPr>
        <p:spPr>
          <a:xfrm>
            <a:off x="7685298" y="222078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password[3]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4A668B4-FC76-6E43-C0BF-185184925EA3}"/>
              </a:ext>
            </a:extLst>
          </p:cNvPr>
          <p:cNvSpPr/>
          <p:nvPr/>
        </p:nvSpPr>
        <p:spPr>
          <a:xfrm>
            <a:off x="7685298" y="2924168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password[2]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29387CF-A580-9053-8343-83D7D2B46378}"/>
              </a:ext>
            </a:extLst>
          </p:cNvPr>
          <p:cNvSpPr/>
          <p:nvPr/>
        </p:nvSpPr>
        <p:spPr>
          <a:xfrm>
            <a:off x="7685298" y="3578242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password[1]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FC752DC-BDFF-FC48-3F94-59163604C6B4}"/>
              </a:ext>
            </a:extLst>
          </p:cNvPr>
          <p:cNvSpPr/>
          <p:nvPr/>
        </p:nvSpPr>
        <p:spPr>
          <a:xfrm>
            <a:off x="7685298" y="4168004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password[0]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432A04-0BD3-E44D-1411-C0204C2DBDB1}"/>
              </a:ext>
            </a:extLst>
          </p:cNvPr>
          <p:cNvCxnSpPr>
            <a:cxnSpLocks/>
          </p:cNvCxnSpPr>
          <p:nvPr/>
        </p:nvCxnSpPr>
        <p:spPr>
          <a:xfrm flipH="1">
            <a:off x="7554361" y="4713897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CF7B1F-0798-9108-3375-14FB267BF40D}"/>
              </a:ext>
            </a:extLst>
          </p:cNvPr>
          <p:cNvCxnSpPr>
            <a:cxnSpLocks/>
          </p:cNvCxnSpPr>
          <p:nvPr/>
        </p:nvCxnSpPr>
        <p:spPr>
          <a:xfrm flipH="1">
            <a:off x="3383182" y="4162460"/>
            <a:ext cx="907464" cy="0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DE38148-EE0E-1160-35BC-9CA275A488F5}"/>
              </a:ext>
            </a:extLst>
          </p:cNvPr>
          <p:cNvSpPr/>
          <p:nvPr/>
        </p:nvSpPr>
        <p:spPr>
          <a:xfrm>
            <a:off x="7674762" y="942554"/>
            <a:ext cx="2694663" cy="54589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return_addr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93307E-5168-8370-EBA6-FCCCC54CBC99}"/>
              </a:ext>
            </a:extLst>
          </p:cNvPr>
          <p:cNvSpPr txBox="1"/>
          <p:nvPr/>
        </p:nvSpPr>
        <p:spPr>
          <a:xfrm>
            <a:off x="4414478" y="2929379"/>
            <a:ext cx="26845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Overflow can overwrite the </a:t>
            </a:r>
            <a:r>
              <a:rPr lang="en-US" sz="2400" b="1" i="1" dirty="0" err="1"/>
              <a:t>return_addr</a:t>
            </a:r>
            <a:r>
              <a:rPr lang="en-US" sz="2400" b="1" i="1" dirty="0"/>
              <a:t> on the stack.</a:t>
            </a:r>
            <a:br>
              <a:rPr lang="en-US" sz="2400" b="1" i="1" dirty="0"/>
            </a:br>
            <a:br>
              <a:rPr lang="en-US" sz="2400" b="1" i="1" dirty="0"/>
            </a:br>
            <a:r>
              <a:rPr lang="en-US" sz="2400" b="1" i="1" dirty="0"/>
              <a:t>Jump to attack selected address on return!!!</a:t>
            </a:r>
          </a:p>
        </p:txBody>
      </p:sp>
    </p:spTree>
    <p:extLst>
      <p:ext uri="{BB962C8B-B14F-4D97-AF65-F5344CB8AC3E}">
        <p14:creationId xmlns:p14="http://schemas.microsoft.com/office/powerpoint/2010/main" val="2035421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A20AC-317A-F34F-2B2D-FA7640DBE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88018-85B4-A3F6-0360-E45A50559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	char* </a:t>
            </a:r>
            <a:r>
              <a:rPr lang="en-US" dirty="0" err="1"/>
              <a:t>mystring</a:t>
            </a:r>
            <a:r>
              <a:rPr lang="en-US" dirty="0"/>
              <a:t> = malloc(1024);</a:t>
            </a:r>
          </a:p>
          <a:p>
            <a:r>
              <a:rPr lang="en-US" dirty="0"/>
              <a:t>	// some stuff</a:t>
            </a:r>
          </a:p>
          <a:p>
            <a:r>
              <a:rPr lang="en-US" dirty="0"/>
              <a:t>	free(</a:t>
            </a:r>
            <a:r>
              <a:rPr lang="en-US" dirty="0" err="1"/>
              <a:t>mystring</a:t>
            </a:r>
            <a:r>
              <a:rPr lang="en-US" dirty="0"/>
              <a:t>);</a:t>
            </a:r>
          </a:p>
          <a:p>
            <a:r>
              <a:rPr lang="en-US" dirty="0"/>
              <a:t>	// </a:t>
            </a:r>
            <a:r>
              <a:rPr lang="en-US" dirty="0" err="1"/>
              <a:t>mystring</a:t>
            </a:r>
            <a:r>
              <a:rPr lang="en-US" dirty="0"/>
              <a:t> not zeroed</a:t>
            </a:r>
          </a:p>
          <a:p>
            <a:r>
              <a:rPr lang="en-US" dirty="0"/>
              <a:t>	*</a:t>
            </a:r>
            <a:r>
              <a:rPr lang="en-US" dirty="0" err="1"/>
              <a:t>mystring</a:t>
            </a:r>
            <a:r>
              <a:rPr lang="en-US" dirty="0"/>
              <a:t> = ‘a’; // write to a dangling pointer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02737C-90C5-1D62-1B59-CBBED48C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memory safety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3DB04A-026B-3158-EC8E-DAACF297933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Ensures that memory is only accessed while it is valid</a:t>
            </a:r>
          </a:p>
          <a:p>
            <a:r>
              <a:rPr lang="en-US" dirty="0"/>
              <a:t>E.g., a pointer can not point to an object that is freed</a:t>
            </a:r>
          </a:p>
          <a:p>
            <a:r>
              <a:rPr lang="en-US" dirty="0"/>
              <a:t>No “dangling pointers”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29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5989B-21C0-B5BC-4AAD-1BAF47339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2E07B4-8C97-7651-2831-665CDA958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Occurs when the pointer or reference goes out of scope, but the memory it was pointing to is not freed</a:t>
            </a:r>
          </a:p>
          <a:p>
            <a:r>
              <a:rPr lang="en-US" dirty="0"/>
              <a:t>Flip-side of dangling pointer</a:t>
            </a:r>
          </a:p>
          <a:p>
            <a:r>
              <a:rPr lang="en-US" dirty="0"/>
              <a:t>Not generally a security issue directly</a:t>
            </a:r>
          </a:p>
          <a:p>
            <a:r>
              <a:rPr lang="en-US" dirty="0"/>
              <a:t>Can result in denial-of-service errors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8A4A08-439A-0DA9-1DF8-AC7040E4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leak</a:t>
            </a:r>
          </a:p>
        </p:txBody>
      </p:sp>
    </p:spTree>
    <p:extLst>
      <p:ext uri="{BB962C8B-B14F-4D97-AF65-F5344CB8AC3E}">
        <p14:creationId xmlns:p14="http://schemas.microsoft.com/office/powerpoint/2010/main" val="3345710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5533F-4D68-6356-5E13-B43E17DF9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8BFAFF-EAA5-F73B-52D0-A5DC4448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Spatial memory safety</a:t>
            </a:r>
          </a:p>
          <a:p>
            <a:pPr lvl="1"/>
            <a:r>
              <a:rPr lang="en-US" dirty="0"/>
              <a:t>All objects have bounds associated with them</a:t>
            </a:r>
          </a:p>
          <a:p>
            <a:pPr lvl="1"/>
            <a:r>
              <a:rPr lang="en-US" dirty="0"/>
              <a:t>All memory accesses are bounds-checked</a:t>
            </a:r>
          </a:p>
          <a:p>
            <a:r>
              <a:rPr lang="en-US" dirty="0"/>
              <a:t>Temporal memory safety</a:t>
            </a:r>
          </a:p>
          <a:p>
            <a:pPr lvl="1"/>
            <a:r>
              <a:rPr lang="en-US" dirty="0"/>
              <a:t>Automatic memory management</a:t>
            </a:r>
          </a:p>
          <a:p>
            <a:pPr lvl="2"/>
            <a:r>
              <a:rPr lang="en-US" dirty="0"/>
              <a:t>Heap objects created using </a:t>
            </a:r>
            <a:r>
              <a:rPr lang="en-US" dirty="0">
                <a:latin typeface="Consolas" panose="020B0609020204030204" pitchFamily="49" charset="0"/>
              </a:rPr>
              <a:t>new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3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E.g.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Car c = new Car();</a:t>
            </a:r>
          </a:p>
          <a:p>
            <a:pPr lvl="2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Heap objects are automatically freed when no valid reference remain to them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“Garbage collection”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09D74A-8547-C212-5106-94386922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and memory safety</a:t>
            </a:r>
          </a:p>
        </p:txBody>
      </p:sp>
    </p:spTree>
    <p:extLst>
      <p:ext uri="{BB962C8B-B14F-4D97-AF65-F5344CB8AC3E}">
        <p14:creationId xmlns:p14="http://schemas.microsoft.com/office/powerpoint/2010/main" val="4222646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A8F48-81E3-22FE-F75A-C672482E1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1029E9-15CC-618A-4220-F381B6F34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static void main(String[]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args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func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void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func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()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Car c = new Car();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c.setSpeed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(100); // c goes out of scope here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	    // since no other reference points to it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	    // the Car object will now be freed the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	    // next time the garbage collector thread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	    // runs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A448DB-7A23-0486-3A11-22488E36F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68C019-CFB0-EA37-569B-78E10E5325D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process of automatic memory management for dynamically allocated memory</a:t>
            </a:r>
          </a:p>
          <a:p>
            <a:r>
              <a:rPr lang="en-US" b="1" dirty="0"/>
              <a:t>Garbage</a:t>
            </a:r>
            <a:r>
              <a:rPr lang="en-US" dirty="0"/>
              <a:t>: Objects no longer reachable or usable by the program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dirty="0"/>
              <a:t>Once an object is classified as “garbage” it is automatically reclaimed by a </a:t>
            </a:r>
            <a:r>
              <a:rPr lang="en-US" i="1" dirty="0"/>
              <a:t>garbage collector </a:t>
            </a:r>
            <a:r>
              <a:rPr lang="en-US" dirty="0"/>
              <a:t>thread</a:t>
            </a:r>
          </a:p>
          <a:p>
            <a:r>
              <a:rPr lang="en-US" dirty="0"/>
              <a:t>Prevents both dangling pointers and memory leaks</a:t>
            </a:r>
          </a:p>
        </p:txBody>
      </p:sp>
    </p:spTree>
    <p:extLst>
      <p:ext uri="{BB962C8B-B14F-4D97-AF65-F5344CB8AC3E}">
        <p14:creationId xmlns:p14="http://schemas.microsoft.com/office/powerpoint/2010/main" val="554986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AD308-9BE5-9FA5-7454-8A9A1487C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F2F6B8-8924-A042-78F7-3C9E251F9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Mark-and-sweep</a:t>
            </a:r>
          </a:p>
          <a:p>
            <a:pPr lvl="1"/>
            <a:r>
              <a:rPr lang="en-US" dirty="0"/>
              <a:t>Marking phase: mark reachable objects</a:t>
            </a:r>
          </a:p>
          <a:p>
            <a:pPr lvl="1"/>
            <a:r>
              <a:rPr lang="en-US" dirty="0"/>
              <a:t>Sweeping phase: sweep and free unreachable objects</a:t>
            </a:r>
          </a:p>
          <a:p>
            <a:r>
              <a:rPr lang="en-US" dirty="0"/>
              <a:t>Reference counting</a:t>
            </a:r>
          </a:p>
          <a:p>
            <a:pPr lvl="1"/>
            <a:r>
              <a:rPr lang="en-US" dirty="0"/>
              <a:t>Every heap object has a reference counter associated with them</a:t>
            </a:r>
          </a:p>
          <a:p>
            <a:pPr lvl="1"/>
            <a:r>
              <a:rPr lang="en-US" dirty="0"/>
              <a:t>Increment when a new reference points to the object</a:t>
            </a:r>
          </a:p>
          <a:p>
            <a:pPr lvl="1"/>
            <a:r>
              <a:rPr lang="en-US" dirty="0"/>
              <a:t>Decrement when a reference goes out of scope</a:t>
            </a:r>
          </a:p>
          <a:p>
            <a:pPr lvl="1"/>
            <a:r>
              <a:rPr lang="en-US" dirty="0"/>
              <a:t>Free the object when no new references to it</a:t>
            </a:r>
          </a:p>
          <a:p>
            <a:r>
              <a:rPr lang="en-US" dirty="0"/>
              <a:t>Garbage collection is expensive</a:t>
            </a:r>
          </a:p>
          <a:p>
            <a:pPr lvl="1"/>
            <a:r>
              <a:rPr lang="en-US" dirty="0"/>
              <a:t>Some languages such as Rust aim to eliminate garbage collection and still provide temporal memory safety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D18C7D-B7DC-2FEE-57AA-DB5407D5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357808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D7E07-E428-56B2-886A-14C3AC6F4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D0ECAE-D287-CA5E-A715-CB0102B34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safety determines the safety of the programming language</a:t>
            </a:r>
          </a:p>
          <a:p>
            <a:r>
              <a:rPr lang="en-US" dirty="0"/>
              <a:t>Memory safety is expensive</a:t>
            </a:r>
          </a:p>
          <a:p>
            <a:pPr lvl="1"/>
            <a:r>
              <a:rPr lang="en-US" dirty="0"/>
              <a:t>Additional bounds checks</a:t>
            </a:r>
          </a:p>
          <a:p>
            <a:pPr lvl="1"/>
            <a:r>
              <a:rPr lang="en-US" dirty="0"/>
              <a:t>Garbage collection</a:t>
            </a:r>
          </a:p>
          <a:p>
            <a:r>
              <a:rPr lang="en-US" dirty="0"/>
              <a:t>Security and performance trade-off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2A2489-49B3-1892-E600-8C8686E0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599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09B19-9198-7BC1-B1F1-9FB3705A8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C17A23-0FAA-BD62-42DE-3FD738D51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Confidentiality: information is only accessible to those authorized to it</a:t>
            </a:r>
          </a:p>
          <a:p>
            <a:r>
              <a:rPr lang="en-US" dirty="0"/>
              <a:t>Integrity: information is modified only by those authorized to do so</a:t>
            </a:r>
          </a:p>
          <a:p>
            <a:r>
              <a:rPr lang="en-US" dirty="0"/>
              <a:t>Availability: information is available to authorized users when needed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5D62ED-72F1-17AB-F3A1-25371541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security principles</a:t>
            </a:r>
          </a:p>
        </p:txBody>
      </p:sp>
    </p:spTree>
    <p:extLst>
      <p:ext uri="{BB962C8B-B14F-4D97-AF65-F5344CB8AC3E}">
        <p14:creationId xmlns:p14="http://schemas.microsoft.com/office/powerpoint/2010/main" val="190930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A12321-3680-70D7-AFE0-7F0BB2D63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Informally, </a:t>
            </a:r>
            <a:r>
              <a:rPr lang="en-US" dirty="0"/>
              <a:t>the software should perform </a:t>
            </a:r>
            <a:r>
              <a:rPr lang="en-US" b="1" dirty="0"/>
              <a:t>only </a:t>
            </a:r>
            <a:r>
              <a:rPr lang="en-US" dirty="0"/>
              <a:t>the programmer-intended operation</a:t>
            </a:r>
          </a:p>
          <a:p>
            <a:r>
              <a:rPr lang="en-US" dirty="0"/>
              <a:t>Surprisingly hard to ensure</a:t>
            </a:r>
          </a:p>
          <a:p>
            <a:pPr lvl="1"/>
            <a:r>
              <a:rPr lang="en-US" dirty="0"/>
              <a:t>Bugs are software flaws or defects that causes the program to behave unexpectedly</a:t>
            </a:r>
          </a:p>
          <a:p>
            <a:pPr lvl="1"/>
            <a:r>
              <a:rPr lang="en-US" dirty="0"/>
              <a:t>Some bugs lead to </a:t>
            </a:r>
            <a:r>
              <a:rPr lang="en-US" b="1" dirty="0"/>
              <a:t>software vulnerabilities</a:t>
            </a:r>
            <a:endParaRPr lang="en-US" dirty="0"/>
          </a:p>
          <a:p>
            <a:r>
              <a:rPr lang="en-US" dirty="0"/>
              <a:t>Software vulnerabilities are software flaws that attackers can exploit to compromise the system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A20FFA-C2DB-B464-1D71-74BE82A7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security?</a:t>
            </a:r>
          </a:p>
        </p:txBody>
      </p:sp>
    </p:spTree>
    <p:extLst>
      <p:ext uri="{BB962C8B-B14F-4D97-AF65-F5344CB8AC3E}">
        <p14:creationId xmlns:p14="http://schemas.microsoft.com/office/powerpoint/2010/main" val="137295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D72392A-E88A-C54A-91D4-6F8FE4A7D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788" y="802638"/>
            <a:ext cx="7850956" cy="582806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C6324ED-DF4B-FBBD-1976-2F0ED68D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attacks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323F75-202E-72FA-643E-31521F9BA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06" y="802638"/>
            <a:ext cx="10269383" cy="21243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E4EB8B-B0DC-DF46-311D-08FC30D48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1336" y="1110403"/>
            <a:ext cx="5969328" cy="5212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4226FA-E35A-D6FF-782A-F41BD58B6B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437" y="1937472"/>
            <a:ext cx="10378775" cy="284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6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3A77D-3A8E-81C5-0E2C-2656F9527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68CF39-D4EC-190F-A2ED-6F106B68A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218981"/>
          </a:xfrm>
        </p:spPr>
        <p:txBody>
          <a:bodyPr>
            <a:normAutofit/>
          </a:bodyPr>
          <a:lstStyle/>
          <a:p>
            <a:r>
              <a:rPr lang="en-US" dirty="0"/>
              <a:t>Memory safety is a property of a programming language that ensures all memory accesses are</a:t>
            </a:r>
          </a:p>
          <a:p>
            <a:pPr lvl="1"/>
            <a:r>
              <a:rPr lang="en-US" dirty="0"/>
              <a:t>Well-defined</a:t>
            </a:r>
          </a:p>
          <a:p>
            <a:pPr lvl="1"/>
            <a:r>
              <a:rPr lang="en-US" dirty="0"/>
              <a:t>Adhere to object boundaries</a:t>
            </a:r>
          </a:p>
          <a:p>
            <a:pPr lvl="1"/>
            <a:r>
              <a:rPr lang="en-US" dirty="0"/>
              <a:t>Adhere to types of allocated objects</a:t>
            </a:r>
          </a:p>
          <a:p>
            <a:r>
              <a:rPr lang="en-US" dirty="0"/>
              <a:t>Some programming languages have memory safety and some do not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6D176A-9741-BA4E-113F-570537B4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 and memory safety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95E452-9D49-9F45-BC69-F5A841BA093C}"/>
              </a:ext>
            </a:extLst>
          </p:cNvPr>
          <p:cNvGrpSpPr/>
          <p:nvPr/>
        </p:nvGrpSpPr>
        <p:grpSpPr>
          <a:xfrm>
            <a:off x="6283569" y="916213"/>
            <a:ext cx="5476968" cy="4533996"/>
            <a:chOff x="6283569" y="916213"/>
            <a:chExt cx="5476968" cy="4533996"/>
          </a:xfrm>
        </p:grpSpPr>
        <p:pic>
          <p:nvPicPr>
            <p:cNvPr id="1028" name="Picture 4" descr="Java logo and symbol, meaning, history, PNG">
              <a:extLst>
                <a:ext uri="{FF2B5EF4-FFF2-40B4-BE49-F238E27FC236}">
                  <a16:creationId xmlns:a16="http://schemas.microsoft.com/office/drawing/2014/main" id="{A75E0CE6-013C-8B97-B384-52961CC2FF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5806" y="916213"/>
              <a:ext cx="1723292" cy="1077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The Python Logo | Python Software Foundation">
              <a:extLst>
                <a:ext uri="{FF2B5EF4-FFF2-40B4-BE49-F238E27FC236}">
                  <a16:creationId xmlns:a16="http://schemas.microsoft.com/office/drawing/2014/main" id="{AEB7066C-AC5C-D901-DEBF-E333459FA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1811" y="953379"/>
              <a:ext cx="3188726" cy="1077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rust&quot; Icon - Download for free – Iconduck">
              <a:extLst>
                <a:ext uri="{FF2B5EF4-FFF2-40B4-BE49-F238E27FC236}">
                  <a16:creationId xmlns:a16="http://schemas.microsoft.com/office/drawing/2014/main" id="{53F19287-56A8-1BED-7409-246730D1FE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9701" y="2032269"/>
              <a:ext cx="1195754" cy="1195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DAQ | Multi-Function DAQ | ADLINK">
              <a:extLst>
                <a:ext uri="{FF2B5EF4-FFF2-40B4-BE49-F238E27FC236}">
                  <a16:creationId xmlns:a16="http://schemas.microsoft.com/office/drawing/2014/main" id="{951A1ECF-F1EC-3AA6-905D-EF242AF154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6436" y="3976724"/>
              <a:ext cx="1685881" cy="1277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Exercism: Track maintenance tool - Dashboard">
              <a:extLst>
                <a:ext uri="{FF2B5EF4-FFF2-40B4-BE49-F238E27FC236}">
                  <a16:creationId xmlns:a16="http://schemas.microsoft.com/office/drawing/2014/main" id="{310DBAD5-D7EF-6167-47F3-F4A7227088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8135" y="3976724"/>
              <a:ext cx="1359163" cy="1473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javascript logo png, javascript icon transparent png ...">
              <a:extLst>
                <a:ext uri="{FF2B5EF4-FFF2-40B4-BE49-F238E27FC236}">
                  <a16:creationId xmlns:a16="http://schemas.microsoft.com/office/drawing/2014/main" id="{C6E1D2B0-1B06-77A6-07A0-5C0BEE6C78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8135" y="2030436"/>
              <a:ext cx="1436077" cy="1436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E5589AB-A48D-0667-C714-F72BD5D1CBEF}"/>
                </a:ext>
              </a:extLst>
            </p:cNvPr>
            <p:cNvCxnSpPr/>
            <p:nvPr/>
          </p:nvCxnSpPr>
          <p:spPr>
            <a:xfrm>
              <a:off x="6283569" y="3634154"/>
              <a:ext cx="5310554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D0D358-DE91-565F-D4F6-A49698076C17}"/>
                </a:ext>
              </a:extLst>
            </p:cNvPr>
            <p:cNvSpPr txBox="1"/>
            <p:nvPr/>
          </p:nvSpPr>
          <p:spPr>
            <a:xfrm>
              <a:off x="7971134" y="3208190"/>
              <a:ext cx="1866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Memory safe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8C0C2C-946E-5BD6-D78E-662BBA3AE150}"/>
                </a:ext>
              </a:extLst>
            </p:cNvPr>
            <p:cNvSpPr txBox="1"/>
            <p:nvPr/>
          </p:nvSpPr>
          <p:spPr>
            <a:xfrm>
              <a:off x="7971134" y="3570039"/>
              <a:ext cx="21899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Memory unsafe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828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8DA12A-E779-BCAB-06CE-585DD0354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28933"/>
          </a:xfrm>
        </p:spPr>
        <p:txBody>
          <a:bodyPr/>
          <a:lstStyle/>
          <a:p>
            <a:r>
              <a:rPr lang="en-US" dirty="0"/>
              <a:t>Typically, ensuring memory safety requires additional runtime checks</a:t>
            </a:r>
          </a:p>
          <a:p>
            <a:pPr lvl="1"/>
            <a:r>
              <a:rPr lang="en-US" dirty="0"/>
              <a:t>For example, the Java compiler inserts bounds checks for array accesses that are inserted at runtime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Additional runtime checks reduces performance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C930FE-12C1-C92E-CC7B-25B07588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safety and performance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52E6C2-2AF2-3B9A-1F76-6687553B97AE}"/>
              </a:ext>
            </a:extLst>
          </p:cNvPr>
          <p:cNvSpPr txBox="1"/>
          <p:nvPr/>
        </p:nvSpPr>
        <p:spPr>
          <a:xfrm>
            <a:off x="801626" y="3119899"/>
            <a:ext cx="48885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indent="-455613"/>
            <a:r>
              <a:rPr lang="en-US" dirty="0">
                <a:latin typeface="Consolas" panose="020B0609020204030204" pitchFamily="49" charset="0"/>
              </a:rPr>
              <a:t>int [] numbers = [10, 20, 30];</a:t>
            </a:r>
          </a:p>
          <a:p>
            <a:pPr lvl="1" indent="-455613"/>
            <a:r>
              <a:rPr lang="en-US" dirty="0">
                <a:latin typeface="Consolas" panose="020B0609020204030204" pitchFamily="49" charset="0"/>
              </a:rPr>
              <a:t>int index = 30;</a:t>
            </a:r>
          </a:p>
          <a:p>
            <a:pPr lvl="1" indent="-455613"/>
            <a:r>
              <a:rPr lang="en-US" dirty="0" err="1">
                <a:latin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</a:rPr>
              <a:t>(numbers[index]);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6DBAF5-E578-0BB8-36D0-8D26B0E74685}"/>
              </a:ext>
            </a:extLst>
          </p:cNvPr>
          <p:cNvSpPr txBox="1"/>
          <p:nvPr/>
        </p:nvSpPr>
        <p:spPr>
          <a:xfrm>
            <a:off x="6318738" y="3230270"/>
            <a:ext cx="5310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indent="-455613"/>
            <a:r>
              <a:rPr lang="en-US" dirty="0">
                <a:latin typeface="Consolas" panose="020B0609020204030204" pitchFamily="49" charset="0"/>
              </a:rPr>
              <a:t>int [] numbers = [10, 20, 30];</a:t>
            </a:r>
          </a:p>
          <a:p>
            <a:pPr lvl="1" indent="-455613"/>
            <a:r>
              <a:rPr lang="en-US" dirty="0">
                <a:latin typeface="Consolas" panose="020B0609020204030204" pitchFamily="49" charset="0"/>
              </a:rPr>
              <a:t>int index = 30;</a:t>
            </a:r>
          </a:p>
          <a:p>
            <a:pPr lvl="1" indent="-455613"/>
            <a:r>
              <a:rPr lang="en-US" dirty="0">
                <a:latin typeface="Consolas" panose="020B0609020204030204" pitchFamily="49" charset="0"/>
              </a:rPr>
              <a:t>if (index &lt; </a:t>
            </a:r>
            <a:r>
              <a:rPr lang="en-US" dirty="0" err="1">
                <a:latin typeface="Consolas" panose="020B0609020204030204" pitchFamily="49" charset="0"/>
              </a:rPr>
              <a:t>numbers.length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lvl="1" indent="-455613"/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</a:rPr>
              <a:t>(numbers[index]);</a:t>
            </a:r>
          </a:p>
          <a:p>
            <a:pPr lvl="1" indent="-455613"/>
            <a:r>
              <a:rPr lang="en-US" dirty="0">
                <a:latin typeface="Consolas" panose="020B0609020204030204" pitchFamily="49" charset="0"/>
              </a:rPr>
              <a:t>} else {</a:t>
            </a:r>
          </a:p>
          <a:p>
            <a:pPr lvl="1" indent="-455613"/>
            <a:r>
              <a:rPr lang="en-US" dirty="0">
                <a:latin typeface="Consolas" panose="020B0609020204030204" pitchFamily="49" charset="0"/>
              </a:rPr>
              <a:t>	throw new </a:t>
            </a:r>
            <a:r>
              <a:rPr lang="en-US" dirty="0" err="1">
                <a:latin typeface="Consolas" panose="020B0609020204030204" pitchFamily="49" charset="0"/>
              </a:rPr>
              <a:t>ArrayIndexOutOfBoundsException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1" indent="-455613"/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223F5-3B61-BD5D-0C4C-82619BF723B3}"/>
              </a:ext>
            </a:extLst>
          </p:cNvPr>
          <p:cNvSpPr txBox="1"/>
          <p:nvPr/>
        </p:nvSpPr>
        <p:spPr>
          <a:xfrm>
            <a:off x="1688123" y="2473569"/>
            <a:ext cx="2517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Original Java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BF889B-7746-F321-20E4-D2702970A139}"/>
              </a:ext>
            </a:extLst>
          </p:cNvPr>
          <p:cNvSpPr txBox="1"/>
          <p:nvPr/>
        </p:nvSpPr>
        <p:spPr>
          <a:xfrm>
            <a:off x="6506307" y="2288902"/>
            <a:ext cx="43744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/>
              <a:t>Pseudo-code after Java compiler </a:t>
            </a:r>
          </a:p>
          <a:p>
            <a:pPr algn="ctr"/>
            <a:r>
              <a:rPr lang="en-US" sz="2400" b="1" i="1" dirty="0"/>
              <a:t>inserts checks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6CFB3-ACB3-0E4A-0829-F1F64858482F}"/>
              </a:ext>
            </a:extLst>
          </p:cNvPr>
          <p:cNvSpPr/>
          <p:nvPr/>
        </p:nvSpPr>
        <p:spPr>
          <a:xfrm>
            <a:off x="6318738" y="3763108"/>
            <a:ext cx="4360985" cy="398584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47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D8B494B-3626-D8FE-2540-B4FC44EBD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8090621"/>
              </p:ext>
            </p:extLst>
          </p:nvPr>
        </p:nvGraphicFramePr>
        <p:xfrm>
          <a:off x="360363" y="784225"/>
          <a:ext cx="11449050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B4A142E6-F5CB-58C5-6FB5-AF932198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vs. Java 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B46927-DF2C-8E47-C0BE-4F4098381F9D}"/>
              </a:ext>
            </a:extLst>
          </p:cNvPr>
          <p:cNvSpPr txBox="1"/>
          <p:nvPr/>
        </p:nvSpPr>
        <p:spPr>
          <a:xfrm>
            <a:off x="7502770" y="1160585"/>
            <a:ext cx="4196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https://programming-language-benchmarks.vercel.app/c-vs-java</a:t>
            </a:r>
          </a:p>
        </p:txBody>
      </p:sp>
    </p:spTree>
    <p:extLst>
      <p:ext uri="{BB962C8B-B14F-4D97-AF65-F5344CB8AC3E}">
        <p14:creationId xmlns:p14="http://schemas.microsoft.com/office/powerpoint/2010/main" val="1267638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4E1CE3-C6F8-98DF-D371-39BC78C5E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servers</a:t>
            </a:r>
          </a:p>
          <a:p>
            <a:pPr lvl="1"/>
            <a:r>
              <a:rPr lang="en-US" dirty="0"/>
              <a:t>Nginx, Apache Httpd</a:t>
            </a:r>
          </a:p>
          <a:p>
            <a:r>
              <a:rPr lang="en-US" dirty="0"/>
              <a:t>Key-value stores</a:t>
            </a:r>
          </a:p>
          <a:p>
            <a:pPr lvl="1"/>
            <a:r>
              <a:rPr lang="en-US" dirty="0"/>
              <a:t>Redis, Memcached</a:t>
            </a:r>
          </a:p>
          <a:p>
            <a:r>
              <a:rPr lang="en-US" dirty="0"/>
              <a:t>Database servers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 err="1"/>
              <a:t>Postgresql</a:t>
            </a:r>
            <a:endParaRPr lang="en-US" dirty="0"/>
          </a:p>
          <a:p>
            <a:pPr lvl="1"/>
            <a:r>
              <a:rPr lang="en-US" dirty="0" err="1"/>
              <a:t>SQLLite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DECA4F-3FE6-823A-F380-368BF060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critical software in C/C++</a:t>
            </a:r>
          </a:p>
        </p:txBody>
      </p:sp>
      <p:pic>
        <p:nvPicPr>
          <p:cNvPr id="2052" name="Picture 4" descr="Applying custom configuration to Nginx Gateway Fabric :: blog.oddbit.com">
            <a:extLst>
              <a:ext uri="{FF2B5EF4-FFF2-40B4-BE49-F238E27FC236}">
                <a16:creationId xmlns:a16="http://schemas.microsoft.com/office/drawing/2014/main" id="{BC984CDB-B2E6-4A73-E00B-06536F388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611" y="854015"/>
            <a:ext cx="1877158" cy="112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launch an Apache Web Server from the CLI | by Marshall Hubbard |  Nerd For Tech | Medium">
            <a:extLst>
              <a:ext uri="{FF2B5EF4-FFF2-40B4-BE49-F238E27FC236}">
                <a16:creationId xmlns:a16="http://schemas.microsoft.com/office/drawing/2014/main" id="{2E41A565-F705-61E9-6611-472EFBE34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816" y="854015"/>
            <a:ext cx="2625969" cy="131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dis (company) - Wikipedia">
            <a:extLst>
              <a:ext uri="{FF2B5EF4-FFF2-40B4-BE49-F238E27FC236}">
                <a16:creationId xmlns:a16="http://schemas.microsoft.com/office/drawing/2014/main" id="{0B6DEA3B-DD86-C0AD-9653-A30F75F4A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354" y="2684868"/>
            <a:ext cx="3030415" cy="101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Why we should use Memcache">
            <a:extLst>
              <a:ext uri="{FF2B5EF4-FFF2-40B4-BE49-F238E27FC236}">
                <a16:creationId xmlns:a16="http://schemas.microsoft.com/office/drawing/2014/main" id="{E4D414FD-CDE5-CF59-DDC1-CCD19A832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234" y="2236011"/>
            <a:ext cx="4088227" cy="185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What Is MySQL?. MySQL is a freely available open-source… | by Visualmodo |  Medium">
            <a:extLst>
              <a:ext uri="{FF2B5EF4-FFF2-40B4-BE49-F238E27FC236}">
                <a16:creationId xmlns:a16="http://schemas.microsoft.com/office/drawing/2014/main" id="{E0D86ED0-9B11-D6E9-2472-8CC182E5B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981" y="3912204"/>
            <a:ext cx="2527788" cy="168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hat Is PostgreSQL?">
            <a:extLst>
              <a:ext uri="{FF2B5EF4-FFF2-40B4-BE49-F238E27FC236}">
                <a16:creationId xmlns:a16="http://schemas.microsoft.com/office/drawing/2014/main" id="{24616841-0358-E9C9-A2C5-FDA9C364C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4183022"/>
            <a:ext cx="2775618" cy="156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879628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6532</TotalTime>
  <Words>1772</Words>
  <Application>Microsoft Office PowerPoint</Application>
  <PresentationFormat>Widescreen</PresentationFormat>
  <Paragraphs>340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Helvetica</vt:lpstr>
      <vt:lpstr>Wingdings</vt:lpstr>
      <vt:lpstr>Preso 2022 Watertower Stats</vt:lpstr>
      <vt:lpstr>PowerPoint Presentation</vt:lpstr>
      <vt:lpstr>Sensitive user data</vt:lpstr>
      <vt:lpstr>Software security principles</vt:lpstr>
      <vt:lpstr>What is software security?</vt:lpstr>
      <vt:lpstr>Security attacks</vt:lpstr>
      <vt:lpstr>Programming languages and memory safety</vt:lpstr>
      <vt:lpstr>Memory safety and performance</vt:lpstr>
      <vt:lpstr>C vs. Java performance</vt:lpstr>
      <vt:lpstr>Performance critical software in C/C++</vt:lpstr>
      <vt:lpstr>Agenda</vt:lpstr>
      <vt:lpstr>Types of memory safety</vt:lpstr>
      <vt:lpstr>Spatial memory safety</vt:lpstr>
      <vt:lpstr>Lack of spatial memory safety</vt:lpstr>
      <vt:lpstr>Types of memory</vt:lpstr>
      <vt:lpstr>Stack layout</vt:lpstr>
      <vt:lpstr>Buffer overflow</vt:lpstr>
      <vt:lpstr>Buffer overflow</vt:lpstr>
      <vt:lpstr>Buffer overflow</vt:lpstr>
      <vt:lpstr>Vulnerable string-related libc functions</vt:lpstr>
      <vt:lpstr>Buffer overflow demo</vt:lpstr>
      <vt:lpstr>Function calls on X86 architectures</vt:lpstr>
      <vt:lpstr>Function calls on X86 architectures</vt:lpstr>
      <vt:lpstr>Control flow hijack</vt:lpstr>
      <vt:lpstr>Temporal memory safety</vt:lpstr>
      <vt:lpstr>Memory leak</vt:lpstr>
      <vt:lpstr>Java and memory safety</vt:lpstr>
      <vt:lpstr>Garbage collection</vt:lpstr>
      <vt:lpstr>Garbage collection algorithms</vt:lpstr>
      <vt:lpstr>Summary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735</cp:revision>
  <dcterms:created xsi:type="dcterms:W3CDTF">2019-06-30T03:25:06Z</dcterms:created>
  <dcterms:modified xsi:type="dcterms:W3CDTF">2024-12-25T19:26:08Z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