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0"/>
  </p:notesMasterIdLst>
  <p:handoutMasterIdLst>
    <p:handoutMasterId r:id="rId51"/>
  </p:handoutMasterIdLst>
  <p:sldIdLst>
    <p:sldId id="256" r:id="rId2"/>
    <p:sldId id="280" r:id="rId3"/>
    <p:sldId id="281" r:id="rId4"/>
    <p:sldId id="279" r:id="rId5"/>
    <p:sldId id="277" r:id="rId6"/>
    <p:sldId id="278" r:id="rId7"/>
    <p:sldId id="282" r:id="rId8"/>
    <p:sldId id="283" r:id="rId9"/>
    <p:sldId id="291" r:id="rId10"/>
    <p:sldId id="265" r:id="rId11"/>
    <p:sldId id="289" r:id="rId12"/>
    <p:sldId id="266" r:id="rId13"/>
    <p:sldId id="267" r:id="rId14"/>
    <p:sldId id="285" r:id="rId15"/>
    <p:sldId id="287" r:id="rId16"/>
    <p:sldId id="290" r:id="rId17"/>
    <p:sldId id="324" r:id="rId18"/>
    <p:sldId id="325" r:id="rId19"/>
    <p:sldId id="326" r:id="rId20"/>
    <p:sldId id="327" r:id="rId21"/>
    <p:sldId id="341" r:id="rId22"/>
    <p:sldId id="330" r:id="rId23"/>
    <p:sldId id="328" r:id="rId24"/>
    <p:sldId id="331" r:id="rId25"/>
    <p:sldId id="333" r:id="rId26"/>
    <p:sldId id="332" r:id="rId27"/>
    <p:sldId id="334" r:id="rId28"/>
    <p:sldId id="335" r:id="rId29"/>
    <p:sldId id="329" r:id="rId30"/>
    <p:sldId id="336" r:id="rId31"/>
    <p:sldId id="258" r:id="rId32"/>
    <p:sldId id="261" r:id="rId33"/>
    <p:sldId id="259" r:id="rId34"/>
    <p:sldId id="260" r:id="rId35"/>
    <p:sldId id="264" r:id="rId36"/>
    <p:sldId id="321" r:id="rId37"/>
    <p:sldId id="294" r:id="rId38"/>
    <p:sldId id="323" r:id="rId39"/>
    <p:sldId id="337" r:id="rId40"/>
    <p:sldId id="338" r:id="rId41"/>
    <p:sldId id="273" r:id="rId42"/>
    <p:sldId id="275" r:id="rId43"/>
    <p:sldId id="270" r:id="rId44"/>
    <p:sldId id="271" r:id="rId45"/>
    <p:sldId id="274" r:id="rId46"/>
    <p:sldId id="272" r:id="rId47"/>
    <p:sldId id="340" r:id="rId48"/>
    <p:sldId id="322" r:id="rId49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9B9FF"/>
    <a:srgbClr val="003399"/>
    <a:srgbClr val="DDDDFF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43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microsoft.com/office/2018/10/relationships/authors" Target="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C792A-58F9-24D9-E592-5E2DB77F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5EF49-D134-B397-04BC-2859A9578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9687BA-E7B9-D17B-A8C9-4C63FB1F6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97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performance</a:t>
            </a:r>
          </a:p>
        </p:txBody>
      </p:sp>
    </p:spTree>
    <p:extLst>
      <p:ext uri="{BB962C8B-B14F-4D97-AF65-F5344CB8AC3E}">
        <p14:creationId xmlns:p14="http://schemas.microsoft.com/office/powerpoint/2010/main" val="2804649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5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95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9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9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92024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Class hierarchy models real life relationships. Student is a subtype of Human. No clear parent-child relationship in the real world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We’d be adding this relationship just to make something </a:t>
            </a:r>
            <a:r>
              <a:rPr lang="en-US" dirty="0" err="1"/>
              <a:t>persistable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16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7446A-9BFF-D1BB-C758-0540A6B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09F450-F104-6C88-4B79-4A99AC612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EF1E4-9B10-6C62-E3B9-BEDD63B6C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4316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January 24,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January 24,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January 24,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January 24,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312346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Friday, January 24,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reflection_demo/tree/master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annotations/basics.html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reflection, proxies, and annotations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EF92DF-A47F-BE41-A614-583BEC87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Ability of a program to inspect and manipulate its own structure and behavior at runtime</a:t>
            </a:r>
          </a:p>
          <a:p>
            <a:r>
              <a:rPr lang="en-US" dirty="0"/>
              <a:t>Can </a:t>
            </a:r>
            <a:r>
              <a:rPr lang="en-US" b="1" i="1" dirty="0"/>
              <a:t>dynamically </a:t>
            </a:r>
            <a:r>
              <a:rPr lang="en-US" dirty="0"/>
              <a:t>instantiate classes given a class name and invoke methods and constructors on it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Access and modify classes, methods, fields, and constructors dynamically</a:t>
            </a:r>
          </a:p>
          <a:p>
            <a:pPr lvl="1"/>
            <a:r>
              <a:rPr lang="en-US" dirty="0"/>
              <a:t>Facilitate frameworks, libraries, and tools (e.g., Spring, Hibernate)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149D5D-EE1E-6505-1B2A-2D0368B1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and 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267492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BA81C-DBDA-1F80-2061-7A0D4FCD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APIs to inspect and manipulate the classes, methods, fields, and so on… </a:t>
            </a:r>
          </a:p>
          <a:p>
            <a:r>
              <a:rPr lang="en-US" dirty="0"/>
              <a:t>Note: reflection bypasses all encapsulation</a:t>
            </a:r>
          </a:p>
          <a:p>
            <a:pPr lvl="1"/>
            <a:r>
              <a:rPr lang="en-US" dirty="0"/>
              <a:t>But (hopefully) for greater good!!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A4470-AB66-0F63-FB02-F0365543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reflection</a:t>
            </a:r>
          </a:p>
        </p:txBody>
      </p:sp>
    </p:spTree>
    <p:extLst>
      <p:ext uri="{BB962C8B-B14F-4D97-AF65-F5344CB8AC3E}">
        <p14:creationId xmlns:p14="http://schemas.microsoft.com/office/powerpoint/2010/main" val="184330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98CC07-2214-A609-9EFF-BF118E87D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java.lang.Class</a:t>
            </a:r>
            <a:r>
              <a:rPr lang="en-US" dirty="0"/>
              <a:t>: Represents a class or interface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r>
              <a:rPr lang="en-US" dirty="0"/>
              <a:t>: Represents a class method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r>
              <a:rPr lang="en-US" dirty="0"/>
              <a:t>: Represents a class field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java.lang.reflect.Constructor</a:t>
            </a:r>
            <a:r>
              <a:rPr lang="en-US" dirty="0"/>
              <a:t>: Represents a constructor</a:t>
            </a:r>
          </a:p>
          <a:p>
            <a:r>
              <a:rPr lang="en-US" dirty="0"/>
              <a:t>Important</a:t>
            </a:r>
          </a:p>
          <a:p>
            <a:pPr lvl="1"/>
            <a:r>
              <a:rPr lang="en-US" dirty="0"/>
              <a:t>An object of type </a:t>
            </a:r>
            <a:r>
              <a:rPr lang="en-US" dirty="0">
                <a:latin typeface="Consolas" panose="020B0609020204030204" pitchFamily="49" charset="0"/>
              </a:rPr>
              <a:t>Class</a:t>
            </a:r>
            <a:r>
              <a:rPr lang="en-US" dirty="0"/>
              <a:t> would represent each class in your program</a:t>
            </a:r>
          </a:p>
          <a:p>
            <a:pPr lvl="1"/>
            <a:r>
              <a:rPr lang="en-US" dirty="0"/>
              <a:t>An object of type Method would represent each method in a class</a:t>
            </a:r>
          </a:p>
          <a:p>
            <a:pPr lvl="2"/>
            <a:r>
              <a:rPr lang="en-US" dirty="0"/>
              <a:t>… and so on…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C71FA-CE07-C017-0ECB-14AA0B44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classes</a:t>
            </a:r>
          </a:p>
        </p:txBody>
      </p:sp>
    </p:spTree>
    <p:extLst>
      <p:ext uri="{BB962C8B-B14F-4D97-AF65-F5344CB8AC3E}">
        <p14:creationId xmlns:p14="http://schemas.microsoft.com/office/powerpoint/2010/main" val="58005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6E50E-CB93-6475-8AF4-2DA9CF02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Car {</a:t>
            </a:r>
          </a:p>
          <a:p>
            <a:r>
              <a:rPr lang="en-US" dirty="0"/>
              <a:t>	private String model;</a:t>
            </a:r>
          </a:p>
          <a:p>
            <a:r>
              <a:rPr lang="en-US" dirty="0"/>
              <a:t>	private int year;</a:t>
            </a:r>
          </a:p>
          <a:p>
            <a:r>
              <a:rPr lang="en-US" dirty="0"/>
              <a:t>	public String </a:t>
            </a:r>
            <a:r>
              <a:rPr lang="en-US" dirty="0" err="1"/>
              <a:t>getModel</a:t>
            </a:r>
            <a:r>
              <a:rPr lang="en-US" dirty="0"/>
              <a:t>() {return model;}</a:t>
            </a:r>
          </a:p>
          <a:p>
            <a:r>
              <a:rPr lang="en-US" dirty="0"/>
              <a:t>	public int </a:t>
            </a:r>
            <a:r>
              <a:rPr lang="en-US" dirty="0" err="1"/>
              <a:t>getYear</a:t>
            </a:r>
            <a:r>
              <a:rPr lang="en-US" dirty="0"/>
              <a:t>() { return year; }</a:t>
            </a:r>
          </a:p>
          <a:p>
            <a:r>
              <a:rPr lang="en-US" dirty="0"/>
              <a:t>	public Car(String model, int year) {...}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Car c = new Car(“Toyota”, 2019);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c.getClass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(c);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“Toyota” and then “2019”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1CC69-A19A-C8E5-276E-07DD6C73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21A12-8A55-4BA7-588F-8479421439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E.g., using reflection to dynamically invoke all getters in an object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9E9B7-3F67-22A7-5DA0-BECE80C4C8BB}"/>
              </a:ext>
            </a:extLst>
          </p:cNvPr>
          <p:cNvSpPr/>
          <p:nvPr/>
        </p:nvSpPr>
        <p:spPr>
          <a:xfrm>
            <a:off x="6667500" y="3455670"/>
            <a:ext cx="4632960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AB271-8D7E-3538-A84D-E5523C784F11}"/>
              </a:ext>
            </a:extLst>
          </p:cNvPr>
          <p:cNvSpPr/>
          <p:nvPr/>
        </p:nvSpPr>
        <p:spPr>
          <a:xfrm>
            <a:off x="6957060" y="3710132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E3117E-4C22-DA48-E022-3D0EA987A843}"/>
              </a:ext>
            </a:extLst>
          </p:cNvPr>
          <p:cNvSpPr/>
          <p:nvPr/>
        </p:nvSpPr>
        <p:spPr>
          <a:xfrm>
            <a:off x="6957060" y="3964594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656B8-755F-F8EC-A0CD-5295B64A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F99BB5-D5BD-DFCB-3361-A61D47ED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private 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int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public int </a:t>
            </a:r>
            <a:r>
              <a:rPr lang="en-US" dirty="0" err="1"/>
              <a:t>getAuthorName</a:t>
            </a:r>
            <a:r>
              <a:rPr lang="en-US" dirty="0"/>
              <a:t>() { return </a:t>
            </a:r>
            <a:r>
              <a:rPr lang="en-US" dirty="0" err="1"/>
              <a:t>authorName</a:t>
            </a:r>
            <a:r>
              <a:rPr lang="en-US" dirty="0"/>
              <a:t>; }</a:t>
            </a:r>
          </a:p>
          <a:p>
            <a:r>
              <a:rPr lang="en-US" dirty="0"/>
              <a:t>	public int </a:t>
            </a:r>
            <a:r>
              <a:rPr lang="en-US" dirty="0" err="1"/>
              <a:t>getContent</a:t>
            </a:r>
            <a:r>
              <a:rPr lang="en-US" dirty="0"/>
              <a:t>() { return content; }</a:t>
            </a:r>
          </a:p>
          <a:p>
            <a:r>
              <a:rPr lang="en-US" dirty="0"/>
              <a:t>	public Integer </a:t>
            </a:r>
            <a:r>
              <a:rPr lang="en-US" dirty="0" err="1"/>
              <a:t>getReplyCount</a:t>
            </a:r>
            <a:r>
              <a:rPr lang="en-US" dirty="0"/>
              <a:t>() { return </a:t>
            </a:r>
            <a:r>
              <a:rPr lang="en-US" dirty="0" err="1"/>
              <a:t>replyCount</a:t>
            </a:r>
            <a:r>
              <a:rPr lang="en-US" dirty="0"/>
              <a:t>; }</a:t>
            </a:r>
          </a:p>
          <a:p>
            <a:r>
              <a:rPr lang="en-US" dirty="0"/>
              <a:t>	public Post(String </a:t>
            </a:r>
            <a:r>
              <a:rPr lang="en-US" dirty="0" err="1"/>
              <a:t>authorName</a:t>
            </a:r>
            <a:r>
              <a:rPr lang="en-US" dirty="0"/>
              <a:t>, String content,</a:t>
            </a:r>
          </a:p>
          <a:p>
            <a:r>
              <a:rPr lang="en-US" dirty="0"/>
              <a:t>		int </a:t>
            </a:r>
            <a:r>
              <a:rPr lang="en-US" dirty="0" err="1"/>
              <a:t>replyCount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this.authorName</a:t>
            </a:r>
            <a:r>
              <a:rPr lang="en-US" dirty="0"/>
              <a:t> =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this.content</a:t>
            </a:r>
            <a:r>
              <a:rPr lang="en-US" dirty="0"/>
              <a:t> = content;</a:t>
            </a:r>
          </a:p>
          <a:p>
            <a:r>
              <a:rPr lang="en-US" dirty="0"/>
              <a:t>		</a:t>
            </a:r>
            <a:r>
              <a:rPr lang="en-US" dirty="0" err="1"/>
              <a:t>this.replyCount</a:t>
            </a:r>
            <a:r>
              <a:rPr lang="en-US" dirty="0"/>
              <a:t> =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Post p = new Post(“Tapti”, “Welcome to ECS 160”, 0);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p.getClass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(p);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“Tapti” and then “Welcome to ECS 160” and then “0”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401F5-757A-0E63-E238-D30A8773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reflection code works on all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9D398-47F3-FAB0-5A5F-5D1DB7DF0C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Using reflection on another object type</a:t>
            </a:r>
          </a:p>
        </p:txBody>
      </p:sp>
    </p:spTree>
    <p:extLst>
      <p:ext uri="{BB962C8B-B14F-4D97-AF65-F5344CB8AC3E}">
        <p14:creationId xmlns:p14="http://schemas.microsoft.com/office/powerpoint/2010/main" val="194690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3314F-88D2-0951-FAF6-AEA9F89A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</a:rPr>
              <a:t>classname</a:t>
            </a:r>
            <a:r>
              <a:rPr lang="en-US" dirty="0">
                <a:latin typeface="Consolas" panose="020B0609020204030204" pitchFamily="49" charset="0"/>
              </a:rPr>
              <a:t>&gt;) </a:t>
            </a:r>
            <a:r>
              <a:rPr lang="en-US" dirty="0"/>
              <a:t>– loads the Class object provided a fully qualified class name (</a:t>
            </a:r>
            <a:r>
              <a:rPr lang="en-US" dirty="0">
                <a:latin typeface="Consolas" panose="020B0609020204030204" pitchFamily="49" charset="0"/>
              </a:rPr>
              <a:t>com.ecs160.MyClass</a:t>
            </a:r>
            <a:r>
              <a:rPr lang="en-US" dirty="0"/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&lt;obj&gt;.</a:t>
            </a:r>
            <a:r>
              <a:rPr lang="en-US" dirty="0" err="1">
                <a:latin typeface="Consolas" panose="020B0609020204030204" pitchFamily="49" charset="0"/>
              </a:rPr>
              <a:t>getClass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- Gets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Class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object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obj</a:t>
            </a: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Get all method objects of type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for the Class object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class_object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- Get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method having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CACB9-253E-5A6C-F685-758DB99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API</a:t>
            </a:r>
          </a:p>
        </p:txBody>
      </p:sp>
    </p:spTree>
    <p:extLst>
      <p:ext uri="{BB962C8B-B14F-4D97-AF65-F5344CB8AC3E}">
        <p14:creationId xmlns:p14="http://schemas.microsoft.com/office/powerpoint/2010/main" val="272008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C78EB0-2EE3-9990-E9DA-7F3560D0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 demos</a:t>
            </a:r>
          </a:p>
          <a:p>
            <a:pPr lvl="1"/>
            <a:r>
              <a:rPr lang="en-US" dirty="0"/>
              <a:t>Demo1: Print all classes and methods in each class in a package</a:t>
            </a:r>
          </a:p>
          <a:p>
            <a:pPr lvl="1"/>
            <a:r>
              <a:rPr lang="en-US" dirty="0"/>
              <a:t>Demo2: Invoke all getters of an object</a:t>
            </a:r>
          </a:p>
          <a:p>
            <a:pPr lvl="1"/>
            <a:r>
              <a:rPr lang="en-US" dirty="0"/>
              <a:t>Demo3: Access private fields 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C22AB6-F8E7-973C-B7AC-EEC2C018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demo</a:t>
            </a:r>
          </a:p>
        </p:txBody>
      </p:sp>
    </p:spTree>
    <p:extLst>
      <p:ext uri="{BB962C8B-B14F-4D97-AF65-F5344CB8AC3E}">
        <p14:creationId xmlns:p14="http://schemas.microsoft.com/office/powerpoint/2010/main" val="3267618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989C86-04DB-C101-3102-1C9FD864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https://github.com/davsec-teaching/reflection_demo/tree/master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D4F05-6B8F-7464-C651-02E7FE0C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demo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97348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82EC0-7B3F-D9A9-43A7-472DAFB4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35606-7EF2-6F65-DDEE-FE87B7FBCB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Java reflection, proxies, and annotations</a:t>
            </a:r>
          </a:p>
        </p:txBody>
      </p:sp>
    </p:spTree>
    <p:extLst>
      <p:ext uri="{BB962C8B-B14F-4D97-AF65-F5344CB8AC3E}">
        <p14:creationId xmlns:p14="http://schemas.microsoft.com/office/powerpoint/2010/main" val="66912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12A3CF-210E-2D87-8688-605E834F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  <a:p>
            <a:r>
              <a:rPr lang="en-US" dirty="0"/>
              <a:t>Annotations</a:t>
            </a:r>
          </a:p>
          <a:p>
            <a:r>
              <a:rPr lang="en-US" dirty="0"/>
              <a:t>Annotations demo</a:t>
            </a:r>
          </a:p>
          <a:p>
            <a:r>
              <a:rPr lang="en-US" dirty="0"/>
              <a:t>Reflection use cases (if time permits)</a:t>
            </a:r>
          </a:p>
          <a:p>
            <a:r>
              <a:rPr lang="en-US" dirty="0"/>
              <a:t>Quiz @ 9:30 AM</a:t>
            </a:r>
          </a:p>
          <a:p>
            <a:pPr lvl="1"/>
            <a:r>
              <a:rPr lang="en-US" dirty="0"/>
              <a:t>10 minutes</a:t>
            </a:r>
          </a:p>
          <a:p>
            <a:pPr lvl="1"/>
            <a:r>
              <a:rPr lang="en-US" dirty="0"/>
              <a:t>Approved extensions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63B77-738C-ADF1-116F-7550A5D6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5099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BF276E-57DA-B6BE-EEF4-FC1B3414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sign up is closed</a:t>
            </a:r>
          </a:p>
          <a:p>
            <a:r>
              <a:rPr lang="en-US" dirty="0"/>
              <a:t>Extra office hours this Friday, 3 – 5 PM</a:t>
            </a:r>
          </a:p>
          <a:p>
            <a:r>
              <a:rPr lang="en-US" dirty="0"/>
              <a:t>TA will discuss more about CI/CD and go over topics for the quiz during discussion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ABBC4D-1497-4E19-4DF8-81B15F64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330779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FD076-6B66-3B6F-3CC5-D4D5A096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provides API to inspect class information</a:t>
            </a:r>
          </a:p>
          <a:p>
            <a:r>
              <a:rPr lang="en-US" dirty="0"/>
              <a:t>Facilitates the dynamic selection of which method/field/constructor to invoke or access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0E8E4D-13FE-9100-2526-DFA607A6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</p:txBody>
      </p:sp>
    </p:spTree>
    <p:extLst>
      <p:ext uri="{BB962C8B-B14F-4D97-AF65-F5344CB8AC3E}">
        <p14:creationId xmlns:p14="http://schemas.microsoft.com/office/powerpoint/2010/main" val="238563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4DA52-E94C-CE3C-A25C-A965ADEEB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C9883-1659-6D45-56C6-FB0F7204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java.lang.reflect.Class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An object of this type encapsulates the class information for a particular class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(“com.ecs160.MyApp”);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obj.getClass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Reflection can bypass access modifiers using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setAccessible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(true)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B108A7-F6D4-361E-9A5A-13801147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</p:txBody>
      </p:sp>
    </p:spTree>
    <p:extLst>
      <p:ext uri="{BB962C8B-B14F-4D97-AF65-F5344CB8AC3E}">
        <p14:creationId xmlns:p14="http://schemas.microsoft.com/office/powerpoint/2010/main" val="541099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70023B-E2A4-82F1-B13C-B0917CF3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1750CC-5AC7-7A50-8631-18826512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EDA01-D3AB-5D32-35F5-CCE6717B32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Java, all classes inherit the Object class implicitly</a:t>
            </a:r>
          </a:p>
          <a:p>
            <a:endParaRPr lang="en-US" dirty="0"/>
          </a:p>
          <a:p>
            <a:r>
              <a:rPr lang="en-US" dirty="0"/>
              <a:t>Every instance method call’s first implicit argument is the object it is being applied to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Student s = new Student();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s.getName</a:t>
            </a:r>
            <a:r>
              <a:rPr lang="en-US" dirty="0">
                <a:latin typeface="Consolas" panose="020B0609020204030204" pitchFamily="49" charset="0"/>
              </a:rPr>
              <a:t>(); // implicit first argument is 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0F26F-3A64-E066-C287-FF27412B137F}"/>
              </a:ext>
            </a:extLst>
          </p:cNvPr>
          <p:cNvSpPr/>
          <p:nvPr/>
        </p:nvSpPr>
        <p:spPr>
          <a:xfrm>
            <a:off x="8065477" y="1195754"/>
            <a:ext cx="1559169" cy="668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8BF61-B488-EED7-4A27-6076F4EB914C}"/>
              </a:ext>
            </a:extLst>
          </p:cNvPr>
          <p:cNvSpPr/>
          <p:nvPr/>
        </p:nvSpPr>
        <p:spPr>
          <a:xfrm>
            <a:off x="6262983" y="2749504"/>
            <a:ext cx="1559169" cy="668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55673-F7ED-2C40-D076-638308325107}"/>
              </a:ext>
            </a:extLst>
          </p:cNvPr>
          <p:cNvSpPr/>
          <p:nvPr/>
        </p:nvSpPr>
        <p:spPr>
          <a:xfrm>
            <a:off x="8256869" y="2761227"/>
            <a:ext cx="1559169" cy="6682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57225D-CA38-5D51-A5C4-A86C0A50CF77}"/>
              </a:ext>
            </a:extLst>
          </p:cNvPr>
          <p:cNvSpPr/>
          <p:nvPr/>
        </p:nvSpPr>
        <p:spPr>
          <a:xfrm>
            <a:off x="10098837" y="2761227"/>
            <a:ext cx="1559169" cy="668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27CA24-F5AB-1348-4474-1747C867C20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042567" y="1863969"/>
            <a:ext cx="1802495" cy="88553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78E4B4-9C45-27CF-8133-C64E65A4729B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8845062" y="1863969"/>
            <a:ext cx="191392" cy="8972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45F780-85F3-EDCE-2A99-C00E671CD295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8845062" y="1863969"/>
            <a:ext cx="2033360" cy="8972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4ED577-7DD2-B518-031D-8B934ECAC5CA}"/>
              </a:ext>
            </a:extLst>
          </p:cNvPr>
          <p:cNvSpPr txBox="1"/>
          <p:nvPr/>
        </p:nvSpPr>
        <p:spPr>
          <a:xfrm>
            <a:off x="6496954" y="197918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FC1A27-4D0C-1027-D179-E1A0B8CADD5D}"/>
              </a:ext>
            </a:extLst>
          </p:cNvPr>
          <p:cNvSpPr txBox="1"/>
          <p:nvPr/>
        </p:nvSpPr>
        <p:spPr>
          <a:xfrm>
            <a:off x="10126700" y="197918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8616C1-6310-50B0-AFE2-B2098B32534D}"/>
              </a:ext>
            </a:extLst>
          </p:cNvPr>
          <p:cNvSpPr txBox="1"/>
          <p:nvPr/>
        </p:nvSpPr>
        <p:spPr>
          <a:xfrm>
            <a:off x="7857644" y="228783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056274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2222C-E840-C0EA-2634-E9D907CF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Post { // fields of post}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483960-D1BA-7C9D-6495-2AE9E6CD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reflection?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592B8C-2DE2-E362-5002-80C1394FFA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Goal: reuse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logic, independent of the object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06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3721D-2F5F-ABA7-7724-88DCAB41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about an interface that other classes can implement?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public interface </a:t>
            </a:r>
            <a:r>
              <a:rPr lang="en-US" dirty="0" err="1">
                <a:latin typeface="Consolas" panose="020B0609020204030204" pitchFamily="49" charset="0"/>
              </a:rPr>
              <a:t>RedisPersistable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public persist();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Problem: an interface cannot have implemented methods</a:t>
            </a:r>
          </a:p>
          <a:p>
            <a:pPr lvl="2"/>
            <a:r>
              <a:rPr lang="en-US" dirty="0"/>
              <a:t>The interface cannot </a:t>
            </a:r>
            <a:r>
              <a:rPr lang="en-US" b="1" i="1" dirty="0"/>
              <a:t>contain </a:t>
            </a:r>
            <a:r>
              <a:rPr lang="en-US" dirty="0"/>
              <a:t>persistence logic</a:t>
            </a:r>
          </a:p>
          <a:p>
            <a:pPr lvl="2"/>
            <a:r>
              <a:rPr lang="en-US" dirty="0"/>
              <a:t>It can only specify that the class implementing the interface </a:t>
            </a:r>
          </a:p>
          <a:p>
            <a:pPr lvl="2"/>
            <a:r>
              <a:rPr lang="en-US" dirty="0"/>
              <a:t>An interface can only mandate that a class </a:t>
            </a:r>
            <a:r>
              <a:rPr lang="en-US" i="1" dirty="0"/>
              <a:t>provides </a:t>
            </a:r>
            <a:r>
              <a:rPr lang="en-US" dirty="0"/>
              <a:t>an implementation of </a:t>
            </a:r>
            <a:r>
              <a:rPr lang="en-US" dirty="0">
                <a:latin typeface="Consolas" panose="020B0609020204030204" pitchFamily="49" charset="0"/>
              </a:rPr>
              <a:t>persist</a:t>
            </a:r>
          </a:p>
          <a:p>
            <a:pPr marL="461963" lvl="2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4D8802-7B01-8233-9AA5-274D805F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</p:spTree>
    <p:extLst>
      <p:ext uri="{BB962C8B-B14F-4D97-AF65-F5344CB8AC3E}">
        <p14:creationId xmlns:p14="http://schemas.microsoft.com/office/powerpoint/2010/main" val="254660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9F52-EAD6-D168-A296-EFAA99CB4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E1AA4-0CA3-82E4-BD3C-4B5D8607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(“model”, </a:t>
            </a:r>
            <a:r>
              <a:rPr lang="en-US" dirty="0" err="1"/>
              <a:t>this.model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(“year”, </a:t>
            </a:r>
            <a:r>
              <a:rPr lang="en-US" dirty="0" err="1"/>
              <a:t>this.year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FE5681-608A-9CAF-3C02-B2A32EE5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283EC67-5628-0F9D-8992-283D9858A17F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public Post implements RedisPersistable {</a:t>
            </a:r>
            <a:br>
              <a:rPr lang="en-US"/>
            </a:br>
            <a:r>
              <a:rPr lang="en-US"/>
              <a:t>	private String content;</a:t>
            </a:r>
            <a:br>
              <a:rPr lang="en-US"/>
            </a:br>
            <a:r>
              <a:rPr lang="en-US"/>
              <a:t> 	private String createdAt;</a:t>
            </a:r>
            <a:br>
              <a:rPr lang="en-US"/>
            </a:br>
            <a:r>
              <a:rPr lang="en-US"/>
              <a:t>	public persist() {</a:t>
            </a:r>
            <a:br>
              <a:rPr lang="en-US"/>
            </a:br>
            <a:r>
              <a:rPr lang="en-US"/>
              <a:t>		Jedis jedis = new Jedis();</a:t>
            </a:r>
            <a:br>
              <a:rPr lang="en-US"/>
            </a:br>
            <a:r>
              <a:rPr lang="en-US"/>
              <a:t>		Map map = new HashMap();</a:t>
            </a:r>
            <a:br>
              <a:rPr lang="en-US"/>
            </a:br>
            <a:r>
              <a:rPr lang="en-US"/>
              <a:t>		map.put(“content”, this.content);</a:t>
            </a:r>
            <a:br>
              <a:rPr lang="en-US"/>
            </a:br>
            <a:r>
              <a:rPr lang="en-US"/>
              <a:t>		map.put(“createdAt”, this.createdAt);</a:t>
            </a:r>
            <a:br>
              <a:rPr lang="en-US"/>
            </a:br>
            <a:r>
              <a:rPr lang="en-US"/>
              <a:t>		jedis.hset(map);</a:t>
            </a:r>
            <a:br>
              <a:rPr lang="en-US"/>
            </a:br>
            <a:r>
              <a:rPr lang="en-US"/>
              <a:t>	}</a:t>
            </a:r>
            <a:br>
              <a:rPr lang="en-US"/>
            </a:br>
            <a:r>
              <a:rPr lang="en-US"/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04B27-AB5B-D354-99AE-6B6CCCD98CEC}"/>
              </a:ext>
            </a:extLst>
          </p:cNvPr>
          <p:cNvSpPr txBox="1"/>
          <p:nvPr/>
        </p:nvSpPr>
        <p:spPr>
          <a:xfrm>
            <a:off x="2844489" y="4372708"/>
            <a:ext cx="673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Does not result in any code reuse! </a:t>
            </a:r>
          </a:p>
        </p:txBody>
      </p:sp>
    </p:spTree>
    <p:extLst>
      <p:ext uri="{BB962C8B-B14F-4D97-AF65-F5344CB8AC3E}">
        <p14:creationId xmlns:p14="http://schemas.microsoft.com/office/powerpoint/2010/main" val="41645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6F466-98E3-768D-64FA-6BD160CA0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4FA6-BA1C-42CE-0B63-10FE90B5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a class?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RedisPersistable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public persist()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Problem: </a:t>
            </a:r>
            <a:r>
              <a:rPr lang="en-US" i="1" dirty="0"/>
              <a:t>kind of </a:t>
            </a:r>
            <a:r>
              <a:rPr lang="en-US" dirty="0"/>
              <a:t>breaks class hierarchy principles</a:t>
            </a:r>
          </a:p>
          <a:p>
            <a:pPr lvl="1"/>
            <a:r>
              <a:rPr lang="en-US" dirty="0"/>
              <a:t>Problem: can have only one parent class</a:t>
            </a:r>
          </a:p>
          <a:p>
            <a:pPr lvl="1"/>
            <a:r>
              <a:rPr lang="en-US" dirty="0"/>
              <a:t>Problem: the parent class does not have access to the child class members -&gt; does not even work!!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FE14C2-7CF9-4D6D-334A-3E6E660C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</p:spTree>
    <p:extLst>
      <p:ext uri="{BB962C8B-B14F-4D97-AF65-F5344CB8AC3E}">
        <p14:creationId xmlns:p14="http://schemas.microsoft.com/office/powerpoint/2010/main" val="130489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E168D-3D3B-4D2A-E1F6-10165DB74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8874-AAF4-08AB-5596-3DB63858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i="1" dirty="0"/>
              <a:t>// … What goes here?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526F7A-E285-8002-C9F9-B52019D4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82402F0A-F65F-353F-BB40-2DA8A656CC29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… </a:t>
            </a:r>
            <a:r>
              <a:rPr lang="en-US" b="1" i="1" dirty="0"/>
              <a:t>What goes here??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public Post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content;</a:t>
            </a:r>
            <a:br>
              <a:rPr lang="en-US" dirty="0"/>
            </a:br>
            <a:r>
              <a:rPr lang="en-US" dirty="0"/>
              <a:t> 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… </a:t>
            </a:r>
            <a:r>
              <a:rPr lang="en-US" b="1" dirty="0"/>
              <a:t>What goes here?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03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92D9F-52D2-1992-7EC8-06DB85CE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97FD0-F3BE-1CCE-17EF-67BA2DD4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(“model”, </a:t>
            </a:r>
            <a:r>
              <a:rPr lang="en-US" dirty="0" err="1"/>
              <a:t>this.model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(“year”, </a:t>
            </a:r>
            <a:r>
              <a:rPr lang="en-US" dirty="0" err="1"/>
              <a:t>this.year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89246B-63C7-8570-E178-3EC4C97B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647A444-C7B6-D3E5-7693-D2B420E491FD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Can’t access child class members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public Post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content;</a:t>
            </a:r>
            <a:br>
              <a:rPr lang="en-US" dirty="0"/>
            </a:br>
            <a:r>
              <a:rPr lang="en-US" dirty="0"/>
              <a:t> 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(“content”, </a:t>
            </a:r>
            <a:r>
              <a:rPr lang="en-US" dirty="0" err="1"/>
              <a:t>this.content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”, </a:t>
            </a:r>
            <a:r>
              <a:rPr lang="en-US" dirty="0" err="1"/>
              <a:t>this.createdAt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EC1713-63BB-EE19-2089-813FA586E0C7}"/>
              </a:ext>
            </a:extLst>
          </p:cNvPr>
          <p:cNvSpPr txBox="1"/>
          <p:nvPr/>
        </p:nvSpPr>
        <p:spPr>
          <a:xfrm>
            <a:off x="2809404" y="5099539"/>
            <a:ext cx="673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Does not result in any code reuse! </a:t>
            </a:r>
          </a:p>
        </p:txBody>
      </p:sp>
    </p:spTree>
    <p:extLst>
      <p:ext uri="{BB962C8B-B14F-4D97-AF65-F5344CB8AC3E}">
        <p14:creationId xmlns:p14="http://schemas.microsoft.com/office/powerpoint/2010/main" val="16720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EBFAB-EA13-8BA2-6B65-58D73D55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184AB-F592-7CC0-96E6-C0FE077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</a:t>
            </a:r>
            <a:r>
              <a:rPr lang="en-US" dirty="0" err="1"/>
              <a:t>fieldVal.setAccessible</a:t>
            </a:r>
            <a:r>
              <a:rPr lang="en-US" dirty="0"/>
              <a:t>(true);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DB3350-FD6D-0479-7E2E-3604600A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reflection?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B6BF35B-97DB-F13A-2393-F3840BEC7BEA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4297E-5EB7-2EE8-F6CC-0BF628E94F59}"/>
              </a:ext>
            </a:extLst>
          </p:cNvPr>
          <p:cNvSpPr/>
          <p:nvPr/>
        </p:nvSpPr>
        <p:spPr>
          <a:xfrm>
            <a:off x="6435969" y="2309446"/>
            <a:ext cx="5111262" cy="192258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E9214-B5F5-9BF0-E8A8-5796AD066B00}"/>
              </a:ext>
            </a:extLst>
          </p:cNvPr>
          <p:cNvSpPr/>
          <p:nvPr/>
        </p:nvSpPr>
        <p:spPr>
          <a:xfrm>
            <a:off x="6096000" y="4525108"/>
            <a:ext cx="5111262" cy="123136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B17FB-4F4F-F4CD-74F7-A98C04921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EC4502-A7A4-F5DB-3314-6C88638E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In-class quiz on Friday</a:t>
            </a:r>
          </a:p>
          <a:p>
            <a:r>
              <a:rPr lang="en-US" dirty="0"/>
              <a:t>Focus on OO, unit-testing, and CI/CD concepts</a:t>
            </a:r>
          </a:p>
          <a:p>
            <a:r>
              <a:rPr lang="en-US" dirty="0"/>
              <a:t>You won’t have to write code, but you will have to read code</a:t>
            </a:r>
          </a:p>
          <a:p>
            <a:r>
              <a:rPr lang="en-US" dirty="0"/>
              <a:t>Sample question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A {}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B {}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C extends A, B {}</a:t>
            </a:r>
            <a:br>
              <a:rPr lang="en-US" dirty="0"/>
            </a:br>
            <a:r>
              <a:rPr lang="en-US" dirty="0"/>
              <a:t>This code (choose one)</a:t>
            </a:r>
          </a:p>
          <a:p>
            <a:pPr lvl="2"/>
            <a:r>
              <a:rPr lang="en-US" dirty="0"/>
              <a:t>Both compiles and runs</a:t>
            </a:r>
          </a:p>
          <a:p>
            <a:pPr lvl="2"/>
            <a:r>
              <a:rPr lang="en-US" dirty="0"/>
              <a:t>Compiles, but doesn’t run</a:t>
            </a:r>
          </a:p>
          <a:p>
            <a:pPr lvl="2"/>
            <a:r>
              <a:rPr lang="en-US" dirty="0"/>
              <a:t>Runs but doesn’t compile</a:t>
            </a:r>
          </a:p>
          <a:p>
            <a:pPr lvl="2"/>
            <a:r>
              <a:rPr lang="en-US" dirty="0"/>
              <a:t>Doesn’t compile or run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C73F22-4C32-82EE-FC2A-0370E686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47858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94C85C-5897-0D20-4F31-AB61212F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	   </a:t>
            </a:r>
            <a:r>
              <a:rPr lang="en-US" dirty="0" err="1"/>
              <a:t>fieldVal.setAccessible</a:t>
            </a:r>
            <a:r>
              <a:rPr lang="en-US" dirty="0"/>
              <a:t>(true);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A6BF52-F05E-2158-3F0B-FB12A381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previous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F26F62-65B9-0A68-8FB0-9D897C763A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 fields saved</a:t>
            </a:r>
          </a:p>
          <a:p>
            <a:r>
              <a:rPr lang="en-US" dirty="0"/>
              <a:t>What if we want only a subset of all fields persisted?</a:t>
            </a:r>
          </a:p>
          <a:p>
            <a:r>
              <a:rPr lang="en-US" dirty="0"/>
              <a:t>Solution: annotations</a:t>
            </a:r>
          </a:p>
        </p:txBody>
      </p:sp>
    </p:spTree>
    <p:extLst>
      <p:ext uri="{BB962C8B-B14F-4D97-AF65-F5344CB8AC3E}">
        <p14:creationId xmlns:p14="http://schemas.microsoft.com/office/powerpoint/2010/main" val="318671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992E0-264E-E8C4-45A6-F25A7939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/>
          <a:p>
            <a:r>
              <a:rPr lang="en-US" dirty="0"/>
              <a:t>Annotations are “metadata” added to Java code</a:t>
            </a:r>
          </a:p>
          <a:p>
            <a:r>
              <a:rPr lang="en-US" dirty="0"/>
              <a:t>They have no direct impact on code execution at runtime</a:t>
            </a:r>
          </a:p>
          <a:p>
            <a:r>
              <a:rPr lang="en-US" dirty="0"/>
              <a:t>Java provides some annotations, programmer can define more</a:t>
            </a:r>
          </a:p>
          <a:p>
            <a:r>
              <a:rPr lang="en-US" dirty="0"/>
              <a:t>Syntax: </a:t>
            </a:r>
            <a:r>
              <a:rPr lang="en-US" dirty="0">
                <a:latin typeface="Consolas" panose="020B0609020204030204" pitchFamily="49" charset="0"/>
              </a:rPr>
              <a:t>@Annotation_name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Widely used in popular frameworks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DE99F-9DB2-37B7-D73A-06DF675F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annotations</a:t>
            </a:r>
          </a:p>
        </p:txBody>
      </p:sp>
    </p:spTree>
    <p:extLst>
      <p:ext uri="{BB962C8B-B14F-4D97-AF65-F5344CB8AC3E}">
        <p14:creationId xmlns:p14="http://schemas.microsoft.com/office/powerpoint/2010/main" val="2076095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786E0-30A9-C73A-2750-73E59C32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can be applied to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… many other program elements (Check </a:t>
            </a:r>
            <a:r>
              <a:rPr lang="en-US" dirty="0">
                <a:hlinkClick r:id="rId2"/>
              </a:rPr>
              <a:t>https://docs.oracle.com/javase/tutorial/java/annotations/basics.html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4EA7C-8586-82C8-4337-025747E5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targets</a:t>
            </a:r>
          </a:p>
        </p:txBody>
      </p:sp>
    </p:spTree>
    <p:extLst>
      <p:ext uri="{BB962C8B-B14F-4D97-AF65-F5344CB8AC3E}">
        <p14:creationId xmlns:p14="http://schemas.microsoft.com/office/powerpoint/2010/main" val="3970763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4EB6EA-FFC1-5248-BC28-BBDF6E0A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public void start()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(“Vehicle starts”);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Bicycle extends Vehicle {</a:t>
            </a:r>
          </a:p>
          <a:p>
            <a:r>
              <a:rPr lang="en-US" dirty="0"/>
              <a:t>	</a:t>
            </a:r>
            <a:r>
              <a:rPr lang="en-US" b="1" dirty="0"/>
              <a:t>@Override </a:t>
            </a:r>
          </a:p>
          <a:p>
            <a:r>
              <a:rPr lang="en-US" b="1" dirty="0"/>
              <a:t>	</a:t>
            </a:r>
            <a:r>
              <a:rPr lang="en-US" dirty="0"/>
              <a:t>public void start() { ... }</a:t>
            </a:r>
          </a:p>
          <a:p>
            <a:endParaRPr lang="en-US" b="1" dirty="0"/>
          </a:p>
          <a:p>
            <a:r>
              <a:rPr lang="en-US" b="1" dirty="0"/>
              <a:t>	@Override </a:t>
            </a:r>
            <a:r>
              <a:rPr lang="en-US" b="1" dirty="0">
                <a:solidFill>
                  <a:srgbClr val="FF0000"/>
                </a:solidFill>
              </a:rPr>
              <a:t>// COMPILER ERROR!</a:t>
            </a:r>
          </a:p>
          <a:p>
            <a:r>
              <a:rPr lang="en-US" b="1" dirty="0"/>
              <a:t>	</a:t>
            </a:r>
            <a:r>
              <a:rPr lang="en-US" dirty="0"/>
              <a:t>public void stop() { ... }</a:t>
            </a:r>
            <a:endParaRPr lang="en-US" b="1" dirty="0"/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29CE88-35D4-A9AD-6EC3-92A42683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for compiler checks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F7F2D-F153-4FBC-2FAB-49A0B8F9939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Additional information for the compiler</a:t>
            </a:r>
          </a:p>
          <a:p>
            <a:pPr lvl="1"/>
            <a:r>
              <a:rPr lang="en-US" dirty="0"/>
              <a:t>Detect errors</a:t>
            </a:r>
          </a:p>
          <a:p>
            <a:pPr lvl="1"/>
            <a:r>
              <a:rPr lang="en-US" dirty="0"/>
              <a:t>Suppress warnings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predefined annotations</a:t>
            </a:r>
          </a:p>
          <a:p>
            <a:pPr lvl="1"/>
            <a:r>
              <a:rPr lang="en-US" dirty="0"/>
              <a:t>@Override, @Deprecated, @SuppressWarnings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4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32561-1DD0-B452-94F1-ACFA6612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dirty="0"/>
              <a:t>The annotated method must override a parent method. If not, results in compiler error</a:t>
            </a:r>
          </a:p>
          <a:p>
            <a:r>
              <a:rPr lang="en-US" dirty="0">
                <a:latin typeface="Consolas" panose="020B0609020204030204" pitchFamily="49" charset="0"/>
              </a:rPr>
              <a:t>@Deprecated</a:t>
            </a:r>
          </a:p>
          <a:p>
            <a:pPr lvl="1"/>
            <a:r>
              <a:rPr lang="en-US" dirty="0"/>
              <a:t>The annotated method is deprecated and will show a compiler warning if used</a:t>
            </a:r>
          </a:p>
          <a:p>
            <a:r>
              <a:rPr lang="en-US" dirty="0">
                <a:latin typeface="Consolas" panose="020B0609020204030204" pitchFamily="49" charset="0"/>
              </a:rPr>
              <a:t>@SuppressWarnings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Compiler errors for the annotated entity are suppressed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D39989-15AB-886C-722D-ACC8C273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common predefined annotations</a:t>
            </a:r>
          </a:p>
        </p:txBody>
      </p:sp>
    </p:spTree>
    <p:extLst>
      <p:ext uri="{BB962C8B-B14F-4D97-AF65-F5344CB8AC3E}">
        <p14:creationId xmlns:p14="http://schemas.microsoft.com/office/powerpoint/2010/main" val="3603734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6EF2B-5FE9-BA79-A698-0374093B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MyAnnotation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@MyAnnotation 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author = "John Doe",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date = "3/17/2002",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public class Car extends Vehicle {</a:t>
            </a:r>
          </a:p>
          <a:p>
            <a:pPr marL="0" indent="0">
              <a:buNone/>
            </a:pPr>
            <a:r>
              <a:rPr lang="en-US" dirty="0"/>
              <a:t> 	// ...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A0BAF9-8A52-CC4B-890C-406C124A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2AB434-F665-256B-7D0F-A8575D33AC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Annotation definition must begin with @interface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Annotations can have multiple fields</a:t>
            </a:r>
          </a:p>
          <a:p>
            <a:pPr lvl="1"/>
            <a:r>
              <a:rPr lang="en-US" i="1" dirty="0"/>
              <a:t>Annotation type element</a:t>
            </a:r>
            <a:r>
              <a:rPr lang="en-US" dirty="0"/>
              <a:t> declarations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Each field has a constructor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Constructors can have default values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Fields can consist of arrays</a:t>
            </a:r>
          </a:p>
        </p:txBody>
      </p:sp>
    </p:spTree>
    <p:extLst>
      <p:ext uri="{BB962C8B-B14F-4D97-AF65-F5344CB8AC3E}">
        <p14:creationId xmlns:p14="http://schemas.microsoft.com/office/powerpoint/2010/main" val="2094696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CEB8C93-C383-DCB6-8276-0744F67E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compilation toolchain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F6B781F-9DDC-72E6-2BB0-1D082BA83B80}"/>
              </a:ext>
            </a:extLst>
          </p:cNvPr>
          <p:cNvSpPr/>
          <p:nvPr/>
        </p:nvSpPr>
        <p:spPr>
          <a:xfrm>
            <a:off x="2204874" y="4647698"/>
            <a:ext cx="2227732" cy="950194"/>
          </a:xfrm>
          <a:prstGeom prst="wedgeRectCallout">
            <a:avLst>
              <a:gd name="adj1" fmla="val -16367"/>
              <a:gd name="adj2" fmla="val -21577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only in the compiler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C60CC24-8351-8F1B-CB58-BC3B5F1FEB5B}"/>
              </a:ext>
            </a:extLst>
          </p:cNvPr>
          <p:cNvSpPr/>
          <p:nvPr/>
        </p:nvSpPr>
        <p:spPr>
          <a:xfrm>
            <a:off x="7066434" y="4852821"/>
            <a:ext cx="2227732" cy="950194"/>
          </a:xfrm>
          <a:prstGeom prst="wedgeRectCallout">
            <a:avLst>
              <a:gd name="adj1" fmla="val -18077"/>
              <a:gd name="adj2" fmla="val -17327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at runtime</a:t>
            </a:r>
          </a:p>
        </p:txBody>
      </p:sp>
    </p:spTree>
    <p:extLst>
      <p:ext uri="{BB962C8B-B14F-4D97-AF65-F5344CB8AC3E}">
        <p14:creationId xmlns:p14="http://schemas.microsoft.com/office/powerpoint/2010/main" val="37483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0E773-55E4-CC49-BD9C-B41939C9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@Retention(RetentionPolicy.RUNTIME)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MyAnnotation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D300CF-73B0-B322-387A-302A8163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and retention policies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BD7D42-4D5F-8E8F-74B8-23B15195F49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@Retention </a:t>
            </a:r>
            <a:r>
              <a:rPr lang="en-US" dirty="0"/>
              <a:t>annotation indicates the retention policy for the annotation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@Retention(RetentionPolicy.RUNTIME)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@Retention(RetentionPolicy.CLASS)</a:t>
            </a:r>
          </a:p>
          <a:p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Why would you want the annotation to be available at runtime?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989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86D8F-306F-6817-E33A-67F89448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check if annotation is present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… 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clazz.isAnnotationPresent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MyAnnotation.class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Field </a:t>
            </a:r>
            <a:r>
              <a:rPr lang="en-US" dirty="0" err="1">
                <a:latin typeface="Consolas" panose="020B0609020204030204" pitchFamily="49" charset="0"/>
              </a:rPr>
              <a:t>field</a:t>
            </a:r>
            <a:r>
              <a:rPr lang="en-US" dirty="0">
                <a:latin typeface="Consolas" panose="020B0609020204030204" pitchFamily="49" charset="0"/>
              </a:rPr>
              <a:t> = …;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field.isAnnotationPresent</a:t>
            </a:r>
            <a:r>
              <a:rPr lang="en-US" dirty="0">
                <a:latin typeface="Consolas" panose="020B0609020204030204" pitchFamily="49" charset="0"/>
              </a:rPr>
              <a:t>(…);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Same for </a:t>
            </a:r>
            <a:r>
              <a:rPr lang="en-US" dirty="0">
                <a:latin typeface="Consolas" panose="020B0609020204030204" pitchFamily="49" charset="0"/>
              </a:rPr>
              <a:t>Method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get the annotation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clazz.getAnnotation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MyAnnotation.class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get the values of the annotation element fields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In class demo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EC9A7F-DA34-89C2-E69E-58A212B4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can access annotations</a:t>
            </a:r>
          </a:p>
        </p:txBody>
      </p:sp>
    </p:spTree>
    <p:extLst>
      <p:ext uri="{BB962C8B-B14F-4D97-AF65-F5344CB8AC3E}">
        <p14:creationId xmlns:p14="http://schemas.microsoft.com/office/powerpoint/2010/main" val="3683747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A0F1-840C-8524-5AE5-F812023D9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A2F464-6369-1490-2630-DD3DB46F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98B28F-EA5A-D8B0-7228-C6868C41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previous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EBE3F5-428B-2059-CABD-FF97731EF3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 fields saved</a:t>
            </a:r>
          </a:p>
          <a:p>
            <a:r>
              <a:rPr lang="en-US" dirty="0"/>
              <a:t>What if we want only a subset of all fields persisted?</a:t>
            </a:r>
          </a:p>
          <a:p>
            <a:r>
              <a:rPr lang="en-US" dirty="0"/>
              <a:t>Solution: annotations</a:t>
            </a:r>
          </a:p>
        </p:txBody>
      </p:sp>
    </p:spTree>
    <p:extLst>
      <p:ext uri="{BB962C8B-B14F-4D97-AF65-F5344CB8AC3E}">
        <p14:creationId xmlns:p14="http://schemas.microsoft.com/office/powerpoint/2010/main" val="148157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FCF97-4444-7E6E-D2BC-9B16D76D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shifts from individual programmer perspective</a:t>
            </a:r>
          </a:p>
          <a:p>
            <a:r>
              <a:rPr lang="en-US" dirty="0"/>
              <a:t>Focus more on the larger software eco-system</a:t>
            </a:r>
          </a:p>
          <a:p>
            <a:r>
              <a:rPr lang="en-US" dirty="0"/>
              <a:t>How do you design code that can be easily reused by others?</a:t>
            </a:r>
          </a:p>
          <a:p>
            <a:pPr lvl="1"/>
            <a:r>
              <a:rPr lang="en-US" dirty="0"/>
              <a:t>How do we design frameworks and libraries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reduces </a:t>
            </a:r>
            <a:r>
              <a:rPr lang="en-US" dirty="0"/>
              <a:t>programmer effort?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ensures</a:t>
            </a:r>
            <a:r>
              <a:rPr lang="en-US" dirty="0"/>
              <a:t> the programmer cannot </a:t>
            </a:r>
            <a:r>
              <a:rPr lang="en-US" i="1" dirty="0"/>
              <a:t>accidentally</a:t>
            </a:r>
            <a:r>
              <a:rPr lang="en-US" dirty="0"/>
              <a:t> misuse it? </a:t>
            </a:r>
          </a:p>
          <a:p>
            <a:pPr lvl="3"/>
            <a:r>
              <a:rPr lang="en-US" dirty="0"/>
              <a:t>You assume </a:t>
            </a:r>
            <a:r>
              <a:rPr lang="en-US" dirty="0" err="1">
                <a:latin typeface="Consolas" panose="020B0609020204030204" pitchFamily="49" charset="0"/>
              </a:rPr>
              <a:t>methodA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is invoked </a:t>
            </a:r>
            <a:r>
              <a:rPr lang="en-US" i="1" dirty="0"/>
              <a:t>before </a:t>
            </a:r>
            <a:r>
              <a:rPr lang="en-US" dirty="0" err="1">
                <a:latin typeface="Consolas" panose="020B0609020204030204" pitchFamily="49" charset="0"/>
              </a:rPr>
              <a:t>methodB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but the programmer might not know 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937080-C4CC-88DE-F75C-17B4F381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few topics</a:t>
            </a:r>
          </a:p>
        </p:txBody>
      </p:sp>
    </p:spTree>
    <p:extLst>
      <p:ext uri="{BB962C8B-B14F-4D97-AF65-F5344CB8AC3E}">
        <p14:creationId xmlns:p14="http://schemas.microsoft.com/office/powerpoint/2010/main" val="1549414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AF0B6-2AA6-E56E-7591-EEC288C4A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9BF493-146A-67EA-02EF-1FB6D8DCA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7318"/>
            <a:ext cx="6224954" cy="5428006"/>
          </a:xfrm>
        </p:spPr>
        <p:txBody>
          <a:bodyPr>
            <a:noAutofit/>
          </a:bodyPr>
          <a:lstStyle/>
          <a:p>
            <a:r>
              <a:rPr lang="en-US" sz="1400" b="1" dirty="0"/>
              <a:t>@Retention(RetentionPolicy.RUNTIME)</a:t>
            </a:r>
          </a:p>
          <a:p>
            <a:r>
              <a:rPr lang="en-US" sz="1400" b="1" dirty="0"/>
              <a:t>public @interface </a:t>
            </a:r>
            <a:r>
              <a:rPr lang="en-US" sz="1400" b="1" dirty="0" err="1"/>
              <a:t>Persistable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Post { </a:t>
            </a:r>
          </a:p>
          <a:p>
            <a:r>
              <a:rPr lang="en-US" sz="1400" dirty="0"/>
              <a:t>	</a:t>
            </a:r>
            <a:r>
              <a:rPr lang="en-US" sz="1400" b="1" dirty="0"/>
              <a:t>@Persistable</a:t>
            </a:r>
          </a:p>
          <a:p>
            <a:r>
              <a:rPr lang="en-US" sz="1400" dirty="0"/>
              <a:t>	private String content;</a:t>
            </a:r>
          </a:p>
          <a:p>
            <a:r>
              <a:rPr lang="en-US" sz="1400" dirty="0"/>
              <a:t>	private Integer </a:t>
            </a:r>
            <a:r>
              <a:rPr lang="en-US" sz="1400" dirty="0" err="1"/>
              <a:t>tempVal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RedisDB</a:t>
            </a:r>
            <a:r>
              <a:rPr lang="en-US" sz="1400" dirty="0"/>
              <a:t> {</a:t>
            </a:r>
          </a:p>
          <a:p>
            <a:r>
              <a:rPr lang="en-US" sz="1400" dirty="0"/>
              <a:t>	// … set up Jedis Session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persistAll</a:t>
            </a:r>
            <a:r>
              <a:rPr lang="en-US" sz="1400" dirty="0"/>
              <a:t>(Object obj) {</a:t>
            </a:r>
          </a:p>
          <a:p>
            <a:r>
              <a:rPr lang="en-US" sz="1400" dirty="0"/>
              <a:t>		Map&lt;String, String&gt; </a:t>
            </a:r>
            <a:r>
              <a:rPr lang="en-US" sz="1400" dirty="0" err="1"/>
              <a:t>postMap</a:t>
            </a:r>
            <a:r>
              <a:rPr lang="en-US" sz="1400" dirty="0"/>
              <a:t>;</a:t>
            </a:r>
          </a:p>
          <a:p>
            <a:r>
              <a:rPr lang="en-US" sz="1400" dirty="0"/>
              <a:t>		for (Field f: </a:t>
            </a:r>
            <a:r>
              <a:rPr lang="en-US" sz="1400" dirty="0" err="1"/>
              <a:t>obj.getDeclaredFields</a:t>
            </a:r>
            <a:r>
              <a:rPr lang="en-US" sz="1400" dirty="0"/>
              <a:t>()) {</a:t>
            </a:r>
          </a:p>
          <a:p>
            <a:r>
              <a:rPr lang="en-US" sz="1400" dirty="0"/>
              <a:t>		   if (</a:t>
            </a:r>
            <a:r>
              <a:rPr lang="en-US" sz="1400" b="1" dirty="0" err="1"/>
              <a:t>f.isAnnotationPresent</a:t>
            </a:r>
            <a:r>
              <a:rPr lang="en-US" sz="1400" b="1" dirty="0"/>
              <a:t>(</a:t>
            </a:r>
            <a:r>
              <a:rPr lang="en-US" sz="1400" b="1" dirty="0" err="1"/>
              <a:t>Persistable.class</a:t>
            </a:r>
            <a:r>
              <a:rPr lang="en-US" sz="1400" dirty="0"/>
              <a:t>) {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f.setAccessible</a:t>
            </a:r>
            <a:r>
              <a:rPr lang="en-US" sz="1400" dirty="0"/>
              <a:t>(true);</a:t>
            </a:r>
          </a:p>
          <a:p>
            <a:r>
              <a:rPr lang="en-US" sz="1400" dirty="0"/>
              <a:t>		      String fieldname = </a:t>
            </a:r>
            <a:r>
              <a:rPr lang="en-US" sz="1400" dirty="0" err="1"/>
              <a:t>f.getName</a:t>
            </a:r>
            <a:r>
              <a:rPr lang="en-US" sz="1400" dirty="0"/>
              <a:t>();</a:t>
            </a:r>
          </a:p>
          <a:p>
            <a:r>
              <a:rPr lang="en-US" sz="1400" dirty="0"/>
              <a:t>		      Object </a:t>
            </a:r>
            <a:r>
              <a:rPr lang="en-US" sz="1400" dirty="0" err="1"/>
              <a:t>fieldVal</a:t>
            </a:r>
            <a:r>
              <a:rPr lang="en-US" sz="1400" dirty="0"/>
              <a:t> = </a:t>
            </a:r>
            <a:r>
              <a:rPr lang="en-US" sz="1400" dirty="0" err="1"/>
              <a:t>f.get</a:t>
            </a:r>
            <a:r>
              <a:rPr lang="en-US" sz="1400" dirty="0"/>
              <a:t>(obj);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postMap.put</a:t>
            </a:r>
            <a:r>
              <a:rPr lang="en-US" sz="1400" dirty="0"/>
              <a:t>(fieldname, </a:t>
            </a:r>
            <a:r>
              <a:rPr lang="en-US" sz="1400" dirty="0" err="1"/>
              <a:t>fieldVal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		   }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jedis.hset</a:t>
            </a:r>
            <a:r>
              <a:rPr lang="en-US" sz="1400" dirty="0"/>
              <a:t>(id++, </a:t>
            </a:r>
            <a:r>
              <a:rPr lang="en-US" sz="1400" dirty="0" err="1"/>
              <a:t>postMap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85867D-2E46-D1D9-AC0A-0C041C98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86A061-20C0-9569-3AA8-E21AC3E28B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annotation @Persistable with Runtime retention policy</a:t>
            </a:r>
          </a:p>
          <a:p>
            <a:r>
              <a:rPr lang="en-US" dirty="0"/>
              <a:t>Annotate only some fields </a:t>
            </a:r>
          </a:p>
          <a:p>
            <a:r>
              <a:rPr lang="en-US" dirty="0"/>
              <a:t>When persisting the fields, check if the annotation is present</a:t>
            </a:r>
          </a:p>
          <a:p>
            <a:pPr lvl="1"/>
            <a:r>
              <a:rPr lang="en-US" dirty="0"/>
              <a:t>Only persist if the annotation is present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4C0806-68BD-01C5-1D43-80DC9B640C05}"/>
              </a:ext>
            </a:extLst>
          </p:cNvPr>
          <p:cNvSpPr/>
          <p:nvPr/>
        </p:nvSpPr>
        <p:spPr>
          <a:xfrm>
            <a:off x="6015487" y="527318"/>
            <a:ext cx="5111262" cy="83255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8EB23-1D02-17F8-5C5F-E621F3985093}"/>
              </a:ext>
            </a:extLst>
          </p:cNvPr>
          <p:cNvSpPr/>
          <p:nvPr/>
        </p:nvSpPr>
        <p:spPr>
          <a:xfrm>
            <a:off x="6015487" y="1594118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D520D-66D3-35F0-E3A1-152168215393}"/>
              </a:ext>
            </a:extLst>
          </p:cNvPr>
          <p:cNvSpPr/>
          <p:nvPr/>
        </p:nvSpPr>
        <p:spPr>
          <a:xfrm>
            <a:off x="6800932" y="3552093"/>
            <a:ext cx="5238667" cy="47699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62D3FC-227D-B9A7-0A1A-6D48DCF9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to persist </a:t>
            </a:r>
            <a:r>
              <a:rPr lang="en-US" b="1" i="1" dirty="0"/>
              <a:t>any </a:t>
            </a:r>
            <a:r>
              <a:rPr lang="en-US" dirty="0"/>
              <a:t>object, provided it is annotated</a:t>
            </a:r>
          </a:p>
          <a:p>
            <a:r>
              <a:rPr lang="en-US" dirty="0"/>
              <a:t>The persistence framework </a:t>
            </a:r>
            <a:r>
              <a:rPr lang="en-US" b="1" i="1" dirty="0"/>
              <a:t>does not need </a:t>
            </a:r>
            <a:r>
              <a:rPr lang="en-US" dirty="0"/>
              <a:t>to know the classes that can be persisted</a:t>
            </a:r>
          </a:p>
          <a:p>
            <a:r>
              <a:rPr lang="en-US" dirty="0"/>
              <a:t>The persistence logic is </a:t>
            </a:r>
            <a:r>
              <a:rPr lang="en-US" b="1" i="1" dirty="0"/>
              <a:t>fully decoupled </a:t>
            </a:r>
            <a:r>
              <a:rPr lang="en-US" dirty="0"/>
              <a:t>from the application’s data model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A4E867-F6ED-BAC4-8E06-0520E0D1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gain?</a:t>
            </a:r>
          </a:p>
        </p:txBody>
      </p:sp>
    </p:spTree>
    <p:extLst>
      <p:ext uri="{BB962C8B-B14F-4D97-AF65-F5344CB8AC3E}">
        <p14:creationId xmlns:p14="http://schemas.microsoft.com/office/powerpoint/2010/main" val="344537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1D877D-DA4C-194E-43D6-CC81E4E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 persistence framework as a library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79D9AB-53BB-B324-235E-3ABC07DA8878}"/>
              </a:ext>
            </a:extLst>
          </p:cNvPr>
          <p:cNvSpPr/>
          <p:nvPr/>
        </p:nvSpPr>
        <p:spPr>
          <a:xfrm>
            <a:off x="4583724" y="827540"/>
            <a:ext cx="2637693" cy="1019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persistence.jar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1CDB4-1184-2007-2FD7-B11867A6E467}"/>
              </a:ext>
            </a:extLst>
          </p:cNvPr>
          <p:cNvSpPr/>
          <p:nvPr/>
        </p:nvSpPr>
        <p:spPr>
          <a:xfrm>
            <a:off x="2461846" y="3053057"/>
            <a:ext cx="1793630" cy="22156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codebase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0CECA-BF90-8B72-1636-65236F635CB0}"/>
              </a:ext>
            </a:extLst>
          </p:cNvPr>
          <p:cNvSpPr txBox="1"/>
          <p:nvPr/>
        </p:nvSpPr>
        <p:spPr>
          <a:xfrm>
            <a:off x="3692768" y="2079608"/>
            <a:ext cx="509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Provides </a:t>
            </a:r>
            <a:r>
              <a:rPr lang="en-US" sz="2400" b="1" dirty="0">
                <a:latin typeface="Consolas" panose="020B0609020204030204" pitchFamily="49" charset="0"/>
              </a:rPr>
              <a:t>@persistable </a:t>
            </a:r>
            <a:r>
              <a:rPr lang="en-US" sz="2400" b="1" i="1" dirty="0"/>
              <a:t>annotation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94F857C-D5E7-8056-D2A6-D143E394D975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3358662" y="1337493"/>
            <a:ext cx="1225063" cy="1715563"/>
          </a:xfrm>
          <a:prstGeom prst="curvedConnector2">
            <a:avLst/>
          </a:prstGeom>
          <a:ln w="539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D2C62E-244A-0D23-79ED-1003D796CDEC}"/>
              </a:ext>
            </a:extLst>
          </p:cNvPr>
          <p:cNvSpPr txBox="1"/>
          <p:nvPr/>
        </p:nvSpPr>
        <p:spPr>
          <a:xfrm>
            <a:off x="1935099" y="2411841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BBD8C-DB7A-D10A-99E3-FB900D8AECB3}"/>
              </a:ext>
            </a:extLst>
          </p:cNvPr>
          <p:cNvSpPr txBox="1"/>
          <p:nvPr/>
        </p:nvSpPr>
        <p:spPr>
          <a:xfrm>
            <a:off x="5076092" y="3153508"/>
            <a:ext cx="5369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@Persistable</a:t>
            </a:r>
          </a:p>
          <a:p>
            <a:r>
              <a:rPr lang="en-US" dirty="0">
                <a:latin typeface="Consolas" panose="020B0609020204030204" pitchFamily="49" charset="0"/>
              </a:rPr>
              <a:t>  String </a:t>
            </a:r>
            <a:r>
              <a:rPr lang="en-US" dirty="0" err="1">
                <a:latin typeface="Consolas" panose="020B0609020204030204" pitchFamily="49" charset="0"/>
              </a:rPr>
              <a:t>myField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rs.add</a:t>
            </a:r>
            <a:r>
              <a:rPr lang="en-US" dirty="0">
                <a:latin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rs.persistAll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4" grpId="0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FA05C-53AC-3841-AE1A-A90A91EF1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379F8-C483-AB24-C8C1-7B396AAF1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4D9C02-6172-F530-8E89-6A4B2A82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7D2DD91-66BA-D9AE-FB8E-CDC586C8568E}"/>
              </a:ext>
            </a:extLst>
          </p:cNvPr>
          <p:cNvSpPr/>
          <p:nvPr/>
        </p:nvSpPr>
        <p:spPr>
          <a:xfrm>
            <a:off x="1125415" y="2074985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D90CCC-AC13-6C6E-19AD-B2B34D181777}"/>
              </a:ext>
            </a:extLst>
          </p:cNvPr>
          <p:cNvSpPr/>
          <p:nvPr/>
        </p:nvSpPr>
        <p:spPr>
          <a:xfrm>
            <a:off x="5002823" y="2086708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Annotations</a:t>
            </a:r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FB0C8-5949-2E5F-BD3C-DF9963946FAF}"/>
              </a:ext>
            </a:extLst>
          </p:cNvPr>
          <p:cNvSpPr txBox="1"/>
          <p:nvPr/>
        </p:nvSpPr>
        <p:spPr>
          <a:xfrm>
            <a:off x="4928528" y="3779520"/>
            <a:ext cx="2901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Allows programmer to “mark” classes, methods, and fields and provide </a:t>
            </a:r>
          </a:p>
          <a:p>
            <a:r>
              <a:rPr lang="en-US" sz="2000" b="1" i="1" dirty="0"/>
              <a:t>additional metadata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BB255-C88E-3AB9-8F7A-017CA241356F}"/>
              </a:ext>
            </a:extLst>
          </p:cNvPr>
          <p:cNvSpPr txBox="1"/>
          <p:nvPr/>
        </p:nvSpPr>
        <p:spPr>
          <a:xfrm>
            <a:off x="1140130" y="3779520"/>
            <a:ext cx="2901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Allows programmer to dynamically invoke annotated methods, constructors, and so on…</a:t>
            </a: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CB8A5AEE-8860-94E4-65D6-5AB8CD36F4AF}"/>
              </a:ext>
            </a:extLst>
          </p:cNvPr>
          <p:cNvSpPr/>
          <p:nvPr/>
        </p:nvSpPr>
        <p:spPr>
          <a:xfrm>
            <a:off x="4041592" y="2368062"/>
            <a:ext cx="588961" cy="656492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AD82D286-5BCB-8995-B385-810F977AF513}"/>
              </a:ext>
            </a:extLst>
          </p:cNvPr>
          <p:cNvSpPr/>
          <p:nvPr/>
        </p:nvSpPr>
        <p:spPr>
          <a:xfrm>
            <a:off x="7748953" y="2414954"/>
            <a:ext cx="762000" cy="6096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uble Wave 11">
            <a:extLst>
              <a:ext uri="{FF2B5EF4-FFF2-40B4-BE49-F238E27FC236}">
                <a16:creationId xmlns:a16="http://schemas.microsoft.com/office/drawing/2014/main" id="{6720F436-08A7-6F0B-0DAE-022D9113EE52}"/>
              </a:ext>
            </a:extLst>
          </p:cNvPr>
          <p:cNvSpPr/>
          <p:nvPr/>
        </p:nvSpPr>
        <p:spPr>
          <a:xfrm>
            <a:off x="8792308" y="1892473"/>
            <a:ext cx="2543908" cy="1729957"/>
          </a:xfrm>
          <a:prstGeom prst="doubleWave">
            <a:avLst>
              <a:gd name="adj1" fmla="val 1506"/>
              <a:gd name="adj2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Powerful abstractions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3631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13B45-7ADD-AE02-EF4C-DDDE53A1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CalculatorTest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{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@Test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public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testAdd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    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calculator = new Calculator();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int result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calculator.add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(2, 3);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assertEquals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(5, result, "2 + 3 should equal 5");      	}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52AF9-E212-37CD-5D52-99564C5E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332A-B907-81DC-3961-B5AEF1D52E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JUnit: allows the programmer to annotate a class with </a:t>
            </a:r>
            <a:r>
              <a:rPr lang="en-US" dirty="0">
                <a:latin typeface="Consolas" panose="020B0609020204030204" pitchFamily="49" charset="0"/>
              </a:rPr>
              <a:t>@Test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specify pre- and post- operations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All methods of the class automatically executed using Reflection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invocation logic of the tests</a:t>
            </a:r>
          </a:p>
        </p:txBody>
      </p:sp>
      <p:pic>
        <p:nvPicPr>
          <p:cNvPr id="4100" name="Picture 4" descr="JUnit – About">
            <a:extLst>
              <a:ext uri="{FF2B5EF4-FFF2-40B4-BE49-F238E27FC236}">
                <a16:creationId xmlns:a16="http://schemas.microsoft.com/office/drawing/2014/main" id="{FD7DE92C-58D2-0161-B313-BC3BC5F6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42" y="785004"/>
            <a:ext cx="2801083" cy="8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38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4D95B-F7D7-B97E-633A-4C9AEB2A0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0D22D0-21B4-C267-9E89-CE0B0BE5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Car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@Id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@GeneratedValue(strategy=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GenerationType.IDENTITY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Long id;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name;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email;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99118B-502C-4297-4BB4-2C49DE5A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mapping (ORM) frameworks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12425-BFEC-A9E4-D0AE-24F6D318D8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Hibernate: allows the programmer to annotate a class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Provides an API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save()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that accepts an object of a class annotated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saves it in the database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SQL logic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In-class demo</a:t>
            </a:r>
          </a:p>
        </p:txBody>
      </p:sp>
      <p:pic>
        <p:nvPicPr>
          <p:cNvPr id="4102" name="Picture 6" descr="Hibernate (ORM) - in 11 steps - Apps on Google Play">
            <a:extLst>
              <a:ext uri="{FF2B5EF4-FFF2-40B4-BE49-F238E27FC236}">
                <a16:creationId xmlns:a16="http://schemas.microsoft.com/office/drawing/2014/main" id="{F1791AA3-8F63-EC7B-F4C1-1843ABAB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487" y="785004"/>
            <a:ext cx="1992923" cy="199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0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04B17-7783-A00B-7461-3789FF870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C6C87-FB7E-02EB-E069-BA993549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 fontScale="92500"/>
          </a:bodyPr>
          <a:lstStyle/>
          <a:p>
            <a:r>
              <a:rPr lang="en-US" dirty="0"/>
              <a:t>Microservice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Boot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MVC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MVC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Logging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Log4j, SL4J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create other design patterns such as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Inversion of Control (IoC)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8F2336-90ED-6AA5-F5A7-E8C7182E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more</a:t>
            </a:r>
          </a:p>
        </p:txBody>
      </p:sp>
      <p:pic>
        <p:nvPicPr>
          <p:cNvPr id="5122" name="Picture 2" descr="Web Development with Spring Boot Java | Study Coding with Shad">
            <a:extLst>
              <a:ext uri="{FF2B5EF4-FFF2-40B4-BE49-F238E27FC236}">
                <a16:creationId xmlns:a16="http://schemas.microsoft.com/office/drawing/2014/main" id="{0320AC36-5BBC-0DE0-64CA-42E7FE494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69" y="1063867"/>
            <a:ext cx="3048001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icronaut Framework · GitHub">
            <a:extLst>
              <a:ext uri="{FF2B5EF4-FFF2-40B4-BE49-F238E27FC236}">
                <a16:creationId xmlns:a16="http://schemas.microsoft.com/office/drawing/2014/main" id="{5D151F9A-5EEC-C9FC-5148-76D17942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53" y="1167909"/>
            <a:ext cx="1506415" cy="15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pring MVC: A Comprehensive Guide | by Prabhakar Kulkarni | Medium">
            <a:extLst>
              <a:ext uri="{FF2B5EF4-FFF2-40B4-BE49-F238E27FC236}">
                <a16:creationId xmlns:a16="http://schemas.microsoft.com/office/drawing/2014/main" id="{D1021692-38C4-72A6-1DD4-222B52933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48" y="2917610"/>
            <a:ext cx="3048002" cy="147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Log4j - Wikipedia">
            <a:extLst>
              <a:ext uri="{FF2B5EF4-FFF2-40B4-BE49-F238E27FC236}">
                <a16:creationId xmlns:a16="http://schemas.microsoft.com/office/drawing/2014/main" id="{B85811F5-F577-20E7-787A-C29AAAF4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4140964"/>
            <a:ext cx="3651738" cy="150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616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7D3D9-2E48-53B5-613B-B7265E9B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is slower than directly accessing the field/method</a:t>
            </a:r>
          </a:p>
          <a:p>
            <a:pPr lvl="1"/>
            <a:r>
              <a:rPr lang="en-US" dirty="0"/>
              <a:t>In some cases, it is okay</a:t>
            </a:r>
          </a:p>
          <a:p>
            <a:pPr lvl="2"/>
            <a:r>
              <a:rPr lang="en-US" dirty="0"/>
              <a:t>Database persistence, network communications</a:t>
            </a:r>
          </a:p>
          <a:p>
            <a:r>
              <a:rPr lang="en-US" dirty="0"/>
              <a:t>Commonly used optimizations</a:t>
            </a:r>
          </a:p>
          <a:p>
            <a:pPr lvl="1"/>
            <a:r>
              <a:rPr lang="en-US" dirty="0"/>
              <a:t>Bytecode generation – Hibernate and many others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6121AB-441A-9B77-5A1C-1B5429DD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 of reflection</a:t>
            </a:r>
          </a:p>
        </p:txBody>
      </p:sp>
    </p:spTree>
    <p:extLst>
      <p:ext uri="{BB962C8B-B14F-4D97-AF65-F5344CB8AC3E}">
        <p14:creationId xmlns:p14="http://schemas.microsoft.com/office/powerpoint/2010/main" val="7923969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728C4-911B-56F2-B9CE-710E8BB0D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walk through for JPA</a:t>
            </a:r>
          </a:p>
          <a:p>
            <a:r>
              <a:rPr lang="en-US" dirty="0"/>
              <a:t>Design a JUnit-like testing framework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F3DD3A-FDE3-71AE-397A-05A556FF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activity</a:t>
            </a:r>
          </a:p>
        </p:txBody>
      </p:sp>
    </p:spTree>
    <p:extLst>
      <p:ext uri="{BB962C8B-B14F-4D97-AF65-F5344CB8AC3E}">
        <p14:creationId xmlns:p14="http://schemas.microsoft.com/office/powerpoint/2010/main" val="184202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8DE86A-E5D3-28C5-6641-CFCDD838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design the Redis persistence class? 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305792-B2AD-8ECC-884F-E2F0DA86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Redis persistence from HW1</a:t>
            </a:r>
          </a:p>
        </p:txBody>
      </p:sp>
    </p:spTree>
    <p:extLst>
      <p:ext uri="{BB962C8B-B14F-4D97-AF65-F5344CB8AC3E}">
        <p14:creationId xmlns:p14="http://schemas.microsoft.com/office/powerpoint/2010/main" val="290400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3DCD8-8C74-1B57-1B40-7388F5C8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List&lt;Post&gt; </a:t>
            </a:r>
            <a:r>
              <a:rPr lang="en-US" dirty="0" err="1"/>
              <a:t>loadAll</a:t>
            </a:r>
            <a:r>
              <a:rPr lang="en-US" dirty="0"/>
              <a:t>() {</a:t>
            </a:r>
          </a:p>
          <a:p>
            <a:r>
              <a:rPr lang="en-US" dirty="0"/>
              <a:t>		// … jedis logic</a:t>
            </a:r>
          </a:p>
          <a:p>
            <a:r>
              <a:rPr lang="en-US" dirty="0"/>
              <a:t>		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		</a:t>
            </a:r>
            <a:r>
              <a:rPr lang="en-US" dirty="0" err="1"/>
              <a:t>post.setAuthorName</a:t>
            </a:r>
            <a:r>
              <a:rPr lang="en-US" dirty="0"/>
              <a:t>(...);</a:t>
            </a:r>
          </a:p>
          <a:p>
            <a:r>
              <a:rPr lang="en-US" dirty="0"/>
              <a:t>		// … populate all post fields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16AB43-7B6F-9CB4-5EB5-7A61FA06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design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DE468D-85E2-6E50-C2B9-4E95A2B890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a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that encapsulates all Redis persistence functionality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internally uses a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 from the jedis library</a:t>
            </a:r>
          </a:p>
          <a:p>
            <a:r>
              <a:rPr lang="en-US" dirty="0"/>
              <a:t>Expose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loadAll</a:t>
            </a:r>
            <a:r>
              <a:rPr lang="en-US" dirty="0"/>
              <a:t> methods to persist and load Post</a:t>
            </a:r>
          </a:p>
        </p:txBody>
      </p:sp>
    </p:spTree>
    <p:extLst>
      <p:ext uri="{BB962C8B-B14F-4D97-AF65-F5344CB8AC3E}">
        <p14:creationId xmlns:p14="http://schemas.microsoft.com/office/powerpoint/2010/main" val="234657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25CF6-22F2-A4F3-6F80-3E28A145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HW2 assignment asks you to do the following - </a:t>
            </a:r>
          </a:p>
          <a:p>
            <a:r>
              <a:rPr lang="en-US" dirty="0"/>
              <a:t>Design classes </a:t>
            </a:r>
          </a:p>
          <a:p>
            <a:pPr lvl="1"/>
            <a:r>
              <a:rPr lang="en-US" dirty="0"/>
              <a:t>User, Post, Comment, Feed, Platform, Scheduler, Analytics, Message, Notification</a:t>
            </a:r>
          </a:p>
          <a:p>
            <a:r>
              <a:rPr lang="en-US" dirty="0"/>
              <a:t>Add methods to the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to persist all of them to a Redis database</a:t>
            </a:r>
          </a:p>
          <a:p>
            <a:r>
              <a:rPr lang="en-US" dirty="0"/>
              <a:t>How to design/implement this?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F5B6DC-F772-881F-8B58-5E8BF24B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HW1</a:t>
            </a:r>
          </a:p>
        </p:txBody>
      </p:sp>
    </p:spTree>
    <p:extLst>
      <p:ext uri="{BB962C8B-B14F-4D97-AF65-F5344CB8AC3E}">
        <p14:creationId xmlns:p14="http://schemas.microsoft.com/office/powerpoint/2010/main" val="82880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BC0172-DFBD-6E66-C137-FD1288DE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 wrote the persistence code once, why should I have to write it again?</a:t>
            </a:r>
          </a:p>
          <a:p>
            <a:r>
              <a:rPr lang="en-US" dirty="0"/>
              <a:t>Two pieces to this puzzle</a:t>
            </a:r>
          </a:p>
          <a:p>
            <a:pPr lvl="1"/>
            <a:r>
              <a:rPr lang="en-US" dirty="0"/>
              <a:t>Reflection</a:t>
            </a:r>
          </a:p>
          <a:p>
            <a:pPr lvl="1"/>
            <a:r>
              <a:rPr lang="en-US" dirty="0"/>
              <a:t>Annotation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66EC82-EB76-027F-BAC2-D4BCCEAF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reuse persistence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59A647-782D-1494-650F-F14A2170A11F}"/>
              </a:ext>
            </a:extLst>
          </p:cNvPr>
          <p:cNvSpPr/>
          <p:nvPr/>
        </p:nvSpPr>
        <p:spPr>
          <a:xfrm>
            <a:off x="805375" y="4140005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CBFCA-078B-0B81-595E-3EFC7567F090}"/>
              </a:ext>
            </a:extLst>
          </p:cNvPr>
          <p:cNvSpPr/>
          <p:nvPr/>
        </p:nvSpPr>
        <p:spPr>
          <a:xfrm>
            <a:off x="4682783" y="4151728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Annotations</a:t>
            </a:r>
            <a:endParaRPr lang="en-US" sz="2800" dirty="0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9B322778-85A7-B876-0AEF-166BF945B092}"/>
              </a:ext>
            </a:extLst>
          </p:cNvPr>
          <p:cNvSpPr/>
          <p:nvPr/>
        </p:nvSpPr>
        <p:spPr>
          <a:xfrm>
            <a:off x="3721552" y="4433082"/>
            <a:ext cx="588961" cy="656492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BDD6DF47-D73E-6ED4-2B48-F305E8F128EC}"/>
              </a:ext>
            </a:extLst>
          </p:cNvPr>
          <p:cNvSpPr/>
          <p:nvPr/>
        </p:nvSpPr>
        <p:spPr>
          <a:xfrm>
            <a:off x="7428913" y="4479974"/>
            <a:ext cx="762000" cy="6096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48D6E94E-F260-767B-5B6C-23878517B885}"/>
              </a:ext>
            </a:extLst>
          </p:cNvPr>
          <p:cNvSpPr/>
          <p:nvPr/>
        </p:nvSpPr>
        <p:spPr>
          <a:xfrm>
            <a:off x="8472268" y="3957493"/>
            <a:ext cx="2543908" cy="1729957"/>
          </a:xfrm>
          <a:prstGeom prst="doubleWave">
            <a:avLst>
              <a:gd name="adj1" fmla="val 1506"/>
              <a:gd name="adj2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Powerful abstractions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2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EAC7E1-DB61-4A00-2E2C-97DDFAF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method invocation</a:t>
            </a:r>
          </a:p>
          <a:p>
            <a:pPr lvl="1"/>
            <a:r>
              <a:rPr lang="en-US" dirty="0"/>
              <a:t>Every instance method call’s first implicit argument is the object it is being applied to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Student s = new Student();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s.getName</a:t>
            </a:r>
            <a:r>
              <a:rPr lang="en-US" dirty="0">
                <a:latin typeface="Consolas" panose="020B0609020204030204" pitchFamily="49" charset="0"/>
              </a:rPr>
              <a:t>(); // implicit first argument is 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Not applicable to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static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functions</a:t>
            </a:r>
          </a:p>
          <a:p>
            <a:pPr lvl="2"/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What are static functions?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2F508-9A1C-74A1-9E2B-CD083D4D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23542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6007</TotalTime>
  <Words>3899</Words>
  <Application>Microsoft Office PowerPoint</Application>
  <PresentationFormat>Widescreen</PresentationFormat>
  <Paragraphs>579</Paragraphs>
  <Slides>48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Announcements</vt:lpstr>
      <vt:lpstr>Announcements</vt:lpstr>
      <vt:lpstr>Next few topics</vt:lpstr>
      <vt:lpstr>Recall: Redis persistence from HW1</vt:lpstr>
      <vt:lpstr>Potential design</vt:lpstr>
      <vt:lpstr>Extending HW1</vt:lpstr>
      <vt:lpstr>Goal: reuse persistence code</vt:lpstr>
      <vt:lpstr>Background</vt:lpstr>
      <vt:lpstr>Reflection and metaprogramming</vt:lpstr>
      <vt:lpstr>Java reflection</vt:lpstr>
      <vt:lpstr>Key classes</vt:lpstr>
      <vt:lpstr>Reflection example</vt:lpstr>
      <vt:lpstr>Same reflection code works on all objects</vt:lpstr>
      <vt:lpstr>Reflection API</vt:lpstr>
      <vt:lpstr>Reflection demo</vt:lpstr>
      <vt:lpstr>Reflection demo Github link</vt:lpstr>
      <vt:lpstr>PowerPoint Presentation</vt:lpstr>
      <vt:lpstr>Agenda</vt:lpstr>
      <vt:lpstr>Reflection recap</vt:lpstr>
      <vt:lpstr>Reflection recap</vt:lpstr>
      <vt:lpstr>Background</vt:lpstr>
      <vt:lpstr>Why reflection?</vt:lpstr>
      <vt:lpstr>Possible ideas</vt:lpstr>
      <vt:lpstr>Possible ideas</vt:lpstr>
      <vt:lpstr>Possible ideas</vt:lpstr>
      <vt:lpstr>Possible ideas</vt:lpstr>
      <vt:lpstr>Possible ideas</vt:lpstr>
      <vt:lpstr>Why reflection?</vt:lpstr>
      <vt:lpstr>Drawback of previous approach</vt:lpstr>
      <vt:lpstr>Java annotations</vt:lpstr>
      <vt:lpstr>Annotation targets</vt:lpstr>
      <vt:lpstr>Annotations for compiler checks</vt:lpstr>
      <vt:lpstr>Few common predefined annotations</vt:lpstr>
      <vt:lpstr>Defining new annotations</vt:lpstr>
      <vt:lpstr>Recall: compilation toolchain</vt:lpstr>
      <vt:lpstr>Annotations and retention policies</vt:lpstr>
      <vt:lpstr>Reflection can access annotations</vt:lpstr>
      <vt:lpstr>Drawback of previous approach</vt:lpstr>
      <vt:lpstr>Full solution</vt:lpstr>
      <vt:lpstr>What did we gain?</vt:lpstr>
      <vt:lpstr>Distribute persistence framework as a library</vt:lpstr>
      <vt:lpstr>Putting it all together</vt:lpstr>
      <vt:lpstr>Unit testing frameworks</vt:lpstr>
      <vt:lpstr>Object relational mapping (ORM) frameworks</vt:lpstr>
      <vt:lpstr>… and more</vt:lpstr>
      <vt:lpstr>Downside of reflection</vt:lpstr>
      <vt:lpstr>In-class activity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575</cp:revision>
  <dcterms:created xsi:type="dcterms:W3CDTF">2019-06-30T03:25:06Z</dcterms:created>
  <dcterms:modified xsi:type="dcterms:W3CDTF">2025-01-24T18:21:03Z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