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6"/>
  </p:notesMasterIdLst>
  <p:handoutMasterIdLst>
    <p:handoutMasterId r:id="rId77"/>
  </p:handoutMasterIdLst>
  <p:sldIdLst>
    <p:sldId id="256" r:id="rId2"/>
    <p:sldId id="317" r:id="rId3"/>
    <p:sldId id="316" r:id="rId4"/>
    <p:sldId id="257" r:id="rId5"/>
    <p:sldId id="306" r:id="rId6"/>
    <p:sldId id="308" r:id="rId7"/>
    <p:sldId id="309" r:id="rId8"/>
    <p:sldId id="310" r:id="rId9"/>
    <p:sldId id="311" r:id="rId10"/>
    <p:sldId id="287" r:id="rId11"/>
    <p:sldId id="314" r:id="rId12"/>
    <p:sldId id="319" r:id="rId13"/>
    <p:sldId id="320" r:id="rId14"/>
    <p:sldId id="315" r:id="rId15"/>
    <p:sldId id="318" r:id="rId16"/>
    <p:sldId id="321" r:id="rId17"/>
    <p:sldId id="322" r:id="rId18"/>
    <p:sldId id="313" r:id="rId19"/>
    <p:sldId id="288" r:id="rId20"/>
    <p:sldId id="289" r:id="rId21"/>
    <p:sldId id="323" r:id="rId22"/>
    <p:sldId id="305" r:id="rId23"/>
    <p:sldId id="329" r:id="rId24"/>
    <p:sldId id="324" r:id="rId25"/>
    <p:sldId id="325" r:id="rId26"/>
    <p:sldId id="326" r:id="rId27"/>
    <p:sldId id="343" r:id="rId28"/>
    <p:sldId id="328" r:id="rId29"/>
    <p:sldId id="344" r:id="rId30"/>
    <p:sldId id="327" r:id="rId31"/>
    <p:sldId id="342" r:id="rId32"/>
    <p:sldId id="345" r:id="rId33"/>
    <p:sldId id="301" r:id="rId34"/>
    <p:sldId id="300" r:id="rId35"/>
    <p:sldId id="302" r:id="rId36"/>
    <p:sldId id="330" r:id="rId37"/>
    <p:sldId id="335" r:id="rId38"/>
    <p:sldId id="331" r:id="rId39"/>
    <p:sldId id="334" r:id="rId40"/>
    <p:sldId id="338" r:id="rId41"/>
    <p:sldId id="337" r:id="rId42"/>
    <p:sldId id="339" r:id="rId43"/>
    <p:sldId id="340" r:id="rId44"/>
    <p:sldId id="341" r:id="rId45"/>
    <p:sldId id="258" r:id="rId46"/>
    <p:sldId id="261" r:id="rId47"/>
    <p:sldId id="262" r:id="rId48"/>
    <p:sldId id="263" r:id="rId49"/>
    <p:sldId id="264" r:id="rId50"/>
    <p:sldId id="265" r:id="rId51"/>
    <p:sldId id="266" r:id="rId52"/>
    <p:sldId id="267" r:id="rId53"/>
    <p:sldId id="268" r:id="rId54"/>
    <p:sldId id="269" r:id="rId55"/>
    <p:sldId id="271" r:id="rId56"/>
    <p:sldId id="270" r:id="rId57"/>
    <p:sldId id="272" r:id="rId58"/>
    <p:sldId id="274" r:id="rId59"/>
    <p:sldId id="273" r:id="rId60"/>
    <p:sldId id="276" r:id="rId61"/>
    <p:sldId id="275" r:id="rId62"/>
    <p:sldId id="284" r:id="rId63"/>
    <p:sldId id="285" r:id="rId64"/>
    <p:sldId id="277" r:id="rId65"/>
    <p:sldId id="296" r:id="rId66"/>
    <p:sldId id="295" r:id="rId67"/>
    <p:sldId id="278" r:id="rId68"/>
    <p:sldId id="279" r:id="rId69"/>
    <p:sldId id="280" r:id="rId70"/>
    <p:sldId id="281" r:id="rId71"/>
    <p:sldId id="297" r:id="rId72"/>
    <p:sldId id="298" r:id="rId73"/>
    <p:sldId id="291" r:id="rId74"/>
    <p:sldId id="260" r:id="rId75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B9B9FF"/>
    <a:srgbClr val="646464"/>
    <a:srgbClr val="B8B8B8"/>
    <a:srgbClr val="003399"/>
    <a:srgbClr val="0000FF"/>
    <a:srgbClr val="DDDDFF"/>
    <a:srgbClr val="E6E0EC"/>
    <a:srgbClr val="FFD5D5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>
        <p:scale>
          <a:sx n="75" d="100"/>
          <a:sy n="75" d="100"/>
        </p:scale>
        <p:origin x="545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8/10/relationships/authors" Target="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E8555-2F2E-BB3D-57A5-07191CCDC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B26C28-F60A-DF10-6213-FCEA2142A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35359-EF6F-298C-F74D-2DFB7748B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Different tradeoffs for each approach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will</a:t>
            </a:r>
            <a:r>
              <a:rPr lang="en-US" b="1" dirty="0"/>
              <a:t> explore these tradeoffs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5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Taylor swift post goes viral</a:t>
            </a:r>
          </a:p>
        </p:txBody>
      </p:sp>
    </p:spTree>
    <p:extLst>
      <p:ext uri="{BB962C8B-B14F-4D97-AF65-F5344CB8AC3E}">
        <p14:creationId xmlns:p14="http://schemas.microsoft.com/office/powerpoint/2010/main" val="3016370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Identical to the original machines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Must be taken down when demand falls back</a:t>
            </a:r>
          </a:p>
        </p:txBody>
      </p:sp>
    </p:spTree>
    <p:extLst>
      <p:ext uri="{BB962C8B-B14F-4D97-AF65-F5344CB8AC3E}">
        <p14:creationId xmlns:p14="http://schemas.microsoft.com/office/powerpoint/2010/main" val="1450749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E0804-8522-D0D5-6C6F-0206CA7C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8D09F5-B9BD-19D6-B51A-55F35B800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83B75A-614D-D04D-7836-1CCCEC92E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61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12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Distri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Twitter or </a:t>
            </a:r>
            <a:r>
              <a:rPr lang="en-US" dirty="0" err="1"/>
              <a:t>Bsky</a:t>
            </a:r>
            <a:r>
              <a:rPr lang="en-US" dirty="0"/>
              <a:t> service running in SF have consensus with service running in NY</a:t>
            </a:r>
          </a:p>
          <a:p>
            <a:pPr marL="628650" lvl="1" indent="-171450">
              <a:buFontTx/>
              <a:buChar char="-"/>
            </a:pPr>
            <a:r>
              <a:rPr lang="en-US" b="1" dirty="0"/>
              <a:t>Reconcile</a:t>
            </a:r>
          </a:p>
        </p:txBody>
      </p:sp>
    </p:spTree>
    <p:extLst>
      <p:ext uri="{BB962C8B-B14F-4D97-AF65-F5344CB8AC3E}">
        <p14:creationId xmlns:p14="http://schemas.microsoft.com/office/powerpoint/2010/main" val="3083734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Different versions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Different Oses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Spike for JS content.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Python pages not being visited, idle</a:t>
            </a:r>
          </a:p>
        </p:txBody>
      </p:sp>
    </p:spTree>
    <p:extLst>
      <p:ext uri="{BB962C8B-B14F-4D97-AF65-F5344CB8AC3E}">
        <p14:creationId xmlns:p14="http://schemas.microsoft.com/office/powerpoint/2010/main" val="3016723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0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E1CF7-D55A-58D4-CFAD-34C4ABE90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0A8112-0DA0-06B0-88D8-27D0EC7C0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53CB1A-8A31-0C42-F7FB-08D7A66E2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80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Install docker.io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simple text file</a:t>
            </a:r>
          </a:p>
        </p:txBody>
      </p:sp>
    </p:spTree>
    <p:extLst>
      <p:ext uri="{BB962C8B-B14F-4D97-AF65-F5344CB8AC3E}">
        <p14:creationId xmlns:p14="http://schemas.microsoft.com/office/powerpoint/2010/main" val="2557021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Unlike previous lectures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When we say Interfaces, Abstract classes, Runtime polymorphism we mean one and only one thing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Terms we will be using will be a little fuzzy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Sometimes we will talk about the same framework providing support for more than one software architecture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49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Each number ranges from 0 - 255</a:t>
            </a:r>
          </a:p>
        </p:txBody>
      </p:sp>
    </p:spTree>
    <p:extLst>
      <p:ext uri="{BB962C8B-B14F-4D97-AF65-F5344CB8AC3E}">
        <p14:creationId xmlns:p14="http://schemas.microsoft.com/office/powerpoint/2010/main" val="229945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63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http://httpforever.com/</a:t>
            </a:r>
          </a:p>
        </p:txBody>
      </p:sp>
    </p:spTree>
    <p:extLst>
      <p:ext uri="{BB962C8B-B14F-4D97-AF65-F5344CB8AC3E}">
        <p14:creationId xmlns:p14="http://schemas.microsoft.com/office/powerpoint/2010/main" val="711171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67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780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97C3B-D1A9-0161-7D40-9E5713247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DDF737-C3DC-490E-A681-24ADAE142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17AB1-6554-BF8E-8676-9369AE648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28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DA0B-1F0C-0338-0E28-0E35765E3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D03790-60FA-0750-028F-FB5ECA61B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1F6D32-2E11-AA8C-E3B6-197CD8D02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09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83D3-A526-A3F9-7826-4358F3925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338B7-FDD6-D2E0-0643-299D06641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188EF2-1A11-62C8-53C1-D676BED2F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7C80-B1BD-96F2-4C6F-39CA3B44E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4B616-7197-257F-3C1A-0C5C690BA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2EB3E-DFBB-ED1C-2EFE-2DB48DA4F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this module, we will pop out a bit</a:t>
            </a:r>
          </a:p>
          <a:p>
            <a:pPr marL="171450" indent="-171450">
              <a:buFontTx/>
              <a:buChar char="-"/>
            </a:pPr>
            <a:r>
              <a:rPr lang="en-US" dirty="0"/>
              <a:t>Look at entire system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these complex systems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14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Like reflective programming, not used on a day-to-day basis</a:t>
            </a:r>
          </a:p>
          <a:p>
            <a:pPr marL="171450" indent="-171450">
              <a:buFontTx/>
              <a:buChar char="-"/>
            </a:pPr>
            <a:r>
              <a:rPr lang="en-US" dirty="0"/>
              <a:t>From the perspective of the software company</a:t>
            </a:r>
          </a:p>
        </p:txBody>
      </p:sp>
    </p:spTree>
    <p:extLst>
      <p:ext uri="{BB962C8B-B14F-4D97-AF65-F5344CB8AC3E}">
        <p14:creationId xmlns:p14="http://schemas.microsoft.com/office/powerpoint/2010/main" val="2225696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Cares about the following things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 comprehensive </a:t>
            </a:r>
          </a:p>
          <a:p>
            <a:pPr marL="171450" indent="-171450">
              <a:buFontTx/>
              <a:buChar char="-"/>
            </a:pPr>
            <a:r>
              <a:rPr lang="en-US" dirty="0"/>
              <a:t>Goal [click]</a:t>
            </a:r>
          </a:p>
        </p:txBody>
      </p:sp>
    </p:spTree>
    <p:extLst>
      <p:ext uri="{BB962C8B-B14F-4D97-AF65-F5344CB8AC3E}">
        <p14:creationId xmlns:p14="http://schemas.microsoft.com/office/powerpoint/2010/main" val="418617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4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97BAB-85A7-7B93-33AB-1187C4860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AFDA5-C120-EEAA-E91B-43538B80C0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D28F9A-3E8C-B20F-8ED9-53408E843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Provides an URL (called endpoint)</a:t>
            </a:r>
          </a:p>
        </p:txBody>
      </p:sp>
    </p:spTree>
    <p:extLst>
      <p:ext uri="{BB962C8B-B14F-4D97-AF65-F5344CB8AC3E}">
        <p14:creationId xmlns:p14="http://schemas.microsoft.com/office/powerpoint/2010/main" val="323033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February 2,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February 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February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February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Sunday, February 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4.jpeg"/><Relationship Id="rId4" Type="http://schemas.openxmlformats.org/officeDocument/2006/relationships/image" Target="../media/image26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4.jpeg"/><Relationship Id="rId4" Type="http://schemas.openxmlformats.org/officeDocument/2006/relationships/image" Target="../media/image26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56.jpe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DD300-FFA7-915B-F954-4A370D291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E32BE8-8640-BF1C-72EE-B4E8D36B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Resilience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Ease of </a:t>
            </a:r>
            <a:r>
              <a:rPr lang="en-US" dirty="0" err="1"/>
              <a:t>deployability</a:t>
            </a:r>
            <a:endParaRPr lang="en-US" dirty="0"/>
          </a:p>
          <a:p>
            <a:r>
              <a:rPr lang="en-US" dirty="0">
                <a:solidFill>
                  <a:srgbClr val="646464"/>
                </a:solidFill>
              </a:rPr>
              <a:t>Security (later module)</a:t>
            </a:r>
          </a:p>
          <a:p>
            <a:r>
              <a:rPr lang="en-US" dirty="0"/>
              <a:t>Module goal – learn solutions for some of these concerns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C750D2-5C3C-B94F-1002-550DFC81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software architecture concerns</a:t>
            </a:r>
          </a:p>
        </p:txBody>
      </p:sp>
    </p:spTree>
    <p:extLst>
      <p:ext uri="{BB962C8B-B14F-4D97-AF65-F5344CB8AC3E}">
        <p14:creationId xmlns:p14="http://schemas.microsoft.com/office/powerpoint/2010/main" val="397949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74971-2366-8EC9-26C2-1221F669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0F0EF-F07F-E7D4-7BCF-55A182AB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593EFC-52EB-28FC-DBCA-4FF0BC6176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component level</a:t>
            </a:r>
          </a:p>
          <a:p>
            <a:pPr lvl="1"/>
            <a:r>
              <a:rPr lang="en-US" dirty="0"/>
              <a:t>Does </a:t>
            </a:r>
            <a:r>
              <a:rPr lang="en-US" dirty="0" err="1">
                <a:latin typeface="Consolas" panose="020B0609020204030204" pitchFamily="49" charset="0"/>
              </a:rPr>
              <a:t>TweetInjectionService</a:t>
            </a:r>
            <a:r>
              <a:rPr lang="en-US" dirty="0"/>
              <a:t> need to know anything about the </a:t>
            </a:r>
            <a:r>
              <a:rPr lang="en-US" b="1" i="1" dirty="0"/>
              <a:t>internals</a:t>
            </a:r>
            <a:r>
              <a:rPr lang="en-US" dirty="0"/>
              <a:t> of </a:t>
            </a:r>
            <a:r>
              <a:rPr lang="en-US" dirty="0" err="1">
                <a:latin typeface="Consolas" panose="020B0609020204030204" pitchFamily="49" charset="0"/>
              </a:rPr>
              <a:t>ShortURLService</a:t>
            </a:r>
            <a:r>
              <a:rPr lang="en-US" dirty="0"/>
              <a:t>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8A1C0B-1D5F-7FC3-115D-544883695A7E}"/>
              </a:ext>
            </a:extLst>
          </p:cNvPr>
          <p:cNvGrpSpPr/>
          <p:nvPr/>
        </p:nvGrpSpPr>
        <p:grpSpPr>
          <a:xfrm>
            <a:off x="6537965" y="1750631"/>
            <a:ext cx="4364496" cy="2885051"/>
            <a:chOff x="6537965" y="1750631"/>
            <a:chExt cx="4364496" cy="288505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0259016-B90B-0E7F-9DE3-A16DFFEB2CEC}"/>
                </a:ext>
              </a:extLst>
            </p:cNvPr>
            <p:cNvSpPr/>
            <p:nvPr/>
          </p:nvSpPr>
          <p:spPr>
            <a:xfrm>
              <a:off x="6537965" y="1852242"/>
              <a:ext cx="1793627" cy="78209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Adding Post UI</a:t>
              </a:r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DD0C468-D04F-5A79-A9AB-1A1F9C414107}"/>
                </a:ext>
              </a:extLst>
            </p:cNvPr>
            <p:cNvSpPr/>
            <p:nvPr/>
          </p:nvSpPr>
          <p:spPr>
            <a:xfrm>
              <a:off x="9108834" y="1852242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28C0826-96C9-D8BA-C8D2-B050DECD9886}"/>
                </a:ext>
              </a:extLst>
            </p:cNvPr>
            <p:cNvSpPr/>
            <p:nvPr/>
          </p:nvSpPr>
          <p:spPr>
            <a:xfrm>
              <a:off x="9108834" y="3853589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AC0A23-E196-A5E4-96D5-71B5D2639894}"/>
                </a:ext>
              </a:extLst>
            </p:cNvPr>
            <p:cNvSpPr/>
            <p:nvPr/>
          </p:nvSpPr>
          <p:spPr>
            <a:xfrm flipH="1">
              <a:off x="8688704" y="1750631"/>
              <a:ext cx="63018" cy="98531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DC6CEB-4C09-B54F-7555-46F5C045F94A}"/>
                </a:ext>
              </a:extLst>
            </p:cNvPr>
            <p:cNvCxnSpPr>
              <a:cxnSpLocks/>
              <a:stCxn id="11" idx="3"/>
              <a:endCxn id="14" idx="3"/>
            </p:cNvCxnSpPr>
            <p:nvPr/>
          </p:nvCxnSpPr>
          <p:spPr>
            <a:xfrm flipV="1">
              <a:off x="833159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C060B92-18CE-D70A-F2F8-69E3377AF95B}"/>
                </a:ext>
              </a:extLst>
            </p:cNvPr>
            <p:cNvCxnSpPr>
              <a:cxnSpLocks/>
              <a:stCxn id="14" idx="1"/>
              <a:endCxn id="12" idx="1"/>
            </p:cNvCxnSpPr>
            <p:nvPr/>
          </p:nvCxnSpPr>
          <p:spPr>
            <a:xfrm>
              <a:off x="875172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0C5ED95-7514-5677-8BAA-D9519B093D7E}"/>
                </a:ext>
              </a:extLst>
            </p:cNvPr>
            <p:cNvCxnSpPr>
              <a:cxnSpLocks/>
              <a:stCxn id="13" idx="0"/>
              <a:endCxn id="12" idx="2"/>
            </p:cNvCxnSpPr>
            <p:nvPr/>
          </p:nvCxnSpPr>
          <p:spPr>
            <a:xfrm flipV="1">
              <a:off x="10005648" y="2634335"/>
              <a:ext cx="0" cy="12192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4927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18D24-7301-4366-91E4-92FE76AED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7768F2-007F-BC5C-BBA7-DFE1DFF8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064A71-5505-41B2-8AF1-4FDC5FE6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C11E52-1446-FE74-C167-E38A274090B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interface does </a:t>
            </a:r>
            <a:r>
              <a:rPr lang="en-US" dirty="0" err="1">
                <a:latin typeface="Consolas" panose="020B0609020204030204" pitchFamily="49" charset="0"/>
              </a:rPr>
              <a:t>ShortURLService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 to </a:t>
            </a:r>
            <a:r>
              <a:rPr lang="en-US" dirty="0" err="1">
                <a:latin typeface="Consolas" panose="020B0609020204030204" pitchFamily="49" charset="0"/>
              </a:rPr>
              <a:t>TweetInjectionService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54BD-D8BA-60ED-90AC-ED8C52C9BD5B}"/>
              </a:ext>
            </a:extLst>
          </p:cNvPr>
          <p:cNvSpPr/>
          <p:nvPr/>
        </p:nvSpPr>
        <p:spPr>
          <a:xfrm>
            <a:off x="4470670" y="2966992"/>
            <a:ext cx="52110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https://twitter.com/v1/tweet/id=?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28BBA0-C93D-141D-673E-F63170B6A2DA}"/>
              </a:ext>
            </a:extLst>
          </p:cNvPr>
          <p:cNvGrpSpPr/>
          <p:nvPr/>
        </p:nvGrpSpPr>
        <p:grpSpPr>
          <a:xfrm>
            <a:off x="6537965" y="1750631"/>
            <a:ext cx="4364496" cy="2885051"/>
            <a:chOff x="6537965" y="1750631"/>
            <a:chExt cx="4364496" cy="288505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129CBC0-1EC5-1FF2-3B5E-CD3DCD1840C2}"/>
                </a:ext>
              </a:extLst>
            </p:cNvPr>
            <p:cNvSpPr/>
            <p:nvPr/>
          </p:nvSpPr>
          <p:spPr>
            <a:xfrm>
              <a:off x="6537965" y="1852242"/>
              <a:ext cx="1793627" cy="78209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Adding Post UI</a:t>
              </a:r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2037B37-9A77-D14E-ED3E-DF40BC862458}"/>
                </a:ext>
              </a:extLst>
            </p:cNvPr>
            <p:cNvSpPr/>
            <p:nvPr/>
          </p:nvSpPr>
          <p:spPr>
            <a:xfrm>
              <a:off x="9108834" y="1852242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EC5C6D4-0F60-0027-C8BC-DCECCF021357}"/>
                </a:ext>
              </a:extLst>
            </p:cNvPr>
            <p:cNvSpPr/>
            <p:nvPr/>
          </p:nvSpPr>
          <p:spPr>
            <a:xfrm>
              <a:off x="9108834" y="3853589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C39754-D0EC-07B5-D8B8-4D4FBB5C9D45}"/>
                </a:ext>
              </a:extLst>
            </p:cNvPr>
            <p:cNvSpPr/>
            <p:nvPr/>
          </p:nvSpPr>
          <p:spPr>
            <a:xfrm flipH="1">
              <a:off x="8688704" y="1750631"/>
              <a:ext cx="63018" cy="98531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D6F6E8-A52D-72C3-38E1-3AEB464082D3}"/>
                </a:ext>
              </a:extLst>
            </p:cNvPr>
            <p:cNvCxnSpPr>
              <a:cxnSpLocks/>
              <a:stCxn id="17" idx="3"/>
              <a:endCxn id="20" idx="3"/>
            </p:cNvCxnSpPr>
            <p:nvPr/>
          </p:nvCxnSpPr>
          <p:spPr>
            <a:xfrm flipV="1">
              <a:off x="833159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96C9FDC-EC38-2888-6774-64D4A319A35F}"/>
                </a:ext>
              </a:extLst>
            </p:cNvPr>
            <p:cNvCxnSpPr>
              <a:cxnSpLocks/>
              <a:stCxn id="20" idx="1"/>
              <a:endCxn id="18" idx="1"/>
            </p:cNvCxnSpPr>
            <p:nvPr/>
          </p:nvCxnSpPr>
          <p:spPr>
            <a:xfrm>
              <a:off x="875172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FD2DC21-9173-8217-0C34-E31199C8FE7C}"/>
                </a:ext>
              </a:extLst>
            </p:cNvPr>
            <p:cNvCxnSpPr>
              <a:cxnSpLocks/>
              <a:stCxn id="19" idx="0"/>
              <a:endCxn id="18" idx="2"/>
            </p:cNvCxnSpPr>
            <p:nvPr/>
          </p:nvCxnSpPr>
          <p:spPr>
            <a:xfrm flipV="1">
              <a:off x="10005648" y="2634335"/>
              <a:ext cx="0" cy="12192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398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3E6B0-C10D-A75B-38DF-52038800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D0A0F-6621-F89C-F93C-E8936472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68269E-B679-997F-D9D6-9EE0D023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A403E3-E392-F38F-F030-81F99BED17C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Typically run on different machines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do they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communicate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Directly call each other or is there a mediator?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Different tradeoffs</a:t>
            </a:r>
          </a:p>
        </p:txBody>
      </p:sp>
      <p:pic>
        <p:nvPicPr>
          <p:cNvPr id="8196" name="Picture 4" descr="Redis Lucee Extension">
            <a:extLst>
              <a:ext uri="{FF2B5EF4-FFF2-40B4-BE49-F238E27FC236}">
                <a16:creationId xmlns:a16="http://schemas.microsoft.com/office/drawing/2014/main" id="{76155272-78DD-99DE-C468-9DC6516DE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367" y="2866971"/>
            <a:ext cx="698560" cy="8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79D774B-65B7-1B18-CDFD-F93F57A1B060}"/>
              </a:ext>
            </a:extLst>
          </p:cNvPr>
          <p:cNvGrpSpPr/>
          <p:nvPr/>
        </p:nvGrpSpPr>
        <p:grpSpPr>
          <a:xfrm>
            <a:off x="6537965" y="1750631"/>
            <a:ext cx="4364496" cy="2885051"/>
            <a:chOff x="6537965" y="1750631"/>
            <a:chExt cx="4364496" cy="288505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B245629-B8BA-80B5-3C18-C9D68923D91B}"/>
                </a:ext>
              </a:extLst>
            </p:cNvPr>
            <p:cNvSpPr/>
            <p:nvPr/>
          </p:nvSpPr>
          <p:spPr>
            <a:xfrm>
              <a:off x="6537965" y="1852242"/>
              <a:ext cx="1793627" cy="78209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Adding Post UI</a:t>
              </a:r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1193FF3-8C36-DD8B-07F7-384E0E2B3D10}"/>
                </a:ext>
              </a:extLst>
            </p:cNvPr>
            <p:cNvSpPr/>
            <p:nvPr/>
          </p:nvSpPr>
          <p:spPr>
            <a:xfrm>
              <a:off x="9108834" y="1852242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8EE43B7-B825-29DF-2E45-405A9F35D9E3}"/>
                </a:ext>
              </a:extLst>
            </p:cNvPr>
            <p:cNvSpPr/>
            <p:nvPr/>
          </p:nvSpPr>
          <p:spPr>
            <a:xfrm>
              <a:off x="9108834" y="3853589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FB4631-98C2-802E-43DE-84AD438B32C0}"/>
                </a:ext>
              </a:extLst>
            </p:cNvPr>
            <p:cNvSpPr/>
            <p:nvPr/>
          </p:nvSpPr>
          <p:spPr>
            <a:xfrm flipH="1">
              <a:off x="8688704" y="1750631"/>
              <a:ext cx="63018" cy="98531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0AF18E-B958-6C3C-5488-D600C05C0692}"/>
                </a:ext>
              </a:extLst>
            </p:cNvPr>
            <p:cNvCxnSpPr>
              <a:cxnSpLocks/>
              <a:stCxn id="6" idx="3"/>
              <a:endCxn id="11" idx="3"/>
            </p:cNvCxnSpPr>
            <p:nvPr/>
          </p:nvCxnSpPr>
          <p:spPr>
            <a:xfrm flipV="1">
              <a:off x="833159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7DB4E38-3A18-9AAA-38E6-53F868B7FFBA}"/>
                </a:ext>
              </a:extLst>
            </p:cNvPr>
            <p:cNvCxnSpPr>
              <a:cxnSpLocks/>
              <a:stCxn id="11" idx="1"/>
              <a:endCxn id="7" idx="1"/>
            </p:cNvCxnSpPr>
            <p:nvPr/>
          </p:nvCxnSpPr>
          <p:spPr>
            <a:xfrm>
              <a:off x="875172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5F9FB-1995-504C-7F3A-DE651D78A8B3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10005648" y="2634335"/>
              <a:ext cx="0" cy="12192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454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02864-FD62-319B-9E04-6C1CE366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5"/>
            <a:ext cx="11449319" cy="24242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Website traffic is not constant</a:t>
            </a:r>
          </a:p>
          <a:p>
            <a:r>
              <a:rPr lang="en-US" dirty="0"/>
              <a:t>Can spike due to planned events</a:t>
            </a:r>
          </a:p>
          <a:p>
            <a:pPr lvl="1"/>
            <a:r>
              <a:rPr lang="en-US" dirty="0"/>
              <a:t>Product launch</a:t>
            </a:r>
          </a:p>
          <a:p>
            <a:pPr lvl="1"/>
            <a:r>
              <a:rPr lang="en-US" dirty="0"/>
              <a:t>US elections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51C5F3-CC58-4164-49B6-FF70D7F8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pic>
        <p:nvPicPr>
          <p:cNvPr id="5124" name="Picture 4" descr="BLOG-2618 15">
            <a:extLst>
              <a:ext uri="{FF2B5EF4-FFF2-40B4-BE49-F238E27FC236}">
                <a16:creationId xmlns:a16="http://schemas.microsoft.com/office/drawing/2014/main" id="{97CF2270-ACE4-751D-6674-4E9C0363B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585" y="3209241"/>
            <a:ext cx="9108830" cy="278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52F0F6-385F-FC11-2240-032FA57E9031}"/>
              </a:ext>
            </a:extLst>
          </p:cNvPr>
          <p:cNvSpPr txBox="1"/>
          <p:nvPr/>
        </p:nvSpPr>
        <p:spPr>
          <a:xfrm>
            <a:off x="4856636" y="2858903"/>
            <a:ext cx="6362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https://blog.cloudflare.com/exploring-internet-traffic-shifts-and-cyber-attacks-during-the-2024-us-election/</a:t>
            </a:r>
          </a:p>
        </p:txBody>
      </p:sp>
    </p:spTree>
    <p:extLst>
      <p:ext uri="{BB962C8B-B14F-4D97-AF65-F5344CB8AC3E}">
        <p14:creationId xmlns:p14="http://schemas.microsoft.com/office/powerpoint/2010/main" val="7409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10CB1F-B9A5-3AF2-878D-71577A38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4859093" cy="5218981"/>
          </a:xfrm>
        </p:spPr>
        <p:txBody>
          <a:bodyPr/>
          <a:lstStyle/>
          <a:p>
            <a:r>
              <a:rPr lang="en-US" dirty="0"/>
              <a:t>Unplanned events</a:t>
            </a:r>
          </a:p>
          <a:p>
            <a:pPr lvl="1"/>
            <a:r>
              <a:rPr lang="en-US" dirty="0"/>
              <a:t>Post goes viral</a:t>
            </a:r>
          </a:p>
          <a:p>
            <a:r>
              <a:rPr lang="en-US" dirty="0"/>
              <a:t>Architecture should </a:t>
            </a:r>
            <a:r>
              <a:rPr lang="en-US" i="1" dirty="0"/>
              <a:t>scale </a:t>
            </a:r>
            <a:r>
              <a:rPr lang="en-US" dirty="0"/>
              <a:t>to handle such events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C3E0F-43CA-D71E-B18E-31ED3E03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pic>
        <p:nvPicPr>
          <p:cNvPr id="6146" name="Picture 2" descr="Google analytics data for viral post">
            <a:extLst>
              <a:ext uri="{FF2B5EF4-FFF2-40B4-BE49-F238E27FC236}">
                <a16:creationId xmlns:a16="http://schemas.microsoft.com/office/drawing/2014/main" id="{BF611A38-3FAE-1F6C-6038-304ADB3DB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554" y="1229608"/>
            <a:ext cx="5744308" cy="432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4D48C-01A2-9CCB-518F-39802A3C5B98}"/>
              </a:ext>
            </a:extLst>
          </p:cNvPr>
          <p:cNvSpPr txBox="1"/>
          <p:nvPr/>
        </p:nvSpPr>
        <p:spPr>
          <a:xfrm>
            <a:off x="6515197" y="785004"/>
            <a:ext cx="5094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https://www.residualthoughts.com/2018/05/20/traffic-data-from-a-viral-post/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446BD-8617-9D00-B931-9BEECA50691F}"/>
              </a:ext>
            </a:extLst>
          </p:cNvPr>
          <p:cNvSpPr/>
          <p:nvPr/>
        </p:nvSpPr>
        <p:spPr>
          <a:xfrm>
            <a:off x="5829301" y="2514600"/>
            <a:ext cx="1104900" cy="1856850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7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FCA80D2-DDB1-1D4B-2530-1DA52ADBF5E5}"/>
              </a:ext>
            </a:extLst>
          </p:cNvPr>
          <p:cNvGrpSpPr/>
          <p:nvPr/>
        </p:nvGrpSpPr>
        <p:grpSpPr>
          <a:xfrm>
            <a:off x="9511665" y="1233445"/>
            <a:ext cx="2042148" cy="1016631"/>
            <a:chOff x="9205332" y="1443535"/>
            <a:chExt cx="2042148" cy="101663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9B1106F-B3D3-1C8C-679A-AC6B0EEE1927}"/>
                </a:ext>
              </a:extLst>
            </p:cNvPr>
            <p:cNvSpPr/>
            <p:nvPr/>
          </p:nvSpPr>
          <p:spPr>
            <a:xfrm>
              <a:off x="9453853" y="1443535"/>
              <a:ext cx="1793627" cy="782093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4593FBA-038B-4910-0203-A4304B1DCAA9}"/>
                </a:ext>
              </a:extLst>
            </p:cNvPr>
            <p:cNvSpPr/>
            <p:nvPr/>
          </p:nvSpPr>
          <p:spPr>
            <a:xfrm>
              <a:off x="9309219" y="1573519"/>
              <a:ext cx="1793627" cy="782093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2AF47D1-9054-08E6-CF77-FFCA8F7A44FD}"/>
                </a:ext>
              </a:extLst>
            </p:cNvPr>
            <p:cNvSpPr/>
            <p:nvPr/>
          </p:nvSpPr>
          <p:spPr>
            <a:xfrm>
              <a:off x="9205332" y="1678073"/>
              <a:ext cx="1793627" cy="782093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43A65A-B5A0-DDEF-FFDF-6DDF93A413A1}"/>
              </a:ext>
            </a:extLst>
          </p:cNvPr>
          <p:cNvGrpSpPr/>
          <p:nvPr/>
        </p:nvGrpSpPr>
        <p:grpSpPr>
          <a:xfrm>
            <a:off x="9234416" y="3551866"/>
            <a:ext cx="1919209" cy="959725"/>
            <a:chOff x="9234416" y="3551866"/>
            <a:chExt cx="1919209" cy="95972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8FC6ACC-9836-5F84-F3DD-560E68B17168}"/>
                </a:ext>
              </a:extLst>
            </p:cNvPr>
            <p:cNvSpPr/>
            <p:nvPr/>
          </p:nvSpPr>
          <p:spPr>
            <a:xfrm>
              <a:off x="9359998" y="3551866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9E30F5A-9C7A-BD20-C881-1D2AF4BEC5BA}"/>
                </a:ext>
              </a:extLst>
            </p:cNvPr>
            <p:cNvSpPr/>
            <p:nvPr/>
          </p:nvSpPr>
          <p:spPr>
            <a:xfrm>
              <a:off x="9234416" y="3729498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3383FF-E8F5-AF56-DCF3-8F762C076C3C}"/>
              </a:ext>
            </a:extLst>
          </p:cNvPr>
          <p:cNvGrpSpPr/>
          <p:nvPr/>
        </p:nvGrpSpPr>
        <p:grpSpPr>
          <a:xfrm>
            <a:off x="9154553" y="1564301"/>
            <a:ext cx="2014458" cy="981307"/>
            <a:chOff x="9154553" y="1564301"/>
            <a:chExt cx="2014458" cy="98130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2A0F0C5-B4A6-054B-0869-AF0764211FE8}"/>
                </a:ext>
              </a:extLst>
            </p:cNvPr>
            <p:cNvSpPr/>
            <p:nvPr/>
          </p:nvSpPr>
          <p:spPr>
            <a:xfrm>
              <a:off x="9375384" y="1564301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D1596D1-2805-6346-7690-9F8880ADEA1F}"/>
                </a:ext>
              </a:extLst>
            </p:cNvPr>
            <p:cNvSpPr/>
            <p:nvPr/>
          </p:nvSpPr>
          <p:spPr>
            <a:xfrm>
              <a:off x="9234417" y="1668855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DA7CCBE-A890-A144-EC15-FC8938BBB82C}"/>
                </a:ext>
              </a:extLst>
            </p:cNvPr>
            <p:cNvSpPr/>
            <p:nvPr/>
          </p:nvSpPr>
          <p:spPr>
            <a:xfrm>
              <a:off x="9154553" y="1763515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37375E4-5EE0-1068-F41F-04B050BC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BDDCB17-AD0B-C9A0-7F48-63E713F7599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Services run on more than one machine</a:t>
            </a:r>
          </a:p>
          <a:p>
            <a:r>
              <a:rPr lang="en-US" dirty="0"/>
              <a:t>Autoscaling for when traffic reaches threshold</a:t>
            </a:r>
          </a:p>
          <a:p>
            <a:pPr lvl="1"/>
            <a:r>
              <a:rPr lang="en-US" dirty="0"/>
              <a:t>System automatically brings up new “machines”</a:t>
            </a:r>
          </a:p>
          <a:p>
            <a:pPr lvl="1"/>
            <a:r>
              <a:rPr lang="en-US" dirty="0"/>
              <a:t>Available in popular cloud deployments</a:t>
            </a:r>
          </a:p>
          <a:p>
            <a:pPr lvl="2"/>
            <a:r>
              <a:rPr lang="en-US" dirty="0"/>
              <a:t>Amazon AWS, Digital Ocean, Google Cloud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463BF4-9442-2A98-643A-FCB556F4379A}"/>
              </a:ext>
            </a:extLst>
          </p:cNvPr>
          <p:cNvSpPr/>
          <p:nvPr/>
        </p:nvSpPr>
        <p:spPr>
          <a:xfrm>
            <a:off x="6537965" y="1852242"/>
            <a:ext cx="1793627" cy="78209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D4A59D-F81A-8991-AA32-BCF9AA8BE081}"/>
              </a:ext>
            </a:extLst>
          </p:cNvPr>
          <p:cNvSpPr/>
          <p:nvPr/>
        </p:nvSpPr>
        <p:spPr>
          <a:xfrm>
            <a:off x="9108834" y="1852242"/>
            <a:ext cx="1793627" cy="78209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E6CE8-C95C-9D30-C92D-3C9B0D44B0F3}"/>
              </a:ext>
            </a:extLst>
          </p:cNvPr>
          <p:cNvSpPr/>
          <p:nvPr/>
        </p:nvSpPr>
        <p:spPr>
          <a:xfrm>
            <a:off x="9108834" y="3853589"/>
            <a:ext cx="1793627" cy="78209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9205EA-92B1-9E54-7B11-12ED3A3B79C1}"/>
              </a:ext>
            </a:extLst>
          </p:cNvPr>
          <p:cNvSpPr/>
          <p:nvPr/>
        </p:nvSpPr>
        <p:spPr>
          <a:xfrm flipH="1">
            <a:off x="8688704" y="1750631"/>
            <a:ext cx="63018" cy="98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D81CCB-513F-F6B9-F46F-3D9CAFDB9620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 flipV="1">
            <a:off x="8331592" y="2243288"/>
            <a:ext cx="3571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1247A8-AC5E-052E-E74F-E512CB94D988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>
            <a:off x="8751722" y="2243288"/>
            <a:ext cx="3571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E42C27-827F-E65F-B665-DE60147B0F5F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0005648" y="2634335"/>
            <a:ext cx="0" cy="1219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" descr="Google analytics data for viral post">
            <a:extLst>
              <a:ext uri="{FF2B5EF4-FFF2-40B4-BE49-F238E27FC236}">
                <a16:creationId xmlns:a16="http://schemas.microsoft.com/office/drawing/2014/main" id="{2802A412-3594-1729-64E7-076145831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51" y="3444570"/>
            <a:ext cx="2257849" cy="170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F4BA301-3438-4D49-3AFB-E2B2195CEE89}"/>
              </a:ext>
            </a:extLst>
          </p:cNvPr>
          <p:cNvSpPr/>
          <p:nvPr/>
        </p:nvSpPr>
        <p:spPr>
          <a:xfrm>
            <a:off x="6232651" y="3776774"/>
            <a:ext cx="1212846" cy="1369649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5AFC6A-8B98-FF1C-BCE3-D14ED86AB348}"/>
              </a:ext>
            </a:extLst>
          </p:cNvPr>
          <p:cNvSpPr txBox="1"/>
          <p:nvPr/>
        </p:nvSpPr>
        <p:spPr>
          <a:xfrm>
            <a:off x="9615552" y="773208"/>
            <a:ext cx="25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Auto scaled-up machines</a:t>
            </a:r>
          </a:p>
        </p:txBody>
      </p:sp>
    </p:spTree>
    <p:extLst>
      <p:ext uri="{BB962C8B-B14F-4D97-AF65-F5344CB8AC3E}">
        <p14:creationId xmlns:p14="http://schemas.microsoft.com/office/powerpoint/2010/main" val="10523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2A70A-1558-0324-A7C0-F0103F5D1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13892-4CAA-3AC3-EAE6-68F7EA08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DD1FD3-B63D-02E5-0EAD-7FC9960F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B468D-1A86-01AF-E1A8-07F4C2631E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Is the system resilient to failures?</a:t>
            </a:r>
          </a:p>
          <a:p>
            <a:pPr lvl="1"/>
            <a:r>
              <a:rPr lang="en-US" dirty="0"/>
              <a:t>If a single component fails does the entire system fail?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038897-5411-E095-FA2D-4CFA90E610F6}"/>
              </a:ext>
            </a:extLst>
          </p:cNvPr>
          <p:cNvGrpSpPr/>
          <p:nvPr/>
        </p:nvGrpSpPr>
        <p:grpSpPr>
          <a:xfrm>
            <a:off x="9234416" y="3551866"/>
            <a:ext cx="1919209" cy="959725"/>
            <a:chOff x="9234416" y="3551866"/>
            <a:chExt cx="1919209" cy="95972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2DCFBC-5658-9D2D-1DAD-2064C4F6ABB5}"/>
                </a:ext>
              </a:extLst>
            </p:cNvPr>
            <p:cNvSpPr/>
            <p:nvPr/>
          </p:nvSpPr>
          <p:spPr>
            <a:xfrm>
              <a:off x="9359998" y="3551866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D195371-AD87-5F0A-F28E-08E22191F5E5}"/>
                </a:ext>
              </a:extLst>
            </p:cNvPr>
            <p:cNvSpPr/>
            <p:nvPr/>
          </p:nvSpPr>
          <p:spPr>
            <a:xfrm>
              <a:off x="9234416" y="3729498"/>
              <a:ext cx="1793627" cy="782093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C689AA-D8FD-346A-ED9C-DAE6AA947B56}"/>
              </a:ext>
            </a:extLst>
          </p:cNvPr>
          <p:cNvGrpSpPr/>
          <p:nvPr/>
        </p:nvGrpSpPr>
        <p:grpSpPr>
          <a:xfrm>
            <a:off x="9154553" y="1564301"/>
            <a:ext cx="2014458" cy="981307"/>
            <a:chOff x="9154553" y="1564301"/>
            <a:chExt cx="2014458" cy="98130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B76CB86-844B-1C71-75AE-1DC63AF141AF}"/>
                </a:ext>
              </a:extLst>
            </p:cNvPr>
            <p:cNvSpPr/>
            <p:nvPr/>
          </p:nvSpPr>
          <p:spPr>
            <a:xfrm>
              <a:off x="9375384" y="1564301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A9C8D5D-7781-6F77-D063-5B46F11DC39A}"/>
                </a:ext>
              </a:extLst>
            </p:cNvPr>
            <p:cNvSpPr/>
            <p:nvPr/>
          </p:nvSpPr>
          <p:spPr>
            <a:xfrm>
              <a:off x="9234417" y="1668855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A650DB9-8FE2-6F62-C168-7714E48E893F}"/>
                </a:ext>
              </a:extLst>
            </p:cNvPr>
            <p:cNvSpPr/>
            <p:nvPr/>
          </p:nvSpPr>
          <p:spPr>
            <a:xfrm>
              <a:off x="9154553" y="1763515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6EC0AE-92E1-1E25-DE0C-7ED025BACFFF}"/>
              </a:ext>
            </a:extLst>
          </p:cNvPr>
          <p:cNvSpPr/>
          <p:nvPr/>
        </p:nvSpPr>
        <p:spPr>
          <a:xfrm>
            <a:off x="6537965" y="1852242"/>
            <a:ext cx="1793627" cy="78209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2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B5878A-763D-F19E-7916-A9BC5D4804C4}"/>
              </a:ext>
            </a:extLst>
          </p:cNvPr>
          <p:cNvSpPr/>
          <p:nvPr/>
        </p:nvSpPr>
        <p:spPr>
          <a:xfrm>
            <a:off x="9108834" y="1852242"/>
            <a:ext cx="1793627" cy="78209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1E50B5-1321-4894-038B-4F8C06100C33}"/>
              </a:ext>
            </a:extLst>
          </p:cNvPr>
          <p:cNvSpPr/>
          <p:nvPr/>
        </p:nvSpPr>
        <p:spPr>
          <a:xfrm>
            <a:off x="9108834" y="3853589"/>
            <a:ext cx="1793627" cy="78209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2244FC-2773-E1D4-7D68-AC2DD4F5B7C0}"/>
              </a:ext>
            </a:extLst>
          </p:cNvPr>
          <p:cNvSpPr/>
          <p:nvPr/>
        </p:nvSpPr>
        <p:spPr>
          <a:xfrm flipH="1">
            <a:off x="8688704" y="1750631"/>
            <a:ext cx="63018" cy="98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A8C109-AFBA-89AA-46F8-849F4E84C1D9}"/>
              </a:ext>
            </a:extLst>
          </p:cNvPr>
          <p:cNvCxnSpPr>
            <a:cxnSpLocks/>
            <a:stCxn id="17" idx="3"/>
            <a:endCxn id="20" idx="3"/>
          </p:cNvCxnSpPr>
          <p:nvPr/>
        </p:nvCxnSpPr>
        <p:spPr>
          <a:xfrm flipV="1">
            <a:off x="8331592" y="2243288"/>
            <a:ext cx="3571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F5293A-D068-5649-2266-70073C4A049A}"/>
              </a:ext>
            </a:extLst>
          </p:cNvPr>
          <p:cNvCxnSpPr>
            <a:cxnSpLocks/>
            <a:stCxn id="20" idx="1"/>
            <a:endCxn id="18" idx="1"/>
          </p:cNvCxnSpPr>
          <p:nvPr/>
        </p:nvCxnSpPr>
        <p:spPr>
          <a:xfrm>
            <a:off x="8751722" y="2243288"/>
            <a:ext cx="3571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08E1C0-4012-CEC2-BDF9-E6D5D7A60B31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10005648" y="2634335"/>
            <a:ext cx="0" cy="1219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9CD401-84F7-8AC1-905C-614395F00747}"/>
              </a:ext>
            </a:extLst>
          </p:cNvPr>
          <p:cNvSpPr txBox="1"/>
          <p:nvPr/>
        </p:nvSpPr>
        <p:spPr>
          <a:xfrm>
            <a:off x="10169282" y="4676951"/>
            <a:ext cx="162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Failed machine</a:t>
            </a:r>
          </a:p>
        </p:txBody>
      </p:sp>
    </p:spTree>
    <p:extLst>
      <p:ext uri="{BB962C8B-B14F-4D97-AF65-F5344CB8AC3E}">
        <p14:creationId xmlns:p14="http://schemas.microsoft.com/office/powerpoint/2010/main" val="36151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BFB431-1CD0-49C8-3234-AA0C0281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E6607-DA07-D278-10DF-A1F30720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D1DBB-0093-4E5D-AF1C-16F8D391356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Fault tolerance </a:t>
            </a:r>
          </a:p>
          <a:p>
            <a:pPr lvl="1"/>
            <a:r>
              <a:rPr lang="en-US" dirty="0"/>
              <a:t>Distribute traffic across multiple instances (load balancers)</a:t>
            </a:r>
          </a:p>
          <a:p>
            <a:pPr lvl="1"/>
            <a:r>
              <a:rPr lang="en-US" dirty="0"/>
              <a:t>Load balancer detects the failures and stops sending requests to faulting nodes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F2B32D-962B-75FC-6B47-795B3C597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29" y="1673644"/>
            <a:ext cx="5284177" cy="307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93DE09-0D8A-BB01-FB64-6D76AB23EE59}"/>
              </a:ext>
            </a:extLst>
          </p:cNvPr>
          <p:cNvSpPr txBox="1"/>
          <p:nvPr/>
        </p:nvSpPr>
        <p:spPr>
          <a:xfrm>
            <a:off x="7486900" y="4834742"/>
            <a:ext cx="2729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Nginx load balancer</a:t>
            </a:r>
          </a:p>
        </p:txBody>
      </p:sp>
      <p:pic>
        <p:nvPicPr>
          <p:cNvPr id="4100" name="Picture 4" descr="HAProxy - Wikipedia">
            <a:extLst>
              <a:ext uri="{FF2B5EF4-FFF2-40B4-BE49-F238E27FC236}">
                <a16:creationId xmlns:a16="http://schemas.microsoft.com/office/drawing/2014/main" id="{52CACFD5-6F5A-B72F-8A64-DFB4C1326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9" y="4183632"/>
            <a:ext cx="20955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Nginx?. In this article, we're ...">
            <a:extLst>
              <a:ext uri="{FF2B5EF4-FFF2-40B4-BE49-F238E27FC236}">
                <a16:creationId xmlns:a16="http://schemas.microsoft.com/office/drawing/2014/main" id="{38E081BA-DD1A-1F5D-3C90-2E7712582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414" y="4478907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39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B55CD1-E9D4-3FE3-5AF2-4CD4243C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EF9F2-B170-803F-78DD-B8F5CCA7250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Does the architecture itself cause any performance bottlenecks?</a:t>
            </a:r>
          </a:p>
          <a:p>
            <a:r>
              <a:rPr lang="en-US" dirty="0"/>
              <a:t>Modularity reduces performance</a:t>
            </a:r>
          </a:p>
          <a:p>
            <a:r>
              <a:rPr lang="en-US" dirty="0"/>
              <a:t>How to limit performance overhead?</a:t>
            </a:r>
          </a:p>
          <a:p>
            <a:endParaRPr lang="en-US" dirty="0"/>
          </a:p>
        </p:txBody>
      </p:sp>
      <p:pic>
        <p:nvPicPr>
          <p:cNvPr id="3" name="Picture 4" descr="Redis Lucee Extension">
            <a:extLst>
              <a:ext uri="{FF2B5EF4-FFF2-40B4-BE49-F238E27FC236}">
                <a16:creationId xmlns:a16="http://schemas.microsoft.com/office/drawing/2014/main" id="{1459DE3B-01AF-1FAA-DC72-BFCA91C4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967" y="2752671"/>
            <a:ext cx="698560" cy="8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11A3BD1-6C54-911D-1DEE-46D0242D17E4}"/>
              </a:ext>
            </a:extLst>
          </p:cNvPr>
          <p:cNvGrpSpPr/>
          <p:nvPr/>
        </p:nvGrpSpPr>
        <p:grpSpPr>
          <a:xfrm>
            <a:off x="6766565" y="1636331"/>
            <a:ext cx="4364496" cy="2885051"/>
            <a:chOff x="6537965" y="1750631"/>
            <a:chExt cx="4364496" cy="288505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A907D37-3A80-B89B-A336-F37350D7C4FD}"/>
                </a:ext>
              </a:extLst>
            </p:cNvPr>
            <p:cNvSpPr/>
            <p:nvPr/>
          </p:nvSpPr>
          <p:spPr>
            <a:xfrm>
              <a:off x="6537965" y="1852242"/>
              <a:ext cx="1793627" cy="78209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Adding Post UI</a:t>
              </a:r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89C53C-128B-3D46-9A72-271C09B9D781}"/>
                </a:ext>
              </a:extLst>
            </p:cNvPr>
            <p:cNvSpPr/>
            <p:nvPr/>
          </p:nvSpPr>
          <p:spPr>
            <a:xfrm>
              <a:off x="9108834" y="1852242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Tweet Injection Service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645E9E-CB19-7558-84E9-8BD5C79FA1ED}"/>
                </a:ext>
              </a:extLst>
            </p:cNvPr>
            <p:cNvSpPr/>
            <p:nvPr/>
          </p:nvSpPr>
          <p:spPr>
            <a:xfrm>
              <a:off x="9108834" y="3853589"/>
              <a:ext cx="1793627" cy="782093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Short URL Service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64B8A1-DB90-31B7-4D06-EC65C48C3369}"/>
                </a:ext>
              </a:extLst>
            </p:cNvPr>
            <p:cNvSpPr/>
            <p:nvPr/>
          </p:nvSpPr>
          <p:spPr>
            <a:xfrm flipH="1">
              <a:off x="8688704" y="1750631"/>
              <a:ext cx="63018" cy="98531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28DD63F-3866-6D93-E7AA-BBF1F76F946F}"/>
                </a:ext>
              </a:extLst>
            </p:cNvPr>
            <p:cNvCxnSpPr>
              <a:cxnSpLocks/>
              <a:stCxn id="7" idx="3"/>
              <a:endCxn id="10" idx="3"/>
            </p:cNvCxnSpPr>
            <p:nvPr/>
          </p:nvCxnSpPr>
          <p:spPr>
            <a:xfrm flipV="1">
              <a:off x="833159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6C5CBB-C97F-4DC4-965D-DEAF18715E4C}"/>
                </a:ext>
              </a:extLst>
            </p:cNvPr>
            <p:cNvCxnSpPr>
              <a:cxnSpLocks/>
              <a:stCxn id="10" idx="1"/>
              <a:endCxn id="8" idx="1"/>
            </p:cNvCxnSpPr>
            <p:nvPr/>
          </p:nvCxnSpPr>
          <p:spPr>
            <a:xfrm>
              <a:off x="8751722" y="2243288"/>
              <a:ext cx="357112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A46A90-D6DD-B59D-422D-625195831165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10005648" y="2634335"/>
              <a:ext cx="0" cy="12192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774D25B-FA81-37C4-4F30-0903C51FCD67}"/>
              </a:ext>
            </a:extLst>
          </p:cNvPr>
          <p:cNvSpPr txBox="1"/>
          <p:nvPr/>
        </p:nvSpPr>
        <p:spPr>
          <a:xfrm>
            <a:off x="8156282" y="1206022"/>
            <a:ext cx="16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Network access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53C271-1BEE-5CC4-26AE-EEEB6599A3E6}"/>
              </a:ext>
            </a:extLst>
          </p:cNvPr>
          <p:cNvSpPr txBox="1"/>
          <p:nvPr/>
        </p:nvSpPr>
        <p:spPr>
          <a:xfrm>
            <a:off x="10392832" y="2557724"/>
            <a:ext cx="16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Network access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D7DA5-26D3-A551-ED61-BAD30BEA72C4}"/>
              </a:ext>
            </a:extLst>
          </p:cNvPr>
          <p:cNvSpPr txBox="1"/>
          <p:nvPr/>
        </p:nvSpPr>
        <p:spPr>
          <a:xfrm>
            <a:off x="10392832" y="3330553"/>
            <a:ext cx="16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Network access</a:t>
            </a:r>
          </a:p>
        </p:txBody>
      </p:sp>
    </p:spTree>
    <p:extLst>
      <p:ext uri="{BB962C8B-B14F-4D97-AF65-F5344CB8AC3E}">
        <p14:creationId xmlns:p14="http://schemas.microsoft.com/office/powerpoint/2010/main" val="6539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217C80-3813-2699-3B05-283407FB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on Friday</a:t>
            </a:r>
          </a:p>
          <a:p>
            <a:pPr lvl="1"/>
            <a:r>
              <a:rPr lang="en-US" dirty="0"/>
              <a:t>10 minutes</a:t>
            </a:r>
          </a:p>
          <a:p>
            <a:pPr lvl="1"/>
            <a:r>
              <a:rPr lang="en-US" dirty="0"/>
              <a:t>Will cover reflective programming </a:t>
            </a:r>
          </a:p>
          <a:p>
            <a:pPr lvl="2"/>
            <a:r>
              <a:rPr lang="en-US" dirty="0"/>
              <a:t>Reflection, annotations, and proxies</a:t>
            </a:r>
          </a:p>
          <a:p>
            <a:pPr lvl="1"/>
            <a:r>
              <a:rPr lang="en-US" dirty="0"/>
              <a:t>Will have MCQs and short answers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6225A9-B7A8-04C5-6624-5C64342F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743391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F582C-BF77-81B0-109D-B1231BC08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8A5B85-09CC-76AC-B6E6-E24049944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/>
          <a:lstStyle/>
          <a:p>
            <a:r>
              <a:rPr lang="en-US" dirty="0"/>
              <a:t>Can individual components be individually deployed?</a:t>
            </a:r>
          </a:p>
          <a:p>
            <a:pPr lvl="1"/>
            <a:r>
              <a:rPr lang="en-US" dirty="0"/>
              <a:t>Do I need to deploy </a:t>
            </a:r>
            <a:r>
              <a:rPr lang="en-US" dirty="0" err="1"/>
              <a:t>TweetService</a:t>
            </a:r>
            <a:r>
              <a:rPr lang="en-US" dirty="0"/>
              <a:t> to deploy </a:t>
            </a:r>
            <a:r>
              <a:rPr lang="en-US" dirty="0" err="1"/>
              <a:t>ShortURLService</a:t>
            </a:r>
            <a:r>
              <a:rPr lang="en-US" dirty="0"/>
              <a:t>?</a:t>
            </a:r>
          </a:p>
          <a:p>
            <a:r>
              <a:rPr lang="en-US" dirty="0"/>
              <a:t>Can deployment steps be automated?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5BBF3-1973-E935-45CC-72CD1E84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Deployability</a:t>
            </a:r>
            <a:endParaRPr lang="en-US" dirty="0"/>
          </a:p>
        </p:txBody>
      </p:sp>
      <p:pic>
        <p:nvPicPr>
          <p:cNvPr id="3076" name="Picture 4" descr="GitHub environments for your next big project | by Soumya Sagar | Medium">
            <a:extLst>
              <a:ext uri="{FF2B5EF4-FFF2-40B4-BE49-F238E27FC236}">
                <a16:creationId xmlns:a16="http://schemas.microsoft.com/office/drawing/2014/main" id="{0AAC6C8B-5C15-1FDC-D822-29E03206C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90373"/>
            <a:ext cx="5579018" cy="314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973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50E2EC-8DE2-62D6-22E0-192C0010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in industry and academia</a:t>
            </a:r>
          </a:p>
          <a:p>
            <a:r>
              <a:rPr lang="en-US" dirty="0"/>
              <a:t>Tremendous amount of innovation happening currently</a:t>
            </a:r>
          </a:p>
          <a:p>
            <a:r>
              <a:rPr lang="en-US" dirty="0"/>
              <a:t>Majority of topics fall under “cloud computing”</a:t>
            </a:r>
          </a:p>
          <a:p>
            <a:pPr lvl="1"/>
            <a:r>
              <a:rPr lang="en-US" dirty="0"/>
              <a:t>This course will have an overview of these topics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80D86-B91C-5C7C-0422-F86A31AC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areas of research and innovation</a:t>
            </a:r>
          </a:p>
        </p:txBody>
      </p:sp>
    </p:spTree>
    <p:extLst>
      <p:ext uri="{BB962C8B-B14F-4D97-AF65-F5344CB8AC3E}">
        <p14:creationId xmlns:p14="http://schemas.microsoft.com/office/powerpoint/2010/main" val="366873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94F27E-3DB8-4D4F-BB46-FE53DB28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  <a:p>
            <a:pPr lvl="1"/>
            <a:r>
              <a:rPr lang="en-US" dirty="0"/>
              <a:t>Virtual machines and containers for software deployment</a:t>
            </a:r>
          </a:p>
          <a:p>
            <a:r>
              <a:rPr lang="en-US" dirty="0"/>
              <a:t>Networking</a:t>
            </a:r>
          </a:p>
          <a:p>
            <a:r>
              <a:rPr lang="en-US" dirty="0">
                <a:solidFill>
                  <a:srgbClr val="646464"/>
                </a:solidFill>
              </a:rPr>
              <a:t>Security (later module)</a:t>
            </a:r>
          </a:p>
          <a:p>
            <a:r>
              <a:rPr lang="en-US" strike="sngStrike" dirty="0">
                <a:solidFill>
                  <a:srgbClr val="646464"/>
                </a:solidFill>
              </a:rPr>
              <a:t>Distributed systems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525B4-190E-B932-524E-BF26C589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systems topics</a:t>
            </a:r>
          </a:p>
        </p:txBody>
      </p:sp>
    </p:spTree>
    <p:extLst>
      <p:ext uri="{BB962C8B-B14F-4D97-AF65-F5344CB8AC3E}">
        <p14:creationId xmlns:p14="http://schemas.microsoft.com/office/powerpoint/2010/main" val="2993287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8C704B-E6EF-E795-2A9C-AE44F0EA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6E6BE5-CC49-578F-E502-D88CD434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842556-C04D-5205-04AA-8C5C950C81B9}"/>
              </a:ext>
            </a:extLst>
          </p:cNvPr>
          <p:cNvSpPr/>
          <p:nvPr/>
        </p:nvSpPr>
        <p:spPr>
          <a:xfrm>
            <a:off x="2234755" y="2967335"/>
            <a:ext cx="772250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machines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1482768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51BA0B-B57A-06E3-6477-6324383EC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software architecture needs for a “virtual environment”</a:t>
            </a:r>
          </a:p>
          <a:p>
            <a:pPr lvl="1"/>
            <a:r>
              <a:rPr lang="en-US" dirty="0"/>
              <a:t>For example, autoscaling can not bring up physical machines</a:t>
            </a:r>
          </a:p>
          <a:p>
            <a:pPr lvl="2"/>
            <a:r>
              <a:rPr lang="en-US" dirty="0"/>
              <a:t>Even if it can, wasteful to have physical machines sitting around idle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42C662-E17D-5CD7-29B5-3539A0E3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865984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55B81-7CB7-27F9-EE6C-82B31F7F8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A994A0-248B-00B1-3248-1479B733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flexible use of physical machines through dynamic reconfiguring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262CDA-AEB2-CA95-5A32-6C06AC7A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and containers</a:t>
            </a:r>
          </a:p>
        </p:txBody>
      </p:sp>
      <p:pic>
        <p:nvPicPr>
          <p:cNvPr id="9218" name="Picture 2" descr="Server - Free computer icons">
            <a:extLst>
              <a:ext uri="{FF2B5EF4-FFF2-40B4-BE49-F238E27FC236}">
                <a16:creationId xmlns:a16="http://schemas.microsoft.com/office/drawing/2014/main" id="{88FCE1DE-AAED-B8F1-F2A2-EE09B9F7F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670" y="3279459"/>
            <a:ext cx="2072496" cy="207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erver - Free computer icons">
            <a:extLst>
              <a:ext uri="{FF2B5EF4-FFF2-40B4-BE49-F238E27FC236}">
                <a16:creationId xmlns:a16="http://schemas.microsoft.com/office/drawing/2014/main" id="{EA601D69-C8AA-BF83-5B65-1881FE0A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096" y="3279457"/>
            <a:ext cx="2072497" cy="207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Server - Free computer icons">
            <a:extLst>
              <a:ext uri="{FF2B5EF4-FFF2-40B4-BE49-F238E27FC236}">
                <a16:creationId xmlns:a16="http://schemas.microsoft.com/office/drawing/2014/main" id="{7329970C-F789-FEFB-0E75-1685E2F11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522" y="3279457"/>
            <a:ext cx="2072497" cy="207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85C6AA4-E9E1-40FC-077F-8977FADAABB4}"/>
              </a:ext>
            </a:extLst>
          </p:cNvPr>
          <p:cNvGrpSpPr/>
          <p:nvPr/>
        </p:nvGrpSpPr>
        <p:grpSpPr>
          <a:xfrm>
            <a:off x="9441552" y="2227708"/>
            <a:ext cx="1041488" cy="1861032"/>
            <a:chOff x="8108051" y="1595712"/>
            <a:chExt cx="1673469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C3AE5C1-3DA0-A1F2-0026-5F75EF7C7E64}"/>
                </a:ext>
              </a:extLst>
            </p:cNvPr>
            <p:cNvSpPr/>
            <p:nvPr/>
          </p:nvSpPr>
          <p:spPr>
            <a:xfrm>
              <a:off x="8108051" y="1595712"/>
              <a:ext cx="1673469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8" descr="Nodejs - Free brands and logotypes icons">
              <a:extLst>
                <a:ext uri="{FF2B5EF4-FFF2-40B4-BE49-F238E27FC236}">
                  <a16:creationId xmlns:a16="http://schemas.microsoft.com/office/drawing/2014/main" id="{22CA18C8-D5EF-B52E-A65B-908EA3CFF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0531" y="1790450"/>
              <a:ext cx="1248508" cy="1248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893 ubuntu icons - Iconfinder">
              <a:extLst>
                <a:ext uri="{FF2B5EF4-FFF2-40B4-BE49-F238E27FC236}">
                  <a16:creationId xmlns:a16="http://schemas.microsoft.com/office/drawing/2014/main" id="{6596F29D-2EEF-1A48-E2EC-D9BB81A75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118" y="3127685"/>
              <a:ext cx="927101" cy="927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1FADC8-A254-F939-5BDE-95B8CC5BDBBC}"/>
                </a:ext>
              </a:extLst>
            </p:cNvPr>
            <p:cNvSpPr txBox="1"/>
            <p:nvPr/>
          </p:nvSpPr>
          <p:spPr>
            <a:xfrm>
              <a:off x="8192283" y="2854292"/>
              <a:ext cx="15050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22.04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491BE2-D4D9-D3F2-8676-3D85E6F08D87}"/>
              </a:ext>
            </a:extLst>
          </p:cNvPr>
          <p:cNvGrpSpPr/>
          <p:nvPr/>
        </p:nvGrpSpPr>
        <p:grpSpPr>
          <a:xfrm>
            <a:off x="6848355" y="2248413"/>
            <a:ext cx="1040303" cy="1850680"/>
            <a:chOff x="4406176" y="1513957"/>
            <a:chExt cx="1673469" cy="268066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C44F136-B9AD-6256-B824-FD0B42BBC59E}"/>
                </a:ext>
              </a:extLst>
            </p:cNvPr>
            <p:cNvSpPr/>
            <p:nvPr/>
          </p:nvSpPr>
          <p:spPr>
            <a:xfrm>
              <a:off x="4406176" y="1513957"/>
              <a:ext cx="1673469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6" descr="893 ubuntu icons - Iconfinder">
              <a:extLst>
                <a:ext uri="{FF2B5EF4-FFF2-40B4-BE49-F238E27FC236}">
                  <a16:creationId xmlns:a16="http://schemas.microsoft.com/office/drawing/2014/main" id="{A68385F5-10D4-B9E3-798F-20D252BB7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243" y="3045930"/>
              <a:ext cx="927101" cy="927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DA12C9-E6A1-FE32-0EC1-C57FA789BDA6}"/>
                </a:ext>
              </a:extLst>
            </p:cNvPr>
            <p:cNvSpPr txBox="1"/>
            <p:nvPr/>
          </p:nvSpPr>
          <p:spPr>
            <a:xfrm>
              <a:off x="4490408" y="2772537"/>
              <a:ext cx="15050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24.04</a:t>
              </a:r>
            </a:p>
          </p:txBody>
        </p:sp>
        <p:pic>
          <p:nvPicPr>
            <p:cNvPr id="22" name="Picture 16" descr="Python icon - Free download on Iconfinder">
              <a:extLst>
                <a:ext uri="{FF2B5EF4-FFF2-40B4-BE49-F238E27FC236}">
                  <a16:creationId xmlns:a16="http://schemas.microsoft.com/office/drawing/2014/main" id="{F0FBA1D7-D842-5050-E13E-3BAAF74B4E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055" y="1627914"/>
              <a:ext cx="1173707" cy="1173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F57A25-A80A-C61E-7921-633F6AD0C6FA}"/>
              </a:ext>
            </a:extLst>
          </p:cNvPr>
          <p:cNvGrpSpPr/>
          <p:nvPr/>
        </p:nvGrpSpPr>
        <p:grpSpPr>
          <a:xfrm>
            <a:off x="3929895" y="2238059"/>
            <a:ext cx="1040303" cy="1850680"/>
            <a:chOff x="4406176" y="1513957"/>
            <a:chExt cx="1673469" cy="268066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8A041F3-93DF-1C67-8594-18122D5D29DC}"/>
                </a:ext>
              </a:extLst>
            </p:cNvPr>
            <p:cNvSpPr/>
            <p:nvPr/>
          </p:nvSpPr>
          <p:spPr>
            <a:xfrm>
              <a:off x="4406176" y="1513957"/>
              <a:ext cx="1673469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6" descr="893 ubuntu icons - Iconfinder">
              <a:extLst>
                <a:ext uri="{FF2B5EF4-FFF2-40B4-BE49-F238E27FC236}">
                  <a16:creationId xmlns:a16="http://schemas.microsoft.com/office/drawing/2014/main" id="{69CBA35E-D417-0B71-2C6E-A18DF3875D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4243" y="3045930"/>
              <a:ext cx="927101" cy="927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830E0C-71EC-497B-2FB2-70A8B6DA557B}"/>
                </a:ext>
              </a:extLst>
            </p:cNvPr>
            <p:cNvSpPr txBox="1"/>
            <p:nvPr/>
          </p:nvSpPr>
          <p:spPr>
            <a:xfrm>
              <a:off x="4490408" y="2772537"/>
              <a:ext cx="15050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23.04</a:t>
              </a:r>
            </a:p>
          </p:txBody>
        </p:sp>
        <p:pic>
          <p:nvPicPr>
            <p:cNvPr id="28" name="Picture 16" descr="Python icon - Free download on Iconfinder">
              <a:extLst>
                <a:ext uri="{FF2B5EF4-FFF2-40B4-BE49-F238E27FC236}">
                  <a16:creationId xmlns:a16="http://schemas.microsoft.com/office/drawing/2014/main" id="{F2CD6797-0223-6D43-77A8-B0CBD94ED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055" y="1627914"/>
              <a:ext cx="1173707" cy="1173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2" descr="Google analytics data for viral post">
            <a:extLst>
              <a:ext uri="{FF2B5EF4-FFF2-40B4-BE49-F238E27FC236}">
                <a16:creationId xmlns:a16="http://schemas.microsoft.com/office/drawing/2014/main" id="{1C5C545B-C566-64D6-0C2A-87FE7937B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55" y="4315707"/>
            <a:ext cx="2257849" cy="170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1C92882-961A-E65A-6ED4-D484ADA07A09}"/>
              </a:ext>
            </a:extLst>
          </p:cNvPr>
          <p:cNvSpPr/>
          <p:nvPr/>
        </p:nvSpPr>
        <p:spPr>
          <a:xfrm>
            <a:off x="862759" y="4591245"/>
            <a:ext cx="1212846" cy="1369649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5D01CD2-10AA-151C-1769-2FC7C613485E}"/>
              </a:ext>
            </a:extLst>
          </p:cNvPr>
          <p:cNvGrpSpPr/>
          <p:nvPr/>
        </p:nvGrpSpPr>
        <p:grpSpPr>
          <a:xfrm>
            <a:off x="6849542" y="2238061"/>
            <a:ext cx="1041488" cy="1861032"/>
            <a:chOff x="8108051" y="1595713"/>
            <a:chExt cx="1673469" cy="2680669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E6BD648-6D9B-399B-E0FD-4CF8F0F7D23C}"/>
                </a:ext>
              </a:extLst>
            </p:cNvPr>
            <p:cNvSpPr/>
            <p:nvPr/>
          </p:nvSpPr>
          <p:spPr>
            <a:xfrm>
              <a:off x="8108051" y="1595713"/>
              <a:ext cx="1673469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18" descr="Nodejs - Free brands and logotypes icons">
              <a:extLst>
                <a:ext uri="{FF2B5EF4-FFF2-40B4-BE49-F238E27FC236}">
                  <a16:creationId xmlns:a16="http://schemas.microsoft.com/office/drawing/2014/main" id="{55054773-4456-3DBB-32A7-735481235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0531" y="1790450"/>
              <a:ext cx="1248508" cy="1248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893 ubuntu icons - Iconfinder">
              <a:extLst>
                <a:ext uri="{FF2B5EF4-FFF2-40B4-BE49-F238E27FC236}">
                  <a16:creationId xmlns:a16="http://schemas.microsoft.com/office/drawing/2014/main" id="{09446411-91E0-A178-0916-D237D37B56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118" y="3127685"/>
              <a:ext cx="927101" cy="927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7A78F4-833C-C126-B2E9-972A5647A169}"/>
                </a:ext>
              </a:extLst>
            </p:cNvPr>
            <p:cNvSpPr txBox="1"/>
            <p:nvPr/>
          </p:nvSpPr>
          <p:spPr>
            <a:xfrm>
              <a:off x="8192283" y="2854292"/>
              <a:ext cx="15050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22.04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FE4FB82-EDAF-D5B2-CA42-FC5573B9559D}"/>
              </a:ext>
            </a:extLst>
          </p:cNvPr>
          <p:cNvGrpSpPr/>
          <p:nvPr/>
        </p:nvGrpSpPr>
        <p:grpSpPr>
          <a:xfrm>
            <a:off x="3928710" y="2223071"/>
            <a:ext cx="1041488" cy="1861032"/>
            <a:chOff x="8108051" y="1595712"/>
            <a:chExt cx="1673469" cy="268066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2EA4CD3-5101-8741-DFB3-1D050D706E10}"/>
                </a:ext>
              </a:extLst>
            </p:cNvPr>
            <p:cNvSpPr/>
            <p:nvPr/>
          </p:nvSpPr>
          <p:spPr>
            <a:xfrm>
              <a:off x="8108051" y="1595712"/>
              <a:ext cx="1673469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Picture 18" descr="Nodejs - Free brands and logotypes icons">
              <a:extLst>
                <a:ext uri="{FF2B5EF4-FFF2-40B4-BE49-F238E27FC236}">
                  <a16:creationId xmlns:a16="http://schemas.microsoft.com/office/drawing/2014/main" id="{688DBD49-F653-D5D1-5C43-A213CD29A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0531" y="1790450"/>
              <a:ext cx="1248508" cy="1248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6" descr="893 ubuntu icons - Iconfinder">
              <a:extLst>
                <a:ext uri="{FF2B5EF4-FFF2-40B4-BE49-F238E27FC236}">
                  <a16:creationId xmlns:a16="http://schemas.microsoft.com/office/drawing/2014/main" id="{E72A3839-A422-E233-0375-3A879A546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6118" y="3127685"/>
              <a:ext cx="927101" cy="927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B73553-1A83-3317-4724-E0DA9D254391}"/>
                </a:ext>
              </a:extLst>
            </p:cNvPr>
            <p:cNvSpPr txBox="1"/>
            <p:nvPr/>
          </p:nvSpPr>
          <p:spPr>
            <a:xfrm>
              <a:off x="8192283" y="2854292"/>
              <a:ext cx="15050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22.04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511163-9525-696C-58F9-2094989BCB31}"/>
              </a:ext>
            </a:extLst>
          </p:cNvPr>
          <p:cNvSpPr txBox="1"/>
          <p:nvPr/>
        </p:nvSpPr>
        <p:spPr>
          <a:xfrm>
            <a:off x="1337013" y="4699000"/>
            <a:ext cx="233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http://app.com/app.js</a:t>
            </a:r>
          </a:p>
        </p:txBody>
      </p:sp>
    </p:spTree>
    <p:extLst>
      <p:ext uri="{BB962C8B-B14F-4D97-AF65-F5344CB8AC3E}">
        <p14:creationId xmlns:p14="http://schemas.microsoft.com/office/powerpoint/2010/main" val="274206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FDB0D1-B297-8B3A-14B3-A16A8D8E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virtual machine?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71B51-CCED-A11D-295A-991E521D2D5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Isolated environment that emulates a physical machine</a:t>
            </a:r>
          </a:p>
          <a:p>
            <a:r>
              <a:rPr lang="en-US" dirty="0"/>
              <a:t>A hypervisor runs on the hardware</a:t>
            </a:r>
          </a:p>
          <a:p>
            <a:r>
              <a:rPr lang="en-US" dirty="0"/>
              <a:t>Each VM has its own kernel</a:t>
            </a:r>
          </a:p>
          <a:p>
            <a:r>
              <a:rPr lang="en-US" dirty="0"/>
              <a:t>Isolation enforced by hardware</a:t>
            </a:r>
          </a:p>
          <a:p>
            <a:pPr lvl="1"/>
            <a:r>
              <a:rPr lang="en-US" dirty="0"/>
              <a:t>Intel VT-x or AMD-V</a:t>
            </a:r>
          </a:p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2214118-D8A5-04E3-A7B6-34DB46985E93}"/>
              </a:ext>
            </a:extLst>
          </p:cNvPr>
          <p:cNvGrpSpPr/>
          <p:nvPr/>
        </p:nvGrpSpPr>
        <p:grpSpPr>
          <a:xfrm>
            <a:off x="6057435" y="1454270"/>
            <a:ext cx="1725701" cy="2680669"/>
            <a:chOff x="5160979" y="1454270"/>
            <a:chExt cx="1725701" cy="26806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F3B6AF9-1289-4BC4-A2F7-3F93C1929573}"/>
                </a:ext>
              </a:extLst>
            </p:cNvPr>
            <p:cNvSpPr/>
            <p:nvPr/>
          </p:nvSpPr>
          <p:spPr>
            <a:xfrm>
              <a:off x="5160979" y="1454270"/>
              <a:ext cx="1725701" cy="2680669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23A893-A8B0-32FC-5805-AE768CE8F099}"/>
                </a:ext>
              </a:extLst>
            </p:cNvPr>
            <p:cNvGrpSpPr/>
            <p:nvPr/>
          </p:nvGrpSpPr>
          <p:grpSpPr>
            <a:xfrm>
              <a:off x="5241071" y="2605712"/>
              <a:ext cx="1532791" cy="779658"/>
              <a:chOff x="5241071" y="2605712"/>
              <a:chExt cx="1532791" cy="7796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A59E618-2A31-4138-AAD6-D92091B258A8}"/>
                  </a:ext>
                </a:extLst>
              </p:cNvPr>
              <p:cNvSpPr/>
              <p:nvPr/>
            </p:nvSpPr>
            <p:spPr>
              <a:xfrm>
                <a:off x="5241071" y="2605712"/>
                <a:ext cx="1532791" cy="6799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Ubuntu 22.04</a:t>
                </a:r>
              </a:p>
            </p:txBody>
          </p:sp>
          <p:pic>
            <p:nvPicPr>
              <p:cNvPr id="13" name="Picture 6" descr="893 ubuntu icons - Iconfinder">
                <a:extLst>
                  <a:ext uri="{FF2B5EF4-FFF2-40B4-BE49-F238E27FC236}">
                    <a16:creationId xmlns:a16="http://schemas.microsoft.com/office/drawing/2014/main" id="{FEAC0B39-1FD9-1541-E315-6E22D4115F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010" y="3074708"/>
                <a:ext cx="310662" cy="31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14" descr="Java logo and symbol, meaning, history, PNG">
              <a:extLst>
                <a:ext uri="{FF2B5EF4-FFF2-40B4-BE49-F238E27FC236}">
                  <a16:creationId xmlns:a16="http://schemas.microsoft.com/office/drawing/2014/main" id="{F6524825-F651-38FE-4E5E-F075DD42B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3" y="1631387"/>
              <a:ext cx="1306208" cy="816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910B156-BA49-2C72-0804-8987D8CF2DEA}"/>
                </a:ext>
              </a:extLst>
            </p:cNvPr>
            <p:cNvSpPr/>
            <p:nvPr/>
          </p:nvSpPr>
          <p:spPr>
            <a:xfrm>
              <a:off x="5224911" y="3387151"/>
              <a:ext cx="1532791" cy="656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kernel 5.4.1</a:t>
              </a:r>
              <a:endParaRPr lang="en-US" sz="105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EA7BEA4-6C97-5783-39AD-3DA9D11E60F6}"/>
              </a:ext>
            </a:extLst>
          </p:cNvPr>
          <p:cNvGrpSpPr/>
          <p:nvPr/>
        </p:nvGrpSpPr>
        <p:grpSpPr>
          <a:xfrm>
            <a:off x="8034856" y="1454270"/>
            <a:ext cx="1702776" cy="2680669"/>
            <a:chOff x="8034856" y="1454270"/>
            <a:chExt cx="1702776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EC5731D-942A-E968-B456-1AB1D6D05EDD}"/>
                </a:ext>
              </a:extLst>
            </p:cNvPr>
            <p:cNvSpPr/>
            <p:nvPr/>
          </p:nvSpPr>
          <p:spPr>
            <a:xfrm>
              <a:off x="8034856" y="1454270"/>
              <a:ext cx="1702776" cy="2680669"/>
            </a:xfrm>
            <a:prstGeom prst="round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3C0779B-0D13-4C2D-6524-6006E4DB9554}"/>
                </a:ext>
              </a:extLst>
            </p:cNvPr>
            <p:cNvSpPr/>
            <p:nvPr/>
          </p:nvSpPr>
          <p:spPr>
            <a:xfrm>
              <a:off x="8223177" y="2605713"/>
              <a:ext cx="1427283" cy="6799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24.10</a:t>
              </a:r>
            </a:p>
          </p:txBody>
        </p:sp>
        <p:pic>
          <p:nvPicPr>
            <p:cNvPr id="14" name="Picture 6" descr="893 ubuntu icons - Iconfinder">
              <a:extLst>
                <a:ext uri="{FF2B5EF4-FFF2-40B4-BE49-F238E27FC236}">
                  <a16:creationId xmlns:a16="http://schemas.microsoft.com/office/drawing/2014/main" id="{E046C7CC-9B6C-40ED-653C-CE62D212D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0325" y="3050728"/>
              <a:ext cx="310662" cy="31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 icon - Free download on Iconfinder">
              <a:extLst>
                <a:ext uri="{FF2B5EF4-FFF2-40B4-BE49-F238E27FC236}">
                  <a16:creationId xmlns:a16="http://schemas.microsoft.com/office/drawing/2014/main" id="{160266B5-C917-E742-1CF7-00D9F8E4E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1749" y="1524508"/>
              <a:ext cx="1030138" cy="103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F928235-BD24-BA6A-0BBC-38DF86CC9015}"/>
                </a:ext>
              </a:extLst>
            </p:cNvPr>
            <p:cNvSpPr/>
            <p:nvPr/>
          </p:nvSpPr>
          <p:spPr>
            <a:xfrm>
              <a:off x="8129999" y="3418787"/>
              <a:ext cx="1532791" cy="656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kernel 6.0.2</a:t>
              </a:r>
              <a:endParaRPr lang="en-US" sz="105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E61088-471A-1AAC-7C55-E01BF829707C}"/>
              </a:ext>
            </a:extLst>
          </p:cNvPr>
          <p:cNvGrpSpPr/>
          <p:nvPr/>
        </p:nvGrpSpPr>
        <p:grpSpPr>
          <a:xfrm>
            <a:off x="9906000" y="1454271"/>
            <a:ext cx="1713320" cy="2680669"/>
            <a:chOff x="9906000" y="1454271"/>
            <a:chExt cx="1713320" cy="26806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1607899-BF97-DA3D-4D6B-C47A2200875C}"/>
                </a:ext>
              </a:extLst>
            </p:cNvPr>
            <p:cNvSpPr/>
            <p:nvPr/>
          </p:nvSpPr>
          <p:spPr>
            <a:xfrm>
              <a:off x="9906000" y="1454271"/>
              <a:ext cx="1713320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3C6A56A-2003-1853-92DC-24BA370DC44C}"/>
                </a:ext>
              </a:extLst>
            </p:cNvPr>
            <p:cNvSpPr/>
            <p:nvPr/>
          </p:nvSpPr>
          <p:spPr>
            <a:xfrm>
              <a:off x="10160214" y="2605713"/>
              <a:ext cx="1267842" cy="679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Fedora 20</a:t>
              </a:r>
            </a:p>
          </p:txBody>
        </p:sp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3B2DE27E-695D-282B-8B0A-9ABE9A487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9279" y="3074708"/>
              <a:ext cx="344079" cy="3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Nodejs - Free brands and logotypes icons">
              <a:extLst>
                <a:ext uri="{FF2B5EF4-FFF2-40B4-BE49-F238E27FC236}">
                  <a16:creationId xmlns:a16="http://schemas.microsoft.com/office/drawing/2014/main" id="{12504F8E-70D8-68AD-4942-2E7E90770B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5813" y="1561255"/>
              <a:ext cx="956644" cy="95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D031DCC-7C63-A2BD-4989-CD2DE745B5D4}"/>
                </a:ext>
              </a:extLst>
            </p:cNvPr>
            <p:cNvSpPr/>
            <p:nvPr/>
          </p:nvSpPr>
          <p:spPr>
            <a:xfrm>
              <a:off x="10010797" y="3440106"/>
              <a:ext cx="1532791" cy="656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kernel 4.4.7</a:t>
              </a:r>
              <a:endParaRPr lang="en-US" sz="1050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24D6C5A-BC15-6F0F-2EEE-CBD2D41ECB5D}"/>
              </a:ext>
            </a:extLst>
          </p:cNvPr>
          <p:cNvSpPr/>
          <p:nvPr/>
        </p:nvSpPr>
        <p:spPr>
          <a:xfrm>
            <a:off x="6022927" y="4876165"/>
            <a:ext cx="556188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34FC105B-616F-58AB-A676-D601762F9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1" y="4876165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916EEC-3341-EC59-D2DF-B739B6AB00E3}"/>
              </a:ext>
            </a:extLst>
          </p:cNvPr>
          <p:cNvSpPr/>
          <p:nvPr/>
        </p:nvSpPr>
        <p:spPr>
          <a:xfrm>
            <a:off x="6015487" y="4176069"/>
            <a:ext cx="5561886" cy="656493"/>
          </a:xfrm>
          <a:prstGeom prst="roundRect">
            <a:avLst/>
          </a:prstGeom>
          <a:solidFill>
            <a:srgbClr val="B9B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Hypervisor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428C7F8-A87B-B314-656C-DB452865995F}"/>
              </a:ext>
            </a:extLst>
          </p:cNvPr>
          <p:cNvGrpSpPr/>
          <p:nvPr/>
        </p:nvGrpSpPr>
        <p:grpSpPr>
          <a:xfrm>
            <a:off x="5877903" y="1026543"/>
            <a:ext cx="5875346" cy="4200070"/>
            <a:chOff x="5877903" y="1026543"/>
            <a:chExt cx="5875346" cy="3505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F72711-5255-D287-B303-020984551AEC}"/>
                </a:ext>
              </a:extLst>
            </p:cNvPr>
            <p:cNvSpPr/>
            <p:nvPr/>
          </p:nvSpPr>
          <p:spPr>
            <a:xfrm>
              <a:off x="5877903" y="1026543"/>
              <a:ext cx="2034314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FA5933-73C2-6F08-E411-E91C0D2EB1B3}"/>
                </a:ext>
              </a:extLst>
            </p:cNvPr>
            <p:cNvSpPr/>
            <p:nvPr/>
          </p:nvSpPr>
          <p:spPr>
            <a:xfrm>
              <a:off x="7900039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D9F128-E050-8894-7D48-B667D117B57B}"/>
                </a:ext>
              </a:extLst>
            </p:cNvPr>
            <p:cNvSpPr/>
            <p:nvPr/>
          </p:nvSpPr>
          <p:spPr>
            <a:xfrm>
              <a:off x="9823020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37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B9F4F-258D-672B-BEFC-53894BAAE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0F778-6F90-209B-A564-FEA6BB0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virtual machine?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02242-5CF4-EBB0-BF46-EC12ECF17BC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Special CPU instructions to enter and exit VMs</a:t>
            </a:r>
          </a:p>
          <a:p>
            <a:pPr lvl="1"/>
            <a:r>
              <a:rPr lang="en-US" dirty="0"/>
              <a:t>VMRUN to enter “guest mode” and run the VM</a:t>
            </a:r>
          </a:p>
          <a:p>
            <a:pPr lvl="1"/>
            <a:r>
              <a:rPr lang="en-US" dirty="0"/>
              <a:t>VMCALL to exit “guest mode” and execute host code</a:t>
            </a:r>
          </a:p>
          <a:p>
            <a:r>
              <a:rPr lang="en-US" dirty="0"/>
              <a:t>Expensive instructions and also cause cache, TLB invalidations</a:t>
            </a:r>
          </a:p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A350B7-13C3-3097-9B9B-250559550FE3}"/>
              </a:ext>
            </a:extLst>
          </p:cNvPr>
          <p:cNvGrpSpPr/>
          <p:nvPr/>
        </p:nvGrpSpPr>
        <p:grpSpPr>
          <a:xfrm>
            <a:off x="6057435" y="1454270"/>
            <a:ext cx="1725701" cy="2680669"/>
            <a:chOff x="5160979" y="1454270"/>
            <a:chExt cx="1725701" cy="26806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0822991-138D-EBA4-D0B7-A3EB7F430855}"/>
                </a:ext>
              </a:extLst>
            </p:cNvPr>
            <p:cNvSpPr/>
            <p:nvPr/>
          </p:nvSpPr>
          <p:spPr>
            <a:xfrm>
              <a:off x="5160979" y="1454270"/>
              <a:ext cx="1725701" cy="2680669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D18B8D2-D0D7-2CE8-E767-48560945C5DC}"/>
                </a:ext>
              </a:extLst>
            </p:cNvPr>
            <p:cNvGrpSpPr/>
            <p:nvPr/>
          </p:nvGrpSpPr>
          <p:grpSpPr>
            <a:xfrm>
              <a:off x="5241071" y="2605712"/>
              <a:ext cx="1532791" cy="779658"/>
              <a:chOff x="5241071" y="2605712"/>
              <a:chExt cx="1532791" cy="7796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E71393B-81A2-6140-22FE-AC4984E66916}"/>
                  </a:ext>
                </a:extLst>
              </p:cNvPr>
              <p:cNvSpPr/>
              <p:nvPr/>
            </p:nvSpPr>
            <p:spPr>
              <a:xfrm>
                <a:off x="5241071" y="2605712"/>
                <a:ext cx="1532791" cy="6799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Ubuntu 22.04</a:t>
                </a:r>
              </a:p>
            </p:txBody>
          </p:sp>
          <p:pic>
            <p:nvPicPr>
              <p:cNvPr id="13" name="Picture 6" descr="893 ubuntu icons - Iconfinder">
                <a:extLst>
                  <a:ext uri="{FF2B5EF4-FFF2-40B4-BE49-F238E27FC236}">
                    <a16:creationId xmlns:a16="http://schemas.microsoft.com/office/drawing/2014/main" id="{3A338AD9-1217-4394-FC43-E525B4A0CA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010" y="3074708"/>
                <a:ext cx="310662" cy="31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14" descr="Java logo and symbol, meaning, history, PNG">
              <a:extLst>
                <a:ext uri="{FF2B5EF4-FFF2-40B4-BE49-F238E27FC236}">
                  <a16:creationId xmlns:a16="http://schemas.microsoft.com/office/drawing/2014/main" id="{FE7A58F5-4CB8-5E24-60A8-53C29421B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3" y="1631387"/>
              <a:ext cx="1306208" cy="816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A7F3A27-A14B-773C-6188-E6B4D64858FC}"/>
                </a:ext>
              </a:extLst>
            </p:cNvPr>
            <p:cNvSpPr/>
            <p:nvPr/>
          </p:nvSpPr>
          <p:spPr>
            <a:xfrm>
              <a:off x="5224911" y="3387151"/>
              <a:ext cx="1532791" cy="656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kernel 5.4.1</a:t>
              </a:r>
              <a:endParaRPr lang="en-US" sz="105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345CB2-AD44-92BB-2F56-5046A496D43E}"/>
              </a:ext>
            </a:extLst>
          </p:cNvPr>
          <p:cNvGrpSpPr/>
          <p:nvPr/>
        </p:nvGrpSpPr>
        <p:grpSpPr>
          <a:xfrm>
            <a:off x="8034856" y="1454270"/>
            <a:ext cx="1702776" cy="2680669"/>
            <a:chOff x="8034856" y="1454270"/>
            <a:chExt cx="1702776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CEEF0FB-D14C-4AF3-A0EA-C61590AB57A3}"/>
                </a:ext>
              </a:extLst>
            </p:cNvPr>
            <p:cNvSpPr/>
            <p:nvPr/>
          </p:nvSpPr>
          <p:spPr>
            <a:xfrm>
              <a:off x="8034856" y="1454270"/>
              <a:ext cx="1702776" cy="2680669"/>
            </a:xfrm>
            <a:prstGeom prst="round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E4FC357-7E4C-903C-29FD-14366FE3B1B3}"/>
                </a:ext>
              </a:extLst>
            </p:cNvPr>
            <p:cNvSpPr/>
            <p:nvPr/>
          </p:nvSpPr>
          <p:spPr>
            <a:xfrm>
              <a:off x="8223177" y="2605713"/>
              <a:ext cx="1427283" cy="6799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24.10</a:t>
              </a:r>
            </a:p>
          </p:txBody>
        </p:sp>
        <p:pic>
          <p:nvPicPr>
            <p:cNvPr id="14" name="Picture 6" descr="893 ubuntu icons - Iconfinder">
              <a:extLst>
                <a:ext uri="{FF2B5EF4-FFF2-40B4-BE49-F238E27FC236}">
                  <a16:creationId xmlns:a16="http://schemas.microsoft.com/office/drawing/2014/main" id="{D3CEBD62-418A-BF6A-5668-6BFA2979A1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0325" y="3050728"/>
              <a:ext cx="310662" cy="31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 icon - Free download on Iconfinder">
              <a:extLst>
                <a:ext uri="{FF2B5EF4-FFF2-40B4-BE49-F238E27FC236}">
                  <a16:creationId xmlns:a16="http://schemas.microsoft.com/office/drawing/2014/main" id="{937732FA-9249-8BDE-1494-F73E029C9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1749" y="1524508"/>
              <a:ext cx="1030138" cy="103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351D91B-CD72-EE65-7619-8D21EF671568}"/>
                </a:ext>
              </a:extLst>
            </p:cNvPr>
            <p:cNvSpPr/>
            <p:nvPr/>
          </p:nvSpPr>
          <p:spPr>
            <a:xfrm>
              <a:off x="8129999" y="3418787"/>
              <a:ext cx="1532791" cy="656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kernel 6.0.2</a:t>
              </a:r>
              <a:endParaRPr lang="en-US" sz="105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99B51D-C664-AA5A-E584-551856D25852}"/>
              </a:ext>
            </a:extLst>
          </p:cNvPr>
          <p:cNvGrpSpPr/>
          <p:nvPr/>
        </p:nvGrpSpPr>
        <p:grpSpPr>
          <a:xfrm>
            <a:off x="9906000" y="1454271"/>
            <a:ext cx="1713320" cy="2680669"/>
            <a:chOff x="9906000" y="1454271"/>
            <a:chExt cx="1713320" cy="26806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2260FDE-9A8E-9EBE-DBFB-0AA62DAD1B8B}"/>
                </a:ext>
              </a:extLst>
            </p:cNvPr>
            <p:cNvSpPr/>
            <p:nvPr/>
          </p:nvSpPr>
          <p:spPr>
            <a:xfrm>
              <a:off x="9906000" y="1454271"/>
              <a:ext cx="1713320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68BDEBC-D08F-5077-DA4E-CA8D8D203FE1}"/>
                </a:ext>
              </a:extLst>
            </p:cNvPr>
            <p:cNvSpPr/>
            <p:nvPr/>
          </p:nvSpPr>
          <p:spPr>
            <a:xfrm>
              <a:off x="10160214" y="2605713"/>
              <a:ext cx="1267842" cy="679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Fedora 20</a:t>
              </a:r>
            </a:p>
          </p:txBody>
        </p:sp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3F42058C-40DD-784B-0477-215EA5AF14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9279" y="3074708"/>
              <a:ext cx="344079" cy="3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Nodejs - Free brands and logotypes icons">
              <a:extLst>
                <a:ext uri="{FF2B5EF4-FFF2-40B4-BE49-F238E27FC236}">
                  <a16:creationId xmlns:a16="http://schemas.microsoft.com/office/drawing/2014/main" id="{B92E5D59-9533-93A7-2731-6AB053C72F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5813" y="1561255"/>
              <a:ext cx="956644" cy="95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0D083D2-B81B-15DB-5B3F-14074A935735}"/>
                </a:ext>
              </a:extLst>
            </p:cNvPr>
            <p:cNvSpPr/>
            <p:nvPr/>
          </p:nvSpPr>
          <p:spPr>
            <a:xfrm>
              <a:off x="10010797" y="3440106"/>
              <a:ext cx="1532791" cy="65649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Linux kernel 4.4.7</a:t>
              </a:r>
              <a:endParaRPr lang="en-US" sz="1050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5A346F-AADD-314C-9B64-F435F3B1DF95}"/>
              </a:ext>
            </a:extLst>
          </p:cNvPr>
          <p:cNvSpPr/>
          <p:nvPr/>
        </p:nvSpPr>
        <p:spPr>
          <a:xfrm>
            <a:off x="6022927" y="4876165"/>
            <a:ext cx="556188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4C39D654-783E-6B25-0C8C-63CF6C2FC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1" y="4876165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DE39C86-C93F-8F1C-C491-A9257BB20607}"/>
              </a:ext>
            </a:extLst>
          </p:cNvPr>
          <p:cNvSpPr/>
          <p:nvPr/>
        </p:nvSpPr>
        <p:spPr>
          <a:xfrm>
            <a:off x="6015487" y="4176069"/>
            <a:ext cx="5561886" cy="656493"/>
          </a:xfrm>
          <a:prstGeom prst="roundRect">
            <a:avLst/>
          </a:prstGeom>
          <a:solidFill>
            <a:srgbClr val="B9B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Hypervisor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DFC6903-86D0-A55A-6D34-F1E632D8A265}"/>
              </a:ext>
            </a:extLst>
          </p:cNvPr>
          <p:cNvGrpSpPr/>
          <p:nvPr/>
        </p:nvGrpSpPr>
        <p:grpSpPr>
          <a:xfrm>
            <a:off x="5877903" y="1026543"/>
            <a:ext cx="5875346" cy="4200070"/>
            <a:chOff x="5877903" y="1026543"/>
            <a:chExt cx="5875346" cy="3505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98E039-2AFC-5D59-4C81-0A3D1BECB48F}"/>
                </a:ext>
              </a:extLst>
            </p:cNvPr>
            <p:cNvSpPr/>
            <p:nvPr/>
          </p:nvSpPr>
          <p:spPr>
            <a:xfrm>
              <a:off x="5877903" y="1026543"/>
              <a:ext cx="2034314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34933CF-C0E7-048B-4E27-3C63DF73E7F1}"/>
                </a:ext>
              </a:extLst>
            </p:cNvPr>
            <p:cNvSpPr/>
            <p:nvPr/>
          </p:nvSpPr>
          <p:spPr>
            <a:xfrm>
              <a:off x="7900039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53165AC-A6C0-FE0E-1D2D-E08A1710EE61}"/>
                </a:ext>
              </a:extLst>
            </p:cNvPr>
            <p:cNvSpPr/>
            <p:nvPr/>
          </p:nvSpPr>
          <p:spPr>
            <a:xfrm>
              <a:off x="9823020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3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1FD07-85A1-EB78-5F46-DBA422810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18D5FB-DE50-D817-649D-8891AF3E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DFDB5-34DA-CF7A-2129-1F30E3BC05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Isolated environment that emulates a physical machine</a:t>
            </a:r>
          </a:p>
          <a:p>
            <a:r>
              <a:rPr lang="en-US" dirty="0"/>
              <a:t>Each container shares the host kernel</a:t>
            </a:r>
          </a:p>
          <a:p>
            <a:r>
              <a:rPr lang="en-US" dirty="0"/>
              <a:t>Isolation enforced by software</a:t>
            </a:r>
          </a:p>
          <a:p>
            <a:pPr lvl="1"/>
            <a:r>
              <a:rPr lang="en-US" dirty="0"/>
              <a:t>Namespaces and </a:t>
            </a:r>
            <a:r>
              <a:rPr lang="en-US" dirty="0" err="1"/>
              <a:t>cgroups</a:t>
            </a:r>
            <a:r>
              <a:rPr lang="en-US" dirty="0"/>
              <a:t> in the Linux kernel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69647D-F401-B7B6-0B18-F06C2FD68EF4}"/>
              </a:ext>
            </a:extLst>
          </p:cNvPr>
          <p:cNvGrpSpPr/>
          <p:nvPr/>
        </p:nvGrpSpPr>
        <p:grpSpPr>
          <a:xfrm>
            <a:off x="6057435" y="1454270"/>
            <a:ext cx="1725701" cy="2680669"/>
            <a:chOff x="5160979" y="1454270"/>
            <a:chExt cx="1725701" cy="26806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BF61166-92AF-C629-1927-919B11370055}"/>
                </a:ext>
              </a:extLst>
            </p:cNvPr>
            <p:cNvSpPr/>
            <p:nvPr/>
          </p:nvSpPr>
          <p:spPr>
            <a:xfrm>
              <a:off x="5160979" y="1454270"/>
              <a:ext cx="1725701" cy="2680669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BDCD8F-6160-5AEF-3BC1-5DF07D312C6B}"/>
                </a:ext>
              </a:extLst>
            </p:cNvPr>
            <p:cNvGrpSpPr/>
            <p:nvPr/>
          </p:nvGrpSpPr>
          <p:grpSpPr>
            <a:xfrm>
              <a:off x="5241416" y="3228509"/>
              <a:ext cx="1532791" cy="779658"/>
              <a:chOff x="5241416" y="3228509"/>
              <a:chExt cx="1532791" cy="7796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E956420-E1C5-D4A2-7BDE-23FD8A3FBF09}"/>
                  </a:ext>
                </a:extLst>
              </p:cNvPr>
              <p:cNvSpPr/>
              <p:nvPr/>
            </p:nvSpPr>
            <p:spPr>
              <a:xfrm>
                <a:off x="5241416" y="3228509"/>
                <a:ext cx="1532791" cy="6799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Ubuntu 22.04</a:t>
                </a:r>
              </a:p>
            </p:txBody>
          </p:sp>
          <p:pic>
            <p:nvPicPr>
              <p:cNvPr id="13" name="Picture 6" descr="893 ubuntu icons - Iconfinder">
                <a:extLst>
                  <a:ext uri="{FF2B5EF4-FFF2-40B4-BE49-F238E27FC236}">
                    <a16:creationId xmlns:a16="http://schemas.microsoft.com/office/drawing/2014/main" id="{6D6FF51D-5E15-A343-777D-34E87947BA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355" y="3697505"/>
                <a:ext cx="310662" cy="31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14" descr="Java logo and symbol, meaning, history, PNG">
              <a:extLst>
                <a:ext uri="{FF2B5EF4-FFF2-40B4-BE49-F238E27FC236}">
                  <a16:creationId xmlns:a16="http://schemas.microsoft.com/office/drawing/2014/main" id="{E5A833B6-10D7-60EE-5B85-31896879A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3" y="1631387"/>
              <a:ext cx="1306208" cy="816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6F9A14-66E8-63B4-F5B5-70654ABC9963}"/>
              </a:ext>
            </a:extLst>
          </p:cNvPr>
          <p:cNvGrpSpPr/>
          <p:nvPr/>
        </p:nvGrpSpPr>
        <p:grpSpPr>
          <a:xfrm>
            <a:off x="8034856" y="1454270"/>
            <a:ext cx="1702776" cy="2680669"/>
            <a:chOff x="8034856" y="1454270"/>
            <a:chExt cx="1702776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8B001A9-F328-E140-5EB8-C4CC5D686FF3}"/>
                </a:ext>
              </a:extLst>
            </p:cNvPr>
            <p:cNvSpPr/>
            <p:nvPr/>
          </p:nvSpPr>
          <p:spPr>
            <a:xfrm>
              <a:off x="8034856" y="1454270"/>
              <a:ext cx="1702776" cy="2680669"/>
            </a:xfrm>
            <a:prstGeom prst="round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973BDFC-D94C-8E53-E3BC-954EA49F13E7}"/>
                </a:ext>
              </a:extLst>
            </p:cNvPr>
            <p:cNvSpPr/>
            <p:nvPr/>
          </p:nvSpPr>
          <p:spPr>
            <a:xfrm>
              <a:off x="8232965" y="3230184"/>
              <a:ext cx="1427283" cy="6799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24.10</a:t>
              </a:r>
            </a:p>
          </p:txBody>
        </p:sp>
        <p:pic>
          <p:nvPicPr>
            <p:cNvPr id="14" name="Picture 6" descr="893 ubuntu icons - Iconfinder">
              <a:extLst>
                <a:ext uri="{FF2B5EF4-FFF2-40B4-BE49-F238E27FC236}">
                  <a16:creationId xmlns:a16="http://schemas.microsoft.com/office/drawing/2014/main" id="{C08D8A0E-CA1D-1C57-DD6E-4721B5FE2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0113" y="3675199"/>
              <a:ext cx="310662" cy="31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 icon - Free download on Iconfinder">
              <a:extLst>
                <a:ext uri="{FF2B5EF4-FFF2-40B4-BE49-F238E27FC236}">
                  <a16:creationId xmlns:a16="http://schemas.microsoft.com/office/drawing/2014/main" id="{A345BA9A-4CC2-314A-F50A-AC2F6A491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1749" y="1524508"/>
              <a:ext cx="1030138" cy="103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353973-1280-477F-87B1-AEBCF87E0664}"/>
              </a:ext>
            </a:extLst>
          </p:cNvPr>
          <p:cNvGrpSpPr/>
          <p:nvPr/>
        </p:nvGrpSpPr>
        <p:grpSpPr>
          <a:xfrm>
            <a:off x="9906000" y="1454271"/>
            <a:ext cx="1713320" cy="2680669"/>
            <a:chOff x="9906000" y="1454271"/>
            <a:chExt cx="1713320" cy="26806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CFF74C2-4200-F0A8-3EC8-044DF0F4F673}"/>
                </a:ext>
              </a:extLst>
            </p:cNvPr>
            <p:cNvSpPr/>
            <p:nvPr/>
          </p:nvSpPr>
          <p:spPr>
            <a:xfrm>
              <a:off x="9906000" y="1454271"/>
              <a:ext cx="1713320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693CB1-DA6A-C88D-A43A-CE816FDAD59A}"/>
                </a:ext>
              </a:extLst>
            </p:cNvPr>
            <p:cNvSpPr/>
            <p:nvPr/>
          </p:nvSpPr>
          <p:spPr>
            <a:xfrm>
              <a:off x="10207907" y="3228509"/>
              <a:ext cx="1267842" cy="679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Fedora 20</a:t>
              </a:r>
            </a:p>
          </p:txBody>
        </p:sp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E3F756F1-4BBE-7285-E6DF-B609E1D69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6972" y="3697504"/>
              <a:ext cx="344079" cy="3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Nodejs - Free brands and logotypes icons">
              <a:extLst>
                <a:ext uri="{FF2B5EF4-FFF2-40B4-BE49-F238E27FC236}">
                  <a16:creationId xmlns:a16="http://schemas.microsoft.com/office/drawing/2014/main" id="{00FCD4EE-ABF1-23B2-6D7A-56E48AA8C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5813" y="1561255"/>
              <a:ext cx="956644" cy="95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A69FC0D-A29F-357F-894C-50C2318AF6FE}"/>
              </a:ext>
            </a:extLst>
          </p:cNvPr>
          <p:cNvSpPr/>
          <p:nvPr/>
        </p:nvSpPr>
        <p:spPr>
          <a:xfrm>
            <a:off x="6022927" y="4876165"/>
            <a:ext cx="556188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B92B222F-CA25-C93C-52CF-CAD632DE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1" y="4876165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2566E8B-ABF8-A11F-E69E-CD81A6F02AAE}"/>
              </a:ext>
            </a:extLst>
          </p:cNvPr>
          <p:cNvSpPr/>
          <p:nvPr/>
        </p:nvSpPr>
        <p:spPr>
          <a:xfrm>
            <a:off x="6015487" y="4176069"/>
            <a:ext cx="556188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15351F-436E-CCBC-4472-78491CB1BFBD}"/>
              </a:ext>
            </a:extLst>
          </p:cNvPr>
          <p:cNvGrpSpPr/>
          <p:nvPr/>
        </p:nvGrpSpPr>
        <p:grpSpPr>
          <a:xfrm>
            <a:off x="5877903" y="1026543"/>
            <a:ext cx="5875346" cy="3342257"/>
            <a:chOff x="5877903" y="1026543"/>
            <a:chExt cx="5875346" cy="3505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E3AB60-F6BE-08C0-3C0E-56C4838817AC}"/>
                </a:ext>
              </a:extLst>
            </p:cNvPr>
            <p:cNvSpPr/>
            <p:nvPr/>
          </p:nvSpPr>
          <p:spPr>
            <a:xfrm>
              <a:off x="5877903" y="1026543"/>
              <a:ext cx="2034314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DCD7A2-F7F5-12F6-D36D-AE9C802D6714}"/>
                </a:ext>
              </a:extLst>
            </p:cNvPr>
            <p:cNvSpPr/>
            <p:nvPr/>
          </p:nvSpPr>
          <p:spPr>
            <a:xfrm>
              <a:off x="7900039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7301F4-07B8-49E7-09AA-0DB1F96B819A}"/>
                </a:ext>
              </a:extLst>
            </p:cNvPr>
            <p:cNvSpPr/>
            <p:nvPr/>
          </p:nvSpPr>
          <p:spPr>
            <a:xfrm>
              <a:off x="9823020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641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FE6ED-5225-8CC5-8FD9-3E4B4BC5E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089947-549B-F975-F298-5015FE80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3B0D8-2C70-9BE6-D6BF-D9739EC070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Namespaces partition kernel resources in software</a:t>
            </a:r>
          </a:p>
          <a:p>
            <a:r>
              <a:rPr lang="en-US" dirty="0"/>
              <a:t>E.g., a process can only see the filesystem in its own namespace</a:t>
            </a:r>
          </a:p>
          <a:p>
            <a:r>
              <a:rPr lang="en-US" dirty="0"/>
              <a:t>No hardware instructions executed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F13648-7750-EFDD-A13C-B59F0C8C6F8F}"/>
              </a:ext>
            </a:extLst>
          </p:cNvPr>
          <p:cNvGrpSpPr/>
          <p:nvPr/>
        </p:nvGrpSpPr>
        <p:grpSpPr>
          <a:xfrm>
            <a:off x="6057435" y="1454270"/>
            <a:ext cx="1725701" cy="2680669"/>
            <a:chOff x="5160979" y="1454270"/>
            <a:chExt cx="1725701" cy="26806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5ADE431-DD7E-A85F-B2EB-4529E87E051D}"/>
                </a:ext>
              </a:extLst>
            </p:cNvPr>
            <p:cNvSpPr/>
            <p:nvPr/>
          </p:nvSpPr>
          <p:spPr>
            <a:xfrm>
              <a:off x="5160979" y="1454270"/>
              <a:ext cx="1725701" cy="2680669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C458024-1D27-3EE8-511C-1AE4792C36EA}"/>
                </a:ext>
              </a:extLst>
            </p:cNvPr>
            <p:cNvGrpSpPr/>
            <p:nvPr/>
          </p:nvGrpSpPr>
          <p:grpSpPr>
            <a:xfrm>
              <a:off x="5241416" y="3228509"/>
              <a:ext cx="1532791" cy="779658"/>
              <a:chOff x="5241416" y="3228509"/>
              <a:chExt cx="1532791" cy="7796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10181D5-6387-F3A5-3955-24DF184BC6F7}"/>
                  </a:ext>
                </a:extLst>
              </p:cNvPr>
              <p:cNvSpPr/>
              <p:nvPr/>
            </p:nvSpPr>
            <p:spPr>
              <a:xfrm>
                <a:off x="5241416" y="3228509"/>
                <a:ext cx="1532791" cy="6799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Ubuntu 22.04</a:t>
                </a:r>
              </a:p>
            </p:txBody>
          </p:sp>
          <p:pic>
            <p:nvPicPr>
              <p:cNvPr id="13" name="Picture 6" descr="893 ubuntu icons - Iconfinder">
                <a:extLst>
                  <a:ext uri="{FF2B5EF4-FFF2-40B4-BE49-F238E27FC236}">
                    <a16:creationId xmlns:a16="http://schemas.microsoft.com/office/drawing/2014/main" id="{B21A42CE-B914-C684-30AC-5BFF73FEBB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355" y="3697505"/>
                <a:ext cx="310662" cy="31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14" descr="Java logo and symbol, meaning, history, PNG">
              <a:extLst>
                <a:ext uri="{FF2B5EF4-FFF2-40B4-BE49-F238E27FC236}">
                  <a16:creationId xmlns:a16="http://schemas.microsoft.com/office/drawing/2014/main" id="{EFD130A5-1010-9D95-0230-09ED417F8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3" y="1631387"/>
              <a:ext cx="1306208" cy="816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5843C8-8C89-8AC6-DB32-6BB9713A9034}"/>
              </a:ext>
            </a:extLst>
          </p:cNvPr>
          <p:cNvGrpSpPr/>
          <p:nvPr/>
        </p:nvGrpSpPr>
        <p:grpSpPr>
          <a:xfrm>
            <a:off x="8034856" y="1454270"/>
            <a:ext cx="1702776" cy="2680669"/>
            <a:chOff x="8034856" y="1454270"/>
            <a:chExt cx="1702776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E79730-90FF-B473-998F-728EDBBBC5CA}"/>
                </a:ext>
              </a:extLst>
            </p:cNvPr>
            <p:cNvSpPr/>
            <p:nvPr/>
          </p:nvSpPr>
          <p:spPr>
            <a:xfrm>
              <a:off x="8034856" y="1454270"/>
              <a:ext cx="1702776" cy="2680669"/>
            </a:xfrm>
            <a:prstGeom prst="round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53434F3-A177-05D0-8844-02EBE2A15FE9}"/>
                </a:ext>
              </a:extLst>
            </p:cNvPr>
            <p:cNvSpPr/>
            <p:nvPr/>
          </p:nvSpPr>
          <p:spPr>
            <a:xfrm>
              <a:off x="8232965" y="3230184"/>
              <a:ext cx="1427283" cy="6799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24.10</a:t>
              </a:r>
            </a:p>
          </p:txBody>
        </p:sp>
        <p:pic>
          <p:nvPicPr>
            <p:cNvPr id="14" name="Picture 6" descr="893 ubuntu icons - Iconfinder">
              <a:extLst>
                <a:ext uri="{FF2B5EF4-FFF2-40B4-BE49-F238E27FC236}">
                  <a16:creationId xmlns:a16="http://schemas.microsoft.com/office/drawing/2014/main" id="{476D05B3-6EE6-9BB4-9263-80828C070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0113" y="3675199"/>
              <a:ext cx="310662" cy="31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 icon - Free download on Iconfinder">
              <a:extLst>
                <a:ext uri="{FF2B5EF4-FFF2-40B4-BE49-F238E27FC236}">
                  <a16:creationId xmlns:a16="http://schemas.microsoft.com/office/drawing/2014/main" id="{F265E939-4906-1AFD-275D-65E0353DDE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1749" y="1524508"/>
              <a:ext cx="1030138" cy="103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7F58FE-1389-9D1C-B4A8-999EB3D094FC}"/>
              </a:ext>
            </a:extLst>
          </p:cNvPr>
          <p:cNvGrpSpPr/>
          <p:nvPr/>
        </p:nvGrpSpPr>
        <p:grpSpPr>
          <a:xfrm>
            <a:off x="9906000" y="1454271"/>
            <a:ext cx="1713320" cy="2680669"/>
            <a:chOff x="9906000" y="1454271"/>
            <a:chExt cx="1713320" cy="26806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DFBB39-E4AE-E493-AF71-0D1E7EFFF5CA}"/>
                </a:ext>
              </a:extLst>
            </p:cNvPr>
            <p:cNvSpPr/>
            <p:nvPr/>
          </p:nvSpPr>
          <p:spPr>
            <a:xfrm>
              <a:off x="9906000" y="1454271"/>
              <a:ext cx="1713320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2037789-FCA7-A045-EBD0-77A08FF8299A}"/>
                </a:ext>
              </a:extLst>
            </p:cNvPr>
            <p:cNvSpPr/>
            <p:nvPr/>
          </p:nvSpPr>
          <p:spPr>
            <a:xfrm>
              <a:off x="10207907" y="3228509"/>
              <a:ext cx="1267842" cy="679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Fedora 20</a:t>
              </a:r>
            </a:p>
          </p:txBody>
        </p:sp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7A397081-AB5A-D95F-EECC-5DA178E1E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6972" y="3697504"/>
              <a:ext cx="344079" cy="3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Nodejs - Free brands and logotypes icons">
              <a:extLst>
                <a:ext uri="{FF2B5EF4-FFF2-40B4-BE49-F238E27FC236}">
                  <a16:creationId xmlns:a16="http://schemas.microsoft.com/office/drawing/2014/main" id="{BEC7D922-7B38-1315-D006-39E7E3728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5813" y="1561255"/>
              <a:ext cx="956644" cy="95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57DE14A-79F8-1717-2BCC-445CA45FD193}"/>
              </a:ext>
            </a:extLst>
          </p:cNvPr>
          <p:cNvSpPr/>
          <p:nvPr/>
        </p:nvSpPr>
        <p:spPr>
          <a:xfrm>
            <a:off x="6022927" y="4876165"/>
            <a:ext cx="556188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8C01E-6FCB-4806-B634-6F51C5610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1" y="4876165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23B2371-3456-DE47-75F4-59C160AFA8C0}"/>
              </a:ext>
            </a:extLst>
          </p:cNvPr>
          <p:cNvSpPr/>
          <p:nvPr/>
        </p:nvSpPr>
        <p:spPr>
          <a:xfrm>
            <a:off x="6015487" y="4176069"/>
            <a:ext cx="556188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643C45-5B1D-27F2-7C3B-8883B5B40BD3}"/>
              </a:ext>
            </a:extLst>
          </p:cNvPr>
          <p:cNvGrpSpPr/>
          <p:nvPr/>
        </p:nvGrpSpPr>
        <p:grpSpPr>
          <a:xfrm>
            <a:off x="5877903" y="1026543"/>
            <a:ext cx="5875346" cy="3342257"/>
            <a:chOff x="5877903" y="1026543"/>
            <a:chExt cx="5875346" cy="3505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063FC9-AF9E-FCBF-25BF-BB28A50E91CD}"/>
                </a:ext>
              </a:extLst>
            </p:cNvPr>
            <p:cNvSpPr/>
            <p:nvPr/>
          </p:nvSpPr>
          <p:spPr>
            <a:xfrm>
              <a:off x="5877903" y="1026543"/>
              <a:ext cx="2034314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C5EB49C-803E-862D-869B-248B8AC14232}"/>
                </a:ext>
              </a:extLst>
            </p:cNvPr>
            <p:cNvSpPr/>
            <p:nvPr/>
          </p:nvSpPr>
          <p:spPr>
            <a:xfrm>
              <a:off x="7900039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93162C-5FF2-0C50-0053-DFF724DE024A}"/>
                </a:ext>
              </a:extLst>
            </p:cNvPr>
            <p:cNvSpPr/>
            <p:nvPr/>
          </p:nvSpPr>
          <p:spPr>
            <a:xfrm>
              <a:off x="9823020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14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6C1A28-CA6B-5C7F-4FFF-9953330D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architecture overview</a:t>
            </a:r>
          </a:p>
          <a:p>
            <a:r>
              <a:rPr lang="en-US" dirty="0"/>
              <a:t>Necessary background</a:t>
            </a:r>
          </a:p>
          <a:p>
            <a:r>
              <a:rPr lang="en-US" dirty="0"/>
              <a:t>HW2 discussion</a:t>
            </a:r>
          </a:p>
          <a:p>
            <a:r>
              <a:rPr lang="en-US" dirty="0"/>
              <a:t>HW1 feedback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F449CC-05C2-9F1D-467B-7B7ED738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E84167-3085-ACC2-1494-CDDBEC3526C4}"/>
              </a:ext>
            </a:extLst>
          </p:cNvPr>
          <p:cNvCxnSpPr>
            <a:cxnSpLocks/>
          </p:cNvCxnSpPr>
          <p:nvPr/>
        </p:nvCxnSpPr>
        <p:spPr>
          <a:xfrm>
            <a:off x="152400" y="2907323"/>
            <a:ext cx="11805138" cy="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030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3B7D8D-E1EC-8ED1-7D99-3F71CF25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Containers are more lightweight</a:t>
            </a:r>
          </a:p>
          <a:p>
            <a:pPr lvl="1"/>
            <a:r>
              <a:rPr lang="en-US" dirty="0"/>
              <a:t>Switching between containers is done in the OS kernel</a:t>
            </a:r>
          </a:p>
          <a:p>
            <a:pPr lvl="1"/>
            <a:r>
              <a:rPr lang="en-US" dirty="0"/>
              <a:t>Containers </a:t>
            </a:r>
            <a:r>
              <a:rPr lang="en-US" b="1" i="1" dirty="0"/>
              <a:t>share </a:t>
            </a:r>
            <a:r>
              <a:rPr lang="en-US" dirty="0"/>
              <a:t>the OS kernel</a:t>
            </a:r>
          </a:p>
          <a:p>
            <a:pPr lvl="2"/>
            <a:r>
              <a:rPr lang="en-US" dirty="0"/>
              <a:t>Smaller memory footprint than a VM</a:t>
            </a:r>
          </a:p>
          <a:p>
            <a:pPr lvl="2"/>
            <a:r>
              <a:rPr lang="en-US" dirty="0"/>
              <a:t>Limitations – can’t run unsupported containers</a:t>
            </a:r>
          </a:p>
          <a:p>
            <a:r>
              <a:rPr lang="en-US" dirty="0"/>
              <a:t>Containers are less secure</a:t>
            </a:r>
          </a:p>
          <a:p>
            <a:pPr lvl="1"/>
            <a:r>
              <a:rPr lang="en-US" dirty="0"/>
              <a:t>Isolation between containers is maintained by software (the OS kernel)</a:t>
            </a:r>
          </a:p>
          <a:p>
            <a:r>
              <a:rPr lang="en-US" dirty="0"/>
              <a:t>Approaches to improve container security and reduce VM overhead</a:t>
            </a:r>
          </a:p>
          <a:p>
            <a:pPr lvl="1"/>
            <a:r>
              <a:rPr lang="en-US" dirty="0"/>
              <a:t>Out of scope of syllabus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CFBED9-530C-E896-8B7A-875D45D6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vs. containers</a:t>
            </a:r>
          </a:p>
        </p:txBody>
      </p:sp>
    </p:spTree>
    <p:extLst>
      <p:ext uri="{BB962C8B-B14F-4D97-AF65-F5344CB8AC3E}">
        <p14:creationId xmlns:p14="http://schemas.microsoft.com/office/powerpoint/2010/main" val="286144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012E1-3C98-F7F6-8C08-DF48848D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Choice depends on deployment scenario</a:t>
            </a:r>
          </a:p>
          <a:p>
            <a:pPr lvl="1"/>
            <a:r>
              <a:rPr lang="en-US" dirty="0"/>
              <a:t>On self-owned machines, containers are adequate</a:t>
            </a:r>
          </a:p>
          <a:p>
            <a:pPr lvl="2"/>
            <a:r>
              <a:rPr lang="en-US" dirty="0"/>
              <a:t>Personal servers, personal cloud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B8C9CB-1EFD-8FE2-A35E-A89BB495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vs. containers</a:t>
            </a:r>
          </a:p>
        </p:txBody>
      </p:sp>
    </p:spTree>
    <p:extLst>
      <p:ext uri="{BB962C8B-B14F-4D97-AF65-F5344CB8AC3E}">
        <p14:creationId xmlns:p14="http://schemas.microsoft.com/office/powerpoint/2010/main" val="1129310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87867-E636-9B5B-F78E-DF5E1C88A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FC7EA-CCA6-9761-F54A-FF99DE2F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VMs necessary for security on cloud machines</a:t>
            </a:r>
          </a:p>
          <a:p>
            <a:pPr lvl="1"/>
            <a:r>
              <a:rPr lang="en-US" dirty="0"/>
              <a:t>Multiple “tenants” can have their apps running on the same host machine</a:t>
            </a:r>
          </a:p>
          <a:p>
            <a:pPr lvl="1"/>
            <a:r>
              <a:rPr lang="en-US" dirty="0"/>
              <a:t>Needs stronger isolation between them</a:t>
            </a:r>
          </a:p>
          <a:p>
            <a:pPr lvl="1"/>
            <a:r>
              <a:rPr lang="en-US" dirty="0"/>
              <a:t>AWS cloud, Google cloud, etc.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314C25-9AB7-7A01-DAD6-B584CADD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VMs vs. containers</a:t>
            </a:r>
          </a:p>
        </p:txBody>
      </p:sp>
    </p:spTree>
    <p:extLst>
      <p:ext uri="{BB962C8B-B14F-4D97-AF65-F5344CB8AC3E}">
        <p14:creationId xmlns:p14="http://schemas.microsoft.com/office/powerpoint/2010/main" val="597442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EF4BD-4504-C6A6-189C-DB51580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Dockerfile</a:t>
            </a:r>
            <a:r>
              <a:rPr lang="en-US" dirty="0"/>
              <a:t> to run HW1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F66848C-2856-156E-6D23-A95B79929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675" y="597877"/>
            <a:ext cx="5963171" cy="54030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Use the Ubuntu base image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FROM ubuntu:20.04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the working directory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WORKDIR /app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Install required dependencies: OpenJDK, Maven, Git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apt-get update &amp;&amp; apt-get install -y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openjdk-11-jdk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maven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git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apt-get clean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rm -rf /var/lib/apt/lists/*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JAVA_HOME environment variable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JAVA_HOME=/</a:t>
            </a:r>
            <a:r>
              <a:rPr lang="en-US" altLang="en-US" sz="1400" dirty="0" err="1">
                <a:solidFill>
                  <a:srgbClr val="242424"/>
                </a:solidFill>
              </a:rPr>
              <a:t>usr</a:t>
            </a:r>
            <a:r>
              <a:rPr lang="en-US" altLang="en-US" sz="1400" dirty="0">
                <a:solidFill>
                  <a:srgbClr val="242424"/>
                </a:solidFill>
              </a:rPr>
              <a:t>/lib/</a:t>
            </a:r>
            <a:r>
              <a:rPr lang="en-US" altLang="en-US" sz="1400" dirty="0" err="1">
                <a:solidFill>
                  <a:srgbClr val="242424"/>
                </a:solidFill>
              </a:rPr>
              <a:t>jvm</a:t>
            </a:r>
            <a:r>
              <a:rPr lang="en-US" altLang="en-US" sz="1400" dirty="0">
                <a:solidFill>
                  <a:srgbClr val="242424"/>
                </a:solidFill>
              </a:rPr>
              <a:t>/java-11-openjdk-amd64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PATH="$JAVA_HOME/bin:$PATH"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Clone the Java application repository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git clone https://github.com/example-user/java-app.git .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Build the application using Maven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</a:t>
            </a:r>
            <a:r>
              <a:rPr lang="en-US" altLang="en-US" sz="1400" dirty="0" err="1">
                <a:solidFill>
                  <a:srgbClr val="242424"/>
                </a:solidFill>
              </a:rPr>
              <a:t>mvn</a:t>
            </a:r>
            <a:r>
              <a:rPr lang="en-US" altLang="en-US" sz="1400" dirty="0">
                <a:solidFill>
                  <a:srgbClr val="242424"/>
                </a:solidFill>
              </a:rPr>
              <a:t> clean package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Define the command to run the application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CMD ["java", "-jar", "target/java-app.jar"]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5E4772-CBED-3A73-FDE5-98903B6FA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014" y="1676401"/>
            <a:ext cx="4615017" cy="273017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b="1" dirty="0">
                <a:solidFill>
                  <a:srgbClr val="242424"/>
                </a:solidFill>
              </a:rPr>
              <a:t># To build the docker container</a:t>
            </a:r>
          </a:p>
          <a:p>
            <a:pPr marL="285750" indent="-285750" defTabSz="914400" ea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docker build -t java-app .  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b="1" dirty="0">
                <a:solidFill>
                  <a:srgbClr val="242424"/>
                </a:solidFill>
              </a:rPr>
              <a:t># To run the docker container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&gt; </a:t>
            </a:r>
            <a:r>
              <a:rPr lang="sv-SE" altLang="en-US" sz="1400" dirty="0">
                <a:solidFill>
                  <a:srgbClr val="242424"/>
                </a:solidFill>
              </a:rPr>
              <a:t>docker run -p 8080:8080 java-app</a:t>
            </a:r>
            <a:endParaRPr lang="en-US" altLang="en-US" sz="1400" dirty="0">
              <a:solidFill>
                <a:srgbClr val="24242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D3DC23-DFEC-4DA7-8CC4-BC57749DB9E8}"/>
              </a:ext>
            </a:extLst>
          </p:cNvPr>
          <p:cNvSpPr/>
          <p:nvPr/>
        </p:nvSpPr>
        <p:spPr>
          <a:xfrm>
            <a:off x="181714" y="696277"/>
            <a:ext cx="3564786" cy="69627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3808E9-806B-755B-9D02-A5F34243874D}"/>
              </a:ext>
            </a:extLst>
          </p:cNvPr>
          <p:cNvSpPr/>
          <p:nvPr/>
        </p:nvSpPr>
        <p:spPr>
          <a:xfrm>
            <a:off x="181714" y="1956039"/>
            <a:ext cx="5545986" cy="1472961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E327E-95F1-3BEA-171A-2D5B8113D664}"/>
              </a:ext>
            </a:extLst>
          </p:cNvPr>
          <p:cNvSpPr/>
          <p:nvPr/>
        </p:nvSpPr>
        <p:spPr>
          <a:xfrm>
            <a:off x="309507" y="4027116"/>
            <a:ext cx="5963170" cy="1973793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3E1F8-B7A3-7B22-9484-288D6F7F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8FE643-8F0C-509A-012C-E37FC29D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A6596F-9E97-3A85-0CFC-A7DBC30E56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Remote docker registry</a:t>
            </a:r>
          </a:p>
          <a:p>
            <a:pPr lvl="1"/>
            <a:r>
              <a:rPr lang="en-US" dirty="0" err="1"/>
              <a:t>Dockerhub</a:t>
            </a:r>
            <a:r>
              <a:rPr lang="en-US" dirty="0"/>
              <a:t> contains docker images</a:t>
            </a:r>
          </a:p>
          <a:p>
            <a:r>
              <a:rPr lang="en-US" dirty="0"/>
              <a:t>Docker host</a:t>
            </a:r>
          </a:p>
          <a:p>
            <a:pPr lvl="1"/>
            <a:r>
              <a:rPr lang="en-US" dirty="0"/>
              <a:t>Machine running docker daemon</a:t>
            </a:r>
          </a:p>
          <a:p>
            <a:pPr lvl="1"/>
            <a:r>
              <a:rPr lang="en-US" dirty="0"/>
              <a:t>Stores docker images locally</a:t>
            </a:r>
          </a:p>
          <a:p>
            <a:pPr lvl="1"/>
            <a:r>
              <a:rPr lang="en-US" dirty="0"/>
              <a:t>Spawns containers </a:t>
            </a:r>
          </a:p>
          <a:p>
            <a:r>
              <a:rPr lang="en-US" dirty="0"/>
              <a:t>Docker client commands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pull</a:t>
            </a:r>
            <a:r>
              <a:rPr lang="en-US" dirty="0"/>
              <a:t>: pulls image from registry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build</a:t>
            </a:r>
            <a:r>
              <a:rPr lang="en-US" dirty="0"/>
              <a:t>: builds a docker image from a </a:t>
            </a:r>
            <a:r>
              <a:rPr lang="en-US" dirty="0" err="1">
                <a:latin typeface="Consolas" panose="020B0609020204030204" pitchFamily="49" charset="0"/>
              </a:rPr>
              <a:t>Dockerfile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run</a:t>
            </a:r>
            <a:r>
              <a:rPr lang="en-US" dirty="0"/>
              <a:t>: spawns a container</a:t>
            </a:r>
          </a:p>
        </p:txBody>
      </p:sp>
      <p:pic>
        <p:nvPicPr>
          <p:cNvPr id="12290" name="Picture 2" descr="Understanding Docker Architecture: A Comprehensive Guide | by Ravi Patel |  Medium">
            <a:extLst>
              <a:ext uri="{FF2B5EF4-FFF2-40B4-BE49-F238E27FC236}">
                <a16:creationId xmlns:a16="http://schemas.microsoft.com/office/drawing/2014/main" id="{AC4E8A75-6AE4-72D1-5A60-00EDBF0DF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87" y="1453662"/>
            <a:ext cx="6036910" cy="30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377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A00F8-B7C2-A1A5-FED8-59B0D472A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docker container from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A4B4E4-452D-321F-E0A5-A120BFFC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demo</a:t>
            </a:r>
          </a:p>
        </p:txBody>
      </p:sp>
    </p:spTree>
    <p:extLst>
      <p:ext uri="{BB962C8B-B14F-4D97-AF65-F5344CB8AC3E}">
        <p14:creationId xmlns:p14="http://schemas.microsoft.com/office/powerpoint/2010/main" val="3279313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C6015-617F-4C8C-7CAE-6E74660B8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7D5546-C12B-AEC6-0EAE-20F7F3F73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A0A16D-DD0F-7C64-63DC-8ABFC0BB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086DAC-5990-ED4F-ACCE-E00E33760D9D}"/>
              </a:ext>
            </a:extLst>
          </p:cNvPr>
          <p:cNvSpPr/>
          <p:nvPr/>
        </p:nvSpPr>
        <p:spPr>
          <a:xfrm>
            <a:off x="3864724" y="2967335"/>
            <a:ext cx="44625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Networking basics</a:t>
            </a:r>
          </a:p>
        </p:txBody>
      </p:sp>
    </p:spTree>
    <p:extLst>
      <p:ext uri="{BB962C8B-B14F-4D97-AF65-F5344CB8AC3E}">
        <p14:creationId xmlns:p14="http://schemas.microsoft.com/office/powerpoint/2010/main" val="2752504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6DC807-4BA3-4A1C-8595-60E7476F4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software architecture involves networked components</a:t>
            </a:r>
          </a:p>
          <a:p>
            <a:r>
              <a:rPr lang="en-US" dirty="0"/>
              <a:t>Need to know how it works to debug any issues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883466-B128-954D-8032-5AA7E033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review networking?</a:t>
            </a:r>
          </a:p>
        </p:txBody>
      </p:sp>
    </p:spTree>
    <p:extLst>
      <p:ext uri="{BB962C8B-B14F-4D97-AF65-F5344CB8AC3E}">
        <p14:creationId xmlns:p14="http://schemas.microsoft.com/office/powerpoint/2010/main" val="175922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53BF9-A137-F26F-32FA-20027826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5DC9B73-E722-8D9A-0875-31EAD60DE1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kernel contains the networking code</a:t>
            </a:r>
          </a:p>
          <a:p>
            <a:r>
              <a:rPr lang="en-US" dirty="0"/>
              <a:t>TCP-IP is the most common networking stack</a:t>
            </a:r>
          </a:p>
          <a:p>
            <a:r>
              <a:rPr lang="en-US" dirty="0"/>
              <a:t>It is organized in layers</a:t>
            </a:r>
          </a:p>
          <a:p>
            <a:r>
              <a:rPr lang="en-US" dirty="0"/>
              <a:t>Every layer has a protocol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47B939-2EB8-0E23-E730-580120CD6CD8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B74B9-591A-A10B-74B3-4FD221F4B951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5F8452-2F01-4D8D-CD0C-97B0366DD469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A09A9D-0B40-D784-FF05-698B7745E912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101785-7E24-1969-09E4-48FF894B7E5E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C9736A7-D2F1-F2FE-94CF-50E5E5DB8060}"/>
              </a:ext>
            </a:extLst>
          </p:cNvPr>
          <p:cNvSpPr txBox="1"/>
          <p:nvPr/>
        </p:nvSpPr>
        <p:spPr>
          <a:xfrm>
            <a:off x="5415892" y="4011140"/>
            <a:ext cx="168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Linux kernel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A72BA54-868E-7742-55D1-BDB5C01DE94C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6C669-6A57-272F-26E4-32C2110C3A15}"/>
              </a:ext>
            </a:extLst>
          </p:cNvPr>
          <p:cNvSpPr txBox="1"/>
          <p:nvPr/>
        </p:nvSpPr>
        <p:spPr>
          <a:xfrm>
            <a:off x="5824091" y="2042379"/>
            <a:ext cx="147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Userspace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215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9C179-79E0-77F2-2B98-EC6C1B81F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FAFE0A-5F89-3C32-B356-BF56AC10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72678F6-32BB-1869-7F8B-EB13C3A45E1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“bind” to a port</a:t>
            </a:r>
          </a:p>
          <a:p>
            <a:pPr lvl="1"/>
            <a:r>
              <a:rPr lang="en-US" dirty="0"/>
              <a:t>Web servers typically bind to port 80</a:t>
            </a:r>
          </a:p>
          <a:p>
            <a:pPr lvl="1"/>
            <a:r>
              <a:rPr lang="en-US" dirty="0"/>
              <a:t>Redis to port 6379</a:t>
            </a:r>
          </a:p>
          <a:p>
            <a:pPr lvl="1"/>
            <a:r>
              <a:rPr lang="en-US" dirty="0"/>
              <a:t>Ssh to port 22</a:t>
            </a:r>
          </a:p>
          <a:p>
            <a:r>
              <a:rPr lang="en-US" dirty="0"/>
              <a:t>Port is a logical abstraction provided by the Linux kernel to apps.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D6EFD6-3B8F-45F3-059A-478CEA565483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01A6B5-B9DB-FFC8-53D2-621082EEF126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757CB-425D-21C7-B37B-FABC0F72ECF6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42003A-7E75-3C54-834B-5906E442AD4A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EF7F21-FE3F-B623-F53D-8DE9B1545573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349C91F-4ED1-7904-6450-26C484636EB9}"/>
              </a:ext>
            </a:extLst>
          </p:cNvPr>
          <p:cNvSpPr txBox="1"/>
          <p:nvPr/>
        </p:nvSpPr>
        <p:spPr>
          <a:xfrm>
            <a:off x="7779714" y="26157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05A7E7-3A52-71D3-782C-48F42C02D598}"/>
              </a:ext>
            </a:extLst>
          </p:cNvPr>
          <p:cNvSpPr txBox="1"/>
          <p:nvPr/>
        </p:nvSpPr>
        <p:spPr>
          <a:xfrm>
            <a:off x="8610600" y="26414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6379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4CB71-03D9-15AE-AD22-919F8B222512}"/>
              </a:ext>
            </a:extLst>
          </p:cNvPr>
          <p:cNvSpPr txBox="1"/>
          <p:nvPr/>
        </p:nvSpPr>
        <p:spPr>
          <a:xfrm>
            <a:off x="9515901" y="2641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22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7F44E98-98C7-B1C2-1ED6-4243717E0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1986698"/>
            <a:ext cx="1229947" cy="5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932EB746-6310-B1CB-F774-B1664608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978" y="1943100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14D3ECA9-AD80-8C3A-7771-DBE7C9C7A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909" y="1958758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C616FB-6160-7257-B306-5626230C6D41}"/>
              </a:ext>
            </a:extLst>
          </p:cNvPr>
          <p:cNvSpPr txBox="1"/>
          <p:nvPr/>
        </p:nvSpPr>
        <p:spPr>
          <a:xfrm>
            <a:off x="5415892" y="4011140"/>
            <a:ext cx="168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0C0D5D9-4E02-BBF1-EC1C-53871DB31BC3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36DB22-6494-7F08-DC2C-36748FE01553}"/>
              </a:ext>
            </a:extLst>
          </p:cNvPr>
          <p:cNvSpPr txBox="1"/>
          <p:nvPr/>
        </p:nvSpPr>
        <p:spPr>
          <a:xfrm>
            <a:off x="5824091" y="2042379"/>
            <a:ext cx="147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Userspace</a:t>
            </a: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00E957-9AFC-9502-3D14-0B3D586DCBDA}"/>
              </a:ext>
            </a:extLst>
          </p:cNvPr>
          <p:cNvSpPr/>
          <p:nvPr/>
        </p:nvSpPr>
        <p:spPr>
          <a:xfrm>
            <a:off x="7433991" y="2558531"/>
            <a:ext cx="3272109" cy="426560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CEF276-D5BF-BBBF-526A-44546AF6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definitions</a:t>
            </a:r>
          </a:p>
          <a:p>
            <a:pPr lvl="1"/>
            <a:r>
              <a:rPr lang="en-US" dirty="0"/>
              <a:t>Fundamental organization of a software system</a:t>
            </a:r>
          </a:p>
          <a:p>
            <a:pPr lvl="1"/>
            <a:r>
              <a:rPr lang="en-US" dirty="0"/>
              <a:t>Design decisions that are critical for a software project</a:t>
            </a:r>
          </a:p>
          <a:p>
            <a:r>
              <a:rPr lang="en-US" dirty="0"/>
              <a:t>Can there be an objective definition of fundamental and critical?</a:t>
            </a:r>
          </a:p>
          <a:p>
            <a:r>
              <a:rPr lang="en-US" dirty="0"/>
              <a:t>Alternate definition: Shared understanding that expert developers have of the system design*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573D1-B6E9-BD56-C340-01DA464B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architecture?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8D0BE-A560-2A14-967F-48347B1E4E25}"/>
              </a:ext>
            </a:extLst>
          </p:cNvPr>
          <p:cNvSpPr txBox="1"/>
          <p:nvPr/>
        </p:nvSpPr>
        <p:spPr>
          <a:xfrm>
            <a:off x="6910082" y="5165730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3E3E3E"/>
                </a:solidFill>
                <a:effectLst/>
                <a:latin typeface="Lato" panose="020F0502020204030203" pitchFamily="34" charset="0"/>
              </a:rPr>
              <a:t>* https://martinfowler.com/architecture/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197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437C0-73E5-ED43-9970-B4B54196D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5EDA3A-DA01-A018-5D67-87573D978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04CBAFB-AC97-A9E6-711A-DFCD7230AF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instances of the same app must have different ports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84ECFF-24A2-CBC5-4949-0C5DF74FBAEF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5C6D4B-D743-B410-1550-DD6CCCA60A3C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7D3672-8256-613F-82B3-3CFE2260B601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9BFFA3-C6D2-B6E7-1795-B207D0C75130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724CC4-1A89-8D92-7446-6015DA2A9F38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E91D51A-B92B-16D7-2ABF-4EA0BB610EF1}"/>
              </a:ext>
            </a:extLst>
          </p:cNvPr>
          <p:cNvSpPr txBox="1"/>
          <p:nvPr/>
        </p:nvSpPr>
        <p:spPr>
          <a:xfrm>
            <a:off x="7779714" y="26157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DCE7EF-EC8C-2580-B4D7-E3E7D154B9ED}"/>
              </a:ext>
            </a:extLst>
          </p:cNvPr>
          <p:cNvSpPr txBox="1"/>
          <p:nvPr/>
        </p:nvSpPr>
        <p:spPr>
          <a:xfrm>
            <a:off x="8610600" y="26414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6379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3F2A6F-AC7A-4E55-D189-165D8CBC8378}"/>
              </a:ext>
            </a:extLst>
          </p:cNvPr>
          <p:cNvSpPr txBox="1"/>
          <p:nvPr/>
        </p:nvSpPr>
        <p:spPr>
          <a:xfrm>
            <a:off x="9515901" y="2641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22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6E20FCC-929E-B761-1B32-C72CC5FFF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1986698"/>
            <a:ext cx="1229947" cy="5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56362F3D-3862-8CF2-C243-87B6E2C82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978" y="1943100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ECB505FE-FF25-9BB8-D4EF-A9AED2E74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909" y="1958758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6E76A4-E536-B0C4-F4BD-2AE5959BFE2B}"/>
              </a:ext>
            </a:extLst>
          </p:cNvPr>
          <p:cNvSpPr txBox="1"/>
          <p:nvPr/>
        </p:nvSpPr>
        <p:spPr>
          <a:xfrm>
            <a:off x="5415892" y="4011140"/>
            <a:ext cx="168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5AC7014-47DA-1CA6-E23F-F880A3F6A1DA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2F78FE-4AB3-0F9A-0381-7F8294FD7F48}"/>
              </a:ext>
            </a:extLst>
          </p:cNvPr>
          <p:cNvSpPr txBox="1"/>
          <p:nvPr/>
        </p:nvSpPr>
        <p:spPr>
          <a:xfrm>
            <a:off x="5824091" y="2042379"/>
            <a:ext cx="147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Userspace</a:t>
            </a:r>
            <a:endParaRPr lang="en-US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A7699A8-A858-853F-8D6C-DBE7AE26D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197" y="1968798"/>
            <a:ext cx="1229947" cy="5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A3F2EF-F620-90E0-819C-B0B8D6CC1B7D}"/>
              </a:ext>
            </a:extLst>
          </p:cNvPr>
          <p:cNvSpPr txBox="1"/>
          <p:nvPr/>
        </p:nvSpPr>
        <p:spPr>
          <a:xfrm>
            <a:off x="10602518" y="26324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73E82B-40D8-2D60-A96A-A63FD4ABE0A4}"/>
              </a:ext>
            </a:extLst>
          </p:cNvPr>
          <p:cNvSpPr/>
          <p:nvPr/>
        </p:nvSpPr>
        <p:spPr>
          <a:xfrm>
            <a:off x="10104941" y="1693425"/>
            <a:ext cx="1827068" cy="1183410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1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2905B-860D-28D4-DF36-63039177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2D0EB3-453B-3D3A-20C8-BE43AD4F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79DA9B5-6BF3-D568-EC66-338ADEC0640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Internet layer (IP layer)</a:t>
            </a:r>
          </a:p>
          <a:p>
            <a:pPr lvl="1"/>
            <a:r>
              <a:rPr lang="en-US" dirty="0"/>
              <a:t>Handles addressing</a:t>
            </a:r>
          </a:p>
          <a:p>
            <a:pPr lvl="1"/>
            <a:r>
              <a:rPr lang="en-US" dirty="0"/>
              <a:t>Unique address for each interface</a:t>
            </a:r>
          </a:p>
          <a:p>
            <a:pPr lvl="1"/>
            <a:r>
              <a:rPr lang="en-US" dirty="0"/>
              <a:t>localhost or 0.0.0.0 special “virtual” interface for the same host</a:t>
            </a:r>
          </a:p>
          <a:p>
            <a:r>
              <a:rPr lang="en-US" dirty="0"/>
              <a:t>Link layer communicates with hardware interface</a:t>
            </a:r>
          </a:p>
          <a:p>
            <a:pPr lvl="1"/>
            <a:r>
              <a:rPr lang="en-US" dirty="0"/>
              <a:t>Ethernet chip, </a:t>
            </a:r>
            <a:r>
              <a:rPr lang="en-US" dirty="0" err="1"/>
              <a:t>wifi</a:t>
            </a:r>
            <a:r>
              <a:rPr lang="en-US" dirty="0"/>
              <a:t> chip</a:t>
            </a:r>
          </a:p>
          <a:p>
            <a:pPr lvl="1"/>
            <a:r>
              <a:rPr lang="en-US" dirty="0"/>
              <a:t>Every link layer device has a MAC address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F97AA3-4B70-B15A-512A-F3F3B6F20102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03A65C-BBB1-5358-32B0-21D8AEED7F65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367A10-208D-9971-080A-50D026A487DD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154D47-8FBE-BDF1-6FAF-602149F1A068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ED9E26-0C5E-626C-ED8E-E05E0A435314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3314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E368D2C6-77C3-AAEC-1DD9-6D48E529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4894800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WiFi Card, Ubit AX/AC WiFi 6E Card Dual Band 5400 Mbps AX210N PCIe Bluetooth WLAN Network WiFi Card with Bluetooth 5.2 | MU-MIMO| OFDMA| Ultra-Low La">
            <a:extLst>
              <a:ext uri="{FF2B5EF4-FFF2-40B4-BE49-F238E27FC236}">
                <a16:creationId xmlns:a16="http://schemas.microsoft.com/office/drawing/2014/main" id="{0F7C0510-DD32-A799-9B28-269EC59A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338" y="480489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9B3BD0-63A2-31C0-92E6-C52A85955CBC}"/>
              </a:ext>
            </a:extLst>
          </p:cNvPr>
          <p:cNvSpPr txBox="1"/>
          <p:nvPr/>
        </p:nvSpPr>
        <p:spPr>
          <a:xfrm>
            <a:off x="6957213" y="388963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130.245.24.100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67A87-FE8B-829B-41AD-3ABE3E0BAC00}"/>
              </a:ext>
            </a:extLst>
          </p:cNvPr>
          <p:cNvSpPr txBox="1"/>
          <p:nvPr/>
        </p:nvSpPr>
        <p:spPr>
          <a:xfrm>
            <a:off x="9705799" y="388963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130.245.24.100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B8C58-A2E0-3D97-86CA-2B1BB8B32BC6}"/>
              </a:ext>
            </a:extLst>
          </p:cNvPr>
          <p:cNvSpPr txBox="1"/>
          <p:nvPr/>
        </p:nvSpPr>
        <p:spPr>
          <a:xfrm>
            <a:off x="7779714" y="26157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802BD-FE77-D60C-B49D-55385BF969C9}"/>
              </a:ext>
            </a:extLst>
          </p:cNvPr>
          <p:cNvSpPr txBox="1"/>
          <p:nvPr/>
        </p:nvSpPr>
        <p:spPr>
          <a:xfrm>
            <a:off x="8610600" y="26414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6379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B57B8F-09F6-F415-9064-BB7C3BA0BD6A}"/>
              </a:ext>
            </a:extLst>
          </p:cNvPr>
          <p:cNvSpPr txBox="1"/>
          <p:nvPr/>
        </p:nvSpPr>
        <p:spPr>
          <a:xfrm>
            <a:off x="9515901" y="2641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22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16896F7-0222-A30A-0059-5675EEA68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1986698"/>
            <a:ext cx="1229947" cy="5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12553552-CDE2-E6FB-1817-7E641CB3A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978" y="1943100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7277A9A7-9146-5DBC-667A-DD6D1A1AF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909" y="1958758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5F8255-4C7C-D5B9-FD13-4BB5F1A0C951}"/>
              </a:ext>
            </a:extLst>
          </p:cNvPr>
          <p:cNvSpPr txBox="1"/>
          <p:nvPr/>
        </p:nvSpPr>
        <p:spPr>
          <a:xfrm>
            <a:off x="5415892" y="4011140"/>
            <a:ext cx="168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207DF6B-C567-36F4-AB6F-280AB6B93E7D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FE8A98-0E75-BAAF-9DE7-B8A34373CC6A}"/>
              </a:ext>
            </a:extLst>
          </p:cNvPr>
          <p:cNvSpPr txBox="1"/>
          <p:nvPr/>
        </p:nvSpPr>
        <p:spPr>
          <a:xfrm>
            <a:off x="5824091" y="2042379"/>
            <a:ext cx="147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Userspace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C1AF9-7A42-6385-562A-DF3934D433E4}"/>
              </a:ext>
            </a:extLst>
          </p:cNvPr>
          <p:cNvSpPr txBox="1"/>
          <p:nvPr/>
        </p:nvSpPr>
        <p:spPr>
          <a:xfrm>
            <a:off x="6880225" y="566521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2C:54:91:88:C9:E3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0037C-C761-D7CA-C00E-937437D85575}"/>
              </a:ext>
            </a:extLst>
          </p:cNvPr>
          <p:cNvSpPr txBox="1"/>
          <p:nvPr/>
        </p:nvSpPr>
        <p:spPr>
          <a:xfrm>
            <a:off x="9080500" y="5646791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00-B0-D0-63-C2-26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363AAF-3893-D9D2-8F57-FD0F323088E7}"/>
              </a:ext>
            </a:extLst>
          </p:cNvPr>
          <p:cNvSpPr/>
          <p:nvPr/>
        </p:nvSpPr>
        <p:spPr>
          <a:xfrm>
            <a:off x="7009234" y="3791462"/>
            <a:ext cx="4289546" cy="695509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D57B60-DDF5-DD84-5AA5-56560F340D70}"/>
              </a:ext>
            </a:extLst>
          </p:cNvPr>
          <p:cNvSpPr/>
          <p:nvPr/>
        </p:nvSpPr>
        <p:spPr>
          <a:xfrm>
            <a:off x="6935727" y="5381470"/>
            <a:ext cx="4289546" cy="695509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3E748-2C93-7A61-9A77-253A647C9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E4BE14-5A5F-9B16-81FE-3A7FC3A8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0923880-D6A3-2B81-B50C-21C2C29E5DB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(IP address, port) -&gt; unique end point on the internet</a:t>
            </a:r>
          </a:p>
          <a:p>
            <a:r>
              <a:rPr lang="en-US" dirty="0"/>
              <a:t>E.g. (142.250.114.100, 80) -&gt; google.com</a:t>
            </a:r>
          </a:p>
          <a:p>
            <a:r>
              <a:rPr lang="en-US" dirty="0"/>
              <a:t>(23.185.0.4, 80) -&gt; ucdavis.edu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65E86E-62CB-073F-FAAA-83B1684DD13E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681C6C-E019-A2DB-7DAA-BB359EB96FC4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266404-1DDE-D60A-961B-97DDF1150C4A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DD0964-C14C-9D9B-4ADA-B727C12CA02A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B43FDC-D753-E711-2150-AE148DC1FF42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3314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9D14AF26-465A-AEA4-4486-D4AF0A655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4894800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WiFi Card, Ubit AX/AC WiFi 6E Card Dual Band 5400 Mbps AX210N PCIe Bluetooth WLAN Network WiFi Card with Bluetooth 5.2 | MU-MIMO| OFDMA| Ultra-Low La">
            <a:extLst>
              <a:ext uri="{FF2B5EF4-FFF2-40B4-BE49-F238E27FC236}">
                <a16:creationId xmlns:a16="http://schemas.microsoft.com/office/drawing/2014/main" id="{96102B90-36CD-5DC2-15D4-2742578D9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338" y="480489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1769BD-2397-9C1C-C542-FC80F1C71046}"/>
              </a:ext>
            </a:extLst>
          </p:cNvPr>
          <p:cNvSpPr txBox="1"/>
          <p:nvPr/>
        </p:nvSpPr>
        <p:spPr>
          <a:xfrm>
            <a:off x="6957213" y="388963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130.245.24.100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2D1D8-5B4B-311D-67B8-80862F0C151D}"/>
              </a:ext>
            </a:extLst>
          </p:cNvPr>
          <p:cNvSpPr txBox="1"/>
          <p:nvPr/>
        </p:nvSpPr>
        <p:spPr>
          <a:xfrm>
            <a:off x="9705799" y="3889631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130.245.24.100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EA23A-74D3-9BBE-40A1-53FBA31BC674}"/>
              </a:ext>
            </a:extLst>
          </p:cNvPr>
          <p:cNvSpPr txBox="1"/>
          <p:nvPr/>
        </p:nvSpPr>
        <p:spPr>
          <a:xfrm>
            <a:off x="7779714" y="26157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60B1D-0525-D90F-9486-0688156B0456}"/>
              </a:ext>
            </a:extLst>
          </p:cNvPr>
          <p:cNvSpPr txBox="1"/>
          <p:nvPr/>
        </p:nvSpPr>
        <p:spPr>
          <a:xfrm>
            <a:off x="8610600" y="26414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6379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3A65C-A9F1-258A-8B80-139857307784}"/>
              </a:ext>
            </a:extLst>
          </p:cNvPr>
          <p:cNvSpPr txBox="1"/>
          <p:nvPr/>
        </p:nvSpPr>
        <p:spPr>
          <a:xfrm>
            <a:off x="9515901" y="2641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22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4FE5B82-A65D-DB85-F993-92448CF67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25" y="1986698"/>
            <a:ext cx="1229947" cy="5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4BDE33D7-B90C-CAC0-3985-55BBF952F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978" y="1943100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1D4FFCE7-39F6-14A9-E654-51F758322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909" y="1958758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E739DA-EE75-B7B2-CC56-7EB21161FA2F}"/>
              </a:ext>
            </a:extLst>
          </p:cNvPr>
          <p:cNvSpPr txBox="1"/>
          <p:nvPr/>
        </p:nvSpPr>
        <p:spPr>
          <a:xfrm>
            <a:off x="5415892" y="4011140"/>
            <a:ext cx="168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A964EC4-1155-FDD2-3279-86F3D076799A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904815-96CC-0B1B-715B-4A71456558D3}"/>
              </a:ext>
            </a:extLst>
          </p:cNvPr>
          <p:cNvSpPr txBox="1"/>
          <p:nvPr/>
        </p:nvSpPr>
        <p:spPr>
          <a:xfrm>
            <a:off x="5824091" y="2042379"/>
            <a:ext cx="147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Userspace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8F495-6AED-F154-22B1-875B1F581AC2}"/>
              </a:ext>
            </a:extLst>
          </p:cNvPr>
          <p:cNvSpPr txBox="1"/>
          <p:nvPr/>
        </p:nvSpPr>
        <p:spPr>
          <a:xfrm>
            <a:off x="6880225" y="566521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2C:54:91:88:C9:E3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B0C6E1-209A-D02B-A667-FCDA28BE7016}"/>
              </a:ext>
            </a:extLst>
          </p:cNvPr>
          <p:cNvSpPr txBox="1"/>
          <p:nvPr/>
        </p:nvSpPr>
        <p:spPr>
          <a:xfrm>
            <a:off x="9080500" y="5646791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00-B0-D0-63-C2-26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1958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A45F4-F1E5-2946-37E9-78782761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bind to ports</a:t>
            </a:r>
          </a:p>
          <a:p>
            <a:pPr lvl="1"/>
            <a:r>
              <a:rPr lang="en-US" dirty="0"/>
              <a:t>Multiple instances of the same app needs different ports</a:t>
            </a:r>
          </a:p>
          <a:p>
            <a:r>
              <a:rPr lang="en-US" dirty="0"/>
              <a:t>Every physical interface has a MAC address</a:t>
            </a:r>
          </a:p>
          <a:p>
            <a:r>
              <a:rPr lang="en-US" dirty="0"/>
              <a:t>Every MAC address maps to an IP address</a:t>
            </a:r>
          </a:p>
          <a:p>
            <a:r>
              <a:rPr lang="en-US" dirty="0"/>
              <a:t>(port, IP address) pair uniquely identifies an internet end point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7EA087-830D-C013-AAFA-E7B7A3D1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key points</a:t>
            </a:r>
          </a:p>
        </p:txBody>
      </p:sp>
    </p:spTree>
    <p:extLst>
      <p:ext uri="{BB962C8B-B14F-4D97-AF65-F5344CB8AC3E}">
        <p14:creationId xmlns:p14="http://schemas.microsoft.com/office/powerpoint/2010/main" val="2805297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ACDEA-4E3D-1948-71B2-E6FE363C6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8B3DE-6BBF-310E-619A-D6E7D771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F26236-2052-7B7D-E993-6EE60976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072E8-EF32-0D52-639C-B00C60604AEF}"/>
              </a:ext>
            </a:extLst>
          </p:cNvPr>
          <p:cNvSpPr/>
          <p:nvPr/>
        </p:nvSpPr>
        <p:spPr>
          <a:xfrm>
            <a:off x="2739131" y="2967335"/>
            <a:ext cx="67137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architecture styles</a:t>
            </a:r>
            <a:endParaRPr 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111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C5DF4C-643A-0D2D-0575-C378CA17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Client-server</a:t>
            </a:r>
          </a:p>
          <a:p>
            <a:r>
              <a:rPr lang="en-US" dirty="0"/>
              <a:t>Microservices</a:t>
            </a:r>
          </a:p>
          <a:p>
            <a:r>
              <a:rPr lang="en-US" dirty="0" err="1"/>
              <a:t>FaaS</a:t>
            </a:r>
            <a:r>
              <a:rPr lang="en-US" dirty="0"/>
              <a:t> frameworks</a:t>
            </a:r>
          </a:p>
          <a:p>
            <a:r>
              <a:rPr lang="en-US" dirty="0"/>
              <a:t>Message Queue</a:t>
            </a:r>
          </a:p>
          <a:p>
            <a:r>
              <a:rPr lang="en-US" dirty="0"/>
              <a:t>Pub-sub</a:t>
            </a:r>
          </a:p>
          <a:p>
            <a:r>
              <a:rPr lang="en-US" dirty="0"/>
              <a:t>RPC</a:t>
            </a:r>
          </a:p>
          <a:p>
            <a:r>
              <a:rPr lang="en-US" dirty="0"/>
              <a:t>Continuous deployment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E7DFDF-5059-9FFA-2C39-6496578B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software architecture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7BB4DA-73A7-D656-49B6-5994D8FC6B75}"/>
              </a:ext>
            </a:extLst>
          </p:cNvPr>
          <p:cNvGrpSpPr/>
          <p:nvPr/>
        </p:nvGrpSpPr>
        <p:grpSpPr>
          <a:xfrm>
            <a:off x="5345721" y="785004"/>
            <a:ext cx="5898596" cy="2251273"/>
            <a:chOff x="4056185" y="785004"/>
            <a:chExt cx="5898596" cy="2251273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34B8D5D1-A406-6B58-83E5-9C27D0D81F37}"/>
                </a:ext>
              </a:extLst>
            </p:cNvPr>
            <p:cNvSpPr/>
            <p:nvPr/>
          </p:nvSpPr>
          <p:spPr>
            <a:xfrm>
              <a:off x="4056185" y="785004"/>
              <a:ext cx="773723" cy="2251273"/>
            </a:xfrm>
            <a:prstGeom prst="rightBrace">
              <a:avLst/>
            </a:prstGeom>
            <a:ln w="349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833AEB-4B1A-DFDD-6B63-0E129E4F65DD}"/>
                </a:ext>
              </a:extLst>
            </p:cNvPr>
            <p:cNvSpPr txBox="1"/>
            <p:nvPr/>
          </p:nvSpPr>
          <p:spPr>
            <a:xfrm>
              <a:off x="5029202" y="1560887"/>
              <a:ext cx="4925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How software code is organized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345900-68C5-B1BC-66DE-222C4981B449}"/>
              </a:ext>
            </a:extLst>
          </p:cNvPr>
          <p:cNvGrpSpPr/>
          <p:nvPr/>
        </p:nvGrpSpPr>
        <p:grpSpPr>
          <a:xfrm>
            <a:off x="5345721" y="3130304"/>
            <a:ext cx="5195263" cy="1927095"/>
            <a:chOff x="4056185" y="785004"/>
            <a:chExt cx="5195263" cy="1254811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9A8F9FB9-C183-CB71-0C62-7A87A2887D84}"/>
                </a:ext>
              </a:extLst>
            </p:cNvPr>
            <p:cNvSpPr/>
            <p:nvPr/>
          </p:nvSpPr>
          <p:spPr>
            <a:xfrm>
              <a:off x="4056185" y="785004"/>
              <a:ext cx="773723" cy="1254811"/>
            </a:xfrm>
            <a:prstGeom prst="rightBrace">
              <a:avLst/>
            </a:prstGeom>
            <a:ln w="349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539D64-7142-6D58-4C32-80BBDACCF60C}"/>
                </a:ext>
              </a:extLst>
            </p:cNvPr>
            <p:cNvSpPr txBox="1"/>
            <p:nvPr/>
          </p:nvSpPr>
          <p:spPr>
            <a:xfrm>
              <a:off x="5029202" y="935355"/>
              <a:ext cx="4222246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How different components </a:t>
              </a:r>
            </a:p>
            <a:p>
              <a:r>
                <a:rPr lang="en-US" sz="2800" b="1" i="1" dirty="0"/>
                <a:t>communicate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83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0A2036-9839-1434-C296-A59D3CE3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distributed computing model where the client and server interact to fulfill requests</a:t>
            </a:r>
          </a:p>
          <a:p>
            <a:r>
              <a:rPr lang="en-US" dirty="0"/>
              <a:t>The client initiates requests, and the server processes them and sends back responses</a:t>
            </a:r>
          </a:p>
          <a:p>
            <a:r>
              <a:rPr lang="en-US" dirty="0"/>
              <a:t>Key features</a:t>
            </a:r>
          </a:p>
          <a:p>
            <a:pPr lvl="1"/>
            <a:r>
              <a:rPr lang="en-US" dirty="0"/>
              <a:t>Two-Tier Structure: Divided into clients (frontend) and servers (backend)</a:t>
            </a:r>
          </a:p>
          <a:p>
            <a:pPr lvl="1"/>
            <a:r>
              <a:rPr lang="en-US" dirty="0"/>
              <a:t>Centralized Control: Servers manage data and business logic centrally</a:t>
            </a:r>
          </a:p>
          <a:p>
            <a:pPr lvl="1"/>
            <a:r>
              <a:rPr lang="en-US" dirty="0"/>
              <a:t>Interactivity: Clients provide user interfaces, interacting with the server over a network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7C0194-66EE-6072-7D99-D57CBA85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427236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8F693-01E1-6C13-B33F-DEDE6566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architecture examples</a:t>
            </a:r>
          </a:p>
        </p:txBody>
      </p:sp>
      <p:pic>
        <p:nvPicPr>
          <p:cNvPr id="1030" name="Picture 6" descr="Web Server and Its Type - GeeksforGeeks">
            <a:extLst>
              <a:ext uri="{FF2B5EF4-FFF2-40B4-BE49-F238E27FC236}">
                <a16:creationId xmlns:a16="http://schemas.microsoft.com/office/drawing/2014/main" id="{EEAED7C5-8F20-3708-A3C8-CF0851862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16" y="1710100"/>
            <a:ext cx="75819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75450-9219-9911-799F-F5BF0F383760}"/>
              </a:ext>
            </a:extLst>
          </p:cNvPr>
          <p:cNvSpPr txBox="1"/>
          <p:nvPr/>
        </p:nvSpPr>
        <p:spPr>
          <a:xfrm>
            <a:off x="2822426" y="4759569"/>
            <a:ext cx="7053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In reality: </a:t>
            </a:r>
            <a:r>
              <a:rPr lang="en-US" sz="3200" dirty="0"/>
              <a:t>Rarely only two-tier these days</a:t>
            </a:r>
            <a:endParaRPr lang="en-US" sz="3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E6C7E-39CD-7E67-B1D0-6199EB78ECE8}"/>
              </a:ext>
            </a:extLst>
          </p:cNvPr>
          <p:cNvSpPr txBox="1"/>
          <p:nvPr/>
        </p:nvSpPr>
        <p:spPr>
          <a:xfrm>
            <a:off x="3550854" y="910801"/>
            <a:ext cx="5068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Web browser and web server</a:t>
            </a:r>
          </a:p>
        </p:txBody>
      </p:sp>
    </p:spTree>
    <p:extLst>
      <p:ext uri="{BB962C8B-B14F-4D97-AF65-F5344CB8AC3E}">
        <p14:creationId xmlns:p14="http://schemas.microsoft.com/office/powerpoint/2010/main" val="39858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CF35C-3439-BB02-91A5-146D309C9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998FC4-E8AB-3E34-7CFB-572171BB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architecture examples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F06DF0-B77F-1D03-F68D-49A19BA7FC47}"/>
              </a:ext>
            </a:extLst>
          </p:cNvPr>
          <p:cNvGrpSpPr/>
          <p:nvPr/>
        </p:nvGrpSpPr>
        <p:grpSpPr>
          <a:xfrm>
            <a:off x="2040179" y="1713398"/>
            <a:ext cx="8111641" cy="3585429"/>
            <a:chOff x="2040179" y="1713398"/>
            <a:chExt cx="8111641" cy="3585429"/>
          </a:xfrm>
        </p:grpSpPr>
        <p:pic>
          <p:nvPicPr>
            <p:cNvPr id="2052" name="Picture 4" descr="What Is an Email Server? How Does It Work? - IPXO">
              <a:extLst>
                <a:ext uri="{FF2B5EF4-FFF2-40B4-BE49-F238E27FC236}">
                  <a16:creationId xmlns:a16="http://schemas.microsoft.com/office/drawing/2014/main" id="{3ABFC5F1-D528-1D90-9811-0A4AD5F63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179" y="1713398"/>
              <a:ext cx="8111641" cy="3585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A8E6950-81BA-3E60-2DA0-A78D34D83A78}"/>
                </a:ext>
              </a:extLst>
            </p:cNvPr>
            <p:cNvSpPr/>
            <p:nvPr/>
          </p:nvSpPr>
          <p:spPr>
            <a:xfrm>
              <a:off x="8510590" y="3856892"/>
              <a:ext cx="1512276" cy="6962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26DAF2C-1918-EA9A-6C89-456C1200F342}"/>
              </a:ext>
            </a:extLst>
          </p:cNvPr>
          <p:cNvSpPr txBox="1"/>
          <p:nvPr/>
        </p:nvSpPr>
        <p:spPr>
          <a:xfrm>
            <a:off x="3550854" y="910801"/>
            <a:ext cx="4975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Email client and email server</a:t>
            </a:r>
          </a:p>
        </p:txBody>
      </p:sp>
    </p:spTree>
    <p:extLst>
      <p:ext uri="{BB962C8B-B14F-4D97-AF65-F5344CB8AC3E}">
        <p14:creationId xmlns:p14="http://schemas.microsoft.com/office/powerpoint/2010/main" val="273189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D03007-4781-55DD-3C65-A065C11C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Centralized management of data: all data is on the server and can be easily secured</a:t>
            </a:r>
          </a:p>
          <a:p>
            <a:pPr lvl="2"/>
            <a:r>
              <a:rPr lang="en-US" dirty="0"/>
              <a:t>No complex data flows</a:t>
            </a:r>
          </a:p>
          <a:p>
            <a:pPr lvl="1"/>
            <a:r>
              <a:rPr lang="en-US" dirty="0"/>
              <a:t>Separation between client and server business logic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Single point of failure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46EA62-2F57-0951-ABC0-CFC2F48F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389583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B9DDA-043B-7333-4A2B-FD37F8C9A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178AE5-B1CA-9C29-87DF-CD10384F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definitions</a:t>
            </a:r>
          </a:p>
          <a:p>
            <a:pPr lvl="1"/>
            <a:r>
              <a:rPr lang="en-US" dirty="0"/>
              <a:t>Fundamental organization of a software system</a:t>
            </a:r>
          </a:p>
          <a:p>
            <a:pPr lvl="1"/>
            <a:r>
              <a:rPr lang="en-US" dirty="0"/>
              <a:t>Design decisions that are critical for a software project</a:t>
            </a:r>
          </a:p>
          <a:p>
            <a:r>
              <a:rPr lang="en-US" dirty="0"/>
              <a:t>Can there be an objective definition of fundamental and critical?</a:t>
            </a:r>
          </a:p>
          <a:p>
            <a:r>
              <a:rPr lang="en-US" dirty="0"/>
              <a:t>Alternate definition: Shared understanding that expert developers have of the system design*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91873-66A8-0921-66BC-6F5AC3F8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architecture?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946CD-F469-3744-2E61-0D926A79A993}"/>
              </a:ext>
            </a:extLst>
          </p:cNvPr>
          <p:cNvSpPr txBox="1"/>
          <p:nvPr/>
        </p:nvSpPr>
        <p:spPr>
          <a:xfrm>
            <a:off x="6910082" y="5165730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3E3E3E"/>
                </a:solidFill>
                <a:effectLst/>
                <a:latin typeface="Lato" panose="020F0502020204030203" pitchFamily="34" charset="0"/>
              </a:rPr>
              <a:t>* https://martinfowler.com/architecture/</a:t>
            </a: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DB0BE2-8AC6-55BB-804D-518E1A41A561}"/>
              </a:ext>
            </a:extLst>
          </p:cNvPr>
          <p:cNvSpPr/>
          <p:nvPr/>
        </p:nvSpPr>
        <p:spPr>
          <a:xfrm>
            <a:off x="360607" y="696277"/>
            <a:ext cx="11470786" cy="4942523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rofessional People Talking and Speech Communication Vector Illustration |  Premium AI-generated vector">
            <a:extLst>
              <a:ext uri="{FF2B5EF4-FFF2-40B4-BE49-F238E27FC236}">
                <a16:creationId xmlns:a16="http://schemas.microsoft.com/office/drawing/2014/main" id="{BBC67489-A1FA-85DB-56BF-2B9D396AA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391" y="1044227"/>
            <a:ext cx="7573749" cy="42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0053F0-AA43-A25C-78B1-3382E022C8FF}"/>
              </a:ext>
            </a:extLst>
          </p:cNvPr>
          <p:cNvSpPr txBox="1"/>
          <p:nvPr/>
        </p:nvSpPr>
        <p:spPr>
          <a:xfrm>
            <a:off x="4398107" y="155950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latin typeface="Consolas" panose="020B0609020204030204" pitchFamily="49" charset="0"/>
              </a:rPr>
              <a:t>MessageQueue</a:t>
            </a:r>
            <a:endParaRPr lang="en-US" b="1" i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56C11-F10B-73D4-4EC3-95B1EED84057}"/>
              </a:ext>
            </a:extLst>
          </p:cNvPr>
          <p:cNvSpPr txBox="1"/>
          <p:nvPr/>
        </p:nvSpPr>
        <p:spPr>
          <a:xfrm>
            <a:off x="7832277" y="22092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</a:rPr>
              <a:t>Pub-sub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B59E2-6D7D-863E-B6B3-AC257BFBCEDF}"/>
              </a:ext>
            </a:extLst>
          </p:cNvPr>
          <p:cNvSpPr txBox="1"/>
          <p:nvPr/>
        </p:nvSpPr>
        <p:spPr>
          <a:xfrm>
            <a:off x="2553448" y="220319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onsolas" panose="020B0609020204030204" pitchFamily="49" charset="0"/>
              </a:rPr>
              <a:t>Microservice</a:t>
            </a:r>
          </a:p>
        </p:txBody>
      </p:sp>
    </p:spTree>
    <p:extLst>
      <p:ext uri="{BB962C8B-B14F-4D97-AF65-F5344CB8AC3E}">
        <p14:creationId xmlns:p14="http://schemas.microsoft.com/office/powerpoint/2010/main" val="1707761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66122F-E291-D0C7-06C6-E5C80B27A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Divides the application into multiple logical layers or “tiers”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Stronger encapsulation</a:t>
            </a:r>
          </a:p>
          <a:p>
            <a:pPr lvl="2"/>
            <a:r>
              <a:rPr lang="en-US" dirty="0"/>
              <a:t>Clear division of responsibilities</a:t>
            </a:r>
          </a:p>
          <a:p>
            <a:pPr lvl="2"/>
            <a:r>
              <a:rPr lang="en-US" dirty="0"/>
              <a:t>Easier to maintain and test</a:t>
            </a:r>
          </a:p>
          <a:p>
            <a:pPr lvl="1"/>
            <a:r>
              <a:rPr lang="en-US" dirty="0"/>
              <a:t>Stronger reusability</a:t>
            </a:r>
          </a:p>
          <a:p>
            <a:pPr lvl="2"/>
            <a:r>
              <a:rPr lang="en-US" dirty="0"/>
              <a:t>Logic in one layer can be reused across different applications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Possible increase in latency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97A403-D46F-D625-F5E8-C524215A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Multi-tier or layered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94664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B847B-CC28-8431-56F1-DE7232EC1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layers</a:t>
            </a:r>
          </a:p>
          <a:p>
            <a:r>
              <a:rPr lang="en-US" dirty="0"/>
              <a:t>Model: Manages data and business logic</a:t>
            </a:r>
          </a:p>
          <a:p>
            <a:r>
              <a:rPr lang="en-US" dirty="0"/>
              <a:t>View: Handles the presentation layer (user interface)</a:t>
            </a:r>
          </a:p>
          <a:p>
            <a:r>
              <a:rPr lang="en-US" dirty="0"/>
              <a:t>Controller: Acts as an intermediary, processing user input and coordinating between Model and View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C92F1-0576-24E2-E47F-3D529E85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(MVC) architecture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C69872-5213-03C1-CA0B-D69E50C4A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46581"/>
            <a:ext cx="5505026" cy="387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83FD19-2F4A-4B8D-ACEF-3C0877D6DA40}"/>
              </a:ext>
            </a:extLst>
          </p:cNvPr>
          <p:cNvSpPr txBox="1"/>
          <p:nvPr/>
        </p:nvSpPr>
        <p:spPr>
          <a:xfrm>
            <a:off x="6002215" y="495083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https://medium.com/@cyberblogger007/mvc-architecture-with-jsp-example-5c53d1994157</a:t>
            </a:r>
          </a:p>
        </p:txBody>
      </p:sp>
    </p:spTree>
    <p:extLst>
      <p:ext uri="{BB962C8B-B14F-4D97-AF65-F5344CB8AC3E}">
        <p14:creationId xmlns:p14="http://schemas.microsoft.com/office/powerpoint/2010/main" val="2027734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579C87-3CE7-9DA2-0DA9-550B8945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B7AAC1-858D-7D6F-7C81-977B2B57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frameworks</a:t>
            </a:r>
          </a:p>
        </p:txBody>
      </p:sp>
      <p:pic>
        <p:nvPicPr>
          <p:cNvPr id="4100" name="Picture 4" descr="20+ JSP Projects with Source Code - ProjectsGeek">
            <a:extLst>
              <a:ext uri="{FF2B5EF4-FFF2-40B4-BE49-F238E27FC236}">
                <a16:creationId xmlns:a16="http://schemas.microsoft.com/office/drawing/2014/main" id="{2482F43B-6C8E-C3DF-36AE-D3C36FB3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11" y="852209"/>
            <a:ext cx="1039324" cy="190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Is a Java Servlet: A Comprehensive Guide">
            <a:extLst>
              <a:ext uri="{FF2B5EF4-FFF2-40B4-BE49-F238E27FC236}">
                <a16:creationId xmlns:a16="http://schemas.microsoft.com/office/drawing/2014/main" id="{D818ACBC-0B9A-AC5D-506B-D5B51C93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653" y="974574"/>
            <a:ext cx="1677865" cy="160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Java (programming language) - Wikipedia">
            <a:extLst>
              <a:ext uri="{FF2B5EF4-FFF2-40B4-BE49-F238E27FC236}">
                <a16:creationId xmlns:a16="http://schemas.microsoft.com/office/drawing/2014/main" id="{8D6126B4-BA87-FB5E-8CC3-2C29B6044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939" y="798560"/>
            <a:ext cx="1067701" cy="195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atabase Images – Browse 1,203,926 Stock Photos, Vectors, and Video | Adobe  Stock">
            <a:extLst>
              <a:ext uri="{FF2B5EF4-FFF2-40B4-BE49-F238E27FC236}">
                <a16:creationId xmlns:a16="http://schemas.microsoft.com/office/drawing/2014/main" id="{7EF3FA2C-99A2-56FC-6BDF-CC16970D2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227" y="1177139"/>
            <a:ext cx="1884850" cy="125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Web browser - Free web icons">
            <a:extLst>
              <a:ext uri="{FF2B5EF4-FFF2-40B4-BE49-F238E27FC236}">
                <a16:creationId xmlns:a16="http://schemas.microsoft.com/office/drawing/2014/main" id="{A400B065-7741-B6CE-0D61-CE7335993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8" y="921404"/>
            <a:ext cx="1765713" cy="176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BF80A7-DB0D-120A-8EEE-5FF23683F0A2}"/>
              </a:ext>
            </a:extLst>
          </p:cNvPr>
          <p:cNvCxnSpPr>
            <a:cxnSpLocks/>
          </p:cNvCxnSpPr>
          <p:nvPr/>
        </p:nvCxnSpPr>
        <p:spPr>
          <a:xfrm>
            <a:off x="2692461" y="1593246"/>
            <a:ext cx="1118150" cy="1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2B1DE2-BCFB-70E1-6CE2-9C5BA73BF2E0}"/>
              </a:ext>
            </a:extLst>
          </p:cNvPr>
          <p:cNvCxnSpPr>
            <a:cxnSpLocks/>
          </p:cNvCxnSpPr>
          <p:nvPr/>
        </p:nvCxnSpPr>
        <p:spPr>
          <a:xfrm>
            <a:off x="5115625" y="1593246"/>
            <a:ext cx="1118150" cy="1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4DDDE2-2B25-D698-B802-E096435BAAF3}"/>
              </a:ext>
            </a:extLst>
          </p:cNvPr>
          <p:cNvCxnSpPr>
            <a:cxnSpLocks/>
          </p:cNvCxnSpPr>
          <p:nvPr/>
        </p:nvCxnSpPr>
        <p:spPr>
          <a:xfrm>
            <a:off x="7241493" y="1588774"/>
            <a:ext cx="1118150" cy="1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541F97-A3CD-C969-6632-2F3BFE55D5DA}"/>
              </a:ext>
            </a:extLst>
          </p:cNvPr>
          <p:cNvCxnSpPr>
            <a:cxnSpLocks/>
          </p:cNvCxnSpPr>
          <p:nvPr/>
        </p:nvCxnSpPr>
        <p:spPr>
          <a:xfrm>
            <a:off x="9372083" y="1588773"/>
            <a:ext cx="657625" cy="1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0B9E46-6FF4-E01F-BFB1-8D2867F687DD}"/>
              </a:ext>
            </a:extLst>
          </p:cNvPr>
          <p:cNvCxnSpPr>
            <a:cxnSpLocks/>
          </p:cNvCxnSpPr>
          <p:nvPr/>
        </p:nvCxnSpPr>
        <p:spPr>
          <a:xfrm flipH="1">
            <a:off x="9367640" y="1987358"/>
            <a:ext cx="596507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FDBD7F-489A-2EEF-F85C-811A554D39C9}"/>
              </a:ext>
            </a:extLst>
          </p:cNvPr>
          <p:cNvCxnSpPr>
            <a:cxnSpLocks/>
          </p:cNvCxnSpPr>
          <p:nvPr/>
        </p:nvCxnSpPr>
        <p:spPr>
          <a:xfrm flipH="1">
            <a:off x="7241493" y="1987358"/>
            <a:ext cx="1058446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3FCAD0-680D-DD40-63CA-1672F1417B57}"/>
              </a:ext>
            </a:extLst>
          </p:cNvPr>
          <p:cNvCxnSpPr>
            <a:cxnSpLocks/>
          </p:cNvCxnSpPr>
          <p:nvPr/>
        </p:nvCxnSpPr>
        <p:spPr>
          <a:xfrm flipH="1">
            <a:off x="5115625" y="1981793"/>
            <a:ext cx="1058446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D59EA9-ED99-4457-3003-87C97B08B9D1}"/>
              </a:ext>
            </a:extLst>
          </p:cNvPr>
          <p:cNvCxnSpPr>
            <a:cxnSpLocks/>
          </p:cNvCxnSpPr>
          <p:nvPr/>
        </p:nvCxnSpPr>
        <p:spPr>
          <a:xfrm flipH="1">
            <a:off x="2722313" y="1970663"/>
            <a:ext cx="1058446" cy="0"/>
          </a:xfrm>
          <a:prstGeom prst="straightConnector1">
            <a:avLst/>
          </a:prstGeom>
          <a:ln w="349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3522C9-63DF-500E-DED0-682658DCFBD5}"/>
              </a:ext>
            </a:extLst>
          </p:cNvPr>
          <p:cNvSpPr txBox="1"/>
          <p:nvPr/>
        </p:nvSpPr>
        <p:spPr>
          <a:xfrm>
            <a:off x="3864505" y="2756314"/>
            <a:ext cx="931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5D0576-7DCB-822D-0E19-536B613EF49E}"/>
              </a:ext>
            </a:extLst>
          </p:cNvPr>
          <p:cNvSpPr txBox="1"/>
          <p:nvPr/>
        </p:nvSpPr>
        <p:spPr>
          <a:xfrm>
            <a:off x="5869806" y="2751451"/>
            <a:ext cx="166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Controller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C7047C-F26E-A106-2FB1-BE3FB9E0E339}"/>
              </a:ext>
            </a:extLst>
          </p:cNvPr>
          <p:cNvSpPr txBox="1"/>
          <p:nvPr/>
        </p:nvSpPr>
        <p:spPr>
          <a:xfrm>
            <a:off x="8323665" y="2751451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Model</a:t>
            </a:r>
          </a:p>
        </p:txBody>
      </p:sp>
      <p:pic>
        <p:nvPicPr>
          <p:cNvPr id="4110" name="Picture 14" descr="What Is Apache Struts | JRebel by Perforce">
            <a:extLst>
              <a:ext uri="{FF2B5EF4-FFF2-40B4-BE49-F238E27FC236}">
                <a16:creationId xmlns:a16="http://schemas.microsoft.com/office/drawing/2014/main" id="{5FCA6424-8A7B-720C-E8D9-E528569A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722" y="4101687"/>
            <a:ext cx="2579565" cy="171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Spring MVC Architecture">
            <a:extLst>
              <a:ext uri="{FF2B5EF4-FFF2-40B4-BE49-F238E27FC236}">
                <a16:creationId xmlns:a16="http://schemas.microsoft.com/office/drawing/2014/main" id="{DD84460B-DA02-4FFC-2809-B087DB413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41" y="3991018"/>
            <a:ext cx="3176954" cy="178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671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4B912-B332-328A-FC11-07C434519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215EB0-0678-0768-C2DD-E7BF5FDBA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37283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software design pattern where data flows through a series of processing stages, or "filters," connected by channels</a:t>
            </a:r>
          </a:p>
          <a:p>
            <a:r>
              <a:rPr lang="en-US" dirty="0"/>
              <a:t>Each stage transforms the input data and passes the result to the next stage</a:t>
            </a:r>
          </a:p>
          <a:p>
            <a:r>
              <a:rPr lang="en-US" dirty="0"/>
              <a:t>Key characteristics</a:t>
            </a:r>
          </a:p>
          <a:p>
            <a:pPr lvl="1"/>
            <a:r>
              <a:rPr lang="en-US" dirty="0"/>
              <a:t>Modularity: Each stage performs a specific task independently</a:t>
            </a:r>
          </a:p>
          <a:p>
            <a:pPr lvl="1"/>
            <a:r>
              <a:rPr lang="en-US" dirty="0"/>
              <a:t>Sequential processing: Data flows linearly from one stage to another</a:t>
            </a:r>
          </a:p>
          <a:p>
            <a:pPr lvl="1"/>
            <a:r>
              <a:rPr lang="en-US" dirty="0"/>
              <a:t>Reusability: Each pipeline stage can be reused in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30187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354B53-6962-3BB3-BFCE-34ADD5B1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1404CF-E423-B090-5549-BF3E9D8AD926}"/>
              </a:ext>
            </a:extLst>
          </p:cNvPr>
          <p:cNvSpPr txBox="1"/>
          <p:nvPr/>
        </p:nvSpPr>
        <p:spPr>
          <a:xfrm>
            <a:off x="1208860" y="4689231"/>
            <a:ext cx="9774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Input</a:t>
            </a:r>
            <a:r>
              <a:rPr lang="en-US" sz="3200" dirty="0"/>
              <a:t>  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 [Stage 1]  </a:t>
            </a:r>
            <a:r>
              <a:rPr lang="en-US" sz="3200" dirty="0">
                <a:sym typeface="Wingdings" panose="05000000000000000000" pitchFamily="2" charset="2"/>
              </a:rPr>
              <a:t>  [Stage 2]    [Stage 3]  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Output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981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523F5-0B58-04CF-803D-2753B9D30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0F7AD-3D59-D616-90B7-BD633B4AD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Extract-transform-load (ETL) pipeline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17067E-EC75-2D44-2F62-A5249EB7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pipeline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BEDE85-B212-BC74-B727-FE8D0398C182}"/>
              </a:ext>
            </a:extLst>
          </p:cNvPr>
          <p:cNvGrpSpPr/>
          <p:nvPr/>
        </p:nvGrpSpPr>
        <p:grpSpPr>
          <a:xfrm>
            <a:off x="845050" y="1446421"/>
            <a:ext cx="10480431" cy="4312794"/>
            <a:chOff x="845050" y="1352637"/>
            <a:chExt cx="10480431" cy="4312794"/>
          </a:xfrm>
        </p:grpSpPr>
        <p:pic>
          <p:nvPicPr>
            <p:cNvPr id="5122" name="Picture 2" descr="What is Data Pipeline: Components, Types, and Use Cases">
              <a:extLst>
                <a:ext uri="{FF2B5EF4-FFF2-40B4-BE49-F238E27FC236}">
                  <a16:creationId xmlns:a16="http://schemas.microsoft.com/office/drawing/2014/main" id="{A3472A2A-098F-102F-C6B6-74964F0D2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50" y="1352637"/>
              <a:ext cx="10480431" cy="4269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4804C9-FBDD-C97F-B537-703125F91864}"/>
                </a:ext>
              </a:extLst>
            </p:cNvPr>
            <p:cNvSpPr txBox="1"/>
            <p:nvPr/>
          </p:nvSpPr>
          <p:spPr>
            <a:xfrm>
              <a:off x="3634154" y="535765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https://www.altexsoft.com/blog/data-pipeline-components-and-types/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BAD019-1CC1-38FF-C0FC-C9867D24ACD6}"/>
                </a:ext>
              </a:extLst>
            </p:cNvPr>
            <p:cNvSpPr/>
            <p:nvPr/>
          </p:nvSpPr>
          <p:spPr>
            <a:xfrm>
              <a:off x="9425354" y="4841631"/>
              <a:ext cx="1887415" cy="6916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15404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B0C85-C2D7-6217-3763-B25B2B83E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9C4953-4E59-7F0C-A9AD-6C50CAC5E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97E9E1-8B7E-8FA4-E94A-90179B56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pipeline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6A5C40-5F38-C6FF-AF88-06AD62145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973" y="785004"/>
            <a:ext cx="5850626" cy="521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21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C1E2B-B8DC-6EC6-1239-5A51BC65C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D05266-D74D-1590-0BE7-7B18F758D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Encapsulation and modularity: easy to replace individual pipeline stage</a:t>
            </a:r>
          </a:p>
          <a:p>
            <a:pPr lvl="1"/>
            <a:r>
              <a:rPr lang="en-US" dirty="0"/>
              <a:t>Scalability: individual stage can be scaled independently</a:t>
            </a:r>
          </a:p>
          <a:p>
            <a:pPr lvl="1"/>
            <a:r>
              <a:rPr lang="en-US" dirty="0"/>
              <a:t>East of testing: each stage can be tested independently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Debugging: debugging complex flows through multiple stages is hard</a:t>
            </a:r>
          </a:p>
          <a:p>
            <a:pPr lvl="1"/>
            <a:r>
              <a:rPr lang="en-US" dirty="0"/>
              <a:t>Hard to track data flow </a:t>
            </a:r>
            <a:r>
              <a:rPr lang="en-US" dirty="0">
                <a:sym typeface="Wingdings" panose="05000000000000000000" pitchFamily="2" charset="2"/>
              </a:rPr>
              <a:t> can cause security issues</a:t>
            </a:r>
          </a:p>
          <a:p>
            <a:pPr lvl="2"/>
            <a:r>
              <a:rPr lang="en-US" dirty="0"/>
              <a:t>Team A develops Pipeline A, Team B develops Pipeline B</a:t>
            </a:r>
          </a:p>
          <a:p>
            <a:pPr lvl="1"/>
            <a:r>
              <a:rPr lang="en-US" dirty="0"/>
              <a:t>Multiple pipeline stages can contribute to latency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5643AE-B7A6-C548-EDE3-F8ACE768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15039616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518E58-26DF-E8B8-9EDD-9AB992D4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approach to developing a single application as a suite of small services, each running in its own process and communicating with lightweight mechanisms, often an HTTP resource API</a:t>
            </a:r>
          </a:p>
          <a:p>
            <a:r>
              <a:rPr lang="en-US" dirty="0"/>
              <a:t>Independently deployable by automated processes</a:t>
            </a:r>
          </a:p>
          <a:p>
            <a:r>
              <a:rPr lang="en-US" dirty="0"/>
              <a:t>Bare minimum centralized management</a:t>
            </a:r>
          </a:p>
          <a:p>
            <a:r>
              <a:rPr lang="en-US" dirty="0"/>
              <a:t>Smart endpoints connected by “dumb” pipes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2344C9-4958-EA72-0D24-39493060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20CDA-A67E-928C-5725-A6479A5AD2EF}"/>
              </a:ext>
            </a:extLst>
          </p:cNvPr>
          <p:cNvSpPr txBox="1"/>
          <p:nvPr/>
        </p:nvSpPr>
        <p:spPr>
          <a:xfrm>
            <a:off x="9099916" y="1978243"/>
            <a:ext cx="317414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41323323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B3AC6-DB52-8BFC-8C13-A72F01AA2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FD3687-E7C5-99C8-3924-B2AFF510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overview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763F1C0-0153-986E-9AC1-AFC4F2BBD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952500"/>
            <a:ext cx="80962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E22D2D-01EC-0112-1044-E081232E6D7C}"/>
              </a:ext>
            </a:extLst>
          </p:cNvPr>
          <p:cNvSpPr txBox="1"/>
          <p:nvPr/>
        </p:nvSpPr>
        <p:spPr>
          <a:xfrm>
            <a:off x="7786932" y="5774695"/>
            <a:ext cx="32913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32700345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30045-2F1B-D89F-5FF3-50EC228C0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C98C1E-E718-DF7E-4037-5EFA53B5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microservice can have its own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5E10D8-11B1-49BF-29E4-B930F908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to microservices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EAD9932-E852-5DB7-2186-46F436CCE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1349619"/>
            <a:ext cx="72199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0DD429-E7E6-4F3D-4FFB-6463D01313EA}"/>
              </a:ext>
            </a:extLst>
          </p:cNvPr>
          <p:cNvSpPr txBox="1"/>
          <p:nvPr/>
        </p:nvSpPr>
        <p:spPr>
          <a:xfrm>
            <a:off x="8326193" y="5632277"/>
            <a:ext cx="32913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244858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D2F94-6FCF-7EBE-CFE6-E749D1E11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F6E86-7975-B930-B497-69115EE1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0A378F-ECD9-C170-C529-4D4F1E651026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751D54-3BA6-D00B-AED2-0069CCB6F642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188F48-9BD6-106F-FC37-0C33A864EA57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06CDEB-4785-D52E-E4D1-E112D636843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E3CDA5-1511-666F-D417-A2B8FEA6FDB3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1AA0C1-43C7-DBBD-5AD1-DA7F43B2D2B7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9EF6F9-E90D-916F-B1AB-BA2FE5D08028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BABD66-5093-901F-C229-40C696307C6D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DF64D9-0BF3-66DD-1E93-533BFA8DE86C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E3FBEE-5B45-17F0-FC26-5F010F05157C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A93A38-6A07-04B0-3479-7AB421FF7267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363C5C-5083-CD7F-3D28-7A1DF6EF88DD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72F7BE-6DFB-052E-4BC9-5A0D4B360358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B7959-A50F-608D-796C-99DBBB3729A0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93F80-7BF8-EF40-4654-4D52BBCCD4AC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CF91B3-24BF-4CC6-7070-2D6C6E5AD749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D68DED-064A-8BD4-4C5B-C8C3B439E11B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9C1117-7648-13A5-2BEF-D7F61B684B49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11FBB7-1D6C-98FF-E310-C8E9FBD2E185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7A0B50-3478-A935-2B6A-42FC4263CAE9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822C58-A220-B7D8-9C1E-9E5A484E1322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FFAFC5-D0B1-F8C0-0686-B12F71E22CB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CB1417D-291B-8FFD-B6E0-2CEB3E372265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18CE2DA-F026-F0E7-D21D-B3BFA3C60DDB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2DD4A04-6519-538B-A3C8-A7D3D633154D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014E90-C4E8-983F-25D9-82B66F7717DB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E2D4DC-6412-309C-38C0-233B4C9F95BC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50E369-08BE-E47C-EABF-72B46194A83E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06151DF-576D-FE7B-39E3-BEB9C73D37D2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1A0A280-5115-C44E-6B74-B02EE64A305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57879F-468A-10A0-1BED-428200D5F32E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D06F55-4B19-9B66-7AAB-91ED0F568011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1553D3-956C-CCF9-5C9F-A390BF50D02E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8156BA-A111-B1EA-A85F-BB66ACF8BD31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A78926-2475-1839-CC1F-0DE2FA2ABAF6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A92C78-2038-726F-E4D8-76FD9855128F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A0A8C0-0552-BD73-3279-0D43EC47F292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DF28B-084F-634A-3B14-D12A636A61E9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0D0864-DD9A-A39F-E542-377DBC075803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674045-C1CB-16C0-0E5C-F0337D4A3B8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AA755C-EF46-85EA-5227-C5DDAA8AB60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A8DF45-AFD4-ACEF-C55C-A4975C432ABF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2D0B9EB-C3FE-A91C-0C30-1C19D0541BCA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DE13A4AC-A844-E555-1C9B-91D8D46CB2DA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1CEFB15D-B721-00B6-43CA-D06AC082420A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FE28D401-C713-BEF2-278F-E1A7A8627D2B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671DC276-2A9F-7EF5-3464-7C1410431AD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2CB8FC7-F0FE-D86C-AB34-1D5D1E28359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1894A399-56F8-35A6-D62A-7C698D1BABFA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361A0ADE-492B-3DED-66F4-6F758B66FDE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E3ADC7C4-F2FC-E176-4228-2B93DF735901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6F32BBD-1083-D09E-239F-87C928D8902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26CA2728-4DCF-6DB0-61B9-CDAAA474F1F2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13E5944C-C527-2B6E-BABE-98B2353C5E2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0924524E-A2A3-7564-3ECC-3B07634DE33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81BED55A-CF6E-7CC0-1FD7-6782997D1D74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91C9AB10-5A24-4B90-2F79-521B424E69A8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B759DC36-0343-4AA8-4E86-BB151575857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DD032A81-97E1-56A5-535A-D36E0DAB9DD8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6C9695AA-88C5-BAED-62F9-F1620096CC0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CD44E3DB-261E-4CBB-1CA4-838569B78CB9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2134E18C-67C6-1699-DA30-F21EB38B8C6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A9245098-B0B0-4750-5BC0-BC1D5385F1F9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FB63A0F6-6809-3EC1-8DF2-0098C4691A9E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D1F4824-5620-6BBD-228B-BE8069C3D265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7EEE151B-24C4-007F-9EC6-4184216E12BC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DAB1095F-4229-5752-5520-459417381E36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53B93CAB-550E-32FE-D78D-480273D5F2FD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6B810224-FE2D-F4BC-171A-E8B59A35A60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D80FB16B-1555-FAA7-1F0E-5C1A715B191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257966A5-6D4E-DF7D-154C-F7054377AD10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17F81078-0D49-721E-1F80-0F1C6438D158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563072ED-1DAB-6389-AD3E-1B64629EF2EF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FC003C-779D-5074-8864-14FC3E637DCE}"/>
              </a:ext>
            </a:extLst>
          </p:cNvPr>
          <p:cNvSpPr/>
          <p:nvPr/>
        </p:nvSpPr>
        <p:spPr>
          <a:xfrm>
            <a:off x="5287114" y="3586868"/>
            <a:ext cx="1987071" cy="784582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79F36-BAC6-F51E-C0C2-83E5DF711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126EF8-77B2-30B3-600F-F4BC70250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5"/>
            <a:ext cx="11449319" cy="25292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Automated deployment </a:t>
            </a:r>
          </a:p>
          <a:p>
            <a:r>
              <a:rPr lang="en-US" dirty="0"/>
              <a:t>E.g., pushing to the main branch in GitHub </a:t>
            </a:r>
            <a:r>
              <a:rPr lang="en-US"/>
              <a:t>triggers GitHub </a:t>
            </a:r>
            <a:r>
              <a:rPr lang="en-US" dirty="0"/>
              <a:t>Actions that</a:t>
            </a:r>
          </a:p>
          <a:p>
            <a:pPr lvl="1"/>
            <a:r>
              <a:rPr lang="en-US" dirty="0"/>
              <a:t>Automatically builds</a:t>
            </a:r>
          </a:p>
          <a:p>
            <a:pPr lvl="1"/>
            <a:r>
              <a:rPr lang="en-US" dirty="0"/>
              <a:t>Execute unit-tests</a:t>
            </a:r>
          </a:p>
          <a:p>
            <a:pPr lvl="1"/>
            <a:r>
              <a:rPr lang="en-US" dirty="0"/>
              <a:t>Automatically deploy to integration environment (and then production environment)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D0EEDF-1668-F061-BF54-AC2613FB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using microservices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05E4E57D-5FB9-54A0-539A-5E2A83F21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921" y="3402987"/>
            <a:ext cx="8435062" cy="252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B10CAA-41C2-8462-7D38-0554CFA978C1}"/>
              </a:ext>
            </a:extLst>
          </p:cNvPr>
          <p:cNvSpPr/>
          <p:nvPr/>
        </p:nvSpPr>
        <p:spPr>
          <a:xfrm>
            <a:off x="797169" y="3314259"/>
            <a:ext cx="10879016" cy="252925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>
                <a:solidFill>
                  <a:schemeClr val="tx1"/>
                </a:solidFill>
              </a:rPr>
              <a:t>Later: microservice demo using Spring Boot </a:t>
            </a:r>
          </a:p>
        </p:txBody>
      </p:sp>
    </p:spTree>
    <p:extLst>
      <p:ext uri="{BB962C8B-B14F-4D97-AF65-F5344CB8AC3E}">
        <p14:creationId xmlns:p14="http://schemas.microsoft.com/office/powerpoint/2010/main" val="151606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BC6C2-8A5B-4274-0FA0-356B5243E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BB7460-C333-0CA1-A065-9371FF521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Strong encapsulation and modularity</a:t>
            </a:r>
          </a:p>
          <a:p>
            <a:pPr lvl="1"/>
            <a:r>
              <a:rPr lang="en-US" dirty="0"/>
              <a:t>Better reusability</a:t>
            </a:r>
          </a:p>
          <a:p>
            <a:pPr lvl="1"/>
            <a:r>
              <a:rPr lang="en-US" dirty="0"/>
              <a:t>Each microservice can be scaled independently </a:t>
            </a:r>
            <a:r>
              <a:rPr lang="en-US" i="1" dirty="0"/>
              <a:t>(More on this later)</a:t>
            </a:r>
            <a:endParaRPr lang="en-US" dirty="0"/>
          </a:p>
          <a:p>
            <a:pPr lvl="1"/>
            <a:r>
              <a:rPr lang="en-US" dirty="0"/>
              <a:t>Each microservice can be written in its own programming language</a:t>
            </a:r>
          </a:p>
          <a:p>
            <a:pPr lvl="1"/>
            <a:r>
              <a:rPr lang="en-US" dirty="0"/>
              <a:t>Fault isolation</a:t>
            </a:r>
          </a:p>
          <a:p>
            <a:pPr lvl="1"/>
            <a:r>
              <a:rPr lang="en-US" dirty="0"/>
              <a:t>Supports CI/CD (easier to deploy microservices than monolithic services)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Higher complexity</a:t>
            </a:r>
          </a:p>
          <a:p>
            <a:pPr lvl="1"/>
            <a:r>
              <a:rPr lang="en-US" dirty="0"/>
              <a:t>Debugging complex interactions is harder</a:t>
            </a:r>
          </a:p>
          <a:p>
            <a:pPr lvl="1"/>
            <a:r>
              <a:rPr lang="en-US" dirty="0"/>
              <a:t>Network overhead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7A20E2-DE50-AC21-1030-4EBAD968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30764293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C7E04-1006-76FA-7B87-5A0253E0A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9E9BEE-B231-EBD3-EB45-B0AA9054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at Uber (2019)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C756F4-A0E4-2456-D468-CE6D6107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iagram of Uber’s microservices architecture from 2019">
            <a:extLst>
              <a:ext uri="{FF2B5EF4-FFF2-40B4-BE49-F238E27FC236}">
                <a16:creationId xmlns:a16="http://schemas.microsoft.com/office/drawing/2014/main" id="{0B3C43FA-0AC8-0466-414B-E3C390BD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7" y="1257300"/>
            <a:ext cx="61436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BD0FBF-1C67-54AB-9344-AA976BD07CBF}"/>
              </a:ext>
            </a:extLst>
          </p:cNvPr>
          <p:cNvSpPr txBox="1"/>
          <p:nvPr/>
        </p:nvSpPr>
        <p:spPr>
          <a:xfrm>
            <a:off x="7315200" y="5597719"/>
            <a:ext cx="3284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https://x.com/msuriar/status/1110244877424578560</a:t>
            </a:r>
          </a:p>
        </p:txBody>
      </p:sp>
    </p:spTree>
    <p:extLst>
      <p:ext uri="{BB962C8B-B14F-4D97-AF65-F5344CB8AC3E}">
        <p14:creationId xmlns:p14="http://schemas.microsoft.com/office/powerpoint/2010/main" val="30559779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18CAE-4CA1-FA25-D3B9-1490B2C0A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AAA7D9-0E60-4FCB-D933-96558E22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at Amazon (2008)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9E9F22-E241-F3F0-6901-17E93D2C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Code-named “</a:t>
            </a:r>
            <a:r>
              <a:rPr lang="en-US" dirty="0" err="1"/>
              <a:t>Deathstar</a:t>
            </a:r>
            <a:r>
              <a:rPr lang="en-US" dirty="0"/>
              <a:t>”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62D70E6-62FA-FEFB-17CE-31BF29C0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04938"/>
            <a:ext cx="6096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AA101B-F39E-910E-0987-A8F43C6E5689}"/>
              </a:ext>
            </a:extLst>
          </p:cNvPr>
          <p:cNvSpPr txBox="1"/>
          <p:nvPr/>
        </p:nvSpPr>
        <p:spPr>
          <a:xfrm>
            <a:off x="7315200" y="5597719"/>
            <a:ext cx="3212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https://x.com/Werner/status/741673514567143424</a:t>
            </a:r>
          </a:p>
        </p:txBody>
      </p:sp>
    </p:spTree>
    <p:extLst>
      <p:ext uri="{BB962C8B-B14F-4D97-AF65-F5344CB8AC3E}">
        <p14:creationId xmlns:p14="http://schemas.microsoft.com/office/powerpoint/2010/main" val="21497686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9B9F2D-22A7-CC88-C1F4-7803E642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Protocol that allows a program to execute a procedure on a remote server as if it were local</a:t>
            </a:r>
          </a:p>
          <a:p>
            <a:r>
              <a:rPr lang="en-US" dirty="0"/>
              <a:t>Used in microservices architecture for inter-service communication</a:t>
            </a:r>
          </a:p>
          <a:p>
            <a:r>
              <a:rPr lang="en-US" dirty="0"/>
              <a:t>Synchronous communication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B7FD5-53FD-524A-6E8B-E0B68375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(RPC)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ADC11C-D3B6-35EE-56FD-8AEE817D1815}"/>
              </a:ext>
            </a:extLst>
          </p:cNvPr>
          <p:cNvGrpSpPr/>
          <p:nvPr/>
        </p:nvGrpSpPr>
        <p:grpSpPr>
          <a:xfrm>
            <a:off x="2142041" y="3516866"/>
            <a:ext cx="6956860" cy="2264324"/>
            <a:chOff x="2142041" y="3516866"/>
            <a:chExt cx="6956860" cy="2264324"/>
          </a:xfrm>
        </p:grpSpPr>
        <p:pic>
          <p:nvPicPr>
            <p:cNvPr id="5124" name="Picture 4" descr="Microservice - Free web icons">
              <a:extLst>
                <a:ext uri="{FF2B5EF4-FFF2-40B4-BE49-F238E27FC236}">
                  <a16:creationId xmlns:a16="http://schemas.microsoft.com/office/drawing/2014/main" id="{F7D82BC4-C285-09E5-EBA8-C09CDB6D9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041" y="3596885"/>
              <a:ext cx="1805353" cy="1805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Microservice - Free networking icons">
              <a:extLst>
                <a:ext uri="{FF2B5EF4-FFF2-40B4-BE49-F238E27FC236}">
                  <a16:creationId xmlns:a16="http://schemas.microsoft.com/office/drawing/2014/main" id="{3D43B62C-B0B1-6B8C-72ED-175DC3EB07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3548" y="3596885"/>
              <a:ext cx="1805353" cy="1805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7B2485-2779-2DD9-BBE6-C7565659BDC8}"/>
                </a:ext>
              </a:extLst>
            </p:cNvPr>
            <p:cNvCxnSpPr/>
            <p:nvPr/>
          </p:nvCxnSpPr>
          <p:spPr>
            <a:xfrm>
              <a:off x="4237892" y="3997566"/>
              <a:ext cx="3000570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F0107CB-8001-9816-B4AD-B656757A1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7892" y="4888520"/>
              <a:ext cx="3000570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12C362-E15A-BDD9-F53F-12AD9460CB55}"/>
                </a:ext>
              </a:extLst>
            </p:cNvPr>
            <p:cNvSpPr txBox="1"/>
            <p:nvPr/>
          </p:nvSpPr>
          <p:spPr>
            <a:xfrm>
              <a:off x="5259295" y="3516866"/>
              <a:ext cx="957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Request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E1D580-9735-A433-0081-8A79B3A32D9E}"/>
                </a:ext>
              </a:extLst>
            </p:cNvPr>
            <p:cNvSpPr txBox="1"/>
            <p:nvPr/>
          </p:nvSpPr>
          <p:spPr>
            <a:xfrm>
              <a:off x="5260105" y="5032906"/>
              <a:ext cx="1086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Response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8CAB65-957D-2C17-5BED-9BCC6D27575A}"/>
                </a:ext>
              </a:extLst>
            </p:cNvPr>
            <p:cNvSpPr txBox="1"/>
            <p:nvPr/>
          </p:nvSpPr>
          <p:spPr>
            <a:xfrm>
              <a:off x="2142041" y="5411858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B52F21-C219-36EE-FC85-3CBE9F49E0F6}"/>
                </a:ext>
              </a:extLst>
            </p:cNvPr>
            <p:cNvSpPr txBox="1"/>
            <p:nvPr/>
          </p:nvSpPr>
          <p:spPr>
            <a:xfrm>
              <a:off x="7399178" y="5411858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5110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A6ACD-FCC8-3D7E-F3A7-32E765585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9D47D5-2DDA-BD47-7300-EE065128F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</a:t>
            </a:r>
          </a:p>
          <a:p>
            <a:pPr lvl="1"/>
            <a:r>
              <a:rPr lang="en-US" dirty="0"/>
              <a:t>Language agnostic: the RPC itself does not depend on the service language</a:t>
            </a:r>
          </a:p>
          <a:p>
            <a:pPr lvl="1"/>
            <a:r>
              <a:rPr lang="en-US" dirty="0"/>
              <a:t>Abstracts network details</a:t>
            </a:r>
          </a:p>
          <a:p>
            <a:pPr lvl="2"/>
            <a:r>
              <a:rPr lang="en-US" dirty="0"/>
              <a:t>Typically, over HTTP</a:t>
            </a:r>
          </a:p>
          <a:p>
            <a:pPr lvl="2"/>
            <a:r>
              <a:rPr lang="en-US" dirty="0"/>
              <a:t>JSON-RPC4J (https://github.com/briandilley/jsonrpc4j)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929A51-83A7-CB52-5641-507E3E09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(RPC)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39259-D702-F6C0-FF12-46BD6363AE42}"/>
              </a:ext>
            </a:extLst>
          </p:cNvPr>
          <p:cNvSpPr txBox="1"/>
          <p:nvPr/>
        </p:nvSpPr>
        <p:spPr>
          <a:xfrm>
            <a:off x="1001496" y="3746186"/>
            <a:ext cx="101890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JsonRpcHttpClient</a:t>
            </a:r>
            <a:r>
              <a:rPr lang="en-US" dirty="0">
                <a:latin typeface="Consolas" panose="020B0609020204030204" pitchFamily="49" charset="0"/>
              </a:rPr>
              <a:t> client = new </a:t>
            </a:r>
            <a:r>
              <a:rPr lang="en-US" dirty="0" err="1">
                <a:latin typeface="Consolas" panose="020B0609020204030204" pitchFamily="49" charset="0"/>
              </a:rPr>
              <a:t>JsonRpcHttpClient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    new URL("http://example.com/</a:t>
            </a:r>
            <a:r>
              <a:rPr lang="en-US" dirty="0" err="1">
                <a:latin typeface="Consolas" panose="020B0609020204030204" pitchFamily="49" charset="0"/>
              </a:rPr>
              <a:t>UserService.json</a:t>
            </a:r>
            <a:r>
              <a:rPr lang="en-US" dirty="0">
                <a:latin typeface="Consolas" panose="020B0609020204030204" pitchFamily="49" charset="0"/>
              </a:rPr>
              <a:t>"));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User </a:t>
            </a:r>
            <a:r>
              <a:rPr lang="en-US" dirty="0" err="1">
                <a:latin typeface="Consolas" panose="020B0609020204030204" pitchFamily="49" charset="0"/>
              </a:rPr>
              <a:t>user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client.invoke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createUser</a:t>
            </a:r>
            <a:r>
              <a:rPr lang="en-US" dirty="0">
                <a:latin typeface="Consolas" panose="020B0609020204030204" pitchFamily="49" charset="0"/>
              </a:rPr>
              <a:t>", new Object[] { "bob", "the builder" }, 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User.class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92427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EA6C8-5421-FC72-2A73-6A16B0B61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7A304C-1BA9-A3AC-B838-B56034F7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Text-based (e.g. REST APIs)</a:t>
            </a:r>
          </a:p>
          <a:p>
            <a:pPr lvl="1"/>
            <a:r>
              <a:rPr lang="en-US" dirty="0"/>
              <a:t>Uses Json or XML for data exchange</a:t>
            </a:r>
          </a:p>
          <a:p>
            <a:pPr lvl="1"/>
            <a:r>
              <a:rPr lang="en-US" dirty="0"/>
              <a:t>Human-readable, but larger payloads</a:t>
            </a:r>
          </a:p>
          <a:p>
            <a:r>
              <a:rPr lang="en-US" dirty="0"/>
              <a:t>Binary formats (e.g. </a:t>
            </a:r>
            <a:r>
              <a:rPr lang="en-US" dirty="0" err="1"/>
              <a:t>gRPC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Uses binary standards (such as </a:t>
            </a:r>
            <a:r>
              <a:rPr lang="en-US" dirty="0" err="1"/>
              <a:t>protobuf</a:t>
            </a:r>
            <a:r>
              <a:rPr lang="en-US" dirty="0"/>
              <a:t>) for serialization</a:t>
            </a:r>
          </a:p>
          <a:p>
            <a:pPr lvl="1"/>
            <a:r>
              <a:rPr lang="en-US" dirty="0"/>
              <a:t>Compact but faster, but less human-readable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981904-3287-7EE7-FBF4-98A9495F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formats</a:t>
            </a:r>
          </a:p>
        </p:txBody>
      </p:sp>
    </p:spTree>
    <p:extLst>
      <p:ext uri="{BB962C8B-B14F-4D97-AF65-F5344CB8AC3E}">
        <p14:creationId xmlns:p14="http://schemas.microsoft.com/office/powerpoint/2010/main" val="24942355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93C86-4C1B-4AC8-C53F-F5FDF92C6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128E68-C95B-ACB5-3DD0-26D9F9724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/>
          <a:lstStyle/>
          <a:p>
            <a:r>
              <a:rPr lang="en-US" b="1" dirty="0"/>
              <a:t>&gt; telnet api.example.com 80</a:t>
            </a:r>
          </a:p>
          <a:p>
            <a:endParaRPr lang="en-US" dirty="0"/>
          </a:p>
          <a:p>
            <a:r>
              <a:rPr lang="en-US" dirty="0"/>
              <a:t>// GET Request to Fetch a User denoted by ID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&gt; </a:t>
            </a:r>
            <a:r>
              <a:rPr lang="en-US" b="1" dirty="0"/>
              <a:t>GET /users/123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// Response</a:t>
            </a:r>
          </a:p>
          <a:p>
            <a:endParaRPr lang="en-US" dirty="0"/>
          </a:p>
          <a:p>
            <a:r>
              <a:rPr lang="en-US" dirty="0"/>
              <a:t>{  </a:t>
            </a:r>
          </a:p>
          <a:p>
            <a:r>
              <a:rPr lang="en-US" dirty="0"/>
              <a:t>	"id": 123,  </a:t>
            </a:r>
          </a:p>
          <a:p>
            <a:r>
              <a:rPr lang="en-US" dirty="0"/>
              <a:t>	"name": "John Doe",  </a:t>
            </a:r>
          </a:p>
          <a:p>
            <a:r>
              <a:rPr lang="en-US" dirty="0"/>
              <a:t>	"email": </a:t>
            </a:r>
            <a:r>
              <a:rPr lang="en-US" dirty="0">
                <a:hlinkClick r:id="rId2"/>
              </a:rPr>
              <a:t>john.doe@example.com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BF3AFE-9AF6-466E-58C1-6551140D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Json and REST APIs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3BCCF5-0C3B-B981-B560-60AD2023F0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/>
          <a:lstStyle/>
          <a:p>
            <a:r>
              <a:rPr lang="en-US" dirty="0"/>
              <a:t>Representational State Transfer (REST) is an architectural style for web services</a:t>
            </a:r>
          </a:p>
          <a:p>
            <a:r>
              <a:rPr lang="en-US" dirty="0"/>
              <a:t>Uses HTTP methods (GET, POST, PUT, DELETE) to perform operations on resources</a:t>
            </a:r>
          </a:p>
          <a:p>
            <a:r>
              <a:rPr lang="en-US" dirty="0"/>
              <a:t>Commonly paired with JSON for data exchange</a:t>
            </a:r>
          </a:p>
        </p:txBody>
      </p:sp>
    </p:spTree>
    <p:extLst>
      <p:ext uri="{BB962C8B-B14F-4D97-AF65-F5344CB8AC3E}">
        <p14:creationId xmlns:p14="http://schemas.microsoft.com/office/powerpoint/2010/main" val="9947593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1CC20-E095-8911-0600-DC24CBBD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F6FE7F-435E-49DD-47B3-537D8425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communication model </a:t>
            </a:r>
          </a:p>
          <a:p>
            <a:pPr lvl="1"/>
            <a:r>
              <a:rPr lang="en-US" dirty="0"/>
              <a:t>Messages sent to a queue and processed by consumers independently of the producer</a:t>
            </a:r>
          </a:p>
          <a:p>
            <a:r>
              <a:rPr lang="en-US" dirty="0"/>
              <a:t>Stronger decoupling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7A8E02-8FCF-5930-0398-289C9B35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queuing (MQ)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B4D45B-3875-A94E-3103-CE2C1F4F1EE8}"/>
              </a:ext>
            </a:extLst>
          </p:cNvPr>
          <p:cNvGrpSpPr/>
          <p:nvPr/>
        </p:nvGrpSpPr>
        <p:grpSpPr>
          <a:xfrm>
            <a:off x="2206869" y="3336681"/>
            <a:ext cx="7680965" cy="2248841"/>
            <a:chOff x="2206869" y="3336681"/>
            <a:chExt cx="7680965" cy="2248841"/>
          </a:xfrm>
        </p:grpSpPr>
        <p:pic>
          <p:nvPicPr>
            <p:cNvPr id="2" name="Picture 4" descr="Microservice - Free web icons">
              <a:extLst>
                <a:ext uri="{FF2B5EF4-FFF2-40B4-BE49-F238E27FC236}">
                  <a16:creationId xmlns:a16="http://schemas.microsoft.com/office/drawing/2014/main" id="{DD7181FC-CE09-733E-001A-230CDACA6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869" y="3390293"/>
              <a:ext cx="1641231" cy="1641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6" descr="Microservice - Free networking icons">
              <a:extLst>
                <a:ext uri="{FF2B5EF4-FFF2-40B4-BE49-F238E27FC236}">
                  <a16:creationId xmlns:a16="http://schemas.microsoft.com/office/drawing/2014/main" id="{6148EDC7-1AD2-0D07-A24A-A8A98E1EE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3733" y="3336681"/>
              <a:ext cx="1641231" cy="1641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C7C6E18-47B3-F367-5399-C0DE6C74B949}"/>
                </a:ext>
              </a:extLst>
            </p:cNvPr>
            <p:cNvCxnSpPr>
              <a:cxnSpLocks/>
            </p:cNvCxnSpPr>
            <p:nvPr/>
          </p:nvCxnSpPr>
          <p:spPr>
            <a:xfrm>
              <a:off x="4237892" y="3997566"/>
              <a:ext cx="861646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67A19E4-12F7-8217-74E8-4360C9083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7892" y="4888520"/>
              <a:ext cx="767324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7162F6-0260-6D7F-5D1D-583BEABA4EA5}"/>
                </a:ext>
              </a:extLst>
            </p:cNvPr>
            <p:cNvSpPr txBox="1"/>
            <p:nvPr/>
          </p:nvSpPr>
          <p:spPr>
            <a:xfrm>
              <a:off x="4148380" y="351896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D4194A-BC9B-97ED-82F4-F6B095725EB9}"/>
                </a:ext>
              </a:extLst>
            </p:cNvPr>
            <p:cNvSpPr txBox="1"/>
            <p:nvPr/>
          </p:nvSpPr>
          <p:spPr>
            <a:xfrm>
              <a:off x="4148380" y="507692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0CEC34-6576-9659-301E-871C2B6B11D4}"/>
                </a:ext>
              </a:extLst>
            </p:cNvPr>
            <p:cNvSpPr txBox="1"/>
            <p:nvPr/>
          </p:nvSpPr>
          <p:spPr>
            <a:xfrm>
              <a:off x="2230438" y="5216190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9B34F2-ED94-45FD-97C6-6EB879927C19}"/>
                </a:ext>
              </a:extLst>
            </p:cNvPr>
            <p:cNvSpPr txBox="1"/>
            <p:nvPr/>
          </p:nvSpPr>
          <p:spPr>
            <a:xfrm>
              <a:off x="8293743" y="5216190"/>
              <a:ext cx="1594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Microservice B</a:t>
              </a:r>
            </a:p>
          </p:txBody>
        </p:sp>
        <p:pic>
          <p:nvPicPr>
            <p:cNvPr id="7170" name="Picture 2" descr="queue&quot; Icon - Download for free – Iconduck">
              <a:extLst>
                <a:ext uri="{FF2B5EF4-FFF2-40B4-BE49-F238E27FC236}">
                  <a16:creationId xmlns:a16="http://schemas.microsoft.com/office/drawing/2014/main" id="{3388D505-EBD1-AE83-275E-288B4B17B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9050" y="3703627"/>
              <a:ext cx="1481381" cy="1345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C7B6BB-FDCF-194D-40AB-E0CA87D2875C}"/>
                </a:ext>
              </a:extLst>
            </p:cNvPr>
            <p:cNvCxnSpPr>
              <a:cxnSpLocks/>
            </p:cNvCxnSpPr>
            <p:nvPr/>
          </p:nvCxnSpPr>
          <p:spPr>
            <a:xfrm>
              <a:off x="6986259" y="3997566"/>
              <a:ext cx="861646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5EAB9B9-0F7F-F8A4-B72B-E86EA04D4F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6259" y="4888520"/>
              <a:ext cx="767324" cy="0"/>
            </a:xfrm>
            <a:prstGeom prst="straightConnector1">
              <a:avLst/>
            </a:prstGeom>
            <a:ln w="539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2142D0-E11B-50DC-806F-160A3627D3AC}"/>
                </a:ext>
              </a:extLst>
            </p:cNvPr>
            <p:cNvSpPr txBox="1"/>
            <p:nvPr/>
          </p:nvSpPr>
          <p:spPr>
            <a:xfrm>
              <a:off x="6896747" y="351896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5563D7-166D-07C2-D566-5371DC6A2814}"/>
                </a:ext>
              </a:extLst>
            </p:cNvPr>
            <p:cNvSpPr txBox="1"/>
            <p:nvPr/>
          </p:nvSpPr>
          <p:spPr>
            <a:xfrm>
              <a:off x="6896747" y="5076921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8184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6F7FC-1B85-067E-FE80-03F4984BA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6EC762-2BAC-BC92-C40A-14079E25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357378-ED2E-C230-08D2-C52137E2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and paid message queuing services</a:t>
            </a:r>
          </a:p>
        </p:txBody>
      </p:sp>
      <p:pic>
        <p:nvPicPr>
          <p:cNvPr id="8194" name="Picture 2" descr="RabbitMQ - meshIQ">
            <a:extLst>
              <a:ext uri="{FF2B5EF4-FFF2-40B4-BE49-F238E27FC236}">
                <a16:creationId xmlns:a16="http://schemas.microsoft.com/office/drawing/2014/main" id="{FC452FBE-1676-EAB6-FBD3-C83EF6AC7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86" y="1078523"/>
            <a:ext cx="3461094" cy="194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hat is Apache Kafka?. Apache Kafka came out of the Apache… | by Hugo Wood  | Zenika">
            <a:extLst>
              <a:ext uri="{FF2B5EF4-FFF2-40B4-BE49-F238E27FC236}">
                <a16:creationId xmlns:a16="http://schemas.microsoft.com/office/drawing/2014/main" id="{36DBEE80-C66B-209A-996A-AD2839077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46" y="1078523"/>
            <a:ext cx="3649145" cy="169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Latest Apache ActiveMQ installation : Easy step - Maggi Minutes">
            <a:extLst>
              <a:ext uri="{FF2B5EF4-FFF2-40B4-BE49-F238E27FC236}">
                <a16:creationId xmlns:a16="http://schemas.microsoft.com/office/drawing/2014/main" id="{69FA2702-99C1-34FD-AF4A-20A304C2C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85" y="3062288"/>
            <a:ext cx="5346990" cy="264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Amazon SQS : What? Why? How?. What is SQS? How Top Companies uses… | by  Prakash Agarwal | Towards AWS">
            <a:extLst>
              <a:ext uri="{FF2B5EF4-FFF2-40B4-BE49-F238E27FC236}">
                <a16:creationId xmlns:a16="http://schemas.microsoft.com/office/drawing/2014/main" id="{7F456FDE-8AB7-9519-BD67-AB0BD2BFA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41" y="2620106"/>
            <a:ext cx="3907843" cy="227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38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7634D-F2BA-A166-AC5B-4CBB5F7EC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70FCC2-C395-7A99-0BD4-D7647B74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Till now – single component focus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A6895C-A406-2087-EC15-293160E61AF4}"/>
              </a:ext>
            </a:extLst>
          </p:cNvPr>
          <p:cNvSpPr/>
          <p:nvPr/>
        </p:nvSpPr>
        <p:spPr>
          <a:xfrm>
            <a:off x="4313118" y="3429000"/>
            <a:ext cx="3565764" cy="152414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C4FE6D-3BCC-8E28-6637-612C4AF7132C}"/>
              </a:ext>
            </a:extLst>
          </p:cNvPr>
          <p:cNvSpPr/>
          <p:nvPr/>
        </p:nvSpPr>
        <p:spPr>
          <a:xfrm>
            <a:off x="1050465" y="1007573"/>
            <a:ext cx="21387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 class 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2BBF84-FDBE-4BC4-BA90-CA5A4A6A14F2}"/>
              </a:ext>
            </a:extLst>
          </p:cNvPr>
          <p:cNvSpPr/>
          <p:nvPr/>
        </p:nvSpPr>
        <p:spPr>
          <a:xfrm>
            <a:off x="5011921" y="1007573"/>
            <a:ext cx="21681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</a:t>
            </a:r>
            <a:endParaRPr lang="en-US" sz="24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CAF342-FA34-C2FC-6393-72B9D42AAB0A}"/>
              </a:ext>
            </a:extLst>
          </p:cNvPr>
          <p:cNvSpPr/>
          <p:nvPr/>
        </p:nvSpPr>
        <p:spPr>
          <a:xfrm>
            <a:off x="8424805" y="1007573"/>
            <a:ext cx="2258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JUnit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testing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F365035C-5CA1-82EE-3EB9-FBA4AC17123F}"/>
              </a:ext>
            </a:extLst>
          </p:cNvPr>
          <p:cNvCxnSpPr>
            <a:stCxn id="48" idx="2"/>
            <a:endCxn id="25" idx="1"/>
          </p:cNvCxnSpPr>
          <p:nvPr/>
        </p:nvCxnSpPr>
        <p:spPr>
          <a:xfrm rot="16200000" flipH="1">
            <a:off x="1855556" y="1733510"/>
            <a:ext cx="2721834" cy="219328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29EF85C5-607D-A831-1B4A-9D2237BA450C}"/>
              </a:ext>
            </a:extLst>
          </p:cNvPr>
          <p:cNvCxnSpPr>
            <a:cxnSpLocks/>
            <a:stCxn id="50" idx="2"/>
            <a:endCxn id="25" idx="0"/>
          </p:cNvCxnSpPr>
          <p:nvPr/>
        </p:nvCxnSpPr>
        <p:spPr>
          <a:xfrm rot="5400000">
            <a:off x="5670117" y="3003116"/>
            <a:ext cx="851767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5BD1A808-9A55-37D9-E2AE-3D8F45A362DE}"/>
              </a:ext>
            </a:extLst>
          </p:cNvPr>
          <p:cNvCxnSpPr>
            <a:cxnSpLocks/>
            <a:stCxn id="54" idx="2"/>
            <a:endCxn id="25" idx="3"/>
          </p:cNvCxnSpPr>
          <p:nvPr/>
        </p:nvCxnSpPr>
        <p:spPr>
          <a:xfrm rot="5400000">
            <a:off x="7724901" y="2361884"/>
            <a:ext cx="1983170" cy="16752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0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1B966-41C7-C9CA-AB72-D302BDBA1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8BDEF2-315B-7FC4-DC91-13711386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messaging pattern where </a:t>
            </a:r>
            <a:r>
              <a:rPr lang="en-US" b="1" dirty="0"/>
              <a:t>publishers</a:t>
            </a:r>
            <a:r>
              <a:rPr lang="en-US" dirty="0"/>
              <a:t> send messages to a central </a:t>
            </a:r>
            <a:r>
              <a:rPr lang="en-US" b="1" dirty="0"/>
              <a:t>message broker</a:t>
            </a:r>
            <a:r>
              <a:rPr lang="en-US" dirty="0"/>
              <a:t> or </a:t>
            </a:r>
            <a:r>
              <a:rPr lang="en-US" b="1" dirty="0"/>
              <a:t>topic</a:t>
            </a:r>
            <a:r>
              <a:rPr lang="en-US" dirty="0"/>
              <a:t>, and </a:t>
            </a:r>
            <a:r>
              <a:rPr lang="en-US" b="1" dirty="0"/>
              <a:t>subscribers</a:t>
            </a:r>
            <a:r>
              <a:rPr lang="en-US" dirty="0"/>
              <a:t> receive messages based on their subscriptions</a:t>
            </a:r>
          </a:p>
          <a:p>
            <a:r>
              <a:rPr lang="en-US" dirty="0"/>
              <a:t>Broadcasting: messages can be sent to multiple subscribers</a:t>
            </a:r>
          </a:p>
          <a:p>
            <a:r>
              <a:rPr lang="en-US" dirty="0"/>
              <a:t>Typically, messages are persistent at the broker and must be explicitly deleted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DF71B5-195D-8796-94BE-5692877D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Pub-sub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599894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B7F75-7DFC-AD09-F513-A54B105DF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0814C8-D1FA-F6D0-C1C3-04D75A7D7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Pub-sub architecture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88D7D8A-C35E-F9DE-1457-2F2D8595E8E3}"/>
              </a:ext>
            </a:extLst>
          </p:cNvPr>
          <p:cNvGrpSpPr/>
          <p:nvPr/>
        </p:nvGrpSpPr>
        <p:grpSpPr>
          <a:xfrm>
            <a:off x="1639990" y="668155"/>
            <a:ext cx="9439433" cy="4864335"/>
            <a:chOff x="1639990" y="668155"/>
            <a:chExt cx="9439433" cy="486433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9ACA655-870F-E18F-50F9-C32988B4C5C9}"/>
                </a:ext>
              </a:extLst>
            </p:cNvPr>
            <p:cNvGrpSpPr/>
            <p:nvPr/>
          </p:nvGrpSpPr>
          <p:grpSpPr>
            <a:xfrm>
              <a:off x="1639990" y="668155"/>
              <a:ext cx="9439433" cy="4864335"/>
              <a:chOff x="1065563" y="1066737"/>
              <a:chExt cx="9439433" cy="4864335"/>
            </a:xfrm>
          </p:grpSpPr>
          <p:pic>
            <p:nvPicPr>
              <p:cNvPr id="3" name="Picture 4" descr="Microservice - Free web icons">
                <a:extLst>
                  <a:ext uri="{FF2B5EF4-FFF2-40B4-BE49-F238E27FC236}">
                    <a16:creationId xmlns:a16="http://schemas.microsoft.com/office/drawing/2014/main" id="{541BDBBC-7A8F-F57E-AEC3-75132D02AE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5563" y="2543489"/>
                <a:ext cx="1641231" cy="1641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Microservice - Free networking icons">
                <a:extLst>
                  <a:ext uri="{FF2B5EF4-FFF2-40B4-BE49-F238E27FC236}">
                    <a16:creationId xmlns:a16="http://schemas.microsoft.com/office/drawing/2014/main" id="{41E606A4-735C-14B1-84A2-C9AA4F1AF9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3273" y="2673483"/>
                <a:ext cx="1188406" cy="1188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19F7E53-C083-BF93-180C-A2801473C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9713" y="3547269"/>
                <a:ext cx="861646" cy="0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C53DC-0887-A47E-52D5-7CE6E5441EC2}"/>
                  </a:ext>
                </a:extLst>
              </p:cNvPr>
              <p:cNvSpPr txBox="1"/>
              <p:nvPr/>
            </p:nvSpPr>
            <p:spPr>
              <a:xfrm>
                <a:off x="3097427" y="3711721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930391-7794-75EC-5D77-F798AD4CE02A}"/>
                  </a:ext>
                </a:extLst>
              </p:cNvPr>
              <p:cNvSpPr txBox="1"/>
              <p:nvPr/>
            </p:nvSpPr>
            <p:spPr>
              <a:xfrm>
                <a:off x="1089132" y="4369386"/>
                <a:ext cx="1401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Publisher</a:t>
                </a:r>
              </a:p>
              <a:p>
                <a:r>
                  <a:rPr lang="en-US" b="1" i="1" dirty="0"/>
                  <a:t>Microservice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8776AB6-78A7-8D11-8067-12E51C950E5D}"/>
                  </a:ext>
                </a:extLst>
              </p:cNvPr>
              <p:cNvSpPr txBox="1"/>
              <p:nvPr/>
            </p:nvSpPr>
            <p:spPr>
              <a:xfrm>
                <a:off x="7861892" y="3815388"/>
                <a:ext cx="2638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Subscriber Microservice B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3C150F6-0285-84E6-BBC5-BFF0E49F2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7086" y="3713075"/>
                <a:ext cx="1509316" cy="13586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AE167B-61E3-4421-B484-C9A0FBC86022}"/>
                  </a:ext>
                </a:extLst>
              </p:cNvPr>
              <p:cNvSpPr txBox="1"/>
              <p:nvPr/>
            </p:nvSpPr>
            <p:spPr>
              <a:xfrm>
                <a:off x="6451409" y="3357329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  <p:pic>
            <p:nvPicPr>
              <p:cNvPr id="9218" name="Picture 2" descr="Event driven message broker Icons, Logos, Symbols – Free Download PNG, SVG">
                <a:extLst>
                  <a:ext uri="{FF2B5EF4-FFF2-40B4-BE49-F238E27FC236}">
                    <a16:creationId xmlns:a16="http://schemas.microsoft.com/office/drawing/2014/main" id="{7BCD3B95-BD9F-CD60-E1BB-2AD7512A13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4829" y="2686947"/>
                <a:ext cx="2052257" cy="20522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6" descr="Microservice - Free networking icons">
                <a:extLst>
                  <a:ext uri="{FF2B5EF4-FFF2-40B4-BE49-F238E27FC236}">
                    <a16:creationId xmlns:a16="http://schemas.microsoft.com/office/drawing/2014/main" id="{27885891-BAF5-1244-02C4-056432F6F6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1927" y="4338193"/>
                <a:ext cx="1188406" cy="1188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BADDCA-BB28-ACA4-48F8-51C39980F87A}"/>
                  </a:ext>
                </a:extLst>
              </p:cNvPr>
              <p:cNvSpPr txBox="1"/>
              <p:nvPr/>
            </p:nvSpPr>
            <p:spPr>
              <a:xfrm>
                <a:off x="7876520" y="5561740"/>
                <a:ext cx="2628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Subscriber Microservice C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DD30B89-A89A-58D0-03BF-24D812C93026}"/>
                  </a:ext>
                </a:extLst>
              </p:cNvPr>
              <p:cNvCxnSpPr>
                <a:cxnSpLocks/>
                <a:stCxn id="9218" idx="3"/>
              </p:cNvCxnSpPr>
              <p:nvPr/>
            </p:nvCxnSpPr>
            <p:spPr>
              <a:xfrm>
                <a:off x="6217086" y="3713076"/>
                <a:ext cx="1509316" cy="1433355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C35AF49-EDEC-0923-523D-79178F565942}"/>
                  </a:ext>
                </a:extLst>
              </p:cNvPr>
              <p:cNvSpPr txBox="1"/>
              <p:nvPr/>
            </p:nvSpPr>
            <p:spPr>
              <a:xfrm>
                <a:off x="6451409" y="4915371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  <p:pic>
            <p:nvPicPr>
              <p:cNvPr id="42" name="Picture 6" descr="Microservice - Free networking icons">
                <a:extLst>
                  <a:ext uri="{FF2B5EF4-FFF2-40B4-BE49-F238E27FC236}">
                    <a16:creationId xmlns:a16="http://schemas.microsoft.com/office/drawing/2014/main" id="{8E0663FD-FE02-16A7-90CE-A1B77E2282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3273" y="1066737"/>
                <a:ext cx="1188406" cy="1188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53A8D3-9169-1971-7EBA-986168193FD8}"/>
                  </a:ext>
                </a:extLst>
              </p:cNvPr>
              <p:cNvSpPr txBox="1"/>
              <p:nvPr/>
            </p:nvSpPr>
            <p:spPr>
              <a:xfrm>
                <a:off x="7861892" y="2208642"/>
                <a:ext cx="2638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Subscriber Microservice A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6B52A58-5851-D528-7DEF-7CAE684F8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2315" y="1992923"/>
                <a:ext cx="1554087" cy="1715863"/>
              </a:xfrm>
              <a:prstGeom prst="straightConnector1">
                <a:avLst/>
              </a:prstGeom>
              <a:ln w="539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98181F-A7ED-2A01-5B78-4D31FCFF49A1}"/>
                  </a:ext>
                </a:extLst>
              </p:cNvPr>
              <p:cNvSpPr txBox="1"/>
              <p:nvPr/>
            </p:nvSpPr>
            <p:spPr>
              <a:xfrm>
                <a:off x="6358088" y="2108639"/>
                <a:ext cx="1040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Message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740764D-3681-02B5-D75A-26B720574F80}"/>
                </a:ext>
              </a:extLst>
            </p:cNvPr>
            <p:cNvSpPr txBox="1"/>
            <p:nvPr/>
          </p:nvSpPr>
          <p:spPr>
            <a:xfrm>
              <a:off x="5447766" y="4432469"/>
              <a:ext cx="817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Broker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89119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210F5-6D5D-E0CA-C113-5BF422D12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BCD111-606B-03F7-7586-363B0C07F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2F3CB-831E-244D-3869-75518613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Pub-sub frameworks</a:t>
            </a:r>
          </a:p>
        </p:txBody>
      </p:sp>
      <p:pic>
        <p:nvPicPr>
          <p:cNvPr id="10242" name="Picture 2" descr="Google Pub/Sub | PubSub+ Integration Hub | Solace">
            <a:extLst>
              <a:ext uri="{FF2B5EF4-FFF2-40B4-BE49-F238E27FC236}">
                <a16:creationId xmlns:a16="http://schemas.microsoft.com/office/drawing/2014/main" id="{FB12CC1E-0FF6-4441-5EE1-8C86DA769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05" y="1084383"/>
            <a:ext cx="2463312" cy="246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Redis pub/sub with ruby - DEV Community">
            <a:extLst>
              <a:ext uri="{FF2B5EF4-FFF2-40B4-BE49-F238E27FC236}">
                <a16:creationId xmlns:a16="http://schemas.microsoft.com/office/drawing/2014/main" id="{5A30FEFA-AD06-3074-F3B9-0FB76E594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283" y="1349734"/>
            <a:ext cx="4141177" cy="173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What is Apache Kafka?. Apache Kafka came out of the Apache… | by Hugo Wood  | Zenika">
            <a:extLst>
              <a:ext uri="{FF2B5EF4-FFF2-40B4-BE49-F238E27FC236}">
                <a16:creationId xmlns:a16="http://schemas.microsoft.com/office/drawing/2014/main" id="{3A04D642-8904-849F-8DDD-9533372C5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726" y="3696985"/>
            <a:ext cx="3649145" cy="169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110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3A5C4-2257-4158-08FE-0F6D2264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4740F-029E-7AF6-FC87-B4349A25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virtualization method that packages applications and their dependencies into isolated, portable containers</a:t>
            </a:r>
          </a:p>
          <a:p>
            <a:r>
              <a:rPr lang="en-US" dirty="0"/>
              <a:t>Containers share the host OS kernel but have their own filesystem, resources, and dependencies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3DB2A-06AB-DCFC-8F1C-D2B98B69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39710601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5E68BE-9E87-8AE1-E540-7EBF20C37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architecture using microservices with message queues deployed on a serverless architecture</a:t>
            </a:r>
          </a:p>
          <a:p>
            <a:r>
              <a:rPr lang="en-US" dirty="0"/>
              <a:t>Pub-sub architecture with microservices using containerizations</a:t>
            </a:r>
          </a:p>
          <a:p>
            <a:r>
              <a:rPr lang="en-US" dirty="0"/>
              <a:t>Pipeline architecture in one part of the system, with a pub-sub in another</a:t>
            </a:r>
          </a:p>
          <a:p>
            <a:r>
              <a:rPr lang="en-US" dirty="0"/>
              <a:t>… and so on</a:t>
            </a:r>
          </a:p>
          <a:p>
            <a:r>
              <a:rPr lang="en-US" dirty="0"/>
              <a:t>Pick what is right for your software system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E1E790-5CCB-19FB-C71E-882223CB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mix and match!!</a:t>
            </a:r>
          </a:p>
        </p:txBody>
      </p:sp>
    </p:spTree>
    <p:extLst>
      <p:ext uri="{BB962C8B-B14F-4D97-AF65-F5344CB8AC3E}">
        <p14:creationId xmlns:p14="http://schemas.microsoft.com/office/powerpoint/2010/main" val="35117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492B0-3BD6-3CEC-B0DF-730FD5773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BC12AD-84F5-110E-1666-5750879E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716B01-555D-070D-75BE-D4BAEB70BB08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228462-BD0D-792D-7B50-CFEF44C0D299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D7D132-B832-0B2B-4881-860F82187BAD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C33840-8D51-A541-C3CA-7AF33E1A5276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28129D-0DE3-EFD6-7DC6-70CE716AFDD5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84E446-748F-0F6E-7F2C-EFCAC3F4309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BC189-0DDB-8E8B-6BE6-F2947CC1E28E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471DF3-F3DF-A4AD-60C8-3D114F785A00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446299-EE4E-10C4-6C7D-17CBC4089A94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A4E326-DF76-4182-F691-95A8B8E435C0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B9BAEB-6870-B417-CE5E-7251118AF915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4495DF-36F6-0E8E-9303-80FF8D3F00BC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E9F9D-EAB9-861F-E69E-DBBB05031A39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149E8B-3ECB-EA42-48BD-F4B60C77E333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B4A9A8-FE25-12FC-330E-618DBDC1618B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1210D4-C099-156B-9712-0EFC97403C57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CB570CE-86F3-6A20-CD80-5038367FDB5C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A779CF-7C69-8174-9292-E19A1E335498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8B325A-0696-E811-DC3D-D08E85DE61EA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1769CD1-0B06-F70D-CB00-F8E72E100A96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1F0DE5-0BD4-AA87-7049-6CA1DE77DFBC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91515C-9555-84F1-96C6-6AC4296A74A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412C97-3CBF-5EDA-0FA7-89C67F524262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E32789-6EAD-36EB-5E56-CDE856749F8F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F6B1CB9-0C76-E7E0-777D-DFFAA7F784A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B7803C-07F2-D2BB-9CDC-E7333770071D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CFE8BB-B2CA-5395-3553-48DB1FB5FFDD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3C4D5A-83B4-C94E-FE12-637CC90935DA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D5B22B7-404A-EB06-F2B7-5992CA527764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C4FCEC-E725-65D0-A57F-DE8DEE78C41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4A6122F-B3F5-EBE7-06FD-E13564762DDD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2BA776-076C-AC08-90F6-8BAE92B86F3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9A432D-02B2-2634-0E45-373A98E07EEB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8CC424-CE27-E217-EAD5-CA6D350BD82D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C24AA3-4F86-FCE2-9E0E-D9831DD3C892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019B8F-6467-9EE9-EB6A-7714FA18F204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7B55CE-1FE7-2D68-6E32-7430F827845F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1906C6-9ED9-BEFB-2C49-591A080A2147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3467B-291B-365F-A436-B4EB08C8A8F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870189-06F2-8DD4-3163-482724438EF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227C5C-E8D8-5ADD-BD34-2758BE38DAC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A57E30-8252-023F-5A70-DFBAF7221C71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3EA4C9-954E-162E-AD68-EE280619C6ED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FE35DF5B-FEC2-0620-89E8-2A4654D79858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18A6757-B181-3CC9-5129-A0F5F7687D29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8BC5F6A-8D72-4E96-C615-59C1EFD7996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58D02E9F-960F-274E-F47E-E097A94571D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AE4B18DF-06DC-187E-7001-F148F3FDA85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F1BBAE24-A33E-F9A5-0543-B9A5BD70CDC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71A87E0C-A57B-EFC8-CD7B-7826F974F9F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96823AAF-A411-311B-1ADB-236B28C0988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233889CC-B073-F78F-BE3A-AF20AE3A7E9C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7F92CE7B-7175-7B2E-C216-F17276B399C4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346D5D6B-3FBD-1C63-DA6F-FE2D267A6F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6AD76AD-F559-D6F1-58F6-3BE7828BFFA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D7FB22D7-2CB1-D21F-FA85-3987FF2BD315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E68398C7-3634-DBB5-0FE5-565B164D9CA6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F5B0B4DF-55B3-277B-F36F-79EB3004EA7F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AC13801E-B0DC-E381-EE74-51BB56739E0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EF3DBCD-2C08-7B19-B322-2D35E2A8802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8EAF61D6-3E30-EEB7-3F56-A1B9A0B55145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A9109CE6-D6F8-BACC-A0F0-C495316ADA07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876525F8-D7D5-35CE-213B-A1683AF7D07B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9CCEA774-713F-7F25-9290-0B04A4C82BF6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063A2CE-C4FD-E25E-E120-08C7DBBB5377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3C576BC2-1D52-FDB2-3394-4DF66F93B8E3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6EB02EDA-9DBD-9E54-E26D-0A918CE9C73A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4366E92E-1849-3768-0BD1-15E91027BD24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E8A86DEB-D42D-799D-2986-749ABD7AFFA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1144E78F-08AC-E6BD-0023-C6163B84473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31BC1E5D-07CF-F818-5AE2-4F66E89F1A14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CF338640-C7A5-7CE1-FC27-5B772645FDF0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75320C85-373A-07DA-F455-95636EAD58E4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0D37713-FE73-318A-49C2-DABE950DD1F7}"/>
              </a:ext>
            </a:extLst>
          </p:cNvPr>
          <p:cNvSpPr/>
          <p:nvPr/>
        </p:nvSpPr>
        <p:spPr>
          <a:xfrm>
            <a:off x="0" y="539066"/>
            <a:ext cx="11871580" cy="532016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8EB7A-6EC7-FB35-ED8B-18B83E7D251C}"/>
              </a:ext>
            </a:extLst>
          </p:cNvPr>
          <p:cNvSpPr/>
          <p:nvPr/>
        </p:nvSpPr>
        <p:spPr>
          <a:xfrm>
            <a:off x="4245069" y="1266731"/>
            <a:ext cx="3604641" cy="646331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as a whole</a:t>
            </a:r>
          </a:p>
        </p:txBody>
      </p:sp>
    </p:spTree>
    <p:extLst>
      <p:ext uri="{BB962C8B-B14F-4D97-AF65-F5344CB8AC3E}">
        <p14:creationId xmlns:p14="http://schemas.microsoft.com/office/powerpoint/2010/main" val="116285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3EE85-8CB2-A65E-D917-832EEE32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architecture decisions have more impact than component design</a:t>
            </a:r>
          </a:p>
          <a:p>
            <a:pPr lvl="1"/>
            <a:r>
              <a:rPr lang="en-US" dirty="0"/>
              <a:t>Easy to refactor a class</a:t>
            </a:r>
          </a:p>
          <a:p>
            <a:pPr lvl="2"/>
            <a:r>
              <a:rPr lang="en-US" dirty="0"/>
              <a:t>Affects a few team members</a:t>
            </a:r>
          </a:p>
          <a:p>
            <a:pPr lvl="1"/>
            <a:r>
              <a:rPr lang="en-US" dirty="0"/>
              <a:t>Harder to change the architecture of a software system</a:t>
            </a:r>
          </a:p>
          <a:p>
            <a:pPr lvl="2"/>
            <a:r>
              <a:rPr lang="en-US" dirty="0"/>
              <a:t>Affects the entire team and beyond…</a:t>
            </a:r>
          </a:p>
          <a:p>
            <a:r>
              <a:rPr lang="en-US" dirty="0"/>
              <a:t>Important to get it right the first time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C0468B-5A16-1590-C2AB-EF7EE134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45879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7891</TotalTime>
  <Words>3065</Words>
  <Application>Microsoft Office PowerPoint</Application>
  <PresentationFormat>Widescreen</PresentationFormat>
  <Paragraphs>650</Paragraphs>
  <Slides>74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Arial</vt:lpstr>
      <vt:lpstr>Calibri</vt:lpstr>
      <vt:lpstr>Consolas</vt:lpstr>
      <vt:lpstr>Google Sans</vt:lpstr>
      <vt:lpstr>Helvetica</vt:lpstr>
      <vt:lpstr>Lato</vt:lpstr>
      <vt:lpstr>Wingdings</vt:lpstr>
      <vt:lpstr>Preso 2022 Watertower Stats</vt:lpstr>
      <vt:lpstr>PowerPoint Presentation</vt:lpstr>
      <vt:lpstr>Announcements</vt:lpstr>
      <vt:lpstr>Agenda</vt:lpstr>
      <vt:lpstr>What is software architecture?</vt:lpstr>
      <vt:lpstr>What is software architecture?</vt:lpstr>
      <vt:lpstr>Social media platform</vt:lpstr>
      <vt:lpstr>Till now – single component focus</vt:lpstr>
      <vt:lpstr>Software architecture</vt:lpstr>
      <vt:lpstr>Software architecture importance</vt:lpstr>
      <vt:lpstr>Some software architecture concerns</vt:lpstr>
      <vt:lpstr>Encapsulation</vt:lpstr>
      <vt:lpstr>Encapsulation</vt:lpstr>
      <vt:lpstr>Encapsulation</vt:lpstr>
      <vt:lpstr>Scalability</vt:lpstr>
      <vt:lpstr>Scalability</vt:lpstr>
      <vt:lpstr>Scalability</vt:lpstr>
      <vt:lpstr>Resilience</vt:lpstr>
      <vt:lpstr>Resilience</vt:lpstr>
      <vt:lpstr>Performance</vt:lpstr>
      <vt:lpstr>Deployability</vt:lpstr>
      <vt:lpstr>Active areas of research and innovation</vt:lpstr>
      <vt:lpstr>Relation to systems topics</vt:lpstr>
      <vt:lpstr>PowerPoint Presentation</vt:lpstr>
      <vt:lpstr>Virtual machine and containers</vt:lpstr>
      <vt:lpstr>Virtual machine and containers</vt:lpstr>
      <vt:lpstr>What is a virtual machine?</vt:lpstr>
      <vt:lpstr>What is a virtual machine?</vt:lpstr>
      <vt:lpstr>What is a container?</vt:lpstr>
      <vt:lpstr>What is a container?</vt:lpstr>
      <vt:lpstr>VMs vs. containers</vt:lpstr>
      <vt:lpstr>VMs vs. containers</vt:lpstr>
      <vt:lpstr>VMs vs. containers</vt:lpstr>
      <vt:lpstr>Sample Dockerfile to run HW1</vt:lpstr>
      <vt:lpstr>Docker architecture</vt:lpstr>
      <vt:lpstr>Docker demo</vt:lpstr>
      <vt:lpstr>PowerPoint Presentation</vt:lpstr>
      <vt:lpstr>Why review networking?</vt:lpstr>
      <vt:lpstr>Network layers</vt:lpstr>
      <vt:lpstr>Network layers</vt:lpstr>
      <vt:lpstr>Network layers</vt:lpstr>
      <vt:lpstr>Network layers</vt:lpstr>
      <vt:lpstr>Network layers</vt:lpstr>
      <vt:lpstr>Networking key points</vt:lpstr>
      <vt:lpstr>PowerPoint Presentation</vt:lpstr>
      <vt:lpstr>Popular software architecture styles</vt:lpstr>
      <vt:lpstr>Client server architecture</vt:lpstr>
      <vt:lpstr>Client-server architecture examples</vt:lpstr>
      <vt:lpstr>Client-server architecture examples</vt:lpstr>
      <vt:lpstr>Pros and cons</vt:lpstr>
      <vt:lpstr>Multi-tier or layered architecture</vt:lpstr>
      <vt:lpstr>Model-view-controller (MVC) architecture</vt:lpstr>
      <vt:lpstr>MVC frameworks</vt:lpstr>
      <vt:lpstr>Pipeline architecture</vt:lpstr>
      <vt:lpstr>Data processing pipeline</vt:lpstr>
      <vt:lpstr>Compiler pipeline</vt:lpstr>
      <vt:lpstr>Pros and cons</vt:lpstr>
      <vt:lpstr>Microservices</vt:lpstr>
      <vt:lpstr>Microservices overview</vt:lpstr>
      <vt:lpstr>Monolithic to microservices</vt:lpstr>
      <vt:lpstr>Continuous deployment using microservices</vt:lpstr>
      <vt:lpstr>Pros and cons</vt:lpstr>
      <vt:lpstr>Microservices at Uber (2019)</vt:lpstr>
      <vt:lpstr>Microservices at Amazon (2008)</vt:lpstr>
      <vt:lpstr>Remote procedure call (RPC)</vt:lpstr>
      <vt:lpstr>Remote procedure call (RPC)</vt:lpstr>
      <vt:lpstr>RPC formats</vt:lpstr>
      <vt:lpstr>Json and REST APIs</vt:lpstr>
      <vt:lpstr>Message queuing (MQ)</vt:lpstr>
      <vt:lpstr>Open source and paid message queuing services</vt:lpstr>
      <vt:lpstr>Pub-sub architecture</vt:lpstr>
      <vt:lpstr>Pub-sub architecture</vt:lpstr>
      <vt:lpstr>Pub-sub frameworks</vt:lpstr>
      <vt:lpstr>Containerization</vt:lpstr>
      <vt:lpstr>Can mix and match!!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907</cp:revision>
  <dcterms:created xsi:type="dcterms:W3CDTF">2019-06-30T03:25:06Z</dcterms:created>
  <dcterms:modified xsi:type="dcterms:W3CDTF">2025-02-03T18:33:24Z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