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7"/>
  </p:notesMasterIdLst>
  <p:handoutMasterIdLst>
    <p:handoutMasterId r:id="rId118"/>
  </p:handoutMasterIdLst>
  <p:sldIdLst>
    <p:sldId id="256" r:id="rId2"/>
    <p:sldId id="317" r:id="rId3"/>
    <p:sldId id="316" r:id="rId4"/>
    <p:sldId id="257" r:id="rId5"/>
    <p:sldId id="306" r:id="rId6"/>
    <p:sldId id="308" r:id="rId7"/>
    <p:sldId id="309" r:id="rId8"/>
    <p:sldId id="310" r:id="rId9"/>
    <p:sldId id="311" r:id="rId10"/>
    <p:sldId id="287" r:id="rId11"/>
    <p:sldId id="314" r:id="rId12"/>
    <p:sldId id="319" r:id="rId13"/>
    <p:sldId id="320" r:id="rId14"/>
    <p:sldId id="315" r:id="rId15"/>
    <p:sldId id="318" r:id="rId16"/>
    <p:sldId id="321" r:id="rId17"/>
    <p:sldId id="322" r:id="rId18"/>
    <p:sldId id="313" r:id="rId19"/>
    <p:sldId id="288" r:id="rId20"/>
    <p:sldId id="289" r:id="rId21"/>
    <p:sldId id="323" r:id="rId22"/>
    <p:sldId id="305" r:id="rId23"/>
    <p:sldId id="329" r:id="rId24"/>
    <p:sldId id="324" r:id="rId25"/>
    <p:sldId id="325" r:id="rId26"/>
    <p:sldId id="326" r:id="rId27"/>
    <p:sldId id="343" r:id="rId28"/>
    <p:sldId id="328" r:id="rId29"/>
    <p:sldId id="344" r:id="rId30"/>
    <p:sldId id="327" r:id="rId31"/>
    <p:sldId id="342" r:id="rId32"/>
    <p:sldId id="345" r:id="rId33"/>
    <p:sldId id="371" r:id="rId34"/>
    <p:sldId id="387" r:id="rId35"/>
    <p:sldId id="330" r:id="rId36"/>
    <p:sldId id="384" r:id="rId37"/>
    <p:sldId id="331" r:id="rId38"/>
    <p:sldId id="362" r:id="rId39"/>
    <p:sldId id="388" r:id="rId40"/>
    <p:sldId id="352" r:id="rId41"/>
    <p:sldId id="389" r:id="rId42"/>
    <p:sldId id="391" r:id="rId43"/>
    <p:sldId id="390" r:id="rId44"/>
    <p:sldId id="392" r:id="rId45"/>
    <p:sldId id="334" r:id="rId46"/>
    <p:sldId id="353" r:id="rId47"/>
    <p:sldId id="340" r:id="rId48"/>
    <p:sldId id="341" r:id="rId49"/>
    <p:sldId id="258" r:id="rId50"/>
    <p:sldId id="359" r:id="rId51"/>
    <p:sldId id="360" r:id="rId52"/>
    <p:sldId id="262" r:id="rId53"/>
    <p:sldId id="356" r:id="rId54"/>
    <p:sldId id="259" r:id="rId55"/>
    <p:sldId id="364" r:id="rId56"/>
    <p:sldId id="365" r:id="rId57"/>
    <p:sldId id="366" r:id="rId58"/>
    <p:sldId id="367" r:id="rId59"/>
    <p:sldId id="368" r:id="rId60"/>
    <p:sldId id="369" r:id="rId61"/>
    <p:sldId id="397" r:id="rId62"/>
    <p:sldId id="363" r:id="rId63"/>
    <p:sldId id="385" r:id="rId64"/>
    <p:sldId id="264" r:id="rId65"/>
    <p:sldId id="263" r:id="rId66"/>
    <p:sldId id="370" r:id="rId67"/>
    <p:sldId id="394" r:id="rId68"/>
    <p:sldId id="395" r:id="rId69"/>
    <p:sldId id="398" r:id="rId70"/>
    <p:sldId id="396" r:id="rId71"/>
    <p:sldId id="399" r:id="rId72"/>
    <p:sldId id="400" r:id="rId73"/>
    <p:sldId id="272" r:id="rId74"/>
    <p:sldId id="274" r:id="rId75"/>
    <p:sldId id="273" r:id="rId76"/>
    <p:sldId id="276" r:id="rId77"/>
    <p:sldId id="275" r:id="rId78"/>
    <p:sldId id="284" r:id="rId79"/>
    <p:sldId id="285" r:id="rId80"/>
    <p:sldId id="373" r:id="rId81"/>
    <p:sldId id="374" r:id="rId82"/>
    <p:sldId id="375" r:id="rId83"/>
    <p:sldId id="261" r:id="rId84"/>
    <p:sldId id="378" r:id="rId85"/>
    <p:sldId id="268" r:id="rId86"/>
    <p:sldId id="393" r:id="rId87"/>
    <p:sldId id="269" r:id="rId88"/>
    <p:sldId id="271" r:id="rId89"/>
    <p:sldId id="270" r:id="rId90"/>
    <p:sldId id="376" r:id="rId91"/>
    <p:sldId id="380" r:id="rId92"/>
    <p:sldId id="300" r:id="rId93"/>
    <p:sldId id="301" r:id="rId94"/>
    <p:sldId id="302" r:id="rId95"/>
    <p:sldId id="377" r:id="rId96"/>
    <p:sldId id="277" r:id="rId97"/>
    <p:sldId id="296" r:id="rId98"/>
    <p:sldId id="295" r:id="rId99"/>
    <p:sldId id="278" r:id="rId100"/>
    <p:sldId id="279" r:id="rId101"/>
    <p:sldId id="280" r:id="rId102"/>
    <p:sldId id="281" r:id="rId103"/>
    <p:sldId id="297" r:id="rId104"/>
    <p:sldId id="298" r:id="rId105"/>
    <p:sldId id="291" r:id="rId106"/>
    <p:sldId id="260" r:id="rId107"/>
    <p:sldId id="347" r:id="rId108"/>
    <p:sldId id="349" r:id="rId109"/>
    <p:sldId id="350" r:id="rId110"/>
    <p:sldId id="361" r:id="rId111"/>
    <p:sldId id="381" r:id="rId112"/>
    <p:sldId id="382" r:id="rId113"/>
    <p:sldId id="265" r:id="rId114"/>
    <p:sldId id="266" r:id="rId115"/>
    <p:sldId id="267" r:id="rId116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B8B8"/>
    <a:srgbClr val="FFFFFF"/>
    <a:srgbClr val="B9B9FF"/>
    <a:srgbClr val="646464"/>
    <a:srgbClr val="003399"/>
    <a:srgbClr val="0000FF"/>
    <a:srgbClr val="DDDDFF"/>
    <a:srgbClr val="E6E0EC"/>
    <a:srgbClr val="FFD5D5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141" d="100"/>
          <a:sy n="141" d="100"/>
        </p:scale>
        <p:origin x="5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microsoft.com/office/2016/11/relationships/changesInfo" Target="changesInfos/changesInfo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microsoft.com/office/2015/10/relationships/revisionInfo" Target="revisionInfo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125" Type="http://schemas.microsoft.com/office/2018/10/relationships/authors" Target="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E8555-2F2E-BB3D-57A5-07191CCDC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B26C28-F60A-DF10-6213-FCEA2142A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35359-EF6F-298C-F74D-2DFB7748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Different tradeoffs for each approach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will</a:t>
            </a:r>
            <a:r>
              <a:rPr lang="en-US" b="1" dirty="0"/>
              <a:t> explore these tradeoffs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5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Taylor swift post goes viral</a:t>
            </a:r>
          </a:p>
        </p:txBody>
      </p:sp>
    </p:spTree>
    <p:extLst>
      <p:ext uri="{BB962C8B-B14F-4D97-AF65-F5344CB8AC3E}">
        <p14:creationId xmlns:p14="http://schemas.microsoft.com/office/powerpoint/2010/main" val="3016370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Identical to the original machines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Must be taken down when demand falls back</a:t>
            </a:r>
          </a:p>
        </p:txBody>
      </p:sp>
    </p:spTree>
    <p:extLst>
      <p:ext uri="{BB962C8B-B14F-4D97-AF65-F5344CB8AC3E}">
        <p14:creationId xmlns:p14="http://schemas.microsoft.com/office/powerpoint/2010/main" val="1450749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E0804-8522-D0D5-6C6F-0206CA7C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8D09F5-B9BD-19D6-B51A-55F35B800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83B75A-614D-D04D-7836-1CCCEC92E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6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12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Distri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Twitter or </a:t>
            </a:r>
            <a:r>
              <a:rPr lang="en-US" dirty="0" err="1"/>
              <a:t>Bsky</a:t>
            </a:r>
            <a:r>
              <a:rPr lang="en-US" dirty="0"/>
              <a:t> service running in SF have consensus with service running in NY</a:t>
            </a:r>
          </a:p>
          <a:p>
            <a:pPr marL="628650" lvl="1" indent="-171450">
              <a:buFontTx/>
              <a:buChar char="-"/>
            </a:pPr>
            <a:r>
              <a:rPr lang="en-US" b="1" dirty="0"/>
              <a:t>Reconcile</a:t>
            </a:r>
          </a:p>
        </p:txBody>
      </p:sp>
    </p:spTree>
    <p:extLst>
      <p:ext uri="{BB962C8B-B14F-4D97-AF65-F5344CB8AC3E}">
        <p14:creationId xmlns:p14="http://schemas.microsoft.com/office/powerpoint/2010/main" val="3083734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Different versions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Different Oses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Spike for JS content.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Python pages not being visited, idle</a:t>
            </a:r>
          </a:p>
        </p:txBody>
      </p:sp>
    </p:spTree>
    <p:extLst>
      <p:ext uri="{BB962C8B-B14F-4D97-AF65-F5344CB8AC3E}">
        <p14:creationId xmlns:p14="http://schemas.microsoft.com/office/powerpoint/2010/main" val="3016723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0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E1CF7-D55A-58D4-CFAD-34C4ABE90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0A8112-0DA0-06B0-88D8-27D0EC7C0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3CB1A-8A31-0C42-F7FB-08D7A66E2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8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79899-5B60-79F6-6D7F-C087C8F4F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F28A2-1010-CCC7-E295-A7AFEE65A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B8DB2F-1545-E4CC-6F2A-33A14F915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7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Unlike previous lectures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 we say Interfaces, Abstract classes, Runtime polymorphism we mean one and only one thing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Terms we will be using will be a little fuzzy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Sometimes we will talk about the same framework providing support for more than one software architecture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49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636E1-3076-9EEF-16F9-5A6DAD6E9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41728-9027-CBCF-5015-4A8D3D042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F0593-DB08-8302-0F16-BBCB6966B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modern software architecture all the components are connected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Running on different machines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Need some networking revision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Help with microservices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81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11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4444D-11D1-49EF-804D-6A5EA6421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702C7-C45B-C83B-783C-F43090E33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38FB3-A225-D03B-D6A4-6E30EEF24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00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8CEC-55DB-9DD5-C4D4-87112A6FD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6CB0A-7866-55C5-0446-0D03AB410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06C5C5-86DE-DC62-373D-CE2D536E5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116021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CAB0F-6FE0-50E5-82D7-93D2082B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6AAF3-46A5-FB11-5748-A5DFBFAFB5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850560-A989-7E6F-FBB6-F7146C05F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753926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65CB-05BB-D2EA-2FBD-4A5E81F88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37DB7-F472-528D-7923-8C9E25D16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F8AED-A32D-B51E-5DAA-EBEE155CF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2472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29907-8AA7-FDD1-9442-76BEFCC63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664BC-6A84-1E7D-6E67-8D84D4F60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DE2BD-4C2C-77AC-3019-CC47F7685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299861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8E4EF-3D72-5F2D-3FFD-720B33B0F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3F87FD-EB26-0805-6586-70CBA3097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44689-B862-1F7B-04AA-ED013A89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4008325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848924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28EA4-836D-7D85-B1BA-B0CE9CA7A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898CC-6A6B-3903-5DBA-496A7B3CA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6AE29-1A4C-730C-818C-E078CF8F8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352995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DA0B-1F0C-0338-0E28-0E35765E3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03790-60FA-0750-028F-FB5ECA61B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F6D32-2E11-AA8C-E3B6-197CD8D02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09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http://httpforever.com/</a:t>
            </a:r>
          </a:p>
        </p:txBody>
      </p:sp>
    </p:spTree>
    <p:extLst>
      <p:ext uri="{BB962C8B-B14F-4D97-AF65-F5344CB8AC3E}">
        <p14:creationId xmlns:p14="http://schemas.microsoft.com/office/powerpoint/2010/main" val="7111710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have time then FAAS</a:t>
            </a:r>
          </a:p>
        </p:txBody>
      </p:sp>
    </p:spTree>
    <p:extLst>
      <p:ext uri="{BB962C8B-B14F-4D97-AF65-F5344CB8AC3E}">
        <p14:creationId xmlns:p14="http://schemas.microsoft.com/office/powerpoint/2010/main" val="3318010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C0E9C-3160-4604-4180-395EE04B8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79E00-C46A-89AC-ED7A-CAB05B196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06FE0-A3D1-4C20-D97E-D48B32512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Everything is abstraction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Don’t want to be writing a HTTP response for each request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Hides the details of the lower layers</a:t>
            </a:r>
          </a:p>
        </p:txBody>
      </p:sp>
    </p:spTree>
    <p:extLst>
      <p:ext uri="{BB962C8B-B14F-4D97-AF65-F5344CB8AC3E}">
        <p14:creationId xmlns:p14="http://schemas.microsoft.com/office/powerpoint/2010/main" val="3148019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Important for the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5128537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/apache2 has the config</a:t>
            </a:r>
          </a:p>
          <a:p>
            <a:pPr marL="171450" indent="-171450">
              <a:buFontTx/>
              <a:buChar char="-"/>
            </a:pPr>
            <a:r>
              <a:rPr lang="en-US" dirty="0"/>
              <a:t>/var/www has the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0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 </a:t>
            </a:r>
            <a:r>
              <a:rPr lang="en-US" dirty="0" err="1"/>
              <a:t>wireshark</a:t>
            </a:r>
            <a:r>
              <a:rPr lang="en-US" dirty="0"/>
              <a:t> on the WSL</a:t>
            </a:r>
          </a:p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/apache2 has the config</a:t>
            </a:r>
          </a:p>
          <a:p>
            <a:pPr marL="171450" indent="-171450">
              <a:buFontTx/>
              <a:buChar char="-"/>
            </a:pPr>
            <a:r>
              <a:rPr lang="en-US" dirty="0"/>
              <a:t>/var/www has the website</a:t>
            </a:r>
          </a:p>
        </p:txBody>
      </p:sp>
    </p:spTree>
    <p:extLst>
      <p:ext uri="{BB962C8B-B14F-4D97-AF65-F5344CB8AC3E}">
        <p14:creationId xmlns:p14="http://schemas.microsoft.com/office/powerpoint/2010/main" val="27751709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Sudo apt install tomcat9</a:t>
            </a:r>
          </a:p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/share/tomcat9/bin</a:t>
            </a:r>
          </a:p>
          <a:p>
            <a:pPr marL="171450" indent="-171450">
              <a:buFontTx/>
              <a:buChar char="-"/>
            </a:pPr>
            <a:r>
              <a:rPr lang="en-US" dirty="0"/>
              <a:t>Copy the /var/lib/tomcat9/webapps</a:t>
            </a:r>
          </a:p>
        </p:txBody>
      </p:sp>
    </p:spTree>
    <p:extLst>
      <p:ext uri="{BB962C8B-B14F-4D97-AF65-F5344CB8AC3E}">
        <p14:creationId xmlns:p14="http://schemas.microsoft.com/office/powerpoint/2010/main" val="2644356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595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E0093-B416-EFA7-92F6-28CF3758F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0AC27-03E9-210B-94E2-E4A60D1BB2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087FD5-F6B7-9BE4-CE40-F1EA8198E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772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964AE-0F5D-EE91-E494-3D50F6D4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D3F884-AD98-26B0-4C8D-AB22143FE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102ED-4D4A-38D7-D34E-4CB6A91AC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8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83D3-A526-A3F9-7826-4358F3925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338B7-FDD6-D2E0-0643-299D06641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188EF2-1A11-62C8-53C1-D676BED2F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7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Focusing a lot on technologies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Step back and look at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496616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Install docker.io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simple text file</a:t>
            </a:r>
          </a:p>
        </p:txBody>
      </p:sp>
    </p:spTree>
    <p:extLst>
      <p:ext uri="{BB962C8B-B14F-4D97-AF65-F5344CB8AC3E}">
        <p14:creationId xmlns:p14="http://schemas.microsoft.com/office/powerpoint/2010/main" val="20062454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800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97C3B-D1A9-0161-7D40-9E5713247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DDF737-C3DC-490E-A681-24ADAE142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17AB1-6554-BF8E-8676-9369AE648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285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UI flows</a:t>
            </a:r>
          </a:p>
        </p:txBody>
      </p:sp>
    </p:spTree>
    <p:extLst>
      <p:ext uri="{BB962C8B-B14F-4D97-AF65-F5344CB8AC3E}">
        <p14:creationId xmlns:p14="http://schemas.microsoft.com/office/powerpoint/2010/main" val="13921911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41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7C80-B1BD-96F2-4C6F-39CA3B44E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4B616-7197-257F-3C1A-0C5C690BA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2EB3E-DFBB-ED1C-2EFE-2DB48DA4F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this module, we will pop out a bit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Look at entire system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these complex systems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1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Like reflective programming, not used on a day-to-day basis</a:t>
            </a:r>
          </a:p>
          <a:p>
            <a:pPr marL="171450" indent="-171450">
              <a:buFontTx/>
              <a:buChar char="-"/>
            </a:pPr>
            <a:r>
              <a:rPr lang="en-US" dirty="0"/>
              <a:t>From the perspective of the software company</a:t>
            </a:r>
          </a:p>
        </p:txBody>
      </p:sp>
    </p:spTree>
    <p:extLst>
      <p:ext uri="{BB962C8B-B14F-4D97-AF65-F5344CB8AC3E}">
        <p14:creationId xmlns:p14="http://schemas.microsoft.com/office/powerpoint/2010/main" val="2225696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Cares about the following things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comprehensive </a:t>
            </a:r>
          </a:p>
          <a:p>
            <a:pPr marL="171450" indent="-171450">
              <a:buFontTx/>
              <a:buChar char="-"/>
            </a:pPr>
            <a:r>
              <a:rPr lang="en-US" dirty="0"/>
              <a:t>Goal [click]</a:t>
            </a:r>
          </a:p>
        </p:txBody>
      </p:sp>
    </p:spTree>
    <p:extLst>
      <p:ext uri="{BB962C8B-B14F-4D97-AF65-F5344CB8AC3E}">
        <p14:creationId xmlns:p14="http://schemas.microsoft.com/office/powerpoint/2010/main" val="418617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4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97BAB-85A7-7B93-33AB-1187C4860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AFDA5-C120-EEAA-E91B-43538B80C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28F9A-3E8C-B20F-8ED9-53408E843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Provides an URL (called endpoint)</a:t>
            </a:r>
          </a:p>
        </p:txBody>
      </p:sp>
    </p:spTree>
    <p:extLst>
      <p:ext uri="{BB962C8B-B14F-4D97-AF65-F5344CB8AC3E}">
        <p14:creationId xmlns:p14="http://schemas.microsoft.com/office/powerpoint/2010/main" val="323033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February 12,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February 12,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February 12,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February 12,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February 12,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8.jpe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26.jpe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jpeg"/><Relationship Id="rId5" Type="http://schemas.openxmlformats.org/officeDocument/2006/relationships/image" Target="../media/image64.png"/><Relationship Id="rId4" Type="http://schemas.openxmlformats.org/officeDocument/2006/relationships/image" Target="../media/image63.jpe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4.png"/><Relationship Id="rId4" Type="http://schemas.openxmlformats.org/officeDocument/2006/relationships/image" Target="../media/image21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eg"/><Relationship Id="rId4" Type="http://schemas.openxmlformats.org/officeDocument/2006/relationships/image" Target="../media/image28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DD300-FFA7-915B-F954-4A370D291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E32BE8-8640-BF1C-72EE-B4E8D36B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Resilience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Ease of </a:t>
            </a:r>
            <a:r>
              <a:rPr lang="en-US" dirty="0" err="1"/>
              <a:t>deployability</a:t>
            </a:r>
            <a:endParaRPr lang="en-US" dirty="0"/>
          </a:p>
          <a:p>
            <a:r>
              <a:rPr lang="en-US" dirty="0">
                <a:solidFill>
                  <a:srgbClr val="646464"/>
                </a:solidFill>
              </a:rPr>
              <a:t>Security (later module)</a:t>
            </a:r>
          </a:p>
          <a:p>
            <a:r>
              <a:rPr lang="en-US" dirty="0"/>
              <a:t>Module goal – learn solutions for some of these concerns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C750D2-5C3C-B94F-1002-550DFC81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software architecture concerns</a:t>
            </a:r>
          </a:p>
        </p:txBody>
      </p:sp>
    </p:spTree>
    <p:extLst>
      <p:ext uri="{BB962C8B-B14F-4D97-AF65-F5344CB8AC3E}">
        <p14:creationId xmlns:p14="http://schemas.microsoft.com/office/powerpoint/2010/main" val="39794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1CC20-E095-8911-0600-DC24CBBD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F6FE7F-435E-49DD-47B3-537D8425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communication model </a:t>
            </a:r>
          </a:p>
          <a:p>
            <a:pPr lvl="1"/>
            <a:r>
              <a:rPr lang="en-US" dirty="0"/>
              <a:t>Messages sent to a queue and processed by consumers independently of the producer</a:t>
            </a:r>
          </a:p>
          <a:p>
            <a:r>
              <a:rPr lang="en-US" dirty="0"/>
              <a:t>Stronger decoupling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7A8E02-8FCF-5930-0398-289C9B35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queuing (MQ)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B4D45B-3875-A94E-3103-CE2C1F4F1EE8}"/>
              </a:ext>
            </a:extLst>
          </p:cNvPr>
          <p:cNvGrpSpPr/>
          <p:nvPr/>
        </p:nvGrpSpPr>
        <p:grpSpPr>
          <a:xfrm>
            <a:off x="2206869" y="3336681"/>
            <a:ext cx="7680965" cy="2248841"/>
            <a:chOff x="2206869" y="3336681"/>
            <a:chExt cx="7680965" cy="2248841"/>
          </a:xfrm>
        </p:grpSpPr>
        <p:pic>
          <p:nvPicPr>
            <p:cNvPr id="2" name="Picture 4" descr="Microservice - Free web icons">
              <a:extLst>
                <a:ext uri="{FF2B5EF4-FFF2-40B4-BE49-F238E27FC236}">
                  <a16:creationId xmlns:a16="http://schemas.microsoft.com/office/drawing/2014/main" id="{DD7181FC-CE09-733E-001A-230CDACA6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869" y="3390293"/>
              <a:ext cx="1641231" cy="1641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6" descr="Microservice - Free networking icons">
              <a:extLst>
                <a:ext uri="{FF2B5EF4-FFF2-40B4-BE49-F238E27FC236}">
                  <a16:creationId xmlns:a16="http://schemas.microsoft.com/office/drawing/2014/main" id="{6148EDC7-1AD2-0D07-A24A-A8A98E1EE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733" y="3336681"/>
              <a:ext cx="1641231" cy="1641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7C6E18-47B3-F367-5399-C0DE6C74B949}"/>
                </a:ext>
              </a:extLst>
            </p:cNvPr>
            <p:cNvCxnSpPr>
              <a:cxnSpLocks/>
            </p:cNvCxnSpPr>
            <p:nvPr/>
          </p:nvCxnSpPr>
          <p:spPr>
            <a:xfrm>
              <a:off x="4237892" y="3997566"/>
              <a:ext cx="861646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67A19E4-12F7-8217-74E8-4360C9083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7892" y="4888520"/>
              <a:ext cx="767324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7162F6-0260-6D7F-5D1D-583BEABA4EA5}"/>
                </a:ext>
              </a:extLst>
            </p:cNvPr>
            <p:cNvSpPr txBox="1"/>
            <p:nvPr/>
          </p:nvSpPr>
          <p:spPr>
            <a:xfrm>
              <a:off x="4148380" y="351896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4194A-BC9B-97ED-82F4-F6B095725EB9}"/>
                </a:ext>
              </a:extLst>
            </p:cNvPr>
            <p:cNvSpPr txBox="1"/>
            <p:nvPr/>
          </p:nvSpPr>
          <p:spPr>
            <a:xfrm>
              <a:off x="4148380" y="507692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0CEC34-6576-9659-301E-871C2B6B11D4}"/>
                </a:ext>
              </a:extLst>
            </p:cNvPr>
            <p:cNvSpPr txBox="1"/>
            <p:nvPr/>
          </p:nvSpPr>
          <p:spPr>
            <a:xfrm>
              <a:off x="2230438" y="5216190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9B34F2-ED94-45FD-97C6-6EB879927C19}"/>
                </a:ext>
              </a:extLst>
            </p:cNvPr>
            <p:cNvSpPr txBox="1"/>
            <p:nvPr/>
          </p:nvSpPr>
          <p:spPr>
            <a:xfrm>
              <a:off x="8293743" y="5216190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B</a:t>
              </a:r>
            </a:p>
          </p:txBody>
        </p:sp>
        <p:pic>
          <p:nvPicPr>
            <p:cNvPr id="7170" name="Picture 2" descr="queue&quot; Icon - Download for free – Iconduck">
              <a:extLst>
                <a:ext uri="{FF2B5EF4-FFF2-40B4-BE49-F238E27FC236}">
                  <a16:creationId xmlns:a16="http://schemas.microsoft.com/office/drawing/2014/main" id="{3388D505-EBD1-AE83-275E-288B4B17B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9050" y="3703627"/>
              <a:ext cx="1481381" cy="1345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C7B6BB-FDCF-194D-40AB-E0CA87D2875C}"/>
                </a:ext>
              </a:extLst>
            </p:cNvPr>
            <p:cNvCxnSpPr>
              <a:cxnSpLocks/>
            </p:cNvCxnSpPr>
            <p:nvPr/>
          </p:nvCxnSpPr>
          <p:spPr>
            <a:xfrm>
              <a:off x="6986259" y="3997566"/>
              <a:ext cx="861646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EAB9B9-0F7F-F8A4-B72B-E86EA04D4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259" y="4888520"/>
              <a:ext cx="767324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2142D0-E11B-50DC-806F-160A3627D3AC}"/>
                </a:ext>
              </a:extLst>
            </p:cNvPr>
            <p:cNvSpPr txBox="1"/>
            <p:nvPr/>
          </p:nvSpPr>
          <p:spPr>
            <a:xfrm>
              <a:off x="6896747" y="351896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5563D7-166D-07C2-D566-5371DC6A2814}"/>
                </a:ext>
              </a:extLst>
            </p:cNvPr>
            <p:cNvSpPr txBox="1"/>
            <p:nvPr/>
          </p:nvSpPr>
          <p:spPr>
            <a:xfrm>
              <a:off x="6896747" y="507692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8184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6F7FC-1B85-067E-FE80-03F4984BA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EC762-2BAC-BC92-C40A-14079E25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357378-ED2E-C230-08D2-C52137E2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and paid message queuing services</a:t>
            </a:r>
          </a:p>
        </p:txBody>
      </p:sp>
      <p:pic>
        <p:nvPicPr>
          <p:cNvPr id="8194" name="Picture 2" descr="RabbitMQ - meshIQ">
            <a:extLst>
              <a:ext uri="{FF2B5EF4-FFF2-40B4-BE49-F238E27FC236}">
                <a16:creationId xmlns:a16="http://schemas.microsoft.com/office/drawing/2014/main" id="{FC452FBE-1676-EAB6-FBD3-C83EF6AC7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6" y="1078523"/>
            <a:ext cx="3461094" cy="194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hat is Apache Kafka?. Apache Kafka came out of the Apache… | by Hugo Wood  | Zenika">
            <a:extLst>
              <a:ext uri="{FF2B5EF4-FFF2-40B4-BE49-F238E27FC236}">
                <a16:creationId xmlns:a16="http://schemas.microsoft.com/office/drawing/2014/main" id="{36DBEE80-C66B-209A-996A-AD2839077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46" y="1078523"/>
            <a:ext cx="3649145" cy="16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atest Apache ActiveMQ installation : Easy step - Maggi Minutes">
            <a:extLst>
              <a:ext uri="{FF2B5EF4-FFF2-40B4-BE49-F238E27FC236}">
                <a16:creationId xmlns:a16="http://schemas.microsoft.com/office/drawing/2014/main" id="{69FA2702-99C1-34FD-AF4A-20A304C2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85" y="3062288"/>
            <a:ext cx="5346990" cy="264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Amazon SQS : What? Why? How?. What is SQS? How Top Companies uses… | by  Prakash Agarwal | Towards AWS">
            <a:extLst>
              <a:ext uri="{FF2B5EF4-FFF2-40B4-BE49-F238E27FC236}">
                <a16:creationId xmlns:a16="http://schemas.microsoft.com/office/drawing/2014/main" id="{7F456FDE-8AB7-9519-BD67-AB0BD2BFA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41" y="2620106"/>
            <a:ext cx="3907843" cy="22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38442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1B966-41C7-C9CA-AB72-D302BDBA1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8BDEF2-315B-7FC4-DC91-13711386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messaging pattern where </a:t>
            </a:r>
            <a:r>
              <a:rPr lang="en-US" b="1" dirty="0"/>
              <a:t>publishers</a:t>
            </a:r>
            <a:r>
              <a:rPr lang="en-US" dirty="0"/>
              <a:t> send messages to a central </a:t>
            </a:r>
            <a:r>
              <a:rPr lang="en-US" b="1" dirty="0"/>
              <a:t>message broker</a:t>
            </a:r>
            <a:r>
              <a:rPr lang="en-US" dirty="0"/>
              <a:t> or </a:t>
            </a:r>
            <a:r>
              <a:rPr lang="en-US" b="1" dirty="0"/>
              <a:t>topic</a:t>
            </a:r>
            <a:r>
              <a:rPr lang="en-US" dirty="0"/>
              <a:t>, and </a:t>
            </a:r>
            <a:r>
              <a:rPr lang="en-US" b="1" dirty="0"/>
              <a:t>subscribers</a:t>
            </a:r>
            <a:r>
              <a:rPr lang="en-US" dirty="0"/>
              <a:t> receive messages based on their subscriptions</a:t>
            </a:r>
          </a:p>
          <a:p>
            <a:r>
              <a:rPr lang="en-US" dirty="0"/>
              <a:t>Broadcasting: messages can be sent to multiple subscribers</a:t>
            </a:r>
          </a:p>
          <a:p>
            <a:r>
              <a:rPr lang="en-US" dirty="0"/>
              <a:t>Typically, messages are persistent at the broker and must be explicitly deleted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DF71B5-195D-8796-94BE-5692877D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Pub-sub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599894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B7F75-7DFC-AD09-F513-A54B105DF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814C8-D1FA-F6D0-C1C3-04D75A7D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Pub-sub architecture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8D7D8A-C35E-F9DE-1457-2F2D8595E8E3}"/>
              </a:ext>
            </a:extLst>
          </p:cNvPr>
          <p:cNvGrpSpPr/>
          <p:nvPr/>
        </p:nvGrpSpPr>
        <p:grpSpPr>
          <a:xfrm>
            <a:off x="1639990" y="668155"/>
            <a:ext cx="9439433" cy="4864335"/>
            <a:chOff x="1639990" y="668155"/>
            <a:chExt cx="9439433" cy="486433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9ACA655-870F-E18F-50F9-C32988B4C5C9}"/>
                </a:ext>
              </a:extLst>
            </p:cNvPr>
            <p:cNvGrpSpPr/>
            <p:nvPr/>
          </p:nvGrpSpPr>
          <p:grpSpPr>
            <a:xfrm>
              <a:off x="1639990" y="668155"/>
              <a:ext cx="9439433" cy="4864335"/>
              <a:chOff x="1065563" y="1066737"/>
              <a:chExt cx="9439433" cy="4864335"/>
            </a:xfrm>
          </p:grpSpPr>
          <p:pic>
            <p:nvPicPr>
              <p:cNvPr id="3" name="Picture 4" descr="Microservice - Free web icons">
                <a:extLst>
                  <a:ext uri="{FF2B5EF4-FFF2-40B4-BE49-F238E27FC236}">
                    <a16:creationId xmlns:a16="http://schemas.microsoft.com/office/drawing/2014/main" id="{541BDBBC-7A8F-F57E-AEC3-75132D02AE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5563" y="2543489"/>
                <a:ext cx="1641231" cy="164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Microservice - Free networking icons">
                <a:extLst>
                  <a:ext uri="{FF2B5EF4-FFF2-40B4-BE49-F238E27FC236}">
                    <a16:creationId xmlns:a16="http://schemas.microsoft.com/office/drawing/2014/main" id="{41E606A4-735C-14B1-84A2-C9AA4F1AF9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3273" y="2673483"/>
                <a:ext cx="1188406" cy="1188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19F7E53-C083-BF93-180C-A2801473C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9713" y="3547269"/>
                <a:ext cx="861646" cy="0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C53DC-0887-A47E-52D5-7CE6E5441EC2}"/>
                  </a:ext>
                </a:extLst>
              </p:cNvPr>
              <p:cNvSpPr txBox="1"/>
              <p:nvPr/>
            </p:nvSpPr>
            <p:spPr>
              <a:xfrm>
                <a:off x="3097427" y="3711721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930391-7794-75EC-5D77-F798AD4CE02A}"/>
                  </a:ext>
                </a:extLst>
              </p:cNvPr>
              <p:cNvSpPr txBox="1"/>
              <p:nvPr/>
            </p:nvSpPr>
            <p:spPr>
              <a:xfrm>
                <a:off x="1089132" y="4369386"/>
                <a:ext cx="1401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Publisher</a:t>
                </a:r>
              </a:p>
              <a:p>
                <a:r>
                  <a:rPr lang="en-US" b="1" i="1" dirty="0"/>
                  <a:t>Microservice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776AB6-78A7-8D11-8067-12E51C950E5D}"/>
                  </a:ext>
                </a:extLst>
              </p:cNvPr>
              <p:cNvSpPr txBox="1"/>
              <p:nvPr/>
            </p:nvSpPr>
            <p:spPr>
              <a:xfrm>
                <a:off x="7861892" y="3815388"/>
                <a:ext cx="2638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Subscriber Microservice B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3C150F6-0285-84E6-BBC5-BFF0E49F2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086" y="3713075"/>
                <a:ext cx="1509316" cy="13586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AE167B-61E3-4421-B484-C9A0FBC86022}"/>
                  </a:ext>
                </a:extLst>
              </p:cNvPr>
              <p:cNvSpPr txBox="1"/>
              <p:nvPr/>
            </p:nvSpPr>
            <p:spPr>
              <a:xfrm>
                <a:off x="6451409" y="3357329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  <p:pic>
            <p:nvPicPr>
              <p:cNvPr id="9218" name="Picture 2" descr="Event driven message broker Icons, Logos, Symbols – Free Download PNG, SVG">
                <a:extLst>
                  <a:ext uri="{FF2B5EF4-FFF2-40B4-BE49-F238E27FC236}">
                    <a16:creationId xmlns:a16="http://schemas.microsoft.com/office/drawing/2014/main" id="{7BCD3B95-BD9F-CD60-E1BB-2AD7512A13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4829" y="2686947"/>
                <a:ext cx="2052257" cy="2052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6" descr="Microservice - Free networking icons">
                <a:extLst>
                  <a:ext uri="{FF2B5EF4-FFF2-40B4-BE49-F238E27FC236}">
                    <a16:creationId xmlns:a16="http://schemas.microsoft.com/office/drawing/2014/main" id="{27885891-BAF5-1244-02C4-056432F6F6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1927" y="4338193"/>
                <a:ext cx="1188406" cy="1188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BADDCA-BB28-ACA4-48F8-51C39980F87A}"/>
                  </a:ext>
                </a:extLst>
              </p:cNvPr>
              <p:cNvSpPr txBox="1"/>
              <p:nvPr/>
            </p:nvSpPr>
            <p:spPr>
              <a:xfrm>
                <a:off x="7876520" y="5561740"/>
                <a:ext cx="2628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Subscriber Microservice C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DD30B89-A89A-58D0-03BF-24D812C93026}"/>
                  </a:ext>
                </a:extLst>
              </p:cNvPr>
              <p:cNvCxnSpPr>
                <a:cxnSpLocks/>
                <a:stCxn id="9218" idx="3"/>
              </p:cNvCxnSpPr>
              <p:nvPr/>
            </p:nvCxnSpPr>
            <p:spPr>
              <a:xfrm>
                <a:off x="6217086" y="3713076"/>
                <a:ext cx="1509316" cy="1433355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35AF49-EDEC-0923-523D-79178F565942}"/>
                  </a:ext>
                </a:extLst>
              </p:cNvPr>
              <p:cNvSpPr txBox="1"/>
              <p:nvPr/>
            </p:nvSpPr>
            <p:spPr>
              <a:xfrm>
                <a:off x="6451409" y="4915371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  <p:pic>
            <p:nvPicPr>
              <p:cNvPr id="42" name="Picture 6" descr="Microservice - Free networking icons">
                <a:extLst>
                  <a:ext uri="{FF2B5EF4-FFF2-40B4-BE49-F238E27FC236}">
                    <a16:creationId xmlns:a16="http://schemas.microsoft.com/office/drawing/2014/main" id="{8E0663FD-FE02-16A7-90CE-A1B77E228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3273" y="1066737"/>
                <a:ext cx="1188406" cy="1188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53A8D3-9169-1971-7EBA-986168193FD8}"/>
                  </a:ext>
                </a:extLst>
              </p:cNvPr>
              <p:cNvSpPr txBox="1"/>
              <p:nvPr/>
            </p:nvSpPr>
            <p:spPr>
              <a:xfrm>
                <a:off x="7861892" y="2208642"/>
                <a:ext cx="2638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Subscriber Microservice 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6B52A58-5851-D528-7DEF-7CAE684F8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2315" y="1992923"/>
                <a:ext cx="1554087" cy="1715863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98181F-A7ED-2A01-5B78-4D31FCFF49A1}"/>
                  </a:ext>
                </a:extLst>
              </p:cNvPr>
              <p:cNvSpPr txBox="1"/>
              <p:nvPr/>
            </p:nvSpPr>
            <p:spPr>
              <a:xfrm>
                <a:off x="6358088" y="2108639"/>
                <a:ext cx="104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40764D-3681-02B5-D75A-26B720574F80}"/>
                </a:ext>
              </a:extLst>
            </p:cNvPr>
            <p:cNvSpPr txBox="1"/>
            <p:nvPr/>
          </p:nvSpPr>
          <p:spPr>
            <a:xfrm>
              <a:off x="5447766" y="4432469"/>
              <a:ext cx="817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Broker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91198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10F5-6D5D-E0CA-C113-5BF422D12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BCD111-606B-03F7-7586-363B0C07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2F3CB-831E-244D-3869-75518613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Pub-sub frameworks</a:t>
            </a:r>
          </a:p>
        </p:txBody>
      </p:sp>
      <p:pic>
        <p:nvPicPr>
          <p:cNvPr id="10242" name="Picture 2" descr="Google Pub/Sub | PubSub+ Integration Hub | Solace">
            <a:extLst>
              <a:ext uri="{FF2B5EF4-FFF2-40B4-BE49-F238E27FC236}">
                <a16:creationId xmlns:a16="http://schemas.microsoft.com/office/drawing/2014/main" id="{FB12CC1E-0FF6-4441-5EE1-8C86DA76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05" y="1084383"/>
            <a:ext cx="2463312" cy="246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dis pub/sub with ruby - DEV Community">
            <a:extLst>
              <a:ext uri="{FF2B5EF4-FFF2-40B4-BE49-F238E27FC236}">
                <a16:creationId xmlns:a16="http://schemas.microsoft.com/office/drawing/2014/main" id="{5A30FEFA-AD06-3074-F3B9-0FB76E59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283" y="1349734"/>
            <a:ext cx="4141177" cy="17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What is Apache Kafka?. Apache Kafka came out of the Apache… | by Hugo Wood  | Zenika">
            <a:extLst>
              <a:ext uri="{FF2B5EF4-FFF2-40B4-BE49-F238E27FC236}">
                <a16:creationId xmlns:a16="http://schemas.microsoft.com/office/drawing/2014/main" id="{3A04D642-8904-849F-8DDD-9533372C5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726" y="3696985"/>
            <a:ext cx="3649145" cy="16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110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A5C4-2257-4158-08FE-0F6D2264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4740F-029E-7AF6-FC87-B4349A25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virtualization method that packages applications and their dependencies into isolated, portable containers</a:t>
            </a:r>
          </a:p>
          <a:p>
            <a:r>
              <a:rPr lang="en-US" dirty="0"/>
              <a:t>Containers share the host OS kernel but have their own filesystem, resources, and dependencies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3DB2A-06AB-DCFC-8F1C-D2B98B69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39710601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5E68BE-9E87-8AE1-E540-7EBF20C3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architecture using microservices with message queues deployed on a serverless architecture</a:t>
            </a:r>
          </a:p>
          <a:p>
            <a:r>
              <a:rPr lang="en-US" dirty="0"/>
              <a:t>Pub-sub architecture with microservices using containerizations</a:t>
            </a:r>
          </a:p>
          <a:p>
            <a:r>
              <a:rPr lang="en-US" dirty="0"/>
              <a:t>Pipeline architecture in one part of the system, with a pub-sub in another</a:t>
            </a:r>
          </a:p>
          <a:p>
            <a:r>
              <a:rPr lang="en-US" dirty="0"/>
              <a:t>… and so on</a:t>
            </a:r>
          </a:p>
          <a:p>
            <a:r>
              <a:rPr lang="en-US" dirty="0"/>
              <a:t>Pick what is right for your software system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E1E790-5CCB-19FB-C71E-882223CB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mix and match!!</a:t>
            </a:r>
          </a:p>
        </p:txBody>
      </p:sp>
    </p:spTree>
    <p:extLst>
      <p:ext uri="{BB962C8B-B14F-4D97-AF65-F5344CB8AC3E}">
        <p14:creationId xmlns:p14="http://schemas.microsoft.com/office/powerpoint/2010/main" val="35117878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99FDD-0DD9-40E3-9451-CCD455C7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message format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Payload</a:t>
            </a:r>
          </a:p>
          <a:p>
            <a:pPr lvl="1"/>
            <a:r>
              <a:rPr lang="en-US" dirty="0"/>
              <a:t>Checksum</a:t>
            </a:r>
          </a:p>
          <a:p>
            <a:r>
              <a:rPr lang="en-US" dirty="0"/>
              <a:t>Structured set of messages that follow a predefined format</a:t>
            </a:r>
          </a:p>
          <a:p>
            <a:pPr lvl="1"/>
            <a:r>
              <a:rPr lang="en-US" dirty="0"/>
              <a:t>Multiple messages needed to establish and tear down a connection</a:t>
            </a:r>
          </a:p>
          <a:p>
            <a:pPr lvl="1"/>
            <a:r>
              <a:rPr lang="en-US" dirty="0"/>
              <a:t>[out of scope]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FE3EC4-86DE-FE88-47F5-9803BC74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1BF64-FF9D-46A3-D81A-D6C4558C4BDA}"/>
              </a:ext>
            </a:extLst>
          </p:cNvPr>
          <p:cNvGrpSpPr/>
          <p:nvPr/>
        </p:nvGrpSpPr>
        <p:grpSpPr>
          <a:xfrm>
            <a:off x="3688080" y="1706880"/>
            <a:ext cx="7376160" cy="914400"/>
            <a:chOff x="3688080" y="1706880"/>
            <a:chExt cx="7376160" cy="914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FCC038D-BECF-FB4A-CD4B-7B929E617A7F}"/>
                </a:ext>
              </a:extLst>
            </p:cNvPr>
            <p:cNvGrpSpPr/>
            <p:nvPr/>
          </p:nvGrpSpPr>
          <p:grpSpPr>
            <a:xfrm>
              <a:off x="3688080" y="1706880"/>
              <a:ext cx="3444240" cy="914400"/>
              <a:chOff x="5471160" y="1798320"/>
              <a:chExt cx="3444240" cy="914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ACA1E4-0957-B4A6-3351-1E8E2657E97A}"/>
                  </a:ext>
                </a:extLst>
              </p:cNvPr>
              <p:cNvSpPr/>
              <p:nvPr/>
            </p:nvSpPr>
            <p:spPr>
              <a:xfrm>
                <a:off x="5471160" y="1798320"/>
                <a:ext cx="172212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Header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AFCC462-8CC6-94AE-0CE5-1CCD8C78FAB9}"/>
                  </a:ext>
                </a:extLst>
              </p:cNvPr>
              <p:cNvSpPr/>
              <p:nvPr/>
            </p:nvSpPr>
            <p:spPr>
              <a:xfrm>
                <a:off x="7193280" y="1798320"/>
                <a:ext cx="1722120" cy="914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Checksum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4060A5-CD01-94CA-54FE-1795FFE7CE04}"/>
                </a:ext>
              </a:extLst>
            </p:cNvPr>
            <p:cNvSpPr/>
            <p:nvPr/>
          </p:nvSpPr>
          <p:spPr>
            <a:xfrm>
              <a:off x="7132320" y="1706880"/>
              <a:ext cx="3931920" cy="914400"/>
            </a:xfrm>
            <a:prstGeom prst="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Payload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1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85408B-86EB-DF74-1E14-78AFCCFD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sending, each layer wraps the upper layer payload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9A1D89-B2C1-A5C6-C45A-98974461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617F17-2693-C4F8-EF8D-C7664AE4A2C7}"/>
              </a:ext>
            </a:extLst>
          </p:cNvPr>
          <p:cNvGrpSpPr/>
          <p:nvPr/>
        </p:nvGrpSpPr>
        <p:grpSpPr>
          <a:xfrm>
            <a:off x="5593080" y="1889760"/>
            <a:ext cx="3444240" cy="914400"/>
            <a:chOff x="5471160" y="1798320"/>
            <a:chExt cx="344424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1AB7F0-0E15-F004-2DFD-140D9CF7AAE7}"/>
                </a:ext>
              </a:extLst>
            </p:cNvPr>
            <p:cNvSpPr/>
            <p:nvPr/>
          </p:nvSpPr>
          <p:spPr>
            <a:xfrm>
              <a:off x="5471160" y="1798320"/>
              <a:ext cx="172212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TCP header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2B96CD-E393-94C4-A518-CC33F88A9790}"/>
                </a:ext>
              </a:extLst>
            </p:cNvPr>
            <p:cNvSpPr/>
            <p:nvPr/>
          </p:nvSpPr>
          <p:spPr>
            <a:xfrm>
              <a:off x="7193280" y="1798320"/>
              <a:ext cx="172212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TCP checksum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D0DEB39-7A66-1BEF-DB60-C764F0D5A36A}"/>
              </a:ext>
            </a:extLst>
          </p:cNvPr>
          <p:cNvSpPr/>
          <p:nvPr/>
        </p:nvSpPr>
        <p:spPr>
          <a:xfrm>
            <a:off x="9037320" y="1889760"/>
            <a:ext cx="2865120" cy="9144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App. Layer payload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3DA463-495E-99B1-9C2F-1327E2CF4ED3}"/>
              </a:ext>
            </a:extLst>
          </p:cNvPr>
          <p:cNvSpPr/>
          <p:nvPr/>
        </p:nvSpPr>
        <p:spPr>
          <a:xfrm>
            <a:off x="2148840" y="1889760"/>
            <a:ext cx="172212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IP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31690D-733F-6E9F-C469-EAF367A56B4D}"/>
              </a:ext>
            </a:extLst>
          </p:cNvPr>
          <p:cNvSpPr/>
          <p:nvPr/>
        </p:nvSpPr>
        <p:spPr>
          <a:xfrm>
            <a:off x="3870960" y="1889760"/>
            <a:ext cx="172212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IP checksum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98416D-7DD8-C3CB-1139-D9B9FD854BB8}"/>
              </a:ext>
            </a:extLst>
          </p:cNvPr>
          <p:cNvSpPr/>
          <p:nvPr/>
        </p:nvSpPr>
        <p:spPr>
          <a:xfrm>
            <a:off x="426720" y="1889760"/>
            <a:ext cx="172212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Ethernet header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6A50AD4-7EF6-09A5-9EA0-719261561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BE1AF-84C3-1208-D6AD-018BA1E97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receiving, each layer processes its own header</a:t>
            </a:r>
          </a:p>
          <a:p>
            <a:pPr lvl="1"/>
            <a:r>
              <a:rPr lang="en-US" dirty="0"/>
              <a:t>Removes it</a:t>
            </a:r>
          </a:p>
          <a:p>
            <a:pPr lvl="1"/>
            <a:r>
              <a:rPr lang="en-US" dirty="0"/>
              <a:t>Sends the remaining payload to the upper layer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D049C-B8DE-94D3-E1CD-54492A37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3DD78E-B7CC-ECC9-B98B-4641D67BB508}"/>
              </a:ext>
            </a:extLst>
          </p:cNvPr>
          <p:cNvGrpSpPr/>
          <p:nvPr/>
        </p:nvGrpSpPr>
        <p:grpSpPr>
          <a:xfrm>
            <a:off x="5623560" y="3535680"/>
            <a:ext cx="3444240" cy="914400"/>
            <a:chOff x="5471160" y="1798320"/>
            <a:chExt cx="3444240" cy="914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25F434-51C6-1EF2-82C1-9F61A7F35628}"/>
                </a:ext>
              </a:extLst>
            </p:cNvPr>
            <p:cNvSpPr/>
            <p:nvPr/>
          </p:nvSpPr>
          <p:spPr>
            <a:xfrm>
              <a:off x="5471160" y="1798320"/>
              <a:ext cx="172212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TCP header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D4A054-3F02-125B-9C5B-656B1D1036C5}"/>
                </a:ext>
              </a:extLst>
            </p:cNvPr>
            <p:cNvSpPr/>
            <p:nvPr/>
          </p:nvSpPr>
          <p:spPr>
            <a:xfrm>
              <a:off x="7193280" y="1798320"/>
              <a:ext cx="1722120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TCP checksum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9EBC2-9836-F7E3-8287-8A861F17A081}"/>
              </a:ext>
            </a:extLst>
          </p:cNvPr>
          <p:cNvSpPr/>
          <p:nvPr/>
        </p:nvSpPr>
        <p:spPr>
          <a:xfrm>
            <a:off x="9067800" y="3535680"/>
            <a:ext cx="2865120" cy="9144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App. Layer payload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22BF58-B3D5-8632-815C-74E45F4F8C6C}"/>
              </a:ext>
            </a:extLst>
          </p:cNvPr>
          <p:cNvSpPr/>
          <p:nvPr/>
        </p:nvSpPr>
        <p:spPr>
          <a:xfrm>
            <a:off x="2179320" y="3535680"/>
            <a:ext cx="172212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IP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E3406F-9381-47CF-9907-B561B87E421A}"/>
              </a:ext>
            </a:extLst>
          </p:cNvPr>
          <p:cNvSpPr/>
          <p:nvPr/>
        </p:nvSpPr>
        <p:spPr>
          <a:xfrm>
            <a:off x="3901440" y="3535680"/>
            <a:ext cx="172212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IP checksum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1DFABA-47C6-1849-69CB-B033B0199453}"/>
              </a:ext>
            </a:extLst>
          </p:cNvPr>
          <p:cNvSpPr/>
          <p:nvPr/>
        </p:nvSpPr>
        <p:spPr>
          <a:xfrm>
            <a:off x="457200" y="3535680"/>
            <a:ext cx="172212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Ethernet header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76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74971-2366-8EC9-26C2-1221F669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0F0EF-F07F-E7D4-7BCF-55A182AB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593EFC-52EB-28FC-DBCA-4FF0BC6176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component level</a:t>
            </a:r>
          </a:p>
          <a:p>
            <a:pPr lvl="1"/>
            <a:r>
              <a:rPr lang="en-US" dirty="0"/>
              <a:t>Does </a:t>
            </a:r>
            <a:r>
              <a:rPr lang="en-US" dirty="0" err="1">
                <a:latin typeface="Consolas" panose="020B0609020204030204" pitchFamily="49" charset="0"/>
              </a:rPr>
              <a:t>TweetInjectionService</a:t>
            </a:r>
            <a:r>
              <a:rPr lang="en-US" dirty="0"/>
              <a:t> need to know anything about the </a:t>
            </a:r>
            <a:r>
              <a:rPr lang="en-US" b="1" i="1" dirty="0"/>
              <a:t>internals</a:t>
            </a:r>
            <a:r>
              <a:rPr lang="en-US" dirty="0"/>
              <a:t> of </a:t>
            </a:r>
            <a:r>
              <a:rPr lang="en-US" dirty="0" err="1">
                <a:latin typeface="Consolas" panose="020B0609020204030204" pitchFamily="49" charset="0"/>
              </a:rPr>
              <a:t>ShortURLService</a:t>
            </a:r>
            <a:r>
              <a:rPr lang="en-US" dirty="0"/>
              <a:t>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8A1C0B-1D5F-7FC3-115D-544883695A7E}"/>
              </a:ext>
            </a:extLst>
          </p:cNvPr>
          <p:cNvGrpSpPr/>
          <p:nvPr/>
        </p:nvGrpSpPr>
        <p:grpSpPr>
          <a:xfrm>
            <a:off x="6537965" y="1750631"/>
            <a:ext cx="4364496" cy="2885051"/>
            <a:chOff x="6537965" y="1750631"/>
            <a:chExt cx="4364496" cy="288505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0259016-B90B-0E7F-9DE3-A16DFFEB2CEC}"/>
                </a:ext>
              </a:extLst>
            </p:cNvPr>
            <p:cNvSpPr/>
            <p:nvPr/>
          </p:nvSpPr>
          <p:spPr>
            <a:xfrm>
              <a:off x="6537965" y="1852242"/>
              <a:ext cx="1793627" cy="78209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Adding Post UI</a:t>
              </a:r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DD0C468-D04F-5A79-A9AB-1A1F9C414107}"/>
                </a:ext>
              </a:extLst>
            </p:cNvPr>
            <p:cNvSpPr/>
            <p:nvPr/>
          </p:nvSpPr>
          <p:spPr>
            <a:xfrm>
              <a:off x="9108834" y="1852242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28C0826-96C9-D8BA-C8D2-B050DECD9886}"/>
                </a:ext>
              </a:extLst>
            </p:cNvPr>
            <p:cNvSpPr/>
            <p:nvPr/>
          </p:nvSpPr>
          <p:spPr>
            <a:xfrm>
              <a:off x="9108834" y="3853589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AC0A23-E196-A5E4-96D5-71B5D2639894}"/>
                </a:ext>
              </a:extLst>
            </p:cNvPr>
            <p:cNvSpPr/>
            <p:nvPr/>
          </p:nvSpPr>
          <p:spPr>
            <a:xfrm flipH="1">
              <a:off x="8688704" y="1750631"/>
              <a:ext cx="63018" cy="9853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DC6CEB-4C09-B54F-7555-46F5C045F94A}"/>
                </a:ext>
              </a:extLst>
            </p:cNvPr>
            <p:cNvCxnSpPr>
              <a:cxnSpLocks/>
              <a:stCxn id="11" idx="3"/>
              <a:endCxn id="14" idx="3"/>
            </p:cNvCxnSpPr>
            <p:nvPr/>
          </p:nvCxnSpPr>
          <p:spPr>
            <a:xfrm flipV="1">
              <a:off x="833159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C060B92-18CE-D70A-F2F8-69E3377AF95B}"/>
                </a:ext>
              </a:extLst>
            </p:cNvPr>
            <p:cNvCxnSpPr>
              <a:cxnSpLocks/>
              <a:stCxn id="14" idx="1"/>
              <a:endCxn id="12" idx="1"/>
            </p:cNvCxnSpPr>
            <p:nvPr/>
          </p:nvCxnSpPr>
          <p:spPr>
            <a:xfrm>
              <a:off x="875172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0C5ED95-7514-5677-8BAA-D9519B093D7E}"/>
                </a:ext>
              </a:extLst>
            </p:cNvPr>
            <p:cNvCxnSpPr>
              <a:cxnSpLocks/>
              <a:stCxn id="13" idx="0"/>
              <a:endCxn id="12" idx="2"/>
            </p:cNvCxnSpPr>
            <p:nvPr/>
          </p:nvCxnSpPr>
          <p:spPr>
            <a:xfrm flipV="1">
              <a:off x="10005648" y="2634335"/>
              <a:ext cx="0" cy="12192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92794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69449-4117-922C-F3A2-2D7822F2D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 is a network packet-sniffing tool</a:t>
            </a:r>
          </a:p>
          <a:p>
            <a:r>
              <a:rPr lang="en-US" dirty="0"/>
              <a:t>Useful for debugging</a:t>
            </a:r>
          </a:p>
          <a:p>
            <a:r>
              <a:rPr lang="en-US" dirty="0"/>
              <a:t>Also, a cool tool!!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A0D78C-B048-9442-ABB9-E1D66FA6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demo</a:t>
            </a:r>
          </a:p>
        </p:txBody>
      </p:sp>
    </p:spTree>
    <p:extLst>
      <p:ext uri="{BB962C8B-B14F-4D97-AF65-F5344CB8AC3E}">
        <p14:creationId xmlns:p14="http://schemas.microsoft.com/office/powerpoint/2010/main" val="419144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077E59-00CA-FD39-4B88-D4E582BB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77932-CC58-A46F-D8D0-CB3A6C32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on the internet</a:t>
            </a:r>
          </a:p>
        </p:txBody>
      </p:sp>
      <p:pic>
        <p:nvPicPr>
          <p:cNvPr id="6" name="Picture 2" descr="I've tested over 59 laptops: this is the best laptop of 2024 | Mashable">
            <a:extLst>
              <a:ext uri="{FF2B5EF4-FFF2-40B4-BE49-F238E27FC236}">
                <a16:creationId xmlns:a16="http://schemas.microsoft.com/office/drawing/2014/main" id="{B0E69265-68AF-3AC2-C8C5-EA83BEDB3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r="18906" b="1"/>
          <a:stretch/>
        </p:blipFill>
        <p:spPr bwMode="auto">
          <a:xfrm>
            <a:off x="958571" y="2702022"/>
            <a:ext cx="1428248" cy="127943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4" descr="Server Png Images - Free Download on Freepik">
            <a:extLst>
              <a:ext uri="{FF2B5EF4-FFF2-40B4-BE49-F238E27FC236}">
                <a16:creationId xmlns:a16="http://schemas.microsoft.com/office/drawing/2014/main" id="{3E978A89-018F-E90E-DA48-005773AEE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993" y="1978594"/>
            <a:ext cx="2900812" cy="290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09CCB99-D20F-EA4A-11E2-0470762F2B96}"/>
              </a:ext>
            </a:extLst>
          </p:cNvPr>
          <p:cNvSpPr/>
          <p:nvPr/>
        </p:nvSpPr>
        <p:spPr>
          <a:xfrm>
            <a:off x="2569699" y="2702022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8A6BDF7-EFD3-472E-D14A-E9AE52060F80}"/>
              </a:ext>
            </a:extLst>
          </p:cNvPr>
          <p:cNvSpPr/>
          <p:nvPr/>
        </p:nvSpPr>
        <p:spPr>
          <a:xfrm rot="10800000">
            <a:off x="2569699" y="3585579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ouds - Free weather icons">
            <a:extLst>
              <a:ext uri="{FF2B5EF4-FFF2-40B4-BE49-F238E27FC236}">
                <a16:creationId xmlns:a16="http://schemas.microsoft.com/office/drawing/2014/main" id="{7141E4A5-6A9C-ACC2-1519-629A9F36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912" y="1524000"/>
            <a:ext cx="3311841" cy="360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42E5F-1D5C-2DB1-6E71-899F755344C2}"/>
              </a:ext>
            </a:extLst>
          </p:cNvPr>
          <p:cNvSpPr/>
          <p:nvPr/>
        </p:nvSpPr>
        <p:spPr>
          <a:xfrm rot="10800000">
            <a:off x="8053753" y="3585579"/>
            <a:ext cx="1817271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79E9B0-8918-9699-6B45-EFE358B8F476}"/>
              </a:ext>
            </a:extLst>
          </p:cNvPr>
          <p:cNvSpPr/>
          <p:nvPr/>
        </p:nvSpPr>
        <p:spPr>
          <a:xfrm>
            <a:off x="7783144" y="2636352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9EE4A-C583-3192-A772-92849DE747D8}"/>
              </a:ext>
            </a:extLst>
          </p:cNvPr>
          <p:cNvSpPr txBox="1"/>
          <p:nvPr/>
        </p:nvSpPr>
        <p:spPr>
          <a:xfrm>
            <a:off x="5695819" y="3188677"/>
            <a:ext cx="170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Internet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196F1-6962-6A71-4FA8-8E78871055B8}"/>
              </a:ext>
            </a:extLst>
          </p:cNvPr>
          <p:cNvSpPr txBox="1"/>
          <p:nvPr/>
        </p:nvSpPr>
        <p:spPr>
          <a:xfrm>
            <a:off x="494250" y="4893435"/>
            <a:ext cx="2777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Your laptop at 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B8B56-A49E-CD7A-D670-CA60915E2E76}"/>
              </a:ext>
            </a:extLst>
          </p:cNvPr>
          <p:cNvSpPr txBox="1"/>
          <p:nvPr/>
        </p:nvSpPr>
        <p:spPr>
          <a:xfrm>
            <a:off x="9458063" y="4893436"/>
            <a:ext cx="2168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UC Davis server</a:t>
            </a:r>
          </a:p>
        </p:txBody>
      </p:sp>
    </p:spTree>
    <p:extLst>
      <p:ext uri="{BB962C8B-B14F-4D97-AF65-F5344CB8AC3E}">
        <p14:creationId xmlns:p14="http://schemas.microsoft.com/office/powerpoint/2010/main" val="250579618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B16597-B514-07D1-C241-B6444AE7C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F98F9C-0B45-BCAA-2B4D-34829EC0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networking</a:t>
            </a:r>
          </a:p>
        </p:txBody>
      </p:sp>
      <p:pic>
        <p:nvPicPr>
          <p:cNvPr id="3074" name="Picture 2" descr="Data Center Networking: A Comprehensive Guide - Dgtl Infra">
            <a:extLst>
              <a:ext uri="{FF2B5EF4-FFF2-40B4-BE49-F238E27FC236}">
                <a16:creationId xmlns:a16="http://schemas.microsoft.com/office/drawing/2014/main" id="{5F8ADB01-595D-E260-4B13-64797465D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215" y="1269275"/>
            <a:ext cx="9671538" cy="43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B5BCBC-8AC0-B4C4-6126-9C7958824199}"/>
              </a:ext>
            </a:extLst>
          </p:cNvPr>
          <p:cNvSpPr txBox="1"/>
          <p:nvPr/>
        </p:nvSpPr>
        <p:spPr>
          <a:xfrm>
            <a:off x="9308122" y="5713754"/>
            <a:ext cx="27446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https://dgtlinfra.com/data-center-networking/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4DC86-6441-EDBC-D14A-57AC46752D18}"/>
              </a:ext>
            </a:extLst>
          </p:cNvPr>
          <p:cNvSpPr txBox="1"/>
          <p:nvPr/>
        </p:nvSpPr>
        <p:spPr>
          <a:xfrm>
            <a:off x="117231" y="913413"/>
            <a:ext cx="3136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Each node is a machine</a:t>
            </a:r>
          </a:p>
        </p:txBody>
      </p:sp>
    </p:spTree>
    <p:extLst>
      <p:ext uri="{BB962C8B-B14F-4D97-AF65-F5344CB8AC3E}">
        <p14:creationId xmlns:p14="http://schemas.microsoft.com/office/powerpoint/2010/main" val="30440472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6122F-E291-D0C7-06C6-E5C80B27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Divides the application into multiple logical layers or “tiers”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Stronger encapsulation</a:t>
            </a:r>
          </a:p>
          <a:p>
            <a:pPr lvl="2"/>
            <a:r>
              <a:rPr lang="en-US" dirty="0"/>
              <a:t>Clear division of responsibilities</a:t>
            </a:r>
          </a:p>
          <a:p>
            <a:pPr lvl="2"/>
            <a:r>
              <a:rPr lang="en-US" dirty="0"/>
              <a:t>Easier to maintain and test</a:t>
            </a:r>
          </a:p>
          <a:p>
            <a:pPr lvl="1"/>
            <a:r>
              <a:rPr lang="en-US" dirty="0"/>
              <a:t>Stronger reusability</a:t>
            </a:r>
          </a:p>
          <a:p>
            <a:pPr lvl="2"/>
            <a:r>
              <a:rPr lang="en-US" dirty="0"/>
              <a:t>Logic in one layer can be reused across different applications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Possible increase in latency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7A403-D46F-D625-F5E8-C524215A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Multi-tier or 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2541954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B847B-CC28-8431-56F1-DE7232EC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layers</a:t>
            </a:r>
          </a:p>
          <a:p>
            <a:r>
              <a:rPr lang="en-US" dirty="0"/>
              <a:t>Model: Manages data and business logic</a:t>
            </a:r>
          </a:p>
          <a:p>
            <a:r>
              <a:rPr lang="en-US" dirty="0"/>
              <a:t>View: Handles the presentation layer (user interface)</a:t>
            </a:r>
          </a:p>
          <a:p>
            <a:r>
              <a:rPr lang="en-US" dirty="0"/>
              <a:t>Controller: Acts as an intermediary, processing user input and coordinating between Model and View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C92F1-0576-24E2-E47F-3D529E85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(MVC) architecture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C69872-5213-03C1-CA0B-D69E50C4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46581"/>
            <a:ext cx="5505026" cy="387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3FD19-2F4A-4B8D-ACEF-3C0877D6DA40}"/>
              </a:ext>
            </a:extLst>
          </p:cNvPr>
          <p:cNvSpPr txBox="1"/>
          <p:nvPr/>
        </p:nvSpPr>
        <p:spPr>
          <a:xfrm>
            <a:off x="6002215" y="495083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https://medium.com/@cyberblogger007/mvc-architecture-with-jsp-example-5c53d1994157</a:t>
            </a:r>
          </a:p>
        </p:txBody>
      </p:sp>
    </p:spTree>
    <p:extLst>
      <p:ext uri="{BB962C8B-B14F-4D97-AF65-F5344CB8AC3E}">
        <p14:creationId xmlns:p14="http://schemas.microsoft.com/office/powerpoint/2010/main" val="21751402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579C87-3CE7-9DA2-0DA9-550B8945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B7AAC1-858D-7D6F-7C81-977B2B57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frameworks</a:t>
            </a:r>
          </a:p>
        </p:txBody>
      </p:sp>
      <p:pic>
        <p:nvPicPr>
          <p:cNvPr id="4100" name="Picture 4" descr="20+ JSP Projects with Source Code - ProjectsGeek">
            <a:extLst>
              <a:ext uri="{FF2B5EF4-FFF2-40B4-BE49-F238E27FC236}">
                <a16:creationId xmlns:a16="http://schemas.microsoft.com/office/drawing/2014/main" id="{2482F43B-6C8E-C3DF-36AE-D3C36FB3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11" y="852209"/>
            <a:ext cx="1039324" cy="19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a Java Servlet: A Comprehensive Guide">
            <a:extLst>
              <a:ext uri="{FF2B5EF4-FFF2-40B4-BE49-F238E27FC236}">
                <a16:creationId xmlns:a16="http://schemas.microsoft.com/office/drawing/2014/main" id="{D818ACBC-0B9A-AC5D-506B-D5B51C93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53" y="974574"/>
            <a:ext cx="1677865" cy="160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Java (programming language) - Wikipedia">
            <a:extLst>
              <a:ext uri="{FF2B5EF4-FFF2-40B4-BE49-F238E27FC236}">
                <a16:creationId xmlns:a16="http://schemas.microsoft.com/office/drawing/2014/main" id="{8D6126B4-BA87-FB5E-8CC3-2C29B604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39" y="798560"/>
            <a:ext cx="1067701" cy="19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atabase Images – Browse 1,203,926 Stock Photos, Vectors, and Video | Adobe  Stock">
            <a:extLst>
              <a:ext uri="{FF2B5EF4-FFF2-40B4-BE49-F238E27FC236}">
                <a16:creationId xmlns:a16="http://schemas.microsoft.com/office/drawing/2014/main" id="{7EF3FA2C-99A2-56FC-6BDF-CC16970D2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227" y="1177139"/>
            <a:ext cx="1884850" cy="125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Web browser - Free web icons">
            <a:extLst>
              <a:ext uri="{FF2B5EF4-FFF2-40B4-BE49-F238E27FC236}">
                <a16:creationId xmlns:a16="http://schemas.microsoft.com/office/drawing/2014/main" id="{A400B065-7741-B6CE-0D61-CE7335993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8" y="921404"/>
            <a:ext cx="1765713" cy="176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BF80A7-DB0D-120A-8EEE-5FF23683F0A2}"/>
              </a:ext>
            </a:extLst>
          </p:cNvPr>
          <p:cNvCxnSpPr>
            <a:cxnSpLocks/>
          </p:cNvCxnSpPr>
          <p:nvPr/>
        </p:nvCxnSpPr>
        <p:spPr>
          <a:xfrm>
            <a:off x="2692461" y="1593246"/>
            <a:ext cx="1118150" cy="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2B1DE2-BCFB-70E1-6CE2-9C5BA73BF2E0}"/>
              </a:ext>
            </a:extLst>
          </p:cNvPr>
          <p:cNvCxnSpPr>
            <a:cxnSpLocks/>
          </p:cNvCxnSpPr>
          <p:nvPr/>
        </p:nvCxnSpPr>
        <p:spPr>
          <a:xfrm>
            <a:off x="5115625" y="1593246"/>
            <a:ext cx="1118150" cy="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DDE2-2B25-D698-B802-E096435BAAF3}"/>
              </a:ext>
            </a:extLst>
          </p:cNvPr>
          <p:cNvCxnSpPr>
            <a:cxnSpLocks/>
          </p:cNvCxnSpPr>
          <p:nvPr/>
        </p:nvCxnSpPr>
        <p:spPr>
          <a:xfrm>
            <a:off x="7241493" y="1588774"/>
            <a:ext cx="1118150" cy="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541F97-A3CD-C969-6632-2F3BFE55D5DA}"/>
              </a:ext>
            </a:extLst>
          </p:cNvPr>
          <p:cNvCxnSpPr>
            <a:cxnSpLocks/>
          </p:cNvCxnSpPr>
          <p:nvPr/>
        </p:nvCxnSpPr>
        <p:spPr>
          <a:xfrm>
            <a:off x="9372083" y="1588773"/>
            <a:ext cx="657625" cy="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0B9E46-6FF4-E01F-BFB1-8D2867F687DD}"/>
              </a:ext>
            </a:extLst>
          </p:cNvPr>
          <p:cNvCxnSpPr>
            <a:cxnSpLocks/>
          </p:cNvCxnSpPr>
          <p:nvPr/>
        </p:nvCxnSpPr>
        <p:spPr>
          <a:xfrm flipH="1">
            <a:off x="9367640" y="1987358"/>
            <a:ext cx="596507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FDBD7F-489A-2EEF-F85C-811A554D39C9}"/>
              </a:ext>
            </a:extLst>
          </p:cNvPr>
          <p:cNvCxnSpPr>
            <a:cxnSpLocks/>
          </p:cNvCxnSpPr>
          <p:nvPr/>
        </p:nvCxnSpPr>
        <p:spPr>
          <a:xfrm flipH="1">
            <a:off x="7241493" y="1987358"/>
            <a:ext cx="105844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3FCAD0-680D-DD40-63CA-1672F1417B57}"/>
              </a:ext>
            </a:extLst>
          </p:cNvPr>
          <p:cNvCxnSpPr>
            <a:cxnSpLocks/>
          </p:cNvCxnSpPr>
          <p:nvPr/>
        </p:nvCxnSpPr>
        <p:spPr>
          <a:xfrm flipH="1">
            <a:off x="5115625" y="1981793"/>
            <a:ext cx="105844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D59EA9-ED99-4457-3003-87C97B08B9D1}"/>
              </a:ext>
            </a:extLst>
          </p:cNvPr>
          <p:cNvCxnSpPr>
            <a:cxnSpLocks/>
          </p:cNvCxnSpPr>
          <p:nvPr/>
        </p:nvCxnSpPr>
        <p:spPr>
          <a:xfrm flipH="1">
            <a:off x="2722313" y="1970663"/>
            <a:ext cx="105844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522C9-63DF-500E-DED0-682658DCFBD5}"/>
              </a:ext>
            </a:extLst>
          </p:cNvPr>
          <p:cNvSpPr txBox="1"/>
          <p:nvPr/>
        </p:nvSpPr>
        <p:spPr>
          <a:xfrm>
            <a:off x="3864505" y="2756314"/>
            <a:ext cx="93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5D0576-7DCB-822D-0E19-536B613EF49E}"/>
              </a:ext>
            </a:extLst>
          </p:cNvPr>
          <p:cNvSpPr txBox="1"/>
          <p:nvPr/>
        </p:nvSpPr>
        <p:spPr>
          <a:xfrm>
            <a:off x="5869806" y="2751451"/>
            <a:ext cx="166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Controller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C7047C-F26E-A106-2FB1-BE3FB9E0E339}"/>
              </a:ext>
            </a:extLst>
          </p:cNvPr>
          <p:cNvSpPr txBox="1"/>
          <p:nvPr/>
        </p:nvSpPr>
        <p:spPr>
          <a:xfrm>
            <a:off x="8323665" y="275145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Model</a:t>
            </a:r>
          </a:p>
        </p:txBody>
      </p:sp>
      <p:pic>
        <p:nvPicPr>
          <p:cNvPr id="4110" name="Picture 14" descr="What Is Apache Struts | JRebel by Perforce">
            <a:extLst>
              <a:ext uri="{FF2B5EF4-FFF2-40B4-BE49-F238E27FC236}">
                <a16:creationId xmlns:a16="http://schemas.microsoft.com/office/drawing/2014/main" id="{5FCA6424-8A7B-720C-E8D9-E528569A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22" y="4101687"/>
            <a:ext cx="2579565" cy="171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Spring MVC Architecture">
            <a:extLst>
              <a:ext uri="{FF2B5EF4-FFF2-40B4-BE49-F238E27FC236}">
                <a16:creationId xmlns:a16="http://schemas.microsoft.com/office/drawing/2014/main" id="{DD84460B-DA02-4FFC-2809-B087DB413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41" y="3991018"/>
            <a:ext cx="3176954" cy="178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9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18D24-7301-4366-91E4-92FE76AED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7768F2-007F-BC5C-BBA7-DFE1DFF8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064A71-5505-41B2-8AF1-4FDC5FE6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C11E52-1446-FE74-C167-E38A274090B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interface does </a:t>
            </a:r>
            <a:r>
              <a:rPr lang="en-US" dirty="0" err="1">
                <a:latin typeface="Consolas" panose="020B0609020204030204" pitchFamily="49" charset="0"/>
              </a:rPr>
              <a:t>ShortURLService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 to </a:t>
            </a:r>
            <a:r>
              <a:rPr lang="en-US" dirty="0" err="1">
                <a:latin typeface="Consolas" panose="020B0609020204030204" pitchFamily="49" charset="0"/>
              </a:rPr>
              <a:t>TweetInjectionService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54BD-D8BA-60ED-90AC-ED8C52C9BD5B}"/>
              </a:ext>
            </a:extLst>
          </p:cNvPr>
          <p:cNvSpPr/>
          <p:nvPr/>
        </p:nvSpPr>
        <p:spPr>
          <a:xfrm>
            <a:off x="4470670" y="2966992"/>
            <a:ext cx="5211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https://twitter.com/v1/tweet/id=?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28BBA0-C93D-141D-673E-F63170B6A2DA}"/>
              </a:ext>
            </a:extLst>
          </p:cNvPr>
          <p:cNvGrpSpPr/>
          <p:nvPr/>
        </p:nvGrpSpPr>
        <p:grpSpPr>
          <a:xfrm>
            <a:off x="6537965" y="1750631"/>
            <a:ext cx="4364496" cy="2885051"/>
            <a:chOff x="6537965" y="1750631"/>
            <a:chExt cx="4364496" cy="288505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129CBC0-1EC5-1FF2-3B5E-CD3DCD1840C2}"/>
                </a:ext>
              </a:extLst>
            </p:cNvPr>
            <p:cNvSpPr/>
            <p:nvPr/>
          </p:nvSpPr>
          <p:spPr>
            <a:xfrm>
              <a:off x="6537965" y="1852242"/>
              <a:ext cx="1793627" cy="78209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Adding Post UI</a:t>
              </a:r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2037B37-9A77-D14E-ED3E-DF40BC862458}"/>
                </a:ext>
              </a:extLst>
            </p:cNvPr>
            <p:cNvSpPr/>
            <p:nvPr/>
          </p:nvSpPr>
          <p:spPr>
            <a:xfrm>
              <a:off x="9108834" y="1852242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EC5C6D4-0F60-0027-C8BC-DCECCF021357}"/>
                </a:ext>
              </a:extLst>
            </p:cNvPr>
            <p:cNvSpPr/>
            <p:nvPr/>
          </p:nvSpPr>
          <p:spPr>
            <a:xfrm>
              <a:off x="9108834" y="3853589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C39754-D0EC-07B5-D8B8-4D4FBB5C9D45}"/>
                </a:ext>
              </a:extLst>
            </p:cNvPr>
            <p:cNvSpPr/>
            <p:nvPr/>
          </p:nvSpPr>
          <p:spPr>
            <a:xfrm flipH="1">
              <a:off x="8688704" y="1750631"/>
              <a:ext cx="63018" cy="9853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D6F6E8-A52D-72C3-38E1-3AEB464082D3}"/>
                </a:ext>
              </a:extLst>
            </p:cNvPr>
            <p:cNvCxnSpPr>
              <a:cxnSpLocks/>
              <a:stCxn id="17" idx="3"/>
              <a:endCxn id="20" idx="3"/>
            </p:cNvCxnSpPr>
            <p:nvPr/>
          </p:nvCxnSpPr>
          <p:spPr>
            <a:xfrm flipV="1">
              <a:off x="833159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96C9FDC-EC38-2888-6774-64D4A319A35F}"/>
                </a:ext>
              </a:extLst>
            </p:cNvPr>
            <p:cNvCxnSpPr>
              <a:cxnSpLocks/>
              <a:stCxn id="20" idx="1"/>
              <a:endCxn id="18" idx="1"/>
            </p:cNvCxnSpPr>
            <p:nvPr/>
          </p:nvCxnSpPr>
          <p:spPr>
            <a:xfrm>
              <a:off x="875172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FD2DC21-9173-8217-0C34-E31199C8FE7C}"/>
                </a:ext>
              </a:extLst>
            </p:cNvPr>
            <p:cNvCxnSpPr>
              <a:cxnSpLocks/>
              <a:stCxn id="19" idx="0"/>
              <a:endCxn id="18" idx="2"/>
            </p:cNvCxnSpPr>
            <p:nvPr/>
          </p:nvCxnSpPr>
          <p:spPr>
            <a:xfrm flipV="1">
              <a:off x="10005648" y="2634335"/>
              <a:ext cx="0" cy="12192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39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3E6B0-C10D-A75B-38DF-52038800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D0A0F-6621-F89C-F93C-E8936472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68269E-B679-997F-D9D6-9EE0D023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A403E3-E392-F38F-F030-81F99BED17C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Typically run on different machines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do they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communicate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Directly call each other or is there a mediator?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Different tradeoffs</a:t>
            </a:r>
          </a:p>
        </p:txBody>
      </p:sp>
      <p:pic>
        <p:nvPicPr>
          <p:cNvPr id="8196" name="Picture 4" descr="Redis Lucee Extension">
            <a:extLst>
              <a:ext uri="{FF2B5EF4-FFF2-40B4-BE49-F238E27FC236}">
                <a16:creationId xmlns:a16="http://schemas.microsoft.com/office/drawing/2014/main" id="{76155272-78DD-99DE-C468-9DC6516DE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367" y="2866971"/>
            <a:ext cx="698560" cy="8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79D774B-65B7-1B18-CDFD-F93F57A1B060}"/>
              </a:ext>
            </a:extLst>
          </p:cNvPr>
          <p:cNvGrpSpPr/>
          <p:nvPr/>
        </p:nvGrpSpPr>
        <p:grpSpPr>
          <a:xfrm>
            <a:off x="6537965" y="1750631"/>
            <a:ext cx="4364496" cy="2885051"/>
            <a:chOff x="6537965" y="1750631"/>
            <a:chExt cx="4364496" cy="288505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B245629-B8BA-80B5-3C18-C9D68923D91B}"/>
                </a:ext>
              </a:extLst>
            </p:cNvPr>
            <p:cNvSpPr/>
            <p:nvPr/>
          </p:nvSpPr>
          <p:spPr>
            <a:xfrm>
              <a:off x="6537965" y="1852242"/>
              <a:ext cx="1793627" cy="78209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Adding Post UI</a:t>
              </a:r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193FF3-8C36-DD8B-07F7-384E0E2B3D10}"/>
                </a:ext>
              </a:extLst>
            </p:cNvPr>
            <p:cNvSpPr/>
            <p:nvPr/>
          </p:nvSpPr>
          <p:spPr>
            <a:xfrm>
              <a:off x="9108834" y="1852242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8EE43B7-B825-29DF-2E45-405A9F35D9E3}"/>
                </a:ext>
              </a:extLst>
            </p:cNvPr>
            <p:cNvSpPr/>
            <p:nvPr/>
          </p:nvSpPr>
          <p:spPr>
            <a:xfrm>
              <a:off x="9108834" y="3853589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FB4631-98C2-802E-43DE-84AD438B32C0}"/>
                </a:ext>
              </a:extLst>
            </p:cNvPr>
            <p:cNvSpPr/>
            <p:nvPr/>
          </p:nvSpPr>
          <p:spPr>
            <a:xfrm flipH="1">
              <a:off x="8688704" y="1750631"/>
              <a:ext cx="63018" cy="9853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0AF18E-B958-6C3C-5488-D600C05C0692}"/>
                </a:ext>
              </a:extLst>
            </p:cNvPr>
            <p:cNvCxnSpPr>
              <a:cxnSpLocks/>
              <a:stCxn id="6" idx="3"/>
              <a:endCxn id="11" idx="3"/>
            </p:cNvCxnSpPr>
            <p:nvPr/>
          </p:nvCxnSpPr>
          <p:spPr>
            <a:xfrm flipV="1">
              <a:off x="833159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7DB4E38-3A18-9AAA-38E6-53F868B7FFBA}"/>
                </a:ext>
              </a:extLst>
            </p:cNvPr>
            <p:cNvCxnSpPr>
              <a:cxnSpLocks/>
              <a:stCxn id="11" idx="1"/>
              <a:endCxn id="7" idx="1"/>
            </p:cNvCxnSpPr>
            <p:nvPr/>
          </p:nvCxnSpPr>
          <p:spPr>
            <a:xfrm>
              <a:off x="875172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5F9FB-1995-504C-7F3A-DE651D78A8B3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10005648" y="2634335"/>
              <a:ext cx="0" cy="12192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45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02864-FD62-319B-9E04-6C1CE366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5"/>
            <a:ext cx="11449319" cy="24242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Website traffic is not constant</a:t>
            </a:r>
          </a:p>
          <a:p>
            <a:r>
              <a:rPr lang="en-US" dirty="0"/>
              <a:t>Can spike due to planned events</a:t>
            </a:r>
          </a:p>
          <a:p>
            <a:pPr lvl="1"/>
            <a:r>
              <a:rPr lang="en-US" dirty="0"/>
              <a:t>Product launch</a:t>
            </a:r>
          </a:p>
          <a:p>
            <a:pPr lvl="1"/>
            <a:r>
              <a:rPr lang="en-US" dirty="0"/>
              <a:t>US elections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51C5F3-CC58-4164-49B6-FF70D7F8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5124" name="Picture 4" descr="BLOG-2618 15">
            <a:extLst>
              <a:ext uri="{FF2B5EF4-FFF2-40B4-BE49-F238E27FC236}">
                <a16:creationId xmlns:a16="http://schemas.microsoft.com/office/drawing/2014/main" id="{97CF2270-ACE4-751D-6674-4E9C0363B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85" y="3209241"/>
            <a:ext cx="9108830" cy="27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52F0F6-385F-FC11-2240-032FA57E9031}"/>
              </a:ext>
            </a:extLst>
          </p:cNvPr>
          <p:cNvSpPr txBox="1"/>
          <p:nvPr/>
        </p:nvSpPr>
        <p:spPr>
          <a:xfrm>
            <a:off x="4856636" y="2858903"/>
            <a:ext cx="6362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https://blog.cloudflare.com/exploring-internet-traffic-shifts-and-cyber-attacks-during-the-2024-us-election/</a:t>
            </a:r>
          </a:p>
        </p:txBody>
      </p:sp>
    </p:spTree>
    <p:extLst>
      <p:ext uri="{BB962C8B-B14F-4D97-AF65-F5344CB8AC3E}">
        <p14:creationId xmlns:p14="http://schemas.microsoft.com/office/powerpoint/2010/main" val="7409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10CB1F-B9A5-3AF2-878D-71577A38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4859093" cy="5218981"/>
          </a:xfrm>
        </p:spPr>
        <p:txBody>
          <a:bodyPr/>
          <a:lstStyle/>
          <a:p>
            <a:r>
              <a:rPr lang="en-US" dirty="0"/>
              <a:t>Unplanned events</a:t>
            </a:r>
          </a:p>
          <a:p>
            <a:pPr lvl="1"/>
            <a:r>
              <a:rPr lang="en-US" dirty="0"/>
              <a:t>Post goes viral</a:t>
            </a:r>
          </a:p>
          <a:p>
            <a:r>
              <a:rPr lang="en-US" dirty="0"/>
              <a:t>Architecture should </a:t>
            </a:r>
            <a:r>
              <a:rPr lang="en-US" i="1" dirty="0"/>
              <a:t>scale </a:t>
            </a:r>
            <a:r>
              <a:rPr lang="en-US" dirty="0"/>
              <a:t>to handle such events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C3E0F-43CA-D71E-B18E-31ED3E03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6146" name="Picture 2" descr="Google analytics data for viral post">
            <a:extLst>
              <a:ext uri="{FF2B5EF4-FFF2-40B4-BE49-F238E27FC236}">
                <a16:creationId xmlns:a16="http://schemas.microsoft.com/office/drawing/2014/main" id="{BF611A38-3FAE-1F6C-6038-304ADB3DB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554" y="1229608"/>
            <a:ext cx="5744308" cy="432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4D48C-01A2-9CCB-518F-39802A3C5B98}"/>
              </a:ext>
            </a:extLst>
          </p:cNvPr>
          <p:cNvSpPr txBox="1"/>
          <p:nvPr/>
        </p:nvSpPr>
        <p:spPr>
          <a:xfrm>
            <a:off x="6515197" y="785004"/>
            <a:ext cx="5094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https://www.residualthoughts.com/2018/05/20/traffic-data-from-a-viral-post/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446BD-8617-9D00-B931-9BEECA50691F}"/>
              </a:ext>
            </a:extLst>
          </p:cNvPr>
          <p:cNvSpPr/>
          <p:nvPr/>
        </p:nvSpPr>
        <p:spPr>
          <a:xfrm>
            <a:off x="5829301" y="2514600"/>
            <a:ext cx="1104900" cy="1856850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FCA80D2-DDB1-1D4B-2530-1DA52ADBF5E5}"/>
              </a:ext>
            </a:extLst>
          </p:cNvPr>
          <p:cNvGrpSpPr/>
          <p:nvPr/>
        </p:nvGrpSpPr>
        <p:grpSpPr>
          <a:xfrm>
            <a:off x="9511665" y="1233445"/>
            <a:ext cx="2042148" cy="1016631"/>
            <a:chOff x="9205332" y="1443535"/>
            <a:chExt cx="2042148" cy="101663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9B1106F-B3D3-1C8C-679A-AC6B0EEE1927}"/>
                </a:ext>
              </a:extLst>
            </p:cNvPr>
            <p:cNvSpPr/>
            <p:nvPr/>
          </p:nvSpPr>
          <p:spPr>
            <a:xfrm>
              <a:off x="9453853" y="1443535"/>
              <a:ext cx="1793627" cy="782093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4593FBA-038B-4910-0203-A4304B1DCAA9}"/>
                </a:ext>
              </a:extLst>
            </p:cNvPr>
            <p:cNvSpPr/>
            <p:nvPr/>
          </p:nvSpPr>
          <p:spPr>
            <a:xfrm>
              <a:off x="9309219" y="1573519"/>
              <a:ext cx="1793627" cy="782093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2AF47D1-9054-08E6-CF77-FFCA8F7A44FD}"/>
                </a:ext>
              </a:extLst>
            </p:cNvPr>
            <p:cNvSpPr/>
            <p:nvPr/>
          </p:nvSpPr>
          <p:spPr>
            <a:xfrm>
              <a:off x="9205332" y="1678073"/>
              <a:ext cx="1793627" cy="782093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43A65A-B5A0-DDEF-FFDF-6DDF93A413A1}"/>
              </a:ext>
            </a:extLst>
          </p:cNvPr>
          <p:cNvGrpSpPr/>
          <p:nvPr/>
        </p:nvGrpSpPr>
        <p:grpSpPr>
          <a:xfrm>
            <a:off x="9234416" y="3551866"/>
            <a:ext cx="1919209" cy="959725"/>
            <a:chOff x="9234416" y="3551866"/>
            <a:chExt cx="1919209" cy="95972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8FC6ACC-9836-5F84-F3DD-560E68B17168}"/>
                </a:ext>
              </a:extLst>
            </p:cNvPr>
            <p:cNvSpPr/>
            <p:nvPr/>
          </p:nvSpPr>
          <p:spPr>
            <a:xfrm>
              <a:off x="9359998" y="3551866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9E30F5A-9C7A-BD20-C881-1D2AF4BEC5BA}"/>
                </a:ext>
              </a:extLst>
            </p:cNvPr>
            <p:cNvSpPr/>
            <p:nvPr/>
          </p:nvSpPr>
          <p:spPr>
            <a:xfrm>
              <a:off x="9234416" y="3729498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3383FF-E8F5-AF56-DCF3-8F762C076C3C}"/>
              </a:ext>
            </a:extLst>
          </p:cNvPr>
          <p:cNvGrpSpPr/>
          <p:nvPr/>
        </p:nvGrpSpPr>
        <p:grpSpPr>
          <a:xfrm>
            <a:off x="9154553" y="1564301"/>
            <a:ext cx="2014458" cy="981307"/>
            <a:chOff x="9154553" y="1564301"/>
            <a:chExt cx="2014458" cy="98130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2A0F0C5-B4A6-054B-0869-AF0764211FE8}"/>
                </a:ext>
              </a:extLst>
            </p:cNvPr>
            <p:cNvSpPr/>
            <p:nvPr/>
          </p:nvSpPr>
          <p:spPr>
            <a:xfrm>
              <a:off x="9375384" y="1564301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D1596D1-2805-6346-7690-9F8880ADEA1F}"/>
                </a:ext>
              </a:extLst>
            </p:cNvPr>
            <p:cNvSpPr/>
            <p:nvPr/>
          </p:nvSpPr>
          <p:spPr>
            <a:xfrm>
              <a:off x="9234417" y="1668855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DA7CCBE-A890-A144-EC15-FC8938BBB82C}"/>
                </a:ext>
              </a:extLst>
            </p:cNvPr>
            <p:cNvSpPr/>
            <p:nvPr/>
          </p:nvSpPr>
          <p:spPr>
            <a:xfrm>
              <a:off x="9154553" y="1763515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37375E4-5EE0-1068-F41F-04B050BC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BDDCB17-AD0B-C9A0-7F48-63E713F7599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Services run on more than one machine</a:t>
            </a:r>
          </a:p>
          <a:p>
            <a:r>
              <a:rPr lang="en-US" dirty="0"/>
              <a:t>Autoscaling for when traffic reaches threshold</a:t>
            </a:r>
          </a:p>
          <a:p>
            <a:pPr lvl="1"/>
            <a:r>
              <a:rPr lang="en-US" dirty="0"/>
              <a:t>System automatically brings up new “machines”</a:t>
            </a:r>
          </a:p>
          <a:p>
            <a:pPr lvl="1"/>
            <a:r>
              <a:rPr lang="en-US" dirty="0"/>
              <a:t>Available in popular cloud deployments</a:t>
            </a:r>
          </a:p>
          <a:p>
            <a:pPr lvl="2"/>
            <a:r>
              <a:rPr lang="en-US" dirty="0"/>
              <a:t>Amazon AWS, Digital Ocean, Google Cloud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463BF4-9442-2A98-643A-FCB556F4379A}"/>
              </a:ext>
            </a:extLst>
          </p:cNvPr>
          <p:cNvSpPr/>
          <p:nvPr/>
        </p:nvSpPr>
        <p:spPr>
          <a:xfrm>
            <a:off x="6537965" y="1852242"/>
            <a:ext cx="1793627" cy="78209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D4A59D-F81A-8991-AA32-BCF9AA8BE081}"/>
              </a:ext>
            </a:extLst>
          </p:cNvPr>
          <p:cNvSpPr/>
          <p:nvPr/>
        </p:nvSpPr>
        <p:spPr>
          <a:xfrm>
            <a:off x="9108834" y="1852242"/>
            <a:ext cx="1793627" cy="78209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E6CE8-C95C-9D30-C92D-3C9B0D44B0F3}"/>
              </a:ext>
            </a:extLst>
          </p:cNvPr>
          <p:cNvSpPr/>
          <p:nvPr/>
        </p:nvSpPr>
        <p:spPr>
          <a:xfrm>
            <a:off x="9108834" y="3853589"/>
            <a:ext cx="1793627" cy="78209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9205EA-92B1-9E54-7B11-12ED3A3B79C1}"/>
              </a:ext>
            </a:extLst>
          </p:cNvPr>
          <p:cNvSpPr/>
          <p:nvPr/>
        </p:nvSpPr>
        <p:spPr>
          <a:xfrm flipH="1">
            <a:off x="8688704" y="1750631"/>
            <a:ext cx="63018" cy="98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D81CCB-513F-F6B9-F46F-3D9CAFDB9620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 flipV="1">
            <a:off x="8331592" y="2243288"/>
            <a:ext cx="3571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1247A8-AC5E-052E-E74F-E512CB94D988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>
            <a:off x="8751722" y="2243288"/>
            <a:ext cx="3571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E42C27-827F-E65F-B665-DE60147B0F5F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0005648" y="2634335"/>
            <a:ext cx="0" cy="1219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" descr="Google analytics data for viral post">
            <a:extLst>
              <a:ext uri="{FF2B5EF4-FFF2-40B4-BE49-F238E27FC236}">
                <a16:creationId xmlns:a16="http://schemas.microsoft.com/office/drawing/2014/main" id="{2802A412-3594-1729-64E7-076145831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51" y="3444570"/>
            <a:ext cx="2257849" cy="170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F4BA301-3438-4D49-3AFB-E2B2195CEE89}"/>
              </a:ext>
            </a:extLst>
          </p:cNvPr>
          <p:cNvSpPr/>
          <p:nvPr/>
        </p:nvSpPr>
        <p:spPr>
          <a:xfrm>
            <a:off x="6232651" y="3776774"/>
            <a:ext cx="1212846" cy="1369649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AFC6A-8B98-FF1C-BCE3-D14ED86AB348}"/>
              </a:ext>
            </a:extLst>
          </p:cNvPr>
          <p:cNvSpPr txBox="1"/>
          <p:nvPr/>
        </p:nvSpPr>
        <p:spPr>
          <a:xfrm>
            <a:off x="9615552" y="773208"/>
            <a:ext cx="25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Auto scaled-up machines</a:t>
            </a:r>
          </a:p>
        </p:txBody>
      </p:sp>
    </p:spTree>
    <p:extLst>
      <p:ext uri="{BB962C8B-B14F-4D97-AF65-F5344CB8AC3E}">
        <p14:creationId xmlns:p14="http://schemas.microsoft.com/office/powerpoint/2010/main" val="10523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2A70A-1558-0324-A7C0-F0103F5D1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13892-4CAA-3AC3-EAE6-68F7EA08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DD1FD3-B63D-02E5-0EAD-7FC9960F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B468D-1A86-01AF-E1A8-07F4C2631E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Is the system resilient to failures?</a:t>
            </a:r>
          </a:p>
          <a:p>
            <a:pPr lvl="1"/>
            <a:r>
              <a:rPr lang="en-US" dirty="0"/>
              <a:t>If a single component fails does the entire system fail?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038897-5411-E095-FA2D-4CFA90E610F6}"/>
              </a:ext>
            </a:extLst>
          </p:cNvPr>
          <p:cNvGrpSpPr/>
          <p:nvPr/>
        </p:nvGrpSpPr>
        <p:grpSpPr>
          <a:xfrm>
            <a:off x="9234416" y="3551866"/>
            <a:ext cx="1919209" cy="959725"/>
            <a:chOff x="9234416" y="3551866"/>
            <a:chExt cx="1919209" cy="95972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2DCFBC-5658-9D2D-1DAD-2064C4F6ABB5}"/>
                </a:ext>
              </a:extLst>
            </p:cNvPr>
            <p:cNvSpPr/>
            <p:nvPr/>
          </p:nvSpPr>
          <p:spPr>
            <a:xfrm>
              <a:off x="9359998" y="3551866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195371-AD87-5F0A-F28E-08E22191F5E5}"/>
                </a:ext>
              </a:extLst>
            </p:cNvPr>
            <p:cNvSpPr/>
            <p:nvPr/>
          </p:nvSpPr>
          <p:spPr>
            <a:xfrm>
              <a:off x="9234416" y="3729498"/>
              <a:ext cx="1793627" cy="78209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C689AA-D8FD-346A-ED9C-DAE6AA947B56}"/>
              </a:ext>
            </a:extLst>
          </p:cNvPr>
          <p:cNvGrpSpPr/>
          <p:nvPr/>
        </p:nvGrpSpPr>
        <p:grpSpPr>
          <a:xfrm>
            <a:off x="9154553" y="1564301"/>
            <a:ext cx="2014458" cy="981307"/>
            <a:chOff x="9154553" y="1564301"/>
            <a:chExt cx="2014458" cy="98130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B76CB86-844B-1C71-75AE-1DC63AF141AF}"/>
                </a:ext>
              </a:extLst>
            </p:cNvPr>
            <p:cNvSpPr/>
            <p:nvPr/>
          </p:nvSpPr>
          <p:spPr>
            <a:xfrm>
              <a:off x="9375384" y="1564301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A9C8D5D-7781-6F77-D063-5B46F11DC39A}"/>
                </a:ext>
              </a:extLst>
            </p:cNvPr>
            <p:cNvSpPr/>
            <p:nvPr/>
          </p:nvSpPr>
          <p:spPr>
            <a:xfrm>
              <a:off x="9234417" y="1668855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A650DB9-8FE2-6F62-C168-7714E48E893F}"/>
                </a:ext>
              </a:extLst>
            </p:cNvPr>
            <p:cNvSpPr/>
            <p:nvPr/>
          </p:nvSpPr>
          <p:spPr>
            <a:xfrm>
              <a:off x="9154553" y="1763515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6EC0AE-92E1-1E25-DE0C-7ED025BACFFF}"/>
              </a:ext>
            </a:extLst>
          </p:cNvPr>
          <p:cNvSpPr/>
          <p:nvPr/>
        </p:nvSpPr>
        <p:spPr>
          <a:xfrm>
            <a:off x="6537965" y="1852242"/>
            <a:ext cx="1793627" cy="78209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B5878A-763D-F19E-7916-A9BC5D4804C4}"/>
              </a:ext>
            </a:extLst>
          </p:cNvPr>
          <p:cNvSpPr/>
          <p:nvPr/>
        </p:nvSpPr>
        <p:spPr>
          <a:xfrm>
            <a:off x="9108834" y="1852242"/>
            <a:ext cx="1793627" cy="78209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1E50B5-1321-4894-038B-4F8C06100C33}"/>
              </a:ext>
            </a:extLst>
          </p:cNvPr>
          <p:cNvSpPr/>
          <p:nvPr/>
        </p:nvSpPr>
        <p:spPr>
          <a:xfrm>
            <a:off x="9108834" y="3853589"/>
            <a:ext cx="1793627" cy="78209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2244FC-2773-E1D4-7D68-AC2DD4F5B7C0}"/>
              </a:ext>
            </a:extLst>
          </p:cNvPr>
          <p:cNvSpPr/>
          <p:nvPr/>
        </p:nvSpPr>
        <p:spPr>
          <a:xfrm flipH="1">
            <a:off x="8688704" y="1750631"/>
            <a:ext cx="63018" cy="98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A8C109-AFBA-89AA-46F8-849F4E84C1D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V="1">
            <a:off x="8331592" y="2243288"/>
            <a:ext cx="3571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5293A-D068-5649-2266-70073C4A049A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>
            <a:off x="8751722" y="2243288"/>
            <a:ext cx="3571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08E1C0-4012-CEC2-BDF9-E6D5D7A60B3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10005648" y="2634335"/>
            <a:ext cx="0" cy="1219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9CD401-84F7-8AC1-905C-614395F00747}"/>
              </a:ext>
            </a:extLst>
          </p:cNvPr>
          <p:cNvSpPr txBox="1"/>
          <p:nvPr/>
        </p:nvSpPr>
        <p:spPr>
          <a:xfrm>
            <a:off x="10169282" y="4676951"/>
            <a:ext cx="162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Failed machine</a:t>
            </a:r>
          </a:p>
        </p:txBody>
      </p:sp>
    </p:spTree>
    <p:extLst>
      <p:ext uri="{BB962C8B-B14F-4D97-AF65-F5344CB8AC3E}">
        <p14:creationId xmlns:p14="http://schemas.microsoft.com/office/powerpoint/2010/main" val="36151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BFB431-1CD0-49C8-3234-AA0C028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E6607-DA07-D278-10DF-A1F30720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D1DBB-0093-4E5D-AF1C-16F8D391356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Fault tolerance </a:t>
            </a:r>
          </a:p>
          <a:p>
            <a:pPr lvl="1"/>
            <a:r>
              <a:rPr lang="en-US" dirty="0"/>
              <a:t>Distribute traffic across multiple instances (load balancers)</a:t>
            </a:r>
          </a:p>
          <a:p>
            <a:pPr lvl="1"/>
            <a:r>
              <a:rPr lang="en-US" dirty="0"/>
              <a:t>Load balancer detects the failures and stops sending requests to faulting nodes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F2B32D-962B-75FC-6B47-795B3C597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29" y="1673644"/>
            <a:ext cx="5284177" cy="30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93DE09-0D8A-BB01-FB64-6D76AB23EE59}"/>
              </a:ext>
            </a:extLst>
          </p:cNvPr>
          <p:cNvSpPr txBox="1"/>
          <p:nvPr/>
        </p:nvSpPr>
        <p:spPr>
          <a:xfrm>
            <a:off x="7486900" y="4834742"/>
            <a:ext cx="2729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Nginx load balancer</a:t>
            </a:r>
          </a:p>
        </p:txBody>
      </p:sp>
      <p:pic>
        <p:nvPicPr>
          <p:cNvPr id="4100" name="Picture 4" descr="HAProxy - Wikipedia">
            <a:extLst>
              <a:ext uri="{FF2B5EF4-FFF2-40B4-BE49-F238E27FC236}">
                <a16:creationId xmlns:a16="http://schemas.microsoft.com/office/drawing/2014/main" id="{52CACFD5-6F5A-B72F-8A64-DFB4C1326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9" y="4183632"/>
            <a:ext cx="20955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Nginx?. In this article, we're ...">
            <a:extLst>
              <a:ext uri="{FF2B5EF4-FFF2-40B4-BE49-F238E27FC236}">
                <a16:creationId xmlns:a16="http://schemas.microsoft.com/office/drawing/2014/main" id="{38E081BA-DD1A-1F5D-3C90-2E771258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414" y="4478907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39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B55CD1-E9D4-3FE3-5AF2-4CD4243C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EF9F2-B170-803F-78DD-B8F5CCA725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Does the architecture itself cause any performance bottlenecks?</a:t>
            </a:r>
          </a:p>
          <a:p>
            <a:r>
              <a:rPr lang="en-US" dirty="0"/>
              <a:t>Modularity reduces performance</a:t>
            </a:r>
          </a:p>
          <a:p>
            <a:r>
              <a:rPr lang="en-US" dirty="0"/>
              <a:t>How to limit performance overhead?</a:t>
            </a:r>
          </a:p>
          <a:p>
            <a:endParaRPr lang="en-US" dirty="0"/>
          </a:p>
        </p:txBody>
      </p:sp>
      <p:pic>
        <p:nvPicPr>
          <p:cNvPr id="3" name="Picture 4" descr="Redis Lucee Extension">
            <a:extLst>
              <a:ext uri="{FF2B5EF4-FFF2-40B4-BE49-F238E27FC236}">
                <a16:creationId xmlns:a16="http://schemas.microsoft.com/office/drawing/2014/main" id="{1459DE3B-01AF-1FAA-DC72-BFCA91C4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967" y="2752671"/>
            <a:ext cx="698560" cy="8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11A3BD1-6C54-911D-1DEE-46D0242D17E4}"/>
              </a:ext>
            </a:extLst>
          </p:cNvPr>
          <p:cNvGrpSpPr/>
          <p:nvPr/>
        </p:nvGrpSpPr>
        <p:grpSpPr>
          <a:xfrm>
            <a:off x="6766565" y="1636331"/>
            <a:ext cx="4364496" cy="2885051"/>
            <a:chOff x="6537965" y="1750631"/>
            <a:chExt cx="4364496" cy="288505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A907D37-3A80-B89B-A336-F37350D7C4FD}"/>
                </a:ext>
              </a:extLst>
            </p:cNvPr>
            <p:cNvSpPr/>
            <p:nvPr/>
          </p:nvSpPr>
          <p:spPr>
            <a:xfrm>
              <a:off x="6537965" y="1852242"/>
              <a:ext cx="1793627" cy="78209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Adding Post UI</a:t>
              </a:r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89C53C-128B-3D46-9A72-271C09B9D781}"/>
                </a:ext>
              </a:extLst>
            </p:cNvPr>
            <p:cNvSpPr/>
            <p:nvPr/>
          </p:nvSpPr>
          <p:spPr>
            <a:xfrm>
              <a:off x="9108834" y="1852242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645E9E-CB19-7558-84E9-8BD5C79FA1ED}"/>
                </a:ext>
              </a:extLst>
            </p:cNvPr>
            <p:cNvSpPr/>
            <p:nvPr/>
          </p:nvSpPr>
          <p:spPr>
            <a:xfrm>
              <a:off x="9108834" y="3853589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64B8A1-DB90-31B7-4D06-EC65C48C3369}"/>
                </a:ext>
              </a:extLst>
            </p:cNvPr>
            <p:cNvSpPr/>
            <p:nvPr/>
          </p:nvSpPr>
          <p:spPr>
            <a:xfrm flipH="1">
              <a:off x="8688704" y="1750631"/>
              <a:ext cx="63018" cy="9853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28DD63F-3866-6D93-E7AA-BBF1F76F946F}"/>
                </a:ext>
              </a:extLst>
            </p:cNvPr>
            <p:cNvCxnSpPr>
              <a:cxnSpLocks/>
              <a:stCxn id="7" idx="3"/>
              <a:endCxn id="10" idx="3"/>
            </p:cNvCxnSpPr>
            <p:nvPr/>
          </p:nvCxnSpPr>
          <p:spPr>
            <a:xfrm flipV="1">
              <a:off x="833159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6C5CBB-C97F-4DC4-965D-DEAF18715E4C}"/>
                </a:ext>
              </a:extLst>
            </p:cNvPr>
            <p:cNvCxnSpPr>
              <a:cxnSpLocks/>
              <a:stCxn id="10" idx="1"/>
              <a:endCxn id="8" idx="1"/>
            </p:cNvCxnSpPr>
            <p:nvPr/>
          </p:nvCxnSpPr>
          <p:spPr>
            <a:xfrm>
              <a:off x="875172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A46A90-D6DD-B59D-422D-625195831165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10005648" y="2634335"/>
              <a:ext cx="0" cy="12192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774D25B-FA81-37C4-4F30-0903C51FCD67}"/>
              </a:ext>
            </a:extLst>
          </p:cNvPr>
          <p:cNvSpPr txBox="1"/>
          <p:nvPr/>
        </p:nvSpPr>
        <p:spPr>
          <a:xfrm>
            <a:off x="8156282" y="1206022"/>
            <a:ext cx="16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Network access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53C271-1BEE-5CC4-26AE-EEEB6599A3E6}"/>
              </a:ext>
            </a:extLst>
          </p:cNvPr>
          <p:cNvSpPr txBox="1"/>
          <p:nvPr/>
        </p:nvSpPr>
        <p:spPr>
          <a:xfrm>
            <a:off x="10392832" y="2557724"/>
            <a:ext cx="16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Network access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D7DA5-26D3-A551-ED61-BAD30BEA72C4}"/>
              </a:ext>
            </a:extLst>
          </p:cNvPr>
          <p:cNvSpPr txBox="1"/>
          <p:nvPr/>
        </p:nvSpPr>
        <p:spPr>
          <a:xfrm>
            <a:off x="10392832" y="3330553"/>
            <a:ext cx="16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Network access</a:t>
            </a:r>
          </a:p>
        </p:txBody>
      </p:sp>
    </p:spTree>
    <p:extLst>
      <p:ext uri="{BB962C8B-B14F-4D97-AF65-F5344CB8AC3E}">
        <p14:creationId xmlns:p14="http://schemas.microsoft.com/office/powerpoint/2010/main" val="653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17C80-3813-2699-3B05-283407FB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on Friday</a:t>
            </a:r>
          </a:p>
          <a:p>
            <a:pPr lvl="1"/>
            <a:r>
              <a:rPr lang="en-US" dirty="0"/>
              <a:t>10 minutes</a:t>
            </a:r>
          </a:p>
          <a:p>
            <a:pPr lvl="1"/>
            <a:r>
              <a:rPr lang="en-US" dirty="0"/>
              <a:t>Will cover reflective programming </a:t>
            </a:r>
          </a:p>
          <a:p>
            <a:pPr lvl="2"/>
            <a:r>
              <a:rPr lang="en-US" dirty="0"/>
              <a:t>Reflection, annotations, and proxies</a:t>
            </a:r>
          </a:p>
          <a:p>
            <a:pPr lvl="1"/>
            <a:r>
              <a:rPr lang="en-US" dirty="0"/>
              <a:t>Will have MCQs and short answers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6225A9-B7A8-04C5-6624-5C64342F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743391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F582C-BF77-81B0-109D-B1231BC08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8A5B85-09CC-76AC-B6E6-E24049944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/>
          <a:lstStyle/>
          <a:p>
            <a:r>
              <a:rPr lang="en-US" dirty="0"/>
              <a:t>Can individual components be individually deployed?</a:t>
            </a:r>
          </a:p>
          <a:p>
            <a:pPr lvl="1"/>
            <a:r>
              <a:rPr lang="en-US" dirty="0"/>
              <a:t>Do I need to deploy </a:t>
            </a:r>
            <a:r>
              <a:rPr lang="en-US" dirty="0" err="1"/>
              <a:t>TweetService</a:t>
            </a:r>
            <a:r>
              <a:rPr lang="en-US" dirty="0"/>
              <a:t> to deploy </a:t>
            </a:r>
            <a:r>
              <a:rPr lang="en-US" dirty="0" err="1"/>
              <a:t>ShortURLService</a:t>
            </a:r>
            <a:r>
              <a:rPr lang="en-US" dirty="0"/>
              <a:t>?</a:t>
            </a:r>
          </a:p>
          <a:p>
            <a:r>
              <a:rPr lang="en-US" dirty="0"/>
              <a:t>Can deployment steps be automated?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5BBF3-1973-E935-45CC-72CD1E84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Deployability</a:t>
            </a:r>
            <a:endParaRPr lang="en-US" dirty="0"/>
          </a:p>
        </p:txBody>
      </p:sp>
      <p:pic>
        <p:nvPicPr>
          <p:cNvPr id="3076" name="Picture 4" descr="GitHub environments for your next big project | by Soumya Sagar | Medium">
            <a:extLst>
              <a:ext uri="{FF2B5EF4-FFF2-40B4-BE49-F238E27FC236}">
                <a16:creationId xmlns:a16="http://schemas.microsoft.com/office/drawing/2014/main" id="{0AAC6C8B-5C15-1FDC-D822-29E03206C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0373"/>
            <a:ext cx="5579018" cy="314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97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50E2EC-8DE2-62D6-22E0-192C0010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in industry and academia</a:t>
            </a:r>
          </a:p>
          <a:p>
            <a:r>
              <a:rPr lang="en-US" dirty="0"/>
              <a:t>Tremendous amount of innovation happening currently</a:t>
            </a:r>
          </a:p>
          <a:p>
            <a:r>
              <a:rPr lang="en-US" dirty="0"/>
              <a:t>Majority of topics fall under “cloud computing”</a:t>
            </a:r>
          </a:p>
          <a:p>
            <a:pPr lvl="1"/>
            <a:r>
              <a:rPr lang="en-US" dirty="0"/>
              <a:t>This course will have an overview of these topics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80D86-B91C-5C7C-0422-F86A31AC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areas of research and innovation</a:t>
            </a:r>
          </a:p>
        </p:txBody>
      </p:sp>
    </p:spTree>
    <p:extLst>
      <p:ext uri="{BB962C8B-B14F-4D97-AF65-F5344CB8AC3E}">
        <p14:creationId xmlns:p14="http://schemas.microsoft.com/office/powerpoint/2010/main" val="366873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4F27E-3DB8-4D4F-BB46-FE53DB28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  <a:p>
            <a:pPr lvl="1"/>
            <a:r>
              <a:rPr lang="en-US" dirty="0"/>
              <a:t>Virtual machines and containers for software deployment</a:t>
            </a:r>
          </a:p>
          <a:p>
            <a:r>
              <a:rPr lang="en-US" dirty="0"/>
              <a:t>Networking</a:t>
            </a:r>
          </a:p>
          <a:p>
            <a:r>
              <a:rPr lang="en-US" dirty="0">
                <a:solidFill>
                  <a:srgbClr val="646464"/>
                </a:solidFill>
              </a:rPr>
              <a:t>Security (later module)</a:t>
            </a:r>
          </a:p>
          <a:p>
            <a:r>
              <a:rPr lang="en-US" strike="sngStrike" dirty="0">
                <a:solidFill>
                  <a:srgbClr val="646464"/>
                </a:solidFill>
              </a:rPr>
              <a:t>Distributed systems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525B4-190E-B932-524E-BF26C589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systems topics</a:t>
            </a:r>
          </a:p>
        </p:txBody>
      </p:sp>
    </p:spTree>
    <p:extLst>
      <p:ext uri="{BB962C8B-B14F-4D97-AF65-F5344CB8AC3E}">
        <p14:creationId xmlns:p14="http://schemas.microsoft.com/office/powerpoint/2010/main" val="2993287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C704B-E6EF-E795-2A9C-AE44F0EA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6E6BE5-CC49-578F-E502-D88CD434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842556-C04D-5205-04AA-8C5C950C81B9}"/>
              </a:ext>
            </a:extLst>
          </p:cNvPr>
          <p:cNvSpPr/>
          <p:nvPr/>
        </p:nvSpPr>
        <p:spPr>
          <a:xfrm>
            <a:off x="2234755" y="2967335"/>
            <a:ext cx="77225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machines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1482768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51BA0B-B57A-06E3-6477-6324383EC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software architecture needs for a “virtual environment”</a:t>
            </a:r>
          </a:p>
          <a:p>
            <a:pPr lvl="1"/>
            <a:r>
              <a:rPr lang="en-US" dirty="0"/>
              <a:t>For example, autoscaling can not bring up physical machines</a:t>
            </a:r>
          </a:p>
          <a:p>
            <a:pPr lvl="2"/>
            <a:r>
              <a:rPr lang="en-US" dirty="0"/>
              <a:t>Even if it can, wasteful to have physical machines sitting around idle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42C662-E17D-5CD7-29B5-3539A0E3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865984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55B81-7CB7-27F9-EE6C-82B31F7F8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A994A0-248B-00B1-3248-1479B733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flexible use of physical machines through dynamic reconfiguring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262CDA-AEB2-CA95-5A32-6C06AC7A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and containers</a:t>
            </a:r>
          </a:p>
        </p:txBody>
      </p:sp>
      <p:pic>
        <p:nvPicPr>
          <p:cNvPr id="9218" name="Picture 2" descr="Server - Free computer icons">
            <a:extLst>
              <a:ext uri="{FF2B5EF4-FFF2-40B4-BE49-F238E27FC236}">
                <a16:creationId xmlns:a16="http://schemas.microsoft.com/office/drawing/2014/main" id="{88FCE1DE-AAED-B8F1-F2A2-EE09B9F7F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670" y="3279459"/>
            <a:ext cx="2072496" cy="20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erver - Free computer icons">
            <a:extLst>
              <a:ext uri="{FF2B5EF4-FFF2-40B4-BE49-F238E27FC236}">
                <a16:creationId xmlns:a16="http://schemas.microsoft.com/office/drawing/2014/main" id="{EA601D69-C8AA-BF83-5B65-1881FE0A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096" y="3279457"/>
            <a:ext cx="2072497" cy="207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Server - Free computer icons">
            <a:extLst>
              <a:ext uri="{FF2B5EF4-FFF2-40B4-BE49-F238E27FC236}">
                <a16:creationId xmlns:a16="http://schemas.microsoft.com/office/drawing/2014/main" id="{7329970C-F789-FEFB-0E75-1685E2F11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522" y="3279457"/>
            <a:ext cx="2072497" cy="207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85C6AA4-E9E1-40FC-077F-8977FADAABB4}"/>
              </a:ext>
            </a:extLst>
          </p:cNvPr>
          <p:cNvGrpSpPr/>
          <p:nvPr/>
        </p:nvGrpSpPr>
        <p:grpSpPr>
          <a:xfrm>
            <a:off x="9441552" y="2227708"/>
            <a:ext cx="1041488" cy="1861032"/>
            <a:chOff x="8108051" y="1595712"/>
            <a:chExt cx="1673469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C3AE5C1-3DA0-A1F2-0026-5F75EF7C7E64}"/>
                </a:ext>
              </a:extLst>
            </p:cNvPr>
            <p:cNvSpPr/>
            <p:nvPr/>
          </p:nvSpPr>
          <p:spPr>
            <a:xfrm>
              <a:off x="8108051" y="1595712"/>
              <a:ext cx="1673469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8" descr="Nodejs - Free brands and logotypes icons">
              <a:extLst>
                <a:ext uri="{FF2B5EF4-FFF2-40B4-BE49-F238E27FC236}">
                  <a16:creationId xmlns:a16="http://schemas.microsoft.com/office/drawing/2014/main" id="{22CA18C8-D5EF-B52E-A65B-908EA3CFF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531" y="1790450"/>
              <a:ext cx="1248508" cy="1248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893 ubuntu icons - Iconfinder">
              <a:extLst>
                <a:ext uri="{FF2B5EF4-FFF2-40B4-BE49-F238E27FC236}">
                  <a16:creationId xmlns:a16="http://schemas.microsoft.com/office/drawing/2014/main" id="{6596F29D-2EEF-1A48-E2EC-D9BB81A75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118" y="3127685"/>
              <a:ext cx="927101" cy="92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1FADC8-A254-F939-5BDE-95B8CC5BDBBC}"/>
                </a:ext>
              </a:extLst>
            </p:cNvPr>
            <p:cNvSpPr txBox="1"/>
            <p:nvPr/>
          </p:nvSpPr>
          <p:spPr>
            <a:xfrm>
              <a:off x="8192283" y="2854292"/>
              <a:ext cx="1505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22.04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491BE2-D4D9-D3F2-8676-3D85E6F08D87}"/>
              </a:ext>
            </a:extLst>
          </p:cNvPr>
          <p:cNvGrpSpPr/>
          <p:nvPr/>
        </p:nvGrpSpPr>
        <p:grpSpPr>
          <a:xfrm>
            <a:off x="6848355" y="2248413"/>
            <a:ext cx="1040303" cy="1850680"/>
            <a:chOff x="4406176" y="1513957"/>
            <a:chExt cx="1673469" cy="26806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C44F136-B9AD-6256-B824-FD0B42BBC59E}"/>
                </a:ext>
              </a:extLst>
            </p:cNvPr>
            <p:cNvSpPr/>
            <p:nvPr/>
          </p:nvSpPr>
          <p:spPr>
            <a:xfrm>
              <a:off x="4406176" y="1513957"/>
              <a:ext cx="1673469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6" descr="893 ubuntu icons - Iconfinder">
              <a:extLst>
                <a:ext uri="{FF2B5EF4-FFF2-40B4-BE49-F238E27FC236}">
                  <a16:creationId xmlns:a16="http://schemas.microsoft.com/office/drawing/2014/main" id="{A68385F5-10D4-B9E3-798F-20D252BB7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243" y="3045930"/>
              <a:ext cx="927101" cy="92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DA12C9-E6A1-FE32-0EC1-C57FA789BDA6}"/>
                </a:ext>
              </a:extLst>
            </p:cNvPr>
            <p:cNvSpPr txBox="1"/>
            <p:nvPr/>
          </p:nvSpPr>
          <p:spPr>
            <a:xfrm>
              <a:off x="4490408" y="2772537"/>
              <a:ext cx="1505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24.04</a:t>
              </a:r>
            </a:p>
          </p:txBody>
        </p:sp>
        <p:pic>
          <p:nvPicPr>
            <p:cNvPr id="22" name="Picture 16" descr="Python icon - Free download on Iconfinder">
              <a:extLst>
                <a:ext uri="{FF2B5EF4-FFF2-40B4-BE49-F238E27FC236}">
                  <a16:creationId xmlns:a16="http://schemas.microsoft.com/office/drawing/2014/main" id="{F0FBA1D7-D842-5050-E13E-3BAAF74B4E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055" y="1627914"/>
              <a:ext cx="1173707" cy="1173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F57A25-A80A-C61E-7921-633F6AD0C6FA}"/>
              </a:ext>
            </a:extLst>
          </p:cNvPr>
          <p:cNvGrpSpPr/>
          <p:nvPr/>
        </p:nvGrpSpPr>
        <p:grpSpPr>
          <a:xfrm>
            <a:off x="3929895" y="2238059"/>
            <a:ext cx="1040303" cy="1850680"/>
            <a:chOff x="4406176" y="1513957"/>
            <a:chExt cx="1673469" cy="268066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8A041F3-93DF-1C67-8594-18122D5D29DC}"/>
                </a:ext>
              </a:extLst>
            </p:cNvPr>
            <p:cNvSpPr/>
            <p:nvPr/>
          </p:nvSpPr>
          <p:spPr>
            <a:xfrm>
              <a:off x="4406176" y="1513957"/>
              <a:ext cx="1673469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6" descr="893 ubuntu icons - Iconfinder">
              <a:extLst>
                <a:ext uri="{FF2B5EF4-FFF2-40B4-BE49-F238E27FC236}">
                  <a16:creationId xmlns:a16="http://schemas.microsoft.com/office/drawing/2014/main" id="{69CBA35E-D417-0B71-2C6E-A18DF3875D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243" y="3045930"/>
              <a:ext cx="927101" cy="92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830E0C-71EC-497B-2FB2-70A8B6DA557B}"/>
                </a:ext>
              </a:extLst>
            </p:cNvPr>
            <p:cNvSpPr txBox="1"/>
            <p:nvPr/>
          </p:nvSpPr>
          <p:spPr>
            <a:xfrm>
              <a:off x="4490408" y="2772537"/>
              <a:ext cx="1505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23.04</a:t>
              </a:r>
            </a:p>
          </p:txBody>
        </p:sp>
        <p:pic>
          <p:nvPicPr>
            <p:cNvPr id="28" name="Picture 16" descr="Python icon - Free download on Iconfinder">
              <a:extLst>
                <a:ext uri="{FF2B5EF4-FFF2-40B4-BE49-F238E27FC236}">
                  <a16:creationId xmlns:a16="http://schemas.microsoft.com/office/drawing/2014/main" id="{F2CD6797-0223-6D43-77A8-B0CBD94ED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055" y="1627914"/>
              <a:ext cx="1173707" cy="1173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2" descr="Google analytics data for viral post">
            <a:extLst>
              <a:ext uri="{FF2B5EF4-FFF2-40B4-BE49-F238E27FC236}">
                <a16:creationId xmlns:a16="http://schemas.microsoft.com/office/drawing/2014/main" id="{1C5C545B-C566-64D6-0C2A-87FE7937B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55" y="4315707"/>
            <a:ext cx="2257849" cy="170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1C92882-961A-E65A-6ED4-D484ADA07A09}"/>
              </a:ext>
            </a:extLst>
          </p:cNvPr>
          <p:cNvSpPr/>
          <p:nvPr/>
        </p:nvSpPr>
        <p:spPr>
          <a:xfrm>
            <a:off x="862759" y="4591245"/>
            <a:ext cx="1212846" cy="1369649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D01CD2-10AA-151C-1769-2FC7C613485E}"/>
              </a:ext>
            </a:extLst>
          </p:cNvPr>
          <p:cNvGrpSpPr/>
          <p:nvPr/>
        </p:nvGrpSpPr>
        <p:grpSpPr>
          <a:xfrm>
            <a:off x="6849542" y="2238061"/>
            <a:ext cx="1041488" cy="1861032"/>
            <a:chOff x="8108051" y="1595713"/>
            <a:chExt cx="1673469" cy="268066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E6BD648-6D9B-399B-E0FD-4CF8F0F7D23C}"/>
                </a:ext>
              </a:extLst>
            </p:cNvPr>
            <p:cNvSpPr/>
            <p:nvPr/>
          </p:nvSpPr>
          <p:spPr>
            <a:xfrm>
              <a:off x="8108051" y="1595713"/>
              <a:ext cx="1673469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18" descr="Nodejs - Free brands and logotypes icons">
              <a:extLst>
                <a:ext uri="{FF2B5EF4-FFF2-40B4-BE49-F238E27FC236}">
                  <a16:creationId xmlns:a16="http://schemas.microsoft.com/office/drawing/2014/main" id="{55054773-4456-3DBB-32A7-735481235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531" y="1790450"/>
              <a:ext cx="1248508" cy="1248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893 ubuntu icons - Iconfinder">
              <a:extLst>
                <a:ext uri="{FF2B5EF4-FFF2-40B4-BE49-F238E27FC236}">
                  <a16:creationId xmlns:a16="http://schemas.microsoft.com/office/drawing/2014/main" id="{09446411-91E0-A178-0916-D237D37B5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118" y="3127685"/>
              <a:ext cx="927101" cy="92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7A78F4-833C-C126-B2E9-972A5647A169}"/>
                </a:ext>
              </a:extLst>
            </p:cNvPr>
            <p:cNvSpPr txBox="1"/>
            <p:nvPr/>
          </p:nvSpPr>
          <p:spPr>
            <a:xfrm>
              <a:off x="8192283" y="2854292"/>
              <a:ext cx="1505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22.04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FE4FB82-EDAF-D5B2-CA42-FC5573B9559D}"/>
              </a:ext>
            </a:extLst>
          </p:cNvPr>
          <p:cNvGrpSpPr/>
          <p:nvPr/>
        </p:nvGrpSpPr>
        <p:grpSpPr>
          <a:xfrm>
            <a:off x="3928710" y="2223071"/>
            <a:ext cx="1041488" cy="1861032"/>
            <a:chOff x="8108051" y="1595712"/>
            <a:chExt cx="1673469" cy="268066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2EA4CD3-5101-8741-DFB3-1D050D706E10}"/>
                </a:ext>
              </a:extLst>
            </p:cNvPr>
            <p:cNvSpPr/>
            <p:nvPr/>
          </p:nvSpPr>
          <p:spPr>
            <a:xfrm>
              <a:off x="8108051" y="1595712"/>
              <a:ext cx="1673469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18" descr="Nodejs - Free brands and logotypes icons">
              <a:extLst>
                <a:ext uri="{FF2B5EF4-FFF2-40B4-BE49-F238E27FC236}">
                  <a16:creationId xmlns:a16="http://schemas.microsoft.com/office/drawing/2014/main" id="{688DBD49-F653-D5D1-5C43-A213CD29A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531" y="1790450"/>
              <a:ext cx="1248508" cy="1248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 descr="893 ubuntu icons - Iconfinder">
              <a:extLst>
                <a:ext uri="{FF2B5EF4-FFF2-40B4-BE49-F238E27FC236}">
                  <a16:creationId xmlns:a16="http://schemas.microsoft.com/office/drawing/2014/main" id="{E72A3839-A422-E233-0375-3A879A546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118" y="3127685"/>
              <a:ext cx="927101" cy="92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B73553-1A83-3317-4724-E0DA9D254391}"/>
                </a:ext>
              </a:extLst>
            </p:cNvPr>
            <p:cNvSpPr txBox="1"/>
            <p:nvPr/>
          </p:nvSpPr>
          <p:spPr>
            <a:xfrm>
              <a:off x="8192283" y="2854292"/>
              <a:ext cx="1505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22.04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511163-9525-696C-58F9-2094989BCB31}"/>
              </a:ext>
            </a:extLst>
          </p:cNvPr>
          <p:cNvSpPr txBox="1"/>
          <p:nvPr/>
        </p:nvSpPr>
        <p:spPr>
          <a:xfrm>
            <a:off x="1337013" y="4699000"/>
            <a:ext cx="233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http://app.com/app.js</a:t>
            </a:r>
          </a:p>
        </p:txBody>
      </p:sp>
    </p:spTree>
    <p:extLst>
      <p:ext uri="{BB962C8B-B14F-4D97-AF65-F5344CB8AC3E}">
        <p14:creationId xmlns:p14="http://schemas.microsoft.com/office/powerpoint/2010/main" val="274206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DB0D1-B297-8B3A-14B3-A16A8D8E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virtual machine?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71B51-CCED-A11D-295A-991E521D2D5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Isolated environment that emulates a physical machine</a:t>
            </a:r>
          </a:p>
          <a:p>
            <a:r>
              <a:rPr lang="en-US" dirty="0"/>
              <a:t>A hypervisor runs on the hardware</a:t>
            </a:r>
          </a:p>
          <a:p>
            <a:r>
              <a:rPr lang="en-US" dirty="0"/>
              <a:t>Each VM has its own kernel</a:t>
            </a:r>
          </a:p>
          <a:p>
            <a:r>
              <a:rPr lang="en-US" dirty="0"/>
              <a:t>Isolation enforced by hardware</a:t>
            </a:r>
          </a:p>
          <a:p>
            <a:pPr lvl="1"/>
            <a:r>
              <a:rPr lang="en-US" dirty="0"/>
              <a:t>Intel VT-x or AMD-V</a:t>
            </a: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2214118-D8A5-04E3-A7B6-34DB46985E93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F3B6AF9-1289-4BC4-A2F7-3F93C1929573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23A893-A8B0-32FC-5805-AE768CE8F099}"/>
                </a:ext>
              </a:extLst>
            </p:cNvPr>
            <p:cNvGrpSpPr/>
            <p:nvPr/>
          </p:nvGrpSpPr>
          <p:grpSpPr>
            <a:xfrm>
              <a:off x="5241071" y="2605712"/>
              <a:ext cx="1532791" cy="779658"/>
              <a:chOff x="5241071" y="2605712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A59E618-2A31-4138-AAD6-D92091B258A8}"/>
                  </a:ext>
                </a:extLst>
              </p:cNvPr>
              <p:cNvSpPr/>
              <p:nvPr/>
            </p:nvSpPr>
            <p:spPr>
              <a:xfrm>
                <a:off x="5241071" y="2605712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FEAC0B39-1FD9-1541-E315-6E22D4115F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010" y="3074708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F6524825-F651-38FE-4E5E-F075DD42B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910B156-BA49-2C72-0804-8987D8CF2DEA}"/>
                </a:ext>
              </a:extLst>
            </p:cNvPr>
            <p:cNvSpPr/>
            <p:nvPr/>
          </p:nvSpPr>
          <p:spPr>
            <a:xfrm>
              <a:off x="5224911" y="3387151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5.4.1</a:t>
              </a:r>
              <a:endParaRPr lang="en-US" sz="105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A7BEA4-6C97-5783-39AD-3DA9D11E60F6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EC5731D-942A-E968-B456-1AB1D6D05EDD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3C0779B-0D13-4C2D-6524-6006E4DB9554}"/>
                </a:ext>
              </a:extLst>
            </p:cNvPr>
            <p:cNvSpPr/>
            <p:nvPr/>
          </p:nvSpPr>
          <p:spPr>
            <a:xfrm>
              <a:off x="8223177" y="2605713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E046C7CC-9B6C-40ED-653C-CE62D212D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0325" y="3050728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160266B5-C917-E742-1CF7-00D9F8E4E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F928235-BD24-BA6A-0BBC-38DF86CC9015}"/>
                </a:ext>
              </a:extLst>
            </p:cNvPr>
            <p:cNvSpPr/>
            <p:nvPr/>
          </p:nvSpPr>
          <p:spPr>
            <a:xfrm>
              <a:off x="8129999" y="3418787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6.0.2</a:t>
              </a:r>
              <a:endParaRPr lang="en-US" sz="105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E61088-471A-1AAC-7C55-E01BF829707C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607899-BF97-DA3D-4D6B-C47A2200875C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3C6A56A-2003-1853-92DC-24BA370DC44C}"/>
                </a:ext>
              </a:extLst>
            </p:cNvPr>
            <p:cNvSpPr/>
            <p:nvPr/>
          </p:nvSpPr>
          <p:spPr>
            <a:xfrm>
              <a:off x="10160214" y="2605713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3B2DE27E-695D-282B-8B0A-9ABE9A487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9279" y="3074708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12504F8E-70D8-68AD-4942-2E7E90770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D031DCC-7C63-A2BD-4989-CD2DE745B5D4}"/>
                </a:ext>
              </a:extLst>
            </p:cNvPr>
            <p:cNvSpPr/>
            <p:nvPr/>
          </p:nvSpPr>
          <p:spPr>
            <a:xfrm>
              <a:off x="10010797" y="3440106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4.4.7</a:t>
              </a:r>
              <a:endParaRPr lang="en-US" sz="1050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24D6C5A-BC15-6F0F-2EEE-CBD2D41ECB5D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34FC105B-616F-58AB-A676-D601762F9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916EEC-3341-EC59-D2DF-B739B6AB00E3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rgbClr val="B9B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Hypervisor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428C7F8-A87B-B314-656C-DB452865995F}"/>
              </a:ext>
            </a:extLst>
          </p:cNvPr>
          <p:cNvGrpSpPr/>
          <p:nvPr/>
        </p:nvGrpSpPr>
        <p:grpSpPr>
          <a:xfrm>
            <a:off x="5877903" y="1026543"/>
            <a:ext cx="5875346" cy="4200070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F72711-5255-D287-B303-020984551AEC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A5933-73C2-6F08-E411-E91C0D2EB1B3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D9F128-E050-8894-7D48-B667D117B57B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37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B9F4F-258D-672B-BEFC-53894BAAE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0F778-6F90-209B-A564-FEA6BB0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virtual machine?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02242-5CF4-EBB0-BF46-EC12ECF17BC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Special CPU instructions to enter and exit VMs</a:t>
            </a:r>
          </a:p>
          <a:p>
            <a:pPr lvl="1"/>
            <a:r>
              <a:rPr lang="en-US" dirty="0"/>
              <a:t>VMRUN to enter “guest mode” and run the VM</a:t>
            </a:r>
          </a:p>
          <a:p>
            <a:pPr lvl="1"/>
            <a:r>
              <a:rPr lang="en-US" dirty="0"/>
              <a:t>VMCALL to exit “guest mode” and execute host code</a:t>
            </a:r>
          </a:p>
          <a:p>
            <a:r>
              <a:rPr lang="en-US" dirty="0"/>
              <a:t>Expensive instructions and also cause cache, TLB invalidations</a:t>
            </a: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A350B7-13C3-3097-9B9B-250559550FE3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0822991-138D-EBA4-D0B7-A3EB7F430855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D18B8D2-D0D7-2CE8-E767-48560945C5DC}"/>
                </a:ext>
              </a:extLst>
            </p:cNvPr>
            <p:cNvGrpSpPr/>
            <p:nvPr/>
          </p:nvGrpSpPr>
          <p:grpSpPr>
            <a:xfrm>
              <a:off x="5241071" y="2605712"/>
              <a:ext cx="1532791" cy="779658"/>
              <a:chOff x="5241071" y="2605712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E71393B-81A2-6140-22FE-AC4984E66916}"/>
                  </a:ext>
                </a:extLst>
              </p:cNvPr>
              <p:cNvSpPr/>
              <p:nvPr/>
            </p:nvSpPr>
            <p:spPr>
              <a:xfrm>
                <a:off x="5241071" y="2605712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3A338AD9-1217-4394-FC43-E525B4A0CA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010" y="3074708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FE7A58F5-4CB8-5E24-60A8-53C29421B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A7F3A27-A14B-773C-6188-E6B4D64858FC}"/>
                </a:ext>
              </a:extLst>
            </p:cNvPr>
            <p:cNvSpPr/>
            <p:nvPr/>
          </p:nvSpPr>
          <p:spPr>
            <a:xfrm>
              <a:off x="5224911" y="3387151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5.4.1</a:t>
              </a:r>
              <a:endParaRPr lang="en-US" sz="105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345CB2-AD44-92BB-2F56-5046A496D43E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EEF0FB-D14C-4AF3-A0EA-C61590AB57A3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E4FC357-7E4C-903C-29FD-14366FE3B1B3}"/>
                </a:ext>
              </a:extLst>
            </p:cNvPr>
            <p:cNvSpPr/>
            <p:nvPr/>
          </p:nvSpPr>
          <p:spPr>
            <a:xfrm>
              <a:off x="8223177" y="2605713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D3CEBD62-418A-BF6A-5668-6BFA2979A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0325" y="3050728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937732FA-9249-8BDE-1494-F73E029C9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351D91B-CD72-EE65-7619-8D21EF671568}"/>
                </a:ext>
              </a:extLst>
            </p:cNvPr>
            <p:cNvSpPr/>
            <p:nvPr/>
          </p:nvSpPr>
          <p:spPr>
            <a:xfrm>
              <a:off x="8129999" y="3418787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6.0.2</a:t>
              </a:r>
              <a:endParaRPr lang="en-US" sz="105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99B51D-C664-AA5A-E584-551856D25852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2260FDE-9A8E-9EBE-DBFB-0AA62DAD1B8B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68BDEBC-D08F-5077-DA4E-CA8D8D203FE1}"/>
                </a:ext>
              </a:extLst>
            </p:cNvPr>
            <p:cNvSpPr/>
            <p:nvPr/>
          </p:nvSpPr>
          <p:spPr>
            <a:xfrm>
              <a:off x="10160214" y="2605713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3F42058C-40DD-784B-0477-215EA5AF1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9279" y="3074708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B92E5D59-9533-93A7-2731-6AB053C72F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0D083D2-B81B-15DB-5B3F-14074A935735}"/>
                </a:ext>
              </a:extLst>
            </p:cNvPr>
            <p:cNvSpPr/>
            <p:nvPr/>
          </p:nvSpPr>
          <p:spPr>
            <a:xfrm>
              <a:off x="10010797" y="3440106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4.4.7</a:t>
              </a:r>
              <a:endParaRPr lang="en-US" sz="1050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5A346F-AADD-314C-9B64-F435F3B1DF95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4C39D654-783E-6B25-0C8C-63CF6C2FC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DE39C86-C93F-8F1C-C491-A9257BB20607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rgbClr val="B9B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Hypervisor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FC6903-86D0-A55A-6D34-F1E632D8A265}"/>
              </a:ext>
            </a:extLst>
          </p:cNvPr>
          <p:cNvGrpSpPr/>
          <p:nvPr/>
        </p:nvGrpSpPr>
        <p:grpSpPr>
          <a:xfrm>
            <a:off x="5877903" y="1026543"/>
            <a:ext cx="5875346" cy="4200070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98E039-2AFC-5D59-4C81-0A3D1BECB48F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34933CF-C0E7-048B-4E27-3C63DF73E7F1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3165AC-A6C0-FE0E-1D2D-E08A1710EE61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3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1FD07-85A1-EB78-5F46-DBA422810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18D5FB-DE50-D817-649D-8891AF3E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DFDB5-34DA-CF7A-2129-1F30E3BC05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Isolated environment that emulates a physical machine</a:t>
            </a:r>
          </a:p>
          <a:p>
            <a:r>
              <a:rPr lang="en-US" dirty="0"/>
              <a:t>Each container shares the host kernel</a:t>
            </a:r>
          </a:p>
          <a:p>
            <a:r>
              <a:rPr lang="en-US" dirty="0"/>
              <a:t>Isolation enforced by software</a:t>
            </a:r>
          </a:p>
          <a:p>
            <a:pPr lvl="1"/>
            <a:r>
              <a:rPr lang="en-US" dirty="0"/>
              <a:t>Namespaces and </a:t>
            </a:r>
            <a:r>
              <a:rPr lang="en-US" dirty="0" err="1"/>
              <a:t>cgroups</a:t>
            </a:r>
            <a:r>
              <a:rPr lang="en-US" dirty="0"/>
              <a:t> in the Linux kernel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69647D-F401-B7B6-0B18-F06C2FD68EF4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BF61166-92AF-C629-1927-919B11370055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BDCD8F-6160-5AEF-3BC1-5DF07D312C6B}"/>
                </a:ext>
              </a:extLst>
            </p:cNvPr>
            <p:cNvGrpSpPr/>
            <p:nvPr/>
          </p:nvGrpSpPr>
          <p:grpSpPr>
            <a:xfrm>
              <a:off x="5241416" y="3228509"/>
              <a:ext cx="1532791" cy="779658"/>
              <a:chOff x="5241416" y="3228509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E956420-E1C5-D4A2-7BDE-23FD8A3FBF09}"/>
                  </a:ext>
                </a:extLst>
              </p:cNvPr>
              <p:cNvSpPr/>
              <p:nvPr/>
            </p:nvSpPr>
            <p:spPr>
              <a:xfrm>
                <a:off x="5241416" y="3228509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6D6FF51D-5E15-A343-777D-34E87947BA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355" y="3697505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E5A833B6-10D7-60EE-5B85-31896879A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6F9A14-66E8-63B4-F5B5-70654ABC9963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8B001A9-F328-E140-5EB8-C4CC5D686FF3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973BDFC-D94C-8E53-E3BC-954EA49F13E7}"/>
                </a:ext>
              </a:extLst>
            </p:cNvPr>
            <p:cNvSpPr/>
            <p:nvPr/>
          </p:nvSpPr>
          <p:spPr>
            <a:xfrm>
              <a:off x="8232965" y="3230184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C08D8A0E-CA1D-1C57-DD6E-4721B5FE2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0113" y="3675199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A345BA9A-4CC2-314A-F50A-AC2F6A491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353973-1280-477F-87B1-AEBCF87E0664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CFF74C2-4200-F0A8-3EC8-044DF0F4F673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693CB1-DA6A-C88D-A43A-CE816FDAD59A}"/>
                </a:ext>
              </a:extLst>
            </p:cNvPr>
            <p:cNvSpPr/>
            <p:nvPr/>
          </p:nvSpPr>
          <p:spPr>
            <a:xfrm>
              <a:off x="10207907" y="3228509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E3F756F1-4BBE-7285-E6DF-B609E1D69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6972" y="3697504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00FCD4EE-ABF1-23B2-6D7A-56E48AA8C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A69FC0D-A29F-357F-894C-50C2318AF6FE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B92B222F-CA25-C93C-52CF-CAD632DE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566E8B-ABF8-A11F-E69E-CD81A6F02AAE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15351F-436E-CCBC-4472-78491CB1BFBD}"/>
              </a:ext>
            </a:extLst>
          </p:cNvPr>
          <p:cNvGrpSpPr/>
          <p:nvPr/>
        </p:nvGrpSpPr>
        <p:grpSpPr>
          <a:xfrm>
            <a:off x="5877903" y="1026543"/>
            <a:ext cx="5875346" cy="3342257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E3AB60-F6BE-08C0-3C0E-56C4838817AC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DCD7A2-F7F5-12F6-D36D-AE9C802D6714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7301F4-07B8-49E7-09AA-0DB1F96B819A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41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FE6ED-5225-8CC5-8FD9-3E4B4BC5E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89947-549B-F975-F298-5015FE80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3B0D8-2C70-9BE6-D6BF-D9739EC070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Namespaces partition kernel resources in software</a:t>
            </a:r>
          </a:p>
          <a:p>
            <a:r>
              <a:rPr lang="en-US" dirty="0"/>
              <a:t>E.g., a process can only see the filesystem in its own namespace</a:t>
            </a:r>
          </a:p>
          <a:p>
            <a:r>
              <a:rPr lang="en-US" dirty="0"/>
              <a:t>No hardware instructions executed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F13648-7750-EFDD-A13C-B59F0C8C6F8F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ADE431-DD7E-A85F-B2EB-4529E87E051D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C458024-1D27-3EE8-511C-1AE4792C36EA}"/>
                </a:ext>
              </a:extLst>
            </p:cNvPr>
            <p:cNvGrpSpPr/>
            <p:nvPr/>
          </p:nvGrpSpPr>
          <p:grpSpPr>
            <a:xfrm>
              <a:off x="5241416" y="3228509"/>
              <a:ext cx="1532791" cy="779658"/>
              <a:chOff x="5241416" y="3228509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10181D5-6387-F3A5-3955-24DF184BC6F7}"/>
                  </a:ext>
                </a:extLst>
              </p:cNvPr>
              <p:cNvSpPr/>
              <p:nvPr/>
            </p:nvSpPr>
            <p:spPr>
              <a:xfrm>
                <a:off x="5241416" y="3228509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B21A42CE-B914-C684-30AC-5BFF73FEBB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355" y="3697505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EFD130A5-1010-9D95-0230-09ED417F8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5843C8-8C89-8AC6-DB32-6BB9713A9034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E79730-90FF-B473-998F-728EDBBBC5CA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3434F3-A177-05D0-8844-02EBE2A15FE9}"/>
                </a:ext>
              </a:extLst>
            </p:cNvPr>
            <p:cNvSpPr/>
            <p:nvPr/>
          </p:nvSpPr>
          <p:spPr>
            <a:xfrm>
              <a:off x="8232965" y="3230184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476D05B3-6EE6-9BB4-9263-80828C070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0113" y="3675199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F265E939-4906-1AFD-275D-65E0353DDE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7F58FE-1389-9D1C-B4A8-999EB3D094FC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DFBB39-E4AE-E493-AF71-0D1E7EFFF5CA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2037789-FCA7-A045-EBD0-77A08FF8299A}"/>
                </a:ext>
              </a:extLst>
            </p:cNvPr>
            <p:cNvSpPr/>
            <p:nvPr/>
          </p:nvSpPr>
          <p:spPr>
            <a:xfrm>
              <a:off x="10207907" y="3228509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7A397081-AB5A-D95F-EECC-5DA178E1E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6972" y="3697504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BEC7D922-7B38-1315-D006-39E7E3728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57DE14A-79F8-1717-2BCC-445CA45FD193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8C01E-6FCB-4806-B634-6F51C5610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23B2371-3456-DE47-75F4-59C160AFA8C0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643C45-5B1D-27F2-7C3B-8883B5B40BD3}"/>
              </a:ext>
            </a:extLst>
          </p:cNvPr>
          <p:cNvGrpSpPr/>
          <p:nvPr/>
        </p:nvGrpSpPr>
        <p:grpSpPr>
          <a:xfrm>
            <a:off x="5877903" y="1026543"/>
            <a:ext cx="5875346" cy="3342257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063FC9-AF9E-FCBF-25BF-BB28A50E91CD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5EB49C-803E-862D-869B-248B8AC14232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93162C-5FF2-0C50-0053-DFF724DE024A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14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6C1A28-CA6B-5C7F-4FFF-9953330D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architecture overview</a:t>
            </a:r>
          </a:p>
          <a:p>
            <a:r>
              <a:rPr lang="en-US" dirty="0"/>
              <a:t>Necessary background</a:t>
            </a:r>
          </a:p>
          <a:p>
            <a:r>
              <a:rPr lang="en-US" dirty="0"/>
              <a:t>HW2 discussion</a:t>
            </a:r>
          </a:p>
          <a:p>
            <a:r>
              <a:rPr lang="en-US" dirty="0"/>
              <a:t>HW1 feedback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F449CC-05C2-9F1D-467B-7B7ED738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E84167-3085-ACC2-1494-CDDBEC3526C4}"/>
              </a:ext>
            </a:extLst>
          </p:cNvPr>
          <p:cNvCxnSpPr>
            <a:cxnSpLocks/>
          </p:cNvCxnSpPr>
          <p:nvPr/>
        </p:nvCxnSpPr>
        <p:spPr>
          <a:xfrm>
            <a:off x="152400" y="2907323"/>
            <a:ext cx="11805138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30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B7D8D-E1EC-8ED1-7D99-3F71CF25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Containers are more lightweight</a:t>
            </a:r>
          </a:p>
          <a:p>
            <a:pPr lvl="1"/>
            <a:r>
              <a:rPr lang="en-US" dirty="0"/>
              <a:t>Switching between containers is done in the OS kernel</a:t>
            </a:r>
          </a:p>
          <a:p>
            <a:pPr lvl="1"/>
            <a:r>
              <a:rPr lang="en-US" dirty="0"/>
              <a:t>Containers </a:t>
            </a:r>
            <a:r>
              <a:rPr lang="en-US" b="1" i="1" dirty="0"/>
              <a:t>share </a:t>
            </a:r>
            <a:r>
              <a:rPr lang="en-US" dirty="0"/>
              <a:t>the OS kernel</a:t>
            </a:r>
          </a:p>
          <a:p>
            <a:pPr lvl="2"/>
            <a:r>
              <a:rPr lang="en-US" dirty="0"/>
              <a:t>Smaller memory footprint than a VM</a:t>
            </a:r>
          </a:p>
          <a:p>
            <a:pPr lvl="2"/>
            <a:r>
              <a:rPr lang="en-US" dirty="0"/>
              <a:t>Limitations – can’t run unsupported containers</a:t>
            </a:r>
          </a:p>
          <a:p>
            <a:r>
              <a:rPr lang="en-US" dirty="0"/>
              <a:t>Containers are less secure</a:t>
            </a:r>
          </a:p>
          <a:p>
            <a:pPr lvl="1"/>
            <a:r>
              <a:rPr lang="en-US" dirty="0"/>
              <a:t>Isolation between containers is maintained by software (the OS kernel)</a:t>
            </a:r>
          </a:p>
          <a:p>
            <a:r>
              <a:rPr lang="en-US" dirty="0"/>
              <a:t>Approaches to improve container security and reduce VM overhead</a:t>
            </a:r>
          </a:p>
          <a:p>
            <a:pPr lvl="1"/>
            <a:r>
              <a:rPr lang="en-US" dirty="0"/>
              <a:t>Out of scope of syllabus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CFBED9-530C-E896-8B7A-875D45D6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vs. containers</a:t>
            </a:r>
          </a:p>
        </p:txBody>
      </p:sp>
    </p:spTree>
    <p:extLst>
      <p:ext uri="{BB962C8B-B14F-4D97-AF65-F5344CB8AC3E}">
        <p14:creationId xmlns:p14="http://schemas.microsoft.com/office/powerpoint/2010/main" val="286144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012E1-3C98-F7F6-8C08-DF48848D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depends on deployment scenario</a:t>
            </a:r>
          </a:p>
          <a:p>
            <a:pPr lvl="1"/>
            <a:r>
              <a:rPr lang="en-US" dirty="0"/>
              <a:t>On self-owned machines, containers are adequate</a:t>
            </a:r>
          </a:p>
          <a:p>
            <a:pPr lvl="2"/>
            <a:r>
              <a:rPr lang="en-US" dirty="0"/>
              <a:t>Personal servers, personal cloud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B8C9CB-1EFD-8FE2-A35E-A89BB495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vs. containers</a:t>
            </a:r>
          </a:p>
        </p:txBody>
      </p:sp>
    </p:spTree>
    <p:extLst>
      <p:ext uri="{BB962C8B-B14F-4D97-AF65-F5344CB8AC3E}">
        <p14:creationId xmlns:p14="http://schemas.microsoft.com/office/powerpoint/2010/main" val="1129310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87867-E636-9B5B-F78E-DF5E1C88A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FC7EA-CCA6-9761-F54A-FF99DE2F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VMs necessary for security on cloud machines</a:t>
            </a:r>
          </a:p>
          <a:p>
            <a:pPr lvl="1"/>
            <a:r>
              <a:rPr lang="en-US" dirty="0"/>
              <a:t>Multiple “tenants” can have their apps running on the same host machine</a:t>
            </a:r>
          </a:p>
          <a:p>
            <a:pPr lvl="1"/>
            <a:r>
              <a:rPr lang="en-US" dirty="0"/>
              <a:t>Needs stronger isolation between them</a:t>
            </a:r>
          </a:p>
          <a:p>
            <a:pPr lvl="1"/>
            <a:r>
              <a:rPr lang="en-US" dirty="0"/>
              <a:t>AWS cloud, Google cloud, etc.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314C25-9AB7-7A01-DAD6-B584CADD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vs. containers</a:t>
            </a:r>
          </a:p>
        </p:txBody>
      </p:sp>
    </p:spTree>
    <p:extLst>
      <p:ext uri="{BB962C8B-B14F-4D97-AF65-F5344CB8AC3E}">
        <p14:creationId xmlns:p14="http://schemas.microsoft.com/office/powerpoint/2010/main" val="597442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23A98-90F0-0C56-F381-4C52E2007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50CA2-2120-E0DB-BCE5-5FE79EA22A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C3138-B44C-D8A2-C0DE-4EBC75DC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72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18CF2C-A9BC-1EF7-0719-E956E59E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Networking fundamentals</a:t>
            </a:r>
          </a:p>
          <a:p>
            <a:r>
              <a:rPr lang="en-US" dirty="0"/>
              <a:t>HTTP methods </a:t>
            </a:r>
          </a:p>
          <a:p>
            <a:r>
              <a:rPr lang="en-US" dirty="0"/>
              <a:t>Apache HTTP demo</a:t>
            </a:r>
          </a:p>
          <a:p>
            <a:r>
              <a:rPr lang="en-US" dirty="0"/>
              <a:t>Wireshark demo</a:t>
            </a:r>
          </a:p>
          <a:p>
            <a:r>
              <a:rPr lang="en-US" dirty="0"/>
              <a:t>Application servers</a:t>
            </a:r>
          </a:p>
          <a:p>
            <a:pPr lvl="2"/>
            <a:r>
              <a:rPr lang="en-US" dirty="0"/>
              <a:t>Apache Tomcat</a:t>
            </a:r>
          </a:p>
          <a:p>
            <a:r>
              <a:rPr lang="en-US" dirty="0"/>
              <a:t>Client server architecture</a:t>
            </a:r>
          </a:p>
          <a:p>
            <a:r>
              <a:rPr lang="en-US" dirty="0"/>
              <a:t>Microservices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267F1D-4C15-0FA0-11B6-EC61DE81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6A3F9B-01F7-F04D-65D8-ED1CE0D4CD87}"/>
              </a:ext>
            </a:extLst>
          </p:cNvPr>
          <p:cNvCxnSpPr/>
          <p:nvPr/>
        </p:nvCxnSpPr>
        <p:spPr>
          <a:xfrm>
            <a:off x="0" y="5275385"/>
            <a:ext cx="12192000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DFDC02-60EB-C2F5-88F0-AC97696FDBB1}"/>
              </a:ext>
            </a:extLst>
          </p:cNvPr>
          <p:cNvSpPr txBox="1"/>
          <p:nvPr/>
        </p:nvSpPr>
        <p:spPr>
          <a:xfrm>
            <a:off x="6829865" y="1526345"/>
            <a:ext cx="27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Continue during Discussion</a:t>
            </a:r>
          </a:p>
        </p:txBody>
      </p:sp>
    </p:spTree>
    <p:extLst>
      <p:ext uri="{BB962C8B-B14F-4D97-AF65-F5344CB8AC3E}">
        <p14:creationId xmlns:p14="http://schemas.microsoft.com/office/powerpoint/2010/main" val="618642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C6015-617F-4C8C-7CAE-6E74660B8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7D5546-C12B-AEC6-0EAE-20F7F3F7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A0A16D-DD0F-7C64-63DC-8ABFC0BB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086DAC-5990-ED4F-ACCE-E00E33760D9D}"/>
              </a:ext>
            </a:extLst>
          </p:cNvPr>
          <p:cNvSpPr/>
          <p:nvPr/>
        </p:nvSpPr>
        <p:spPr>
          <a:xfrm>
            <a:off x="2948385" y="2967335"/>
            <a:ext cx="62952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Networking fundamentals</a:t>
            </a:r>
          </a:p>
        </p:txBody>
      </p:sp>
    </p:spTree>
    <p:extLst>
      <p:ext uri="{BB962C8B-B14F-4D97-AF65-F5344CB8AC3E}">
        <p14:creationId xmlns:p14="http://schemas.microsoft.com/office/powerpoint/2010/main" val="2752504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30597-842E-707C-B766-6ABBB6CEF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F7372D-587A-794A-9C71-BAEF8382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Networked components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2FF42C-0C8F-4DCC-3161-065BE66073F8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37E6AC-FEE9-2ED0-81BB-21C81AE1B9F6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7914DD-A50F-8FFF-7F99-EDC931A94FA2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3A7E6A-9FCF-9BAB-241B-090FF3AB515F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394B1F-7FF3-44D1-6001-EFD7EB252EC6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79907A-4771-AE0E-C5C0-644B43FBC3E0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74515A-DDB6-6920-E14D-750AF6CEC044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CE64CE-1576-EFC2-1E4F-5EA55C874722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D3E9BD-6727-BCA8-8F66-3440B5BB8F26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2E7166-A7CF-8898-7EBB-E810A46DCF82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568512-4610-6DC3-2556-26799644C491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900D6F-3967-2B7A-CE34-41F9870D875E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83F654-9E3B-21EE-C2F8-561B667B7D72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3B892-1C54-39D1-FBED-56CAD8D5A5AA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5B7956-3F94-C9D2-A8BE-6F6AD792F291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F5A440-20B2-907D-E231-0E7FB46F8C78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EF5544-9569-AFF1-54D0-2C792B6C7617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6BB450-2F2E-57DC-BB60-A2E8472F67EF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BAB2B1-0BC7-A76C-7A07-5BB071812A04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71C6BB1-4EA6-E790-5DD7-97EEF6D3DFF0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0F4F09-5B6B-15D2-E565-2E46F28D0DE3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2DB045-29A8-56D3-0438-A3949E27A2C2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60C04ED-CABD-486E-0098-CC32C8A2659D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1EEF75-B4D1-65BD-66D6-1C9B4EF980B5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6770FC2-610E-3644-A0EF-86749C4C2091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74563-DE3B-2F1C-D984-871160A5FD55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F78315-B233-6018-F46C-B2B44A9E502C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E0AFFC0-B6D3-F8A0-4F91-7CF6EB5BDCB1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1A64528-8AD9-67D0-CECA-67C6A9037B46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BE4923F-7B25-EABC-1E0F-859E2B976FA0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DF0F798-DA16-47B0-923C-07EFCB6CFF72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B4D361-CD6A-AC67-1CCA-07C8EAA90280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0C5FA3-EAE5-E917-BA31-A5BF8C2B30FE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C13170-8F6E-27D2-2ADC-6D055BCCD48E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5B1250-C2CF-4657-EA1F-E56062672CD0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B08D43-A862-0E0B-715C-484E06D86803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F36F35-7CF8-C4AD-6AFB-9158AD2A14F6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85402B-33AA-780C-6910-EF1AA0C5C1CF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78C1A4-24DB-A8AA-FF9D-15B07BBC5E5E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BDA5BC-2656-F89E-FBA8-6E4AB832C6A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0A3017-78A0-151C-C680-00041A4FBC0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0DA9CF-D4EF-270B-B519-BCD1D270616F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EEE6D1-EEA9-5FB4-7166-0F6220F39BB5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5D21AE9-E43F-D949-AA42-2F94B374AB21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FB4DE61F-F10C-DBF3-1E05-771B3F3FE90A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16C38179-271A-78F8-C8B0-FB6CE984011E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F8BF24B1-AA63-592A-FAD9-7DB6B95D92E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2EFA97ED-7B1D-F561-DB13-B015665A7374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04F2E5E4-52DB-8B2B-F30E-D967A983A4EB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A9D6EACC-4B70-5178-91D9-18097CBBE1A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144B34DE-C4ED-DD41-3461-AC2E83CCCDC6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EC36B9FC-3AB9-DC25-0D92-303BA9F9A15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A7EFE1F3-1B71-0CE6-3513-B5CD1E64CB7E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F155590A-4163-5B08-CC09-C8E5463DFD6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C3368FE7-12EE-B9E9-3FCB-746AF127E8B6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EB13224D-46C7-2AB7-2138-BEE9B486BB8C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ABE06D10-C89F-3629-11CB-DFCC3DB9C504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51353887-38BF-7D05-45B1-3B44A125D4D3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BD406112-4FDD-7010-EB05-CBFF9197FE6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39ADF3A9-1BE8-D098-D4F0-9D674722A27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44EFD996-7149-0AAE-4997-D72011C401ED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1FF03BF4-CAD3-F38E-8775-78B94036EEF6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2109F4CB-13B8-9566-4562-44C43446E768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E4F0F851-CCA1-B5D2-BF96-F117A85C5A6A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238ACA0B-B46B-788D-6854-4CD2F133475A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7E73BF0D-9B26-C072-F539-DE44A3C4FB03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CFC35EF2-FF52-CBFC-907D-4F0334B7DEFF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B8427028-DD8F-9D19-DBE9-22E17770DC25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BCB8F340-C885-B70B-101D-6724AF4A3ECE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23360855-57D1-B42D-0E07-533556D304C6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AA755372-927D-0720-E098-00120F9A215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D8B8AF43-6111-E8C0-DA22-C02042ACE2CD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595D16E1-A243-7DAC-5255-E309B4B2EA62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04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53BF9-A137-F26F-32FA-20027826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5DC9B73-E722-8D9A-0875-31EAD60DE1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kernel contains the networking code</a:t>
            </a:r>
          </a:p>
          <a:p>
            <a:r>
              <a:rPr lang="en-US" dirty="0"/>
              <a:t>TCP-IP is the most common networking stack</a:t>
            </a:r>
          </a:p>
          <a:p>
            <a:r>
              <a:rPr lang="en-US" dirty="0"/>
              <a:t>It is organized in layers</a:t>
            </a:r>
          </a:p>
          <a:p>
            <a:pPr lvl="1"/>
            <a:r>
              <a:rPr lang="en-US" b="1" i="1" dirty="0"/>
              <a:t>Layered architecture</a:t>
            </a:r>
          </a:p>
          <a:p>
            <a:r>
              <a:rPr lang="en-US" dirty="0"/>
              <a:t>Every layer has a </a:t>
            </a:r>
            <a:r>
              <a:rPr lang="en-US" b="1" i="1" dirty="0"/>
              <a:t>protocol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47B939-2EB8-0E23-E730-580120CD6CD8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B74B9-591A-A10B-74B3-4FD221F4B951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5F8452-2F01-4D8D-CD0C-97B0366DD469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A09A9D-0B40-D784-FF05-698B7745E912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01785-7E24-1969-09E4-48FF894B7E5E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9736A7-D2F1-F2FE-94CF-50E5E5DB8060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A72BA54-868E-7742-55D1-BDB5C01DE94C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6C669-6A57-272F-26E4-32C2110C3A15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B2F47C-87AE-82A4-51E2-CE3AF7701857}"/>
              </a:ext>
            </a:extLst>
          </p:cNvPr>
          <p:cNvSpPr/>
          <p:nvPr/>
        </p:nvSpPr>
        <p:spPr>
          <a:xfrm>
            <a:off x="10475312" y="2738484"/>
            <a:ext cx="17166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TCP, UDP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C150A-B169-D805-FBB9-2973399CA6FA}"/>
              </a:ext>
            </a:extLst>
          </p:cNvPr>
          <p:cNvSpPr/>
          <p:nvPr/>
        </p:nvSpPr>
        <p:spPr>
          <a:xfrm>
            <a:off x="11049305" y="3495707"/>
            <a:ext cx="5116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09901-283C-3EE3-9AE3-2EF153D37508}"/>
              </a:ext>
            </a:extLst>
          </p:cNvPr>
          <p:cNvSpPr/>
          <p:nvPr/>
        </p:nvSpPr>
        <p:spPr>
          <a:xfrm>
            <a:off x="10495492" y="4343285"/>
            <a:ext cx="16421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Ethernet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15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A200-027F-F190-13B5-58D5894C4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E8ED1-A7E8-BCB4-CF70-39516413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layer/protocol has a fixed message format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Payload</a:t>
            </a:r>
          </a:p>
          <a:p>
            <a:pPr lvl="1"/>
            <a:r>
              <a:rPr lang="en-US" dirty="0"/>
              <a:t>[optional] Checksum</a:t>
            </a:r>
          </a:p>
          <a:p>
            <a:r>
              <a:rPr lang="en-US" dirty="0"/>
              <a:t>Structured set of messages that follow a predefined format</a:t>
            </a:r>
          </a:p>
          <a:p>
            <a:pPr lvl="1"/>
            <a:r>
              <a:rPr lang="en-US" dirty="0"/>
              <a:t>Multiple messages needed to establish and tear down a connection</a:t>
            </a:r>
          </a:p>
          <a:p>
            <a:pPr lvl="1"/>
            <a:r>
              <a:rPr lang="en-US" dirty="0"/>
              <a:t>[more in a networking class]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867814-B862-19CD-7DB1-AA45E074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6B094C-30F5-9401-2C86-6DCED33A5B9B}"/>
              </a:ext>
            </a:extLst>
          </p:cNvPr>
          <p:cNvGrpSpPr/>
          <p:nvPr/>
        </p:nvGrpSpPr>
        <p:grpSpPr>
          <a:xfrm>
            <a:off x="3688080" y="1706880"/>
            <a:ext cx="7376160" cy="914400"/>
            <a:chOff x="3688080" y="1706880"/>
            <a:chExt cx="7376160" cy="914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7FD235-AEB2-AFDE-FA6B-F70345135064}"/>
                </a:ext>
              </a:extLst>
            </p:cNvPr>
            <p:cNvGrpSpPr/>
            <p:nvPr/>
          </p:nvGrpSpPr>
          <p:grpSpPr>
            <a:xfrm>
              <a:off x="3688080" y="1706880"/>
              <a:ext cx="3444240" cy="914400"/>
              <a:chOff x="5471160" y="1798320"/>
              <a:chExt cx="3444240" cy="914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8864EF-D5C0-64B7-C0FA-B4C156B81F98}"/>
                  </a:ext>
                </a:extLst>
              </p:cNvPr>
              <p:cNvSpPr/>
              <p:nvPr/>
            </p:nvSpPr>
            <p:spPr>
              <a:xfrm>
                <a:off x="5471160" y="1798320"/>
                <a:ext cx="172212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Header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411C42-3A1A-6F02-AC7C-B0B1E3A38562}"/>
                  </a:ext>
                </a:extLst>
              </p:cNvPr>
              <p:cNvSpPr/>
              <p:nvPr/>
            </p:nvSpPr>
            <p:spPr>
              <a:xfrm>
                <a:off x="7193280" y="1798320"/>
                <a:ext cx="1722120" cy="914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Checksum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1CA2F4-AFFA-AAC3-0611-4C6D08B01E21}"/>
                </a:ext>
              </a:extLst>
            </p:cNvPr>
            <p:cNvSpPr/>
            <p:nvPr/>
          </p:nvSpPr>
          <p:spPr>
            <a:xfrm>
              <a:off x="7132320" y="1706880"/>
              <a:ext cx="3931920" cy="914400"/>
            </a:xfrm>
            <a:prstGeom prst="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Payload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35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5D413-C404-A2CA-DF4C-E258E2FA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B14B1-99C4-001F-CD58-20EE06EF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CBD242-61D1-0321-C81D-13EFCB44AAD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layer that communicates with hardware devices</a:t>
            </a:r>
          </a:p>
          <a:p>
            <a:r>
              <a:rPr lang="en-US" dirty="0"/>
              <a:t>Abstracts low-level hardware details</a:t>
            </a:r>
          </a:p>
          <a:p>
            <a:r>
              <a:rPr lang="en-US" dirty="0"/>
              <a:t>Upper layers don’t need to worry about which NIC card plugged 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3C881A-1F7D-67CE-24E7-3AF41FE6B46C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D0ACBD-0D10-6FE9-7C61-79D9956A18DE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4686A6-9EEC-7E69-1DDC-0FEDFAB46506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8048F5-64E1-E520-CF8F-11E0C580B4F7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B75976-DAC8-D53D-DE18-04962738B275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DF43B8-2E9B-80EB-3A19-E54D3DA3CFFD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E1493EF-F6A4-3DEB-ACF7-3B86E8806DEE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C517C-6332-A905-2799-41AED566D903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pic>
        <p:nvPicPr>
          <p:cNvPr id="2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F00D1005-B24A-C627-AEE6-5795DC55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86" y="4787997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WiFi Card, Ubit AX/AC WiFi 6E Card Dual Band 5400 Mbps AX210N PCIe Bluetooth WLAN Network WiFi Card with Bluetooth 5.2 | MU-MIMO| OFDMA| Ultra-Low La">
            <a:extLst>
              <a:ext uri="{FF2B5EF4-FFF2-40B4-BE49-F238E27FC236}">
                <a16:creationId xmlns:a16="http://schemas.microsoft.com/office/drawing/2014/main" id="{7F92B23C-AB33-7436-4CAF-343CB599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20" y="4787997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CEF276-D5BF-BBBF-526A-44546AF6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definitions</a:t>
            </a:r>
          </a:p>
          <a:p>
            <a:pPr lvl="1"/>
            <a:r>
              <a:rPr lang="en-US" dirty="0"/>
              <a:t>Fundamental organization of a software system</a:t>
            </a:r>
          </a:p>
          <a:p>
            <a:pPr lvl="1"/>
            <a:r>
              <a:rPr lang="en-US" dirty="0"/>
              <a:t>Design decisions that are critical for a software project</a:t>
            </a:r>
          </a:p>
          <a:p>
            <a:r>
              <a:rPr lang="en-US" dirty="0"/>
              <a:t>Can there be an objective definition of fundamental and critical?</a:t>
            </a:r>
          </a:p>
          <a:p>
            <a:r>
              <a:rPr lang="en-US" dirty="0"/>
              <a:t>Alternate definition: Shared understanding that expert developers have of the system design*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573D1-B6E9-BD56-C340-01DA464B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8D0BE-A560-2A14-967F-48347B1E4E25}"/>
              </a:ext>
            </a:extLst>
          </p:cNvPr>
          <p:cNvSpPr txBox="1"/>
          <p:nvPr/>
        </p:nvSpPr>
        <p:spPr>
          <a:xfrm>
            <a:off x="6910082" y="5165730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3E3E3E"/>
                </a:solidFill>
                <a:effectLst/>
                <a:latin typeface="Lato" panose="020F0502020204030203" pitchFamily="34" charset="0"/>
              </a:rPr>
              <a:t>* https://martinfowler.com/architecture/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197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A707-3E6A-C907-4F6E-8158252C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5CEEE-0CC5-7B53-739C-6AA0B180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F3A90-BF56-C4DF-68ED-AE3A3105B95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layer (IP layer)</a:t>
            </a:r>
          </a:p>
          <a:p>
            <a:pPr lvl="1"/>
            <a:r>
              <a:rPr lang="en-US" dirty="0"/>
              <a:t>Handles addressing</a:t>
            </a:r>
          </a:p>
          <a:p>
            <a:pPr lvl="1"/>
            <a:r>
              <a:rPr lang="en-US" dirty="0"/>
              <a:t>Unique address for each interface</a:t>
            </a:r>
          </a:p>
          <a:p>
            <a:pPr lvl="1"/>
            <a:r>
              <a:rPr lang="en-US" dirty="0"/>
              <a:t>localhost or 127.0.0.1 special “virtual” interface for the “loopback” interface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0CC86E-DE8A-FCAE-5AED-34E7D893E447}"/>
              </a:ext>
            </a:extLst>
          </p:cNvPr>
          <p:cNvGrpSpPr/>
          <p:nvPr/>
        </p:nvGrpSpPr>
        <p:grpSpPr>
          <a:xfrm>
            <a:off x="7638560" y="1240795"/>
            <a:ext cx="4294781" cy="3821252"/>
            <a:chOff x="7556499" y="1962808"/>
            <a:chExt cx="4294781" cy="38212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5E136D-067F-33B7-D252-7B31B843955E}"/>
                </a:ext>
              </a:extLst>
            </p:cNvPr>
            <p:cNvSpPr/>
            <p:nvPr/>
          </p:nvSpPr>
          <p:spPr>
            <a:xfrm>
              <a:off x="7556499" y="1962808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382B39-14F0-ECB5-C344-D2B1423CC439}"/>
                </a:ext>
              </a:extLst>
            </p:cNvPr>
            <p:cNvSpPr/>
            <p:nvPr/>
          </p:nvSpPr>
          <p:spPr>
            <a:xfrm>
              <a:off x="7556500" y="2750208"/>
              <a:ext cx="4294780" cy="70436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F12D84-1BE8-686B-72FA-2602E51B3A56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D81CB7-16F7-15AD-4C3D-C33DD715C61D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C8F758-5448-2B85-510F-A4AF530DD8CE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71D5269-410E-B788-2BBF-C7EE105BB3F3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4632D-5894-0205-F2C1-29BF84E613C2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259AF3-1C2D-89C5-0F2C-35132DE6F424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3E4BC46-F590-462B-C86A-A0FEBE0F686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8AC439-D798-162E-2656-B0224B73FB87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161EDF-529A-C7DF-A4DF-A858524598D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BD4E2F48-2D2D-12AA-4338-446B334A7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1BD18726-C17E-22BC-7C7E-920B29537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E311E0A-3E0A-D47D-50C9-D89F82A13497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EFE120C-BCC0-4F03-C0E8-44C7BB16C01E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8A8B-6E8C-5018-E0D7-F228B1457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A47AE-080F-4661-3B8F-6F03364A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B359F16-6681-CE50-A2EC-227D7B81C1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is a logical abstraction provided by the transport layer</a:t>
            </a:r>
          </a:p>
          <a:p>
            <a:r>
              <a:rPr lang="en-US" dirty="0"/>
              <a:t>A port is associated with an IP address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CC261E-C69D-92FD-3E97-1D7601BFD07B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81EBF0-7DB9-1994-EDD5-3E45224A8DD6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BE5D2C-EDFD-15F8-9E43-4F77C2CECA69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48F8D4-0EEA-7FB2-AC1E-25F011B3F25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D20772-6BDB-589F-7BE3-F6A49867946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475AC6-5139-1136-DC95-751CB4118E4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C9B5CB-2A69-255C-0CA3-582A8F5F569A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74F63E-767A-93C7-96C5-C7028087D245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14F87A-3E47-D453-3417-17F82B6C289B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005C1C1-206B-7938-F414-5875CC6BD026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5654F8-F7E2-B68F-93DB-7DA63E8CC66A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7CD2C-7A06-7952-C7F4-7830074A7F93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A25DA773-D169-17F8-2814-08BB61D19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94E15DE-D379-AE11-612E-8CD73DFF6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C260D8-4111-2313-C989-91BBD3B7358C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2576CCA-B38E-C6AC-D41F-2FCC3FB60707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0DD721-0804-3A22-5686-BDD027D63DDF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0AF529-3142-DA2F-2E31-C89B763BE98F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988237-5BB2-97B4-902E-065B1E919DF3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871F3C-B19A-938C-49EB-691279F2D21F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E213417-A10B-BA6B-A992-A0F380AD8FEA}"/>
              </a:ext>
            </a:extLst>
          </p:cNvPr>
          <p:cNvSpPr/>
          <p:nvPr/>
        </p:nvSpPr>
        <p:spPr>
          <a:xfrm>
            <a:off x="7934922" y="1363945"/>
            <a:ext cx="3823225" cy="784582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CD57B3-B708-26B8-4179-DE7339641C9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627A8-DB99-772B-6E64-86B05EED167E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F618B2-CF42-566C-A29D-EE5FB4F24684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BFF7-40E1-32BA-60EE-A7BD564BA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44669-CA29-2455-0C29-37DB04B6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840A9C-5A71-76A7-11C7-A3D23BE070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numbers go from 0 to 65535</a:t>
            </a:r>
          </a:p>
          <a:p>
            <a:pPr lvl="1"/>
            <a:r>
              <a:rPr lang="en-US" dirty="0"/>
              <a:t>&lt; 1024, needs root access</a:t>
            </a:r>
          </a:p>
          <a:p>
            <a:r>
              <a:rPr lang="en-US" dirty="0"/>
              <a:t>Standard ports</a:t>
            </a:r>
          </a:p>
          <a:p>
            <a:pPr lvl="1"/>
            <a:r>
              <a:rPr lang="en-US" dirty="0"/>
              <a:t>Web servers typically bind to port 80</a:t>
            </a:r>
          </a:p>
          <a:p>
            <a:pPr lvl="1"/>
            <a:r>
              <a:rPr lang="en-US" dirty="0"/>
              <a:t>Redis to port 6379</a:t>
            </a:r>
          </a:p>
          <a:p>
            <a:pPr lvl="1"/>
            <a:r>
              <a:rPr lang="en-US" dirty="0"/>
              <a:t>Ssh to port 22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F874D-9A97-763F-F3A9-BF32440AF598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A8FD09-8DAF-09DF-43E3-4E75899740E5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6310B-F67F-383D-C00F-4025844A5D96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21E9B3-679B-4FAC-E966-CE6DFE4E05F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8CD3DC-7AD3-C304-E8BD-A2DA5670338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76D9914-6892-CAEC-19D8-34A706A1E87B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9D4500B-0955-FA1E-9A60-EEB2BC81CF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85C07-2155-F2C0-95CE-2FAE3DA1D45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60FA54-EDEA-495E-4051-780812361B72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EFC3958-8CDE-755B-BBD0-A4925ED0D0FC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6B5A2E3-F793-4D30-354D-6869720A624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DC9B49-44A1-D84C-24F6-BE55731B181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66AA3EF0-4DCE-CD1E-1797-F6ADB0B27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D19D4A8-65C2-16DE-C809-42EA92A80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D1968A-542D-C910-CE8B-7FCF70A6CAE8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7B581AA-6389-5651-BD03-297E253E23D6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A8B0B7-0D05-FCE8-A94D-583B78765D8A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365E3E-3DA9-7D1C-4718-A617019318F3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D36AEB1-8D43-F0F4-6F3F-A037D765B93A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5FBD04-B069-1BCF-A525-A21F5F0FD1F9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8DCEC69-11AB-D11C-5354-846450DA6D8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58281F-DB46-406A-3D86-FF7DAFCD6846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F57FD8-B012-11BC-2351-86F6C0B039DF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0D269-E227-374B-BC68-28237D0D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73751-B3D8-C2D1-F110-0BD7080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B02D24-1370-4557-D993-2A69E141F0F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talk to the rest of the networking layers using application layer protocols</a:t>
            </a:r>
          </a:p>
          <a:p>
            <a:r>
              <a:rPr lang="en-US" dirty="0"/>
              <a:t>Applications </a:t>
            </a:r>
            <a:r>
              <a:rPr lang="en-US" b="1" i="1" dirty="0"/>
              <a:t>bind </a:t>
            </a:r>
            <a:r>
              <a:rPr lang="en-US" dirty="0"/>
              <a:t>and </a:t>
            </a:r>
            <a:r>
              <a:rPr lang="en-US" b="1" i="1" dirty="0"/>
              <a:t>listen </a:t>
            </a:r>
            <a:r>
              <a:rPr lang="en-US" dirty="0"/>
              <a:t>to a particular transport layer port for requests</a:t>
            </a:r>
          </a:p>
          <a:p>
            <a:r>
              <a:rPr lang="en-US" dirty="0"/>
              <a:t>HTTP, Redis, SSH protocols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CED436-5CEB-7958-68B8-DBBE1A7F3283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ADEBD0-A107-95CA-651B-25D0E7C66751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E28302-6410-1AD3-3C37-D207BF195B2C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49E3DE-159F-409A-C9F8-5B050EA4B9D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8175C5-6E3E-9CC7-923A-DF85C6C46B18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15B5E7-8C8A-3340-220C-0DE5B24EBB0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3D199B8-BCAB-CD4F-7CB8-1086660EBA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BA6ECE-BF0C-7045-A98F-431BFC7425B6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33FE6D-999F-9E28-18F4-7906E6AA3EB3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E8CB925-99A6-3F4C-8E61-744E6A7D032F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1E9219C-711B-F2E3-41C4-729D253E74F0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A71A54-E6BE-6597-05C3-423DA6C9F31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EF728F48-1533-E072-1B2B-D0F0D620A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F635DE67-FEE5-357A-0872-2868E13F6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6D2D335-4CE4-E301-A35D-163A86F104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80718E2-023B-B3F2-01C4-1B0B049CDE5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29CAF6-456E-DDB5-DCB1-9BF1D2DA72D5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8C60434-6DC0-065D-6D17-F8C7FAA9CE2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A517DDC-CB9C-C6B3-CA89-4CDE8552AD9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ACE7032-81B3-6F72-627E-34DB82FF1666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619E4932-F142-9CEF-2713-C34D9ABE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9B2CEA7B-426F-32B2-E950-A19B0D80C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731BA4A-BC3E-5323-F054-ACD11169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59F92-28EC-5A51-E6DB-D9491BF762EC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CEDF49-DF52-A5E8-896E-074BCD40EA53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714F51-2BB4-C260-0520-D802A5587231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654AF-296D-943F-18C4-7CB274DF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6CDEE-7A64-01A2-A1D1-43AA6E95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39894F-91BE-071C-1099-A668CCBEB36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instances of the same application needs different ports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EE2C4-7788-24DF-318B-B5A7969D4931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300D6-F7BE-16CA-0AC1-2E5C654ADE6A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D8FF87-84B0-F82C-08AD-CD05DFF21D78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F5638-61FE-DF2E-7C39-DD97EA833537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AEDD2D-87F9-9216-9261-F0621E38E531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B6A7C05-34C9-A744-1DFB-C24F37D044AD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F80D3FD-4A66-743D-7339-D0A2B40480F0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ABE84-2B04-B68C-B3CE-34D8EB2863E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834788-1077-A6E8-DD63-3777405D5198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202D72-6FB6-9617-34E1-3449FF0D8C8B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436C654-22FC-B4CD-7726-17E0734D9A9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018FCD-4E98-FE63-3569-2445457F258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3950E3A-5393-BCCB-645C-95C0D250B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C68863C-67B3-63B8-AB65-12826ED82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1153A-6110-C973-0F03-8D0D896519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A8F4DED-B93D-162F-E281-7F4A53CDFDB1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52A019-D980-173D-1A13-846D73C14ED4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E9A899-D10C-EEFC-7DC1-06AA9898D14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071F1EA-71EE-1959-A488-94A70367560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E5B92-D93F-7AD7-59AB-1271B9377C62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D3BCDB43-9821-AF89-C5DD-A3046E9D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0673CAC1-9315-9370-4035-64E5EF90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D9059E-DC02-F340-96F6-C53A418E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87CF3-187C-E1E7-4224-25FC144C0A9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CD17B-561D-8A5F-0F66-D14E83EA1C00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762816-9307-D9AE-201B-39604A34A30B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7C66E4-48FE-0F51-ABBE-4BE5F0A4256C}"/>
              </a:ext>
            </a:extLst>
          </p:cNvPr>
          <p:cNvGrpSpPr/>
          <p:nvPr/>
        </p:nvGrpSpPr>
        <p:grpSpPr>
          <a:xfrm>
            <a:off x="6919400" y="788461"/>
            <a:ext cx="1782977" cy="2016717"/>
            <a:chOff x="6919400" y="788461"/>
            <a:chExt cx="1782977" cy="201671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72D8B88D-8E1C-E53F-9938-3DF8E0216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9400" y="788461"/>
              <a:ext cx="1220626" cy="65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6783E79-CBE3-1C31-9E59-37A707CD04BA}"/>
                </a:ext>
              </a:extLst>
            </p:cNvPr>
            <p:cNvSpPr/>
            <p:nvPr/>
          </p:nvSpPr>
          <p:spPr>
            <a:xfrm>
              <a:off x="7391915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EC668B-4A8A-86B1-B29C-8D7249BE395F}"/>
                </a:ext>
              </a:extLst>
            </p:cNvPr>
            <p:cNvCxnSpPr>
              <a:cxnSpLocks/>
              <a:stCxn id="15" idx="0"/>
              <a:endCxn id="24" idx="2"/>
            </p:cNvCxnSpPr>
            <p:nvPr/>
          </p:nvCxnSpPr>
          <p:spPr>
            <a:xfrm flipH="1" flipV="1">
              <a:off x="7869168" y="1946250"/>
              <a:ext cx="833209" cy="85892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6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9C179-79E0-77F2-2B98-EC6C1B81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72678F6-32BB-1869-7F8B-EB13C3A4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can connect to an IP address and a  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FAFE0A-5F89-3C32-B356-BF56AC10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D6EFD6-3B8F-45F3-059A-478CEA565483}"/>
              </a:ext>
            </a:extLst>
          </p:cNvPr>
          <p:cNvGrpSpPr/>
          <p:nvPr/>
        </p:nvGrpSpPr>
        <p:grpSpPr>
          <a:xfrm>
            <a:off x="7556500" y="1460366"/>
            <a:ext cx="2971800" cy="3569007"/>
            <a:chOff x="7556500" y="1460366"/>
            <a:chExt cx="2971800" cy="35690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01A6B5-B9DB-FFC8-53D2-621082EEF126}"/>
                </a:ext>
              </a:extLst>
            </p:cNvPr>
            <p:cNvSpPr/>
            <p:nvPr/>
          </p:nvSpPr>
          <p:spPr>
            <a:xfrm>
              <a:off x="7556500" y="1460366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757CB-425D-21C7-B37B-FABC0F72ECF6}"/>
                </a:ext>
              </a:extLst>
            </p:cNvPr>
            <p:cNvSpPr/>
            <p:nvPr/>
          </p:nvSpPr>
          <p:spPr>
            <a:xfrm>
              <a:off x="7556500" y="2247765"/>
              <a:ext cx="297180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42003A-7E75-3C54-834B-5906E442AD4A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EF7F21-FE3F-B623-F53D-8DE9B1545573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932EB746-6310-B1CB-F774-B1664608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14D3ECA9-AD80-8C3A-7771-DBE7C9C7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96FA10-7258-0DDD-C3B3-E60C55C69A52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398642-4149-6945-D84D-3D7750B43DB4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D63F00-9B14-2223-E192-A2693FA9C45B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1F7FF6-E585-941C-6A13-E62B2F9BDA1C}"/>
              </a:ext>
            </a:extLst>
          </p:cNvPr>
          <p:cNvSpPr txBox="1"/>
          <p:nvPr/>
        </p:nvSpPr>
        <p:spPr>
          <a:xfrm>
            <a:off x="7981573" y="5329703"/>
            <a:ext cx="216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A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612085A3-D57F-92BD-25E0-E592D442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17D2B-F870-B35B-0E52-0C5BADAC870F}"/>
              </a:ext>
            </a:extLst>
          </p:cNvPr>
          <p:cNvSpPr/>
          <p:nvPr/>
        </p:nvSpPr>
        <p:spPr>
          <a:xfrm>
            <a:off x="8244996" y="3592478"/>
            <a:ext cx="1763974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130.245.42.104</a:t>
            </a:r>
          </a:p>
        </p:txBody>
      </p:sp>
      <p:pic>
        <p:nvPicPr>
          <p:cNvPr id="15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D193AC16-4FDF-2211-B6E7-00F639E8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308" y="4402020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69DEDCE-F173-6461-2883-0BA8AD3E7E27}"/>
              </a:ext>
            </a:extLst>
          </p:cNvPr>
          <p:cNvGrpSpPr/>
          <p:nvPr/>
        </p:nvGrpSpPr>
        <p:grpSpPr>
          <a:xfrm>
            <a:off x="1308471" y="1479881"/>
            <a:ext cx="2971800" cy="4315853"/>
            <a:chOff x="1308471" y="1479881"/>
            <a:chExt cx="2971800" cy="431585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CDFAF26-15AE-68FA-323C-3FBDFF3795E5}"/>
                </a:ext>
              </a:extLst>
            </p:cNvPr>
            <p:cNvGrpSpPr/>
            <p:nvPr/>
          </p:nvGrpSpPr>
          <p:grpSpPr>
            <a:xfrm>
              <a:off x="1308471" y="1479881"/>
              <a:ext cx="2971800" cy="4315853"/>
              <a:chOff x="1308471" y="1479881"/>
              <a:chExt cx="2971800" cy="43158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3A5C140-2789-5BDB-21A6-8A4FF45F4CF8}"/>
                  </a:ext>
                </a:extLst>
              </p:cNvPr>
              <p:cNvGrpSpPr/>
              <p:nvPr/>
            </p:nvGrpSpPr>
            <p:grpSpPr>
              <a:xfrm>
                <a:off x="1308471" y="1479881"/>
                <a:ext cx="2971800" cy="3569007"/>
                <a:chOff x="7556500" y="1460366"/>
                <a:chExt cx="2971800" cy="3569007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4880B6-8238-914C-F2E8-40EB1D7C5A7C}"/>
                    </a:ext>
                  </a:extLst>
                </p:cNvPr>
                <p:cNvSpPr/>
                <p:nvPr/>
              </p:nvSpPr>
              <p:spPr>
                <a:xfrm>
                  <a:off x="7556500" y="1460366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Application Layer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27E775E-0626-469D-C529-28691A6A07DF}"/>
                    </a:ext>
                  </a:extLst>
                </p:cNvPr>
                <p:cNvSpPr/>
                <p:nvPr/>
              </p:nvSpPr>
              <p:spPr>
                <a:xfrm>
                  <a:off x="7556500" y="2247765"/>
                  <a:ext cx="2971800" cy="120680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Transport Layer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1766574-FE63-03E9-A79C-78BFF6788E2D}"/>
                    </a:ext>
                  </a:extLst>
                </p:cNvPr>
                <p:cNvSpPr/>
                <p:nvPr/>
              </p:nvSpPr>
              <p:spPr>
                <a:xfrm>
                  <a:off x="7556500" y="34545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Internet Layer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D4F60CC-91DB-9BFB-7846-C692CA1D812E}"/>
                    </a:ext>
                  </a:extLst>
                </p:cNvPr>
                <p:cNvSpPr/>
                <p:nvPr/>
              </p:nvSpPr>
              <p:spPr>
                <a:xfrm>
                  <a:off x="7556500" y="42419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Link layer</a:t>
                  </a:r>
                </a:p>
              </p:txBody>
            </p:sp>
          </p:grp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8249788-C0B6-F742-2C8D-354BF16B1FA3}"/>
                  </a:ext>
                </a:extLst>
              </p:cNvPr>
              <p:cNvSpPr/>
              <p:nvPr/>
            </p:nvSpPr>
            <p:spPr>
              <a:xfrm>
                <a:off x="2356010" y="2279539"/>
                <a:ext cx="1179670" cy="41820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Port:15487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9A95CC-8E24-E088-28FA-132FBC14EE82}"/>
                  </a:ext>
                </a:extLst>
              </p:cNvPr>
              <p:cNvSpPr txBox="1"/>
              <p:nvPr/>
            </p:nvSpPr>
            <p:spPr>
              <a:xfrm>
                <a:off x="2163419" y="1630839"/>
                <a:ext cx="1564852" cy="52322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nsolas" panose="020B0609020204030204" pitchFamily="49" charset="0"/>
                  </a:rPr>
                  <a:t>HW1-app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885A53-7D1B-5D3E-B1BC-45FDAC8E7B19}"/>
                  </a:ext>
                </a:extLst>
              </p:cNvPr>
              <p:cNvSpPr txBox="1"/>
              <p:nvPr/>
            </p:nvSpPr>
            <p:spPr>
              <a:xfrm>
                <a:off x="1706880" y="5334069"/>
                <a:ext cx="2164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Machine B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A220C89-1348-B3CE-AC2C-1D1964DE5D61}"/>
                </a:ext>
              </a:extLst>
            </p:cNvPr>
            <p:cNvSpPr/>
            <p:nvPr/>
          </p:nvSpPr>
          <p:spPr>
            <a:xfrm>
              <a:off x="2063857" y="3592478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102.56.89.2</a:t>
              </a:r>
            </a:p>
          </p:txBody>
        </p:sp>
        <p:pic>
          <p:nvPicPr>
            <p:cNvPr id="16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67BD3F8-6090-D1BD-F5E6-2785A3AE2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447" y="4367636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02DB8-C624-18F7-7B02-0D8863BC3ACE}"/>
              </a:ext>
            </a:extLst>
          </p:cNvPr>
          <p:cNvSpPr/>
          <p:nvPr/>
        </p:nvSpPr>
        <p:spPr>
          <a:xfrm>
            <a:off x="855826" y="1325880"/>
            <a:ext cx="3823225" cy="1574138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D58420F-FB26-82E0-1F32-F052FE2D412F}"/>
              </a:ext>
            </a:extLst>
          </p:cNvPr>
          <p:cNvCxnSpPr>
            <a:stCxn id="31" idx="2"/>
            <a:endCxn id="3" idx="2"/>
          </p:cNvCxnSpPr>
          <p:nvPr/>
        </p:nvCxnSpPr>
        <p:spPr>
          <a:xfrm rot="5400000" flipH="1" flipV="1">
            <a:off x="6003811" y="-379740"/>
            <a:ext cx="19515" cy="6135448"/>
          </a:xfrm>
          <a:prstGeom prst="bentConnector3">
            <a:avLst>
              <a:gd name="adj1" fmla="val -13882690"/>
            </a:avLst>
          </a:prstGeom>
          <a:ln w="412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F54E3-85FF-A7F9-71CC-E0F5F0383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F34E8B-8917-016A-BBAA-5ACD1999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end point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E521162-1C2D-781E-F1CB-64330DE3A3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(port number, IP address) pair identifies a unique </a:t>
            </a:r>
            <a:r>
              <a:rPr lang="en-US" b="1" i="1" dirty="0"/>
              <a:t>socket</a:t>
            </a:r>
            <a:r>
              <a:rPr lang="en-US" dirty="0"/>
              <a:t> end point</a:t>
            </a:r>
          </a:p>
          <a:p>
            <a:pPr lvl="1"/>
            <a:r>
              <a:rPr lang="en-US" dirty="0"/>
              <a:t>E.g. (142.250.114.100, 80) -&gt; google.com</a:t>
            </a:r>
          </a:p>
          <a:p>
            <a:pPr lvl="1"/>
            <a:r>
              <a:rPr lang="en-US" dirty="0"/>
              <a:t>(23.185.0.4, 80) -&gt; ucdavis.edu</a:t>
            </a:r>
          </a:p>
          <a:p>
            <a:r>
              <a:rPr lang="en-US" dirty="0"/>
              <a:t>Socket API to open and close sockets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2D5E7E-0BE6-0D6A-014C-052F195671A0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F6539-C4E2-3961-CFB4-4AB84B8421A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D01712-9292-E661-8D13-A5E665F3FA2F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53DD7E-B708-DCC1-9946-181793EE7D7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48EBF4-3443-2689-7A37-4A9EF2A0E6E9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7E2271CC-551D-E31E-532E-A654095E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AB596E07-6D2E-84CA-5C2F-8A99056B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140A5-C54D-DBF2-0920-2F11A52A53D9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80AEB19-BC71-877C-564E-302A33F4EB17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7C586-A00A-23FC-8D20-B380BE01C642}"/>
              </a:ext>
            </a:extLst>
          </p:cNvPr>
          <p:cNvSpPr txBox="1"/>
          <p:nvPr/>
        </p:nvSpPr>
        <p:spPr>
          <a:xfrm>
            <a:off x="5941242" y="1537417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7AFAF4-9AC7-AAC3-7DDB-D966B88F54B6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8A0FB3-DF35-4AB4-23DB-B1B2250B4B7E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0AE4FB-63F6-FD7D-BC51-BDB5A278D65A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E6613-566C-3528-135B-6CA04E355033}"/>
              </a:ext>
            </a:extLst>
          </p:cNvPr>
          <p:cNvSpPr/>
          <p:nvPr/>
        </p:nvSpPr>
        <p:spPr>
          <a:xfrm>
            <a:off x="10803741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BDAED-C55E-F7FE-C285-20FB683CF3F6}"/>
              </a:ext>
            </a:extLst>
          </p:cNvPr>
          <p:cNvGrpSpPr/>
          <p:nvPr/>
        </p:nvGrpSpPr>
        <p:grpSpPr>
          <a:xfrm>
            <a:off x="7738329" y="2668292"/>
            <a:ext cx="3729934" cy="1277101"/>
            <a:chOff x="7738329" y="2668292"/>
            <a:chExt cx="3729934" cy="1277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32C419-CAC1-1B5D-34E8-021D0FFAC965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E91DDC-4C1D-BE8F-B1F0-A460D0DC9E2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3F7B0F-4F81-8D1F-4B54-81D919631726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8033753" y="2678226"/>
              <a:ext cx="586563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C5D189-D5F4-5E36-4367-4908E34551A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8620316" y="2678226"/>
              <a:ext cx="462724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119CB79-872A-DDA2-662A-25441B633774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V="1">
              <a:off x="10586276" y="2668292"/>
              <a:ext cx="694718" cy="8588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F1F9EA-C60A-B900-43E7-F24A00F3658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119360" y="2678226"/>
              <a:ext cx="466916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5011C6-D0AF-8867-7783-D112F55E4C47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4841375C-F748-3079-7364-988A42188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9A7FC14E-85CC-C02A-A7B3-B621B78A1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4047F2-69FC-35F4-1C6F-3B3D4CD041ED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F15201-4CA5-622E-410A-2E83FFFB7D89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5EB825EC-4F14-559D-01C7-316497AC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60" y="1570577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6C0A6F3-1BD2-DE3B-883A-07CDFBE7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133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69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A45F4-F1E5-2946-37E9-78782761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bind to ports</a:t>
            </a:r>
          </a:p>
          <a:p>
            <a:pPr lvl="1"/>
            <a:r>
              <a:rPr lang="en-US" dirty="0"/>
              <a:t>Multiple instances of the same app needs different ports</a:t>
            </a:r>
          </a:p>
          <a:p>
            <a:r>
              <a:rPr lang="en-US" dirty="0"/>
              <a:t>Every physical interface has a corresponding IP address</a:t>
            </a:r>
          </a:p>
          <a:p>
            <a:r>
              <a:rPr lang="en-US" dirty="0"/>
              <a:t>(port, IP address) is a socket pair and uniquely identifies an internet end point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7EA087-830D-C013-AAFA-E7B7A3D1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key points</a:t>
            </a:r>
          </a:p>
        </p:txBody>
      </p:sp>
    </p:spTree>
    <p:extLst>
      <p:ext uri="{BB962C8B-B14F-4D97-AF65-F5344CB8AC3E}">
        <p14:creationId xmlns:p14="http://schemas.microsoft.com/office/powerpoint/2010/main" val="2805297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ACDEA-4E3D-1948-71B2-E6FE363C6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8B3DE-6BBF-310E-619A-D6E7D771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F26236-2052-7B7D-E993-6EE60976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072E8-EF32-0D52-639C-B00C60604AEF}"/>
              </a:ext>
            </a:extLst>
          </p:cNvPr>
          <p:cNvSpPr/>
          <p:nvPr/>
        </p:nvSpPr>
        <p:spPr>
          <a:xfrm>
            <a:off x="2739131" y="2967335"/>
            <a:ext cx="67137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architecture styles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111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C5DF4C-643A-0D2D-0575-C378CA17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Client-server</a:t>
            </a:r>
          </a:p>
          <a:p>
            <a:r>
              <a:rPr lang="en-US" dirty="0"/>
              <a:t>Microservices</a:t>
            </a:r>
          </a:p>
          <a:p>
            <a:r>
              <a:rPr lang="en-US" dirty="0" err="1">
                <a:solidFill>
                  <a:srgbClr val="B8B8B8"/>
                </a:solidFill>
              </a:rPr>
              <a:t>FaaS</a:t>
            </a:r>
            <a:r>
              <a:rPr lang="en-US" dirty="0">
                <a:solidFill>
                  <a:srgbClr val="B8B8B8"/>
                </a:solidFill>
              </a:rPr>
              <a:t> frameworks </a:t>
            </a:r>
          </a:p>
          <a:p>
            <a:r>
              <a:rPr lang="en-US" dirty="0"/>
              <a:t>RPC</a:t>
            </a:r>
          </a:p>
          <a:p>
            <a:r>
              <a:rPr lang="en-US" dirty="0"/>
              <a:t>Message Queue</a:t>
            </a:r>
          </a:p>
          <a:p>
            <a:r>
              <a:rPr lang="en-US" dirty="0"/>
              <a:t>Pub-sub</a:t>
            </a:r>
          </a:p>
          <a:p>
            <a:r>
              <a:rPr lang="en-US" dirty="0" err="1"/>
              <a:t>Misc</a:t>
            </a:r>
            <a:r>
              <a:rPr lang="en-US" dirty="0"/>
              <a:t> topics</a:t>
            </a:r>
          </a:p>
          <a:p>
            <a:pPr lvl="1"/>
            <a:r>
              <a:rPr lang="en-US" dirty="0"/>
              <a:t>Continuous deployment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E7DFDF-5059-9FFA-2C39-6496578B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software architecture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7BB4DA-73A7-D656-49B6-5994D8FC6B75}"/>
              </a:ext>
            </a:extLst>
          </p:cNvPr>
          <p:cNvGrpSpPr/>
          <p:nvPr/>
        </p:nvGrpSpPr>
        <p:grpSpPr>
          <a:xfrm>
            <a:off x="5345721" y="785005"/>
            <a:ext cx="5898596" cy="1691496"/>
            <a:chOff x="4056185" y="785004"/>
            <a:chExt cx="5898596" cy="2251273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34B8D5D1-A406-6B58-83E5-9C27D0D81F37}"/>
                </a:ext>
              </a:extLst>
            </p:cNvPr>
            <p:cNvSpPr/>
            <p:nvPr/>
          </p:nvSpPr>
          <p:spPr>
            <a:xfrm>
              <a:off x="4056185" y="785004"/>
              <a:ext cx="773723" cy="2251273"/>
            </a:xfrm>
            <a:prstGeom prst="rightBrace">
              <a:avLst/>
            </a:prstGeom>
            <a:ln w="349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833AEB-4B1A-DFDD-6B63-0E129E4F65DD}"/>
                </a:ext>
              </a:extLst>
            </p:cNvPr>
            <p:cNvSpPr txBox="1"/>
            <p:nvPr/>
          </p:nvSpPr>
          <p:spPr>
            <a:xfrm>
              <a:off x="5029202" y="1560887"/>
              <a:ext cx="4925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How software code is organized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345900-68C5-B1BC-66DE-222C4981B449}"/>
              </a:ext>
            </a:extLst>
          </p:cNvPr>
          <p:cNvGrpSpPr/>
          <p:nvPr/>
        </p:nvGrpSpPr>
        <p:grpSpPr>
          <a:xfrm>
            <a:off x="5345721" y="2794552"/>
            <a:ext cx="5195263" cy="1803398"/>
            <a:chOff x="4056185" y="785004"/>
            <a:chExt cx="5195263" cy="1254811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9A8F9FB9-C183-CB71-0C62-7A87A2887D84}"/>
                </a:ext>
              </a:extLst>
            </p:cNvPr>
            <p:cNvSpPr/>
            <p:nvPr/>
          </p:nvSpPr>
          <p:spPr>
            <a:xfrm>
              <a:off x="4056185" y="785004"/>
              <a:ext cx="773723" cy="1254811"/>
            </a:xfrm>
            <a:prstGeom prst="rightBrace">
              <a:avLst/>
            </a:prstGeom>
            <a:ln w="349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539D64-7142-6D58-4C32-80BBDACCF60C}"/>
                </a:ext>
              </a:extLst>
            </p:cNvPr>
            <p:cNvSpPr txBox="1"/>
            <p:nvPr/>
          </p:nvSpPr>
          <p:spPr>
            <a:xfrm>
              <a:off x="5029202" y="935355"/>
              <a:ext cx="4222246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How different components </a:t>
              </a:r>
            </a:p>
            <a:p>
              <a:r>
                <a:rPr lang="en-US" sz="2800" b="1" i="1" dirty="0"/>
                <a:t>communicate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83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B9DDA-043B-7333-4A2B-FD37F8C9A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178AE5-B1CA-9C29-87DF-CD10384F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definitions</a:t>
            </a:r>
          </a:p>
          <a:p>
            <a:pPr lvl="1"/>
            <a:r>
              <a:rPr lang="en-US" dirty="0"/>
              <a:t>Fundamental organization of a software system</a:t>
            </a:r>
          </a:p>
          <a:p>
            <a:pPr lvl="1"/>
            <a:r>
              <a:rPr lang="en-US" dirty="0"/>
              <a:t>Design decisions that are critical for a software project</a:t>
            </a:r>
          </a:p>
          <a:p>
            <a:r>
              <a:rPr lang="en-US" dirty="0"/>
              <a:t>Can there be an objective definition of fundamental and critical?</a:t>
            </a:r>
          </a:p>
          <a:p>
            <a:r>
              <a:rPr lang="en-US" dirty="0"/>
              <a:t>Alternate definition: Shared understanding that expert developers have of the system design*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91873-66A8-0921-66BC-6F5AC3F8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946CD-F469-3744-2E61-0D926A79A993}"/>
              </a:ext>
            </a:extLst>
          </p:cNvPr>
          <p:cNvSpPr txBox="1"/>
          <p:nvPr/>
        </p:nvSpPr>
        <p:spPr>
          <a:xfrm>
            <a:off x="6910082" y="5165730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3E3E3E"/>
                </a:solidFill>
                <a:effectLst/>
                <a:latin typeface="Lato" panose="020F0502020204030203" pitchFamily="34" charset="0"/>
              </a:rPr>
              <a:t>* https://martinfowler.com/architecture/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DB0BE2-8AC6-55BB-804D-518E1A41A561}"/>
              </a:ext>
            </a:extLst>
          </p:cNvPr>
          <p:cNvSpPr/>
          <p:nvPr/>
        </p:nvSpPr>
        <p:spPr>
          <a:xfrm>
            <a:off x="360607" y="696277"/>
            <a:ext cx="11470786" cy="4942523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rofessional People Talking and Speech Communication Vector Illustration |  Premium AI-generated vector">
            <a:extLst>
              <a:ext uri="{FF2B5EF4-FFF2-40B4-BE49-F238E27FC236}">
                <a16:creationId xmlns:a16="http://schemas.microsoft.com/office/drawing/2014/main" id="{BBC67489-A1FA-85DB-56BF-2B9D396A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91" y="1044227"/>
            <a:ext cx="7573749" cy="42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0053F0-AA43-A25C-78B1-3382E022C8FF}"/>
              </a:ext>
            </a:extLst>
          </p:cNvPr>
          <p:cNvSpPr txBox="1"/>
          <p:nvPr/>
        </p:nvSpPr>
        <p:spPr>
          <a:xfrm>
            <a:off x="4398107" y="155950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latin typeface="Consolas" panose="020B0609020204030204" pitchFamily="49" charset="0"/>
              </a:rPr>
              <a:t>MessageQueue</a:t>
            </a:r>
            <a:endParaRPr lang="en-US" b="1" i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56C11-F10B-73D4-4EC3-95B1EED84057}"/>
              </a:ext>
            </a:extLst>
          </p:cNvPr>
          <p:cNvSpPr txBox="1"/>
          <p:nvPr/>
        </p:nvSpPr>
        <p:spPr>
          <a:xfrm>
            <a:off x="7832277" y="22092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Pub-sub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B59E2-6D7D-863E-B6B3-AC257BFBCEDF}"/>
              </a:ext>
            </a:extLst>
          </p:cNvPr>
          <p:cNvSpPr txBox="1"/>
          <p:nvPr/>
        </p:nvSpPr>
        <p:spPr>
          <a:xfrm>
            <a:off x="2553448" y="22031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Microservice</a:t>
            </a:r>
          </a:p>
        </p:txBody>
      </p:sp>
    </p:spTree>
    <p:extLst>
      <p:ext uri="{BB962C8B-B14F-4D97-AF65-F5344CB8AC3E}">
        <p14:creationId xmlns:p14="http://schemas.microsoft.com/office/powerpoint/2010/main" val="1707761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58100-9B53-6641-2EEB-69300A4E4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ve tested over 59 laptops: this is the best laptop of 2024 | Mashable">
            <a:extLst>
              <a:ext uri="{FF2B5EF4-FFF2-40B4-BE49-F238E27FC236}">
                <a16:creationId xmlns:a16="http://schemas.microsoft.com/office/drawing/2014/main" id="{D0C30C6E-5B21-52F1-06E5-B0B072FED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r="18906" b="1"/>
          <a:stretch/>
        </p:blipFill>
        <p:spPr bwMode="auto">
          <a:xfrm>
            <a:off x="6374633" y="2789282"/>
            <a:ext cx="1428248" cy="127943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E83E43-C6EE-5FB4-A70A-BCC494E9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Client server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54F2BC-A732-3C89-BCC6-F1536155FA2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 wrap="square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distributed computing model where the client and server interact to fulfill requests</a:t>
            </a:r>
          </a:p>
          <a:p>
            <a:pPr>
              <a:lnSpc>
                <a:spcPct val="110000"/>
              </a:lnSpc>
            </a:pPr>
            <a:r>
              <a:rPr lang="en-US" dirty="0"/>
              <a:t>The client initiates requests, and the server processes them and sends back responses</a:t>
            </a:r>
          </a:p>
        </p:txBody>
      </p:sp>
      <p:pic>
        <p:nvPicPr>
          <p:cNvPr id="1028" name="Picture 4" descr="Server Png Images - Free Download on Freepik">
            <a:extLst>
              <a:ext uri="{FF2B5EF4-FFF2-40B4-BE49-F238E27FC236}">
                <a16:creationId xmlns:a16="http://schemas.microsoft.com/office/drawing/2014/main" id="{9F1F949E-C286-124B-26FB-6CA8B44B0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475" y="1857824"/>
            <a:ext cx="2900812" cy="290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EFFABE8-44EE-2EE7-2935-073AE07A26FA}"/>
              </a:ext>
            </a:extLst>
          </p:cNvPr>
          <p:cNvSpPr/>
          <p:nvPr/>
        </p:nvSpPr>
        <p:spPr>
          <a:xfrm>
            <a:off x="7985760" y="2789282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BEFC35-2D3F-0A1F-1A81-30DC64B39F7F}"/>
              </a:ext>
            </a:extLst>
          </p:cNvPr>
          <p:cNvSpPr/>
          <p:nvPr/>
        </p:nvSpPr>
        <p:spPr>
          <a:xfrm rot="10800000">
            <a:off x="7974832" y="3550920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85AEE-ADB9-0DFF-592C-B1316CE18D2E}"/>
              </a:ext>
            </a:extLst>
          </p:cNvPr>
          <p:cNvSpPr txBox="1"/>
          <p:nvPr/>
        </p:nvSpPr>
        <p:spPr>
          <a:xfrm>
            <a:off x="6571692" y="4758636"/>
            <a:ext cx="1034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Client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BB582-7A72-C3C6-24D6-0DB1FA54245B}"/>
              </a:ext>
            </a:extLst>
          </p:cNvPr>
          <p:cNvSpPr txBox="1"/>
          <p:nvPr/>
        </p:nvSpPr>
        <p:spPr>
          <a:xfrm>
            <a:off x="10448816" y="4758636"/>
            <a:ext cx="1128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Server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59492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6BC8B-B6FF-4369-70FB-98CF198E9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ve tested over 59 laptops: this is the best laptop of 2024 | Mashable">
            <a:extLst>
              <a:ext uri="{FF2B5EF4-FFF2-40B4-BE49-F238E27FC236}">
                <a16:creationId xmlns:a16="http://schemas.microsoft.com/office/drawing/2014/main" id="{919C4DC6-AC00-7486-0734-77D9622C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r="18906" b="1"/>
          <a:stretch/>
        </p:blipFill>
        <p:spPr bwMode="auto">
          <a:xfrm>
            <a:off x="6374633" y="2789282"/>
            <a:ext cx="1428248" cy="127943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8C6C79-7EA5-9523-5474-0CAC9AF0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Client server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EBF64D-8293-2562-ECED-673C7062DA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 wrap="square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Centralized Control: Servers manage data and business logic centrally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Clients provide user interfaces, interacting with the server over a network</a:t>
            </a:r>
          </a:p>
        </p:txBody>
      </p:sp>
      <p:pic>
        <p:nvPicPr>
          <p:cNvPr id="1028" name="Picture 4" descr="Server Png Images - Free Download on Freepik">
            <a:extLst>
              <a:ext uri="{FF2B5EF4-FFF2-40B4-BE49-F238E27FC236}">
                <a16:creationId xmlns:a16="http://schemas.microsoft.com/office/drawing/2014/main" id="{868E744B-2F22-2713-BD38-756C9E69F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475" y="1857824"/>
            <a:ext cx="2900812" cy="290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1C0FC87-3A63-F880-180D-FD74ED42C8E8}"/>
              </a:ext>
            </a:extLst>
          </p:cNvPr>
          <p:cNvSpPr/>
          <p:nvPr/>
        </p:nvSpPr>
        <p:spPr>
          <a:xfrm>
            <a:off x="7985760" y="2789282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D3F8336-C39F-8B30-4068-6BACEF1AA01B}"/>
              </a:ext>
            </a:extLst>
          </p:cNvPr>
          <p:cNvSpPr/>
          <p:nvPr/>
        </p:nvSpPr>
        <p:spPr>
          <a:xfrm rot="10800000">
            <a:off x="7974832" y="3550920"/>
            <a:ext cx="2087880" cy="3958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76C50-5B45-47CD-0F85-17C3821B947D}"/>
              </a:ext>
            </a:extLst>
          </p:cNvPr>
          <p:cNvSpPr txBox="1"/>
          <p:nvPr/>
        </p:nvSpPr>
        <p:spPr>
          <a:xfrm>
            <a:off x="6571692" y="4758636"/>
            <a:ext cx="1034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Client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F50EB-E4AA-A5E3-BB6D-2A4BAB3F7564}"/>
              </a:ext>
            </a:extLst>
          </p:cNvPr>
          <p:cNvSpPr txBox="1"/>
          <p:nvPr/>
        </p:nvSpPr>
        <p:spPr>
          <a:xfrm>
            <a:off x="10448816" y="4758636"/>
            <a:ext cx="1128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Server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9942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8F693-01E1-6C13-B33F-DEDE6566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 examples</a:t>
            </a:r>
          </a:p>
        </p:txBody>
      </p:sp>
      <p:pic>
        <p:nvPicPr>
          <p:cNvPr id="1030" name="Picture 6" descr="Web Server and Its Type - GeeksforGeeks">
            <a:extLst>
              <a:ext uri="{FF2B5EF4-FFF2-40B4-BE49-F238E27FC236}">
                <a16:creationId xmlns:a16="http://schemas.microsoft.com/office/drawing/2014/main" id="{EEAED7C5-8F20-3708-A3C8-CF085186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16" y="1710100"/>
            <a:ext cx="75819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75450-9219-9911-799F-F5BF0F383760}"/>
              </a:ext>
            </a:extLst>
          </p:cNvPr>
          <p:cNvSpPr txBox="1"/>
          <p:nvPr/>
        </p:nvSpPr>
        <p:spPr>
          <a:xfrm>
            <a:off x="2822426" y="4759569"/>
            <a:ext cx="7053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In reality: </a:t>
            </a:r>
            <a:r>
              <a:rPr lang="en-US" sz="3200" dirty="0"/>
              <a:t>Rarely only two-tier these days</a:t>
            </a:r>
            <a:endParaRPr lang="en-US" sz="3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E6C7E-39CD-7E67-B1D0-6199EB78ECE8}"/>
              </a:ext>
            </a:extLst>
          </p:cNvPr>
          <p:cNvSpPr txBox="1"/>
          <p:nvPr/>
        </p:nvSpPr>
        <p:spPr>
          <a:xfrm>
            <a:off x="3550854" y="910801"/>
            <a:ext cx="506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Web browser and web server</a:t>
            </a:r>
          </a:p>
        </p:txBody>
      </p:sp>
    </p:spTree>
    <p:extLst>
      <p:ext uri="{BB962C8B-B14F-4D97-AF65-F5344CB8AC3E}">
        <p14:creationId xmlns:p14="http://schemas.microsoft.com/office/powerpoint/2010/main" val="39858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3ABC6-57A7-3525-A5D3-A00085E8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5FDF9-36DF-4C11-AA5B-FD011693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AD7375-81F1-DEAC-28D9-2C3976657A8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Apache httpd</a:t>
            </a:r>
          </a:p>
          <a:p>
            <a:r>
              <a:rPr lang="en-US" dirty="0"/>
              <a:t>Serves HTML and </a:t>
            </a:r>
            <a:r>
              <a:rPr lang="en-US" dirty="0" err="1"/>
              <a:t>Javascript</a:t>
            </a:r>
            <a:r>
              <a:rPr lang="en-US" dirty="0"/>
              <a:t> pages</a:t>
            </a:r>
          </a:p>
          <a:p>
            <a:r>
              <a:rPr lang="en-US" dirty="0"/>
              <a:t>Encapsulates and abstracts </a:t>
            </a:r>
          </a:p>
          <a:p>
            <a:pPr lvl="1"/>
            <a:r>
              <a:rPr lang="en-US" dirty="0"/>
              <a:t>All HTTP protocol parsing</a:t>
            </a:r>
          </a:p>
          <a:p>
            <a:pPr lvl="1"/>
            <a:r>
              <a:rPr lang="en-US" dirty="0"/>
              <a:t>All socket programming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CB9616-16A8-98D0-D928-F5AC7A2769AF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70D6D0-500B-662B-5E78-647D31E8A21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5C19C1-4EA1-51C9-77B1-FDC6474CF005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501C95-617F-5F2B-2FB6-7A0B518AEB8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776A86-0AF0-55DC-179C-AE0C1C5384BC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86AE59-9E94-8816-33CD-90DFC71985E6}"/>
              </a:ext>
            </a:extLst>
          </p:cNvPr>
          <p:cNvSpPr txBox="1"/>
          <p:nvPr/>
        </p:nvSpPr>
        <p:spPr>
          <a:xfrm>
            <a:off x="5415892" y="4011140"/>
            <a:ext cx="168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DFCA6D8-ACE2-0942-9223-9831B64FC2DF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97155-5CD3-DCAC-7E9C-B8AB7866AAE8}"/>
              </a:ext>
            </a:extLst>
          </p:cNvPr>
          <p:cNvSpPr txBox="1"/>
          <p:nvPr/>
        </p:nvSpPr>
        <p:spPr>
          <a:xfrm>
            <a:off x="5941242" y="1537417"/>
            <a:ext cx="14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Userspace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F34B96-25F0-A9D2-1C6B-903FA3B40E83}"/>
              </a:ext>
            </a:extLst>
          </p:cNvPr>
          <p:cNvSpPr/>
          <p:nvPr/>
        </p:nvSpPr>
        <p:spPr>
          <a:xfrm>
            <a:off x="8143063" y="224776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638556-479F-F70C-7B79-A22306ED9F30}"/>
              </a:ext>
            </a:extLst>
          </p:cNvPr>
          <p:cNvGrpSpPr/>
          <p:nvPr/>
        </p:nvGrpSpPr>
        <p:grpSpPr>
          <a:xfrm>
            <a:off x="7738329" y="2665966"/>
            <a:ext cx="3729934" cy="1279427"/>
            <a:chOff x="7738329" y="2665966"/>
            <a:chExt cx="3729934" cy="127942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EC658B-FE3E-6907-7545-B0C00F352DC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574175-FD60-8EA5-AD79-49CF7473A9F4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227517-B37D-34BD-EBC6-451C7A5FB7DB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V="1">
              <a:off x="8620316" y="2665966"/>
              <a:ext cx="0" cy="86122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4FEBD8-E58F-36DE-5896-ACE7433921C6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197FE3A9-7A2C-94C9-94C8-34D248B0D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89DABEF8-2CBF-D240-C12B-5E1614B2C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54201BE-42C0-57C8-23EF-FFD57B3135C9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1A6F355-268F-9E76-4683-CE51387A07D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9B445058-C067-F798-359D-A8E9A491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579" y="1519542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8FD8B8-EF2E-AC6E-747F-FEEF1846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98" y="156326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file - Free computer icons">
            <a:extLst>
              <a:ext uri="{FF2B5EF4-FFF2-40B4-BE49-F238E27FC236}">
                <a16:creationId xmlns:a16="http://schemas.microsoft.com/office/drawing/2014/main" id="{C2D35BCA-9053-D112-F8B3-FC6DD4E8A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008" y="334048"/>
            <a:ext cx="1288392" cy="128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 file - Free files and folders icons">
            <a:extLst>
              <a:ext uri="{FF2B5EF4-FFF2-40B4-BE49-F238E27FC236}">
                <a16:creationId xmlns:a16="http://schemas.microsoft.com/office/drawing/2014/main" id="{FD8124CC-379C-88A2-F182-EDFADDB0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525" y="335131"/>
            <a:ext cx="1260475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7E98FF-9187-747C-39FB-C46F429D4441}"/>
              </a:ext>
            </a:extLst>
          </p:cNvPr>
          <p:cNvSpPr/>
          <p:nvPr/>
        </p:nvSpPr>
        <p:spPr>
          <a:xfrm>
            <a:off x="7556499" y="1519542"/>
            <a:ext cx="4438611" cy="43119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1429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27CEE-3CBC-0532-E8CD-9FE74534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pPr lvl="1"/>
            <a:r>
              <a:rPr lang="en-US" dirty="0"/>
              <a:t>Used for communicating with web servers, microservices, and so on…</a:t>
            </a:r>
          </a:p>
          <a:p>
            <a:r>
              <a:rPr lang="en-US" dirty="0"/>
              <a:t>Supports multiple “methods” or “verbs”</a:t>
            </a:r>
          </a:p>
          <a:p>
            <a:pPr lvl="1"/>
            <a:r>
              <a:rPr lang="en-US" dirty="0"/>
              <a:t>Common ones</a:t>
            </a:r>
          </a:p>
          <a:p>
            <a:pPr lvl="2"/>
            <a:r>
              <a:rPr lang="en-US" dirty="0"/>
              <a:t>GET</a:t>
            </a:r>
          </a:p>
          <a:p>
            <a:pPr lvl="2"/>
            <a:r>
              <a:rPr lang="en-US" dirty="0"/>
              <a:t>POST</a:t>
            </a:r>
          </a:p>
          <a:p>
            <a:pPr lvl="2"/>
            <a:r>
              <a:rPr lang="en-US" dirty="0"/>
              <a:t>PUT</a:t>
            </a:r>
          </a:p>
          <a:p>
            <a:pPr lvl="2"/>
            <a:r>
              <a:rPr lang="en-US" dirty="0"/>
              <a:t>DELETE</a:t>
            </a:r>
          </a:p>
          <a:p>
            <a:pPr lvl="1"/>
            <a:r>
              <a:rPr lang="en-US" dirty="0"/>
              <a:t>Different types of messages that the protocol can understand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00560-DF09-C5CF-37CC-A38FDE00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HTTP methods</a:t>
            </a:r>
          </a:p>
        </p:txBody>
      </p:sp>
    </p:spTree>
    <p:extLst>
      <p:ext uri="{BB962C8B-B14F-4D97-AF65-F5344CB8AC3E}">
        <p14:creationId xmlns:p14="http://schemas.microsoft.com/office/powerpoint/2010/main" val="23818591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9635C-9C9E-026D-8595-9236A532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13919-006A-17D4-4600-8AE0E489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Request Line</a:t>
            </a:r>
            <a:r>
              <a:rPr lang="en-US" dirty="0"/>
              <a:t>: Method, URL, HTTP version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GET /index.html HTTP/1.1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Headers: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Content-Type, Authorization</a:t>
            </a:r>
          </a:p>
          <a:p>
            <a:r>
              <a:rPr lang="en-US" b="1" dirty="0"/>
              <a:t>Body</a:t>
            </a:r>
            <a:r>
              <a:rPr lang="en-US" dirty="0"/>
              <a:t>: Optional, contains data for POST/PUT requests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0FD3E-B5E5-4EB8-446E-73E42ACA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38061171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8C5DB-40A5-196F-B000-4402311E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62407A-BF90-F4D1-465F-0B0098E7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Status Line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HTTP version, status code (e.g.,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200 OK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Content-Length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Body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Optional, contains response data (e.g., HTML, JSON)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CE230-C7DB-D949-0458-D4B8664B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055881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57EB-7274-3337-64B0-BB479CA3D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2D538-F814-1B6B-26FC-E79182C8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google.com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GET /index.html HTTP/1.1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&lt;html&gt;</a:t>
            </a:r>
          </a:p>
          <a:p>
            <a:r>
              <a:rPr lang="en-US" dirty="0">
                <a:cs typeface="Helvetica" panose="020B0604020202020204" pitchFamily="34" charset="0"/>
              </a:rPr>
              <a:t>	&lt;head&gt;&lt;title&gt;…. &lt;/title&gt;&lt;/head&gt;</a:t>
            </a:r>
          </a:p>
          <a:p>
            <a:r>
              <a:rPr lang="en-US" dirty="0">
                <a:cs typeface="Helvetica" panose="020B0604020202020204" pitchFamily="34" charset="0"/>
              </a:rPr>
              <a:t>	&lt;body&gt; … &lt;/body&gt;</a:t>
            </a:r>
          </a:p>
          <a:p>
            <a:r>
              <a:rPr lang="en-US" dirty="0">
                <a:cs typeface="Helvetica" panose="020B0604020202020204" pitchFamily="34" charset="0"/>
              </a:rPr>
              <a:t>&lt;/html&gt;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189B1-BD75-63EB-2570-1A8EE730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F4DEE-59E4-0651-4577-872C74ABB6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r</a:t>
            </a:r>
            <a:r>
              <a:rPr lang="en-US" dirty="0"/>
              <a:t>etrieve data from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Does not modify the server state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send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url?id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=100 HTTP 1.1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Fetching a webpage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Retrieving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72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04D0-9D59-8C61-9E3D-2F251B5D5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AD4EE-FDD8-4628-9182-DA5AA58F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POST /users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</a:t>
            </a: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        "email": </a:t>
            </a:r>
            <a:r>
              <a:rPr lang="en-US" dirty="0">
                <a:cs typeface="Helvetica" panose="020B0604020202020204" pitchFamily="34" charset="0"/>
                <a:hlinkClick r:id="rId2"/>
              </a:rPr>
              <a:t>“john.doe@example.com</a:t>
            </a:r>
            <a:r>
              <a:rPr lang="en-US" dirty="0">
                <a:cs typeface="Helvetica" panose="020B0604020202020204" pitchFamily="34" charset="0"/>
              </a:rPr>
              <a:t>”</a:t>
            </a: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AA85F-E1E8-52DB-3D71-E7EB7243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C9480-4355-80F4-C00E-A8F57A8FCB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send data to the server</a:t>
            </a:r>
            <a:endParaRPr lang="en-US" dirty="0"/>
          </a:p>
          <a:p>
            <a:r>
              <a:rPr lang="en-US" dirty="0"/>
              <a:t>Includes a body to send data to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User registration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Submitting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44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189A-EF85-0B4C-7BD1-C44330642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28010-0CB6-B992-1A5F-D83C9A0E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PUT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"email": 	</a:t>
            </a:r>
            <a:r>
              <a:rPr lang="en-US" dirty="0">
                <a:cs typeface="Helvetica" panose="020B0604020202020204" pitchFamily="34" charset="0"/>
                <a:hlinkClick r:id="rId2"/>
              </a:rPr>
              <a:t>john.doe@example.com</a:t>
            </a:r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0034C-BB2D-9F39-FFE2-FDF0191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PUT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E1520D-2398-9EB0-3B1F-E21D30A2A0E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u</a:t>
            </a:r>
            <a:r>
              <a:rPr lang="en-US" dirty="0"/>
              <a:t>pdate or replace an existing resource on the server</a:t>
            </a:r>
          </a:p>
          <a:p>
            <a:r>
              <a:rPr lang="en-US" dirty="0"/>
              <a:t>Includes a body to send updated data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Updating user information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so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99112-23C2-001D-1952-0F9417A39F33}"/>
              </a:ext>
            </a:extLst>
          </p:cNvPr>
          <p:cNvSpPr/>
          <p:nvPr/>
        </p:nvSpPr>
        <p:spPr>
          <a:xfrm>
            <a:off x="6705600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2F94-6FCF-7EBE-CFE6-E749D1E1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F6E86-7975-B930-B497-69115EE1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0A378F-ECD9-C170-C529-4D4F1E651026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751D54-3BA6-D00B-AED2-0069CCB6F642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188F48-9BD6-106F-FC37-0C33A864EA57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06CDEB-4785-D52E-E4D1-E112D636843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E3CDA5-1511-666F-D417-A2B8FEA6FDB3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AA0C1-43C7-DBBD-5AD1-DA7F43B2D2B7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9EF6F9-E90D-916F-B1AB-BA2FE5D08028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BABD66-5093-901F-C229-40C696307C6D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F64D9-0BF3-66DD-1E93-533BFA8DE86C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E3FBEE-5B45-17F0-FC26-5F010F05157C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A93A38-6A07-04B0-3479-7AB421FF7267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363C5C-5083-CD7F-3D28-7A1DF6EF88DD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72F7BE-6DFB-052E-4BC9-5A0D4B360358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B7959-A50F-608D-796C-99DBBB3729A0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93F80-7BF8-EF40-4654-4D52BBCCD4AC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F91B3-24BF-4CC6-7070-2D6C6E5AD749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D68DED-064A-8BD4-4C5B-C8C3B439E11B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9C1117-7648-13A5-2BEF-D7F61B684B49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11FBB7-1D6C-98FF-E310-C8E9FBD2E185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7A0B50-3478-A935-2B6A-42FC4263CAE9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822C58-A220-B7D8-9C1E-9E5A484E1322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FFAFC5-D0B1-F8C0-0686-B12F71E22CB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CB1417D-291B-8FFD-B6E0-2CEB3E372265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8CE2DA-F026-F0E7-D21D-B3BFA3C60DDB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DD4A04-6519-538B-A3C8-A7D3D633154D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014E90-C4E8-983F-25D9-82B66F7717DB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E2D4DC-6412-309C-38C0-233B4C9F95BC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50E369-08BE-E47C-EABF-72B46194A83E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06151DF-576D-FE7B-39E3-BEB9C73D37D2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A0A280-5115-C44E-6B74-B02EE64A305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57879F-468A-10A0-1BED-428200D5F32E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D06F55-4B19-9B66-7AAB-91ED0F568011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1553D3-956C-CCF9-5C9F-A390BF50D02E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8156BA-A111-B1EA-A85F-BB66ACF8BD31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78926-2475-1839-CC1F-0DE2FA2ABAF6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A92C78-2038-726F-E4D8-76FD9855128F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A0A8C0-0552-BD73-3279-0D43EC47F292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DF28B-084F-634A-3B14-D12A636A61E9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0D0864-DD9A-A39F-E542-377DBC075803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674045-C1CB-16C0-0E5C-F0337D4A3B8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AA755C-EF46-85EA-5227-C5DDAA8AB60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A8DF45-AFD4-ACEF-C55C-A4975C432ABF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2D0B9EB-C3FE-A91C-0C30-1C19D0541BCA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DE13A4AC-A844-E555-1C9B-91D8D46CB2DA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1CEFB15D-B721-00B6-43CA-D06AC082420A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FE28D401-C713-BEF2-278F-E1A7A8627D2B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671DC276-2A9F-7EF5-3464-7C1410431AD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2CB8FC7-F0FE-D86C-AB34-1D5D1E28359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1894A399-56F8-35A6-D62A-7C698D1BABFA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361A0ADE-492B-3DED-66F4-6F758B66FDE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E3ADC7C4-F2FC-E176-4228-2B93DF735901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6F32BBD-1083-D09E-239F-87C928D8902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26CA2728-4DCF-6DB0-61B9-CDAAA474F1F2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13E5944C-C527-2B6E-BABE-98B2353C5E2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0924524E-A2A3-7564-3ECC-3B07634DE33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81BED55A-CF6E-7CC0-1FD7-6782997D1D74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91C9AB10-5A24-4B90-2F79-521B424E69A8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B759DC36-0343-4AA8-4E86-BB15157585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DD032A81-97E1-56A5-535A-D36E0DAB9DD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C9695AA-88C5-BAED-62F9-F1620096CC0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CD44E3DB-261E-4CBB-1CA4-838569B78CB9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2134E18C-67C6-1699-DA30-F21EB38B8C6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A9245098-B0B0-4750-5BC0-BC1D5385F1F9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FB63A0F6-6809-3EC1-8DF2-0098C4691A9E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D1F4824-5620-6BBD-228B-BE8069C3D265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7EEE151B-24C4-007F-9EC6-4184216E12BC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DAB1095F-4229-5752-5520-459417381E36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53B93CAB-550E-32FE-D78D-480273D5F2FD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6B810224-FE2D-F4BC-171A-E8B59A35A60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80FB16B-1555-FAA7-1F0E-5C1A715B191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257966A5-6D4E-DF7D-154C-F7054377AD10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17F81078-0D49-721E-1F80-0F1C6438D158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563072ED-1DAB-6389-AD3E-1B64629EF2EF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FC003C-779D-5074-8864-14FC3E637DCE}"/>
              </a:ext>
            </a:extLst>
          </p:cNvPr>
          <p:cNvSpPr/>
          <p:nvPr/>
        </p:nvSpPr>
        <p:spPr>
          <a:xfrm>
            <a:off x="5287114" y="3586868"/>
            <a:ext cx="1987071" cy="784582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24581-718F-F1ED-5DC9-A08A4BA8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54E58-191A-C7AC-838F-0E1079A0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DELETE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633ED-C8B9-EC3E-BE32-723EC14C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DELETE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7433F-72D5-9530-BD45-1FA0EC4EBB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dirty="0"/>
              <a:t>remove a resource from the server</a:t>
            </a:r>
          </a:p>
          <a:p>
            <a:r>
              <a:rPr lang="en-US" dirty="0"/>
              <a:t>Typically, does not have a request body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Deleting user account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Removing items from a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E4B16-FD39-48A4-0AF7-1CF8014A3BAD}"/>
              </a:ext>
            </a:extLst>
          </p:cNvPr>
          <p:cNvSpPr/>
          <p:nvPr/>
        </p:nvSpPr>
        <p:spPr>
          <a:xfrm>
            <a:off x="7033846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1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3D369-3D80-355D-34C9-22EA79F8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just a protocol</a:t>
            </a:r>
          </a:p>
          <a:p>
            <a:r>
              <a:rPr lang="en-US" dirty="0"/>
              <a:t>The </a:t>
            </a:r>
            <a:r>
              <a:rPr lang="en-US" b="1" i="1" dirty="0"/>
              <a:t>functionality </a:t>
            </a:r>
            <a:r>
              <a:rPr lang="en-US" dirty="0"/>
              <a:t>of each HTTP method must be implemented by an application </a:t>
            </a:r>
          </a:p>
          <a:p>
            <a:pPr lvl="1"/>
            <a:r>
              <a:rPr lang="en-US" dirty="0"/>
              <a:t>Apache httpd webserver</a:t>
            </a:r>
          </a:p>
          <a:p>
            <a:pPr lvl="1"/>
            <a:r>
              <a:rPr lang="en-US" dirty="0"/>
              <a:t>Nginx webserver</a:t>
            </a:r>
          </a:p>
          <a:p>
            <a:pPr lvl="1"/>
            <a:r>
              <a:rPr lang="en-US" dirty="0"/>
              <a:t>You can develop your own webserver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EF6C93-C848-BC02-8927-93501F84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1569359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BCEC9-62AA-2E30-E749-8F25C4C8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HTTP web server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service apache2 start</a:t>
            </a:r>
          </a:p>
          <a:p>
            <a:r>
              <a:rPr lang="en-US" dirty="0"/>
              <a:t>Update the port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/apache2/</a:t>
            </a:r>
            <a:r>
              <a:rPr lang="en-US" dirty="0" err="1">
                <a:latin typeface="Consolas" panose="020B0609020204030204" pitchFamily="49" charset="0"/>
              </a:rPr>
              <a:t>ports.conf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Add any HTML/</a:t>
            </a:r>
            <a:r>
              <a:rPr lang="en-US" dirty="0" err="1"/>
              <a:t>Javascript</a:t>
            </a:r>
            <a:r>
              <a:rPr lang="en-US" dirty="0"/>
              <a:t> files in </a:t>
            </a:r>
            <a:r>
              <a:rPr lang="en-US" dirty="0">
                <a:latin typeface="Consolas" panose="020B0609020204030204" pitchFamily="49" charset="0"/>
              </a:rPr>
              <a:t>/var/www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45D792-CB66-7780-4EBA-B98D328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httpd demo</a:t>
            </a:r>
          </a:p>
        </p:txBody>
      </p:sp>
    </p:spTree>
    <p:extLst>
      <p:ext uri="{BB962C8B-B14F-4D97-AF65-F5344CB8AC3E}">
        <p14:creationId xmlns:p14="http://schemas.microsoft.com/office/powerpoint/2010/main" val="23261330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88D89-4A7C-7176-3A06-D9381544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 demo for Apache httpd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583154-EEAA-0940-9466-6119CEED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3C6F9-ABFA-D575-35CE-F1D50245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1" y="1439629"/>
            <a:ext cx="9495692" cy="5065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F5881B-725E-18E8-8D00-EF44BE099EEE}"/>
              </a:ext>
            </a:extLst>
          </p:cNvPr>
          <p:cNvSpPr/>
          <p:nvPr/>
        </p:nvSpPr>
        <p:spPr>
          <a:xfrm>
            <a:off x="844061" y="2627728"/>
            <a:ext cx="6050280" cy="351691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59CF7-F0E1-06A0-F507-5031989BB2C3}"/>
              </a:ext>
            </a:extLst>
          </p:cNvPr>
          <p:cNvSpPr/>
          <p:nvPr/>
        </p:nvSpPr>
        <p:spPr>
          <a:xfrm>
            <a:off x="844061" y="2985867"/>
            <a:ext cx="6050280" cy="351691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D03007-4781-55DD-3C65-A065C11C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Centralized management of data: all data is on the server and can be easily secured</a:t>
            </a:r>
          </a:p>
          <a:p>
            <a:pPr lvl="2"/>
            <a:r>
              <a:rPr lang="en-US" dirty="0"/>
              <a:t>No complex data flows</a:t>
            </a:r>
          </a:p>
          <a:p>
            <a:pPr lvl="1"/>
            <a:r>
              <a:rPr lang="en-US" dirty="0"/>
              <a:t>Separation between client and server business logic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Single point of failure</a:t>
            </a:r>
          </a:p>
          <a:p>
            <a:pPr lvl="1"/>
            <a:r>
              <a:rPr lang="en-US" dirty="0"/>
              <a:t>Poor scaling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46EA62-2F57-0951-ABC0-CFC2F48F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38958331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CF35C-3439-BB02-91A5-146D309C9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98FC4-E8AB-3E34-7CFB-572171BB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 examples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F06DF0-B77F-1D03-F68D-49A19BA7FC47}"/>
              </a:ext>
            </a:extLst>
          </p:cNvPr>
          <p:cNvGrpSpPr/>
          <p:nvPr/>
        </p:nvGrpSpPr>
        <p:grpSpPr>
          <a:xfrm>
            <a:off x="2040179" y="1713398"/>
            <a:ext cx="8111641" cy="3585429"/>
            <a:chOff x="2040179" y="1713398"/>
            <a:chExt cx="8111641" cy="3585429"/>
          </a:xfrm>
        </p:grpSpPr>
        <p:pic>
          <p:nvPicPr>
            <p:cNvPr id="2052" name="Picture 4" descr="What Is an Email Server? How Does It Work? - IPXO">
              <a:extLst>
                <a:ext uri="{FF2B5EF4-FFF2-40B4-BE49-F238E27FC236}">
                  <a16:creationId xmlns:a16="http://schemas.microsoft.com/office/drawing/2014/main" id="{3ABFC5F1-D528-1D90-9811-0A4AD5F63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179" y="1713398"/>
              <a:ext cx="8111641" cy="3585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A8E6950-81BA-3E60-2DA0-A78D34D83A78}"/>
                </a:ext>
              </a:extLst>
            </p:cNvPr>
            <p:cNvSpPr/>
            <p:nvPr/>
          </p:nvSpPr>
          <p:spPr>
            <a:xfrm>
              <a:off x="8510590" y="3856892"/>
              <a:ext cx="1512276" cy="696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26DAF2C-1918-EA9A-6C89-456C1200F342}"/>
              </a:ext>
            </a:extLst>
          </p:cNvPr>
          <p:cNvSpPr txBox="1"/>
          <p:nvPr/>
        </p:nvSpPr>
        <p:spPr>
          <a:xfrm>
            <a:off x="3550854" y="910801"/>
            <a:ext cx="4975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Email client and email server</a:t>
            </a:r>
          </a:p>
        </p:txBody>
      </p:sp>
    </p:spTree>
    <p:extLst>
      <p:ext uri="{BB962C8B-B14F-4D97-AF65-F5344CB8AC3E}">
        <p14:creationId xmlns:p14="http://schemas.microsoft.com/office/powerpoint/2010/main" val="25832622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DE7AF5-F4D9-43DF-14E0-D9D7B700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Httpd can only serve “static” HTML pages</a:t>
            </a:r>
          </a:p>
          <a:p>
            <a:pPr lvl="1"/>
            <a:r>
              <a:rPr lang="en-US" dirty="0"/>
              <a:t>Same content is served for each request</a:t>
            </a:r>
          </a:p>
          <a:p>
            <a:r>
              <a:rPr lang="en-US" dirty="0"/>
              <a:t>Web is “dynamic”</a:t>
            </a:r>
          </a:p>
          <a:p>
            <a:pPr lvl="1"/>
            <a:r>
              <a:rPr lang="en-US" dirty="0"/>
              <a:t>User uploads something and other users can interact with it</a:t>
            </a:r>
          </a:p>
          <a:p>
            <a:pPr lvl="1"/>
            <a:r>
              <a:rPr lang="en-US" dirty="0"/>
              <a:t>Many technologies</a:t>
            </a:r>
          </a:p>
          <a:p>
            <a:pPr lvl="2"/>
            <a:r>
              <a:rPr lang="en-US" dirty="0"/>
              <a:t>Java servlets, JSP, PHP, Python, NodeJS services, and so 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490D48-0A90-501B-6EE8-B9038A9D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DE46D8-D3A4-4A1B-1AB5-2E3182232A71}"/>
              </a:ext>
            </a:extLst>
          </p:cNvPr>
          <p:cNvSpPr/>
          <p:nvPr/>
        </p:nvSpPr>
        <p:spPr>
          <a:xfrm>
            <a:off x="1078521" y="3927231"/>
            <a:ext cx="1606063" cy="433753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pache Tomcat ...">
            <a:extLst>
              <a:ext uri="{FF2B5EF4-FFF2-40B4-BE49-F238E27FC236}">
                <a16:creationId xmlns:a16="http://schemas.microsoft.com/office/drawing/2014/main" id="{3EEB9EAE-E3BA-BB9B-F048-8E65B089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651" y="500429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tall SSL certificate on Oracle GlassFish server - CheapSSLsecurity">
            <a:extLst>
              <a:ext uri="{FF2B5EF4-FFF2-40B4-BE49-F238E27FC236}">
                <a16:creationId xmlns:a16="http://schemas.microsoft.com/office/drawing/2014/main" id="{448459D6-6C28-922C-DE6B-33C56F23C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978" y="3166633"/>
            <a:ext cx="3411415" cy="152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07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36547-B667-FC3B-5549-2DD9A1D5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Servlets are Java classes that extend server functionality</a:t>
            </a:r>
          </a:p>
          <a:p>
            <a:r>
              <a:rPr lang="en-US" dirty="0"/>
              <a:t>Part of the Java EE/Jakarta EE framework</a:t>
            </a:r>
          </a:p>
          <a:p>
            <a:r>
              <a:rPr lang="en-US" dirty="0"/>
              <a:t>Process HTTP requests and generate responses</a:t>
            </a:r>
          </a:p>
          <a:p>
            <a:r>
              <a:rPr lang="en-US" dirty="0"/>
              <a:t>Not used often these days</a:t>
            </a:r>
          </a:p>
          <a:p>
            <a:r>
              <a:rPr lang="en-US" b="1" i="1" dirty="0"/>
              <a:t>Foundation </a:t>
            </a:r>
            <a:r>
              <a:rPr lang="en-US" dirty="0"/>
              <a:t>of many current web frameworks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9E121C-ABE0-4849-5775-B5893FAE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servlet</a:t>
            </a:r>
          </a:p>
        </p:txBody>
      </p:sp>
    </p:spTree>
    <p:extLst>
      <p:ext uri="{BB962C8B-B14F-4D97-AF65-F5344CB8AC3E}">
        <p14:creationId xmlns:p14="http://schemas.microsoft.com/office/powerpoint/2010/main" val="24691555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304CE0-5DE2-D8A0-629C-501518F28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Person {</a:t>
            </a:r>
          </a:p>
          <a:p>
            <a:r>
              <a:rPr lang="en-US" dirty="0"/>
              <a:t>  private String name;</a:t>
            </a:r>
          </a:p>
          <a:p>
            <a:r>
              <a:rPr lang="en-US" dirty="0"/>
              <a:t>  private String id;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@WebServlet("/hello")</a:t>
            </a:r>
          </a:p>
          <a:p>
            <a:r>
              <a:rPr lang="en-US" dirty="0"/>
              <a:t>public class </a:t>
            </a:r>
            <a:r>
              <a:rPr lang="en-US" dirty="0" err="1"/>
              <a:t>HelloServlet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r>
              <a:rPr lang="en-US" dirty="0"/>
              <a:t> {</a:t>
            </a:r>
          </a:p>
          <a:p>
            <a:r>
              <a:rPr lang="en-US" dirty="0"/>
              <a:t>  protected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 {</a:t>
            </a:r>
          </a:p>
          <a:p>
            <a:r>
              <a:rPr lang="en-US" dirty="0"/>
              <a:t>    String name = </a:t>
            </a:r>
            <a:r>
              <a:rPr lang="en-US" dirty="0" err="1"/>
              <a:t>request.getParameter</a:t>
            </a:r>
            <a:r>
              <a:rPr lang="en-US" dirty="0"/>
              <a:t>("name");</a:t>
            </a:r>
          </a:p>
          <a:p>
            <a:r>
              <a:rPr lang="en-US" dirty="0"/>
              <a:t>    String id = </a:t>
            </a:r>
            <a:r>
              <a:rPr lang="en-US" dirty="0" err="1"/>
              <a:t>request.getParameter</a:t>
            </a:r>
            <a:r>
              <a:rPr lang="en-US" dirty="0"/>
              <a:t>("id");</a:t>
            </a:r>
          </a:p>
          <a:p>
            <a:endParaRPr lang="en-US" dirty="0"/>
          </a:p>
          <a:p>
            <a:r>
              <a:rPr lang="en-US" dirty="0"/>
              <a:t>    // Parse the request</a:t>
            </a:r>
          </a:p>
          <a:p>
            <a:r>
              <a:rPr lang="en-US" dirty="0"/>
              <a:t>    // Store it in a class</a:t>
            </a:r>
          </a:p>
          <a:p>
            <a:r>
              <a:rPr lang="en-US" dirty="0"/>
              <a:t>    Person p = new Person(name, id);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response.setContentType</a:t>
            </a:r>
            <a:r>
              <a:rPr lang="en-US" dirty="0"/>
              <a:t>("text/html");</a:t>
            </a:r>
          </a:p>
          <a:p>
            <a:endParaRPr lang="en-US" dirty="0"/>
          </a:p>
          <a:p>
            <a:r>
              <a:rPr lang="en-US" dirty="0"/>
              <a:t>    // Create the HTML output</a:t>
            </a:r>
          </a:p>
          <a:p>
            <a:r>
              <a:rPr lang="en-US" dirty="0"/>
              <a:t>    </a:t>
            </a:r>
            <a:r>
              <a:rPr lang="en-US" dirty="0" err="1"/>
              <a:t>PrintWriter</a:t>
            </a:r>
            <a:r>
              <a:rPr lang="en-US" dirty="0"/>
              <a:t> out = </a:t>
            </a:r>
            <a:r>
              <a:rPr lang="en-US" dirty="0" err="1"/>
              <a:t>response.getWriter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("&lt;html&gt;&lt;body&gt;");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("&lt;h1&gt;Hello, " + name + "!&lt;/h1&gt;");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("&lt;/body&gt;&lt;/html&gt;");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CE814F-7906-41DF-4040-7B880351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5854B-4A2D-4563-0EDF-1036CF79B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99" y="785004"/>
            <a:ext cx="4915586" cy="2896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8DB762-437A-95F8-141D-7926000D5883}"/>
              </a:ext>
            </a:extLst>
          </p:cNvPr>
          <p:cNvSpPr txBox="1"/>
          <p:nvPr/>
        </p:nvSpPr>
        <p:spPr>
          <a:xfrm>
            <a:off x="484699" y="4736123"/>
            <a:ext cx="514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https://github.com/davsec-teaching/jakarta-servlet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DA9A51-9D66-6AEB-8B27-8B04595BCB78}"/>
              </a:ext>
            </a:extLst>
          </p:cNvPr>
          <p:cNvSpPr/>
          <p:nvPr/>
        </p:nvSpPr>
        <p:spPr>
          <a:xfrm>
            <a:off x="6096000" y="1629508"/>
            <a:ext cx="2625969" cy="3516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9D962B-0887-645C-ECBD-9E05B672A8F2}"/>
              </a:ext>
            </a:extLst>
          </p:cNvPr>
          <p:cNvSpPr/>
          <p:nvPr/>
        </p:nvSpPr>
        <p:spPr>
          <a:xfrm>
            <a:off x="6176512" y="2057160"/>
            <a:ext cx="5394165" cy="439855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ED9B43-CEB4-7854-9B04-29FBA327CE9F}"/>
              </a:ext>
            </a:extLst>
          </p:cNvPr>
          <p:cNvSpPr/>
          <p:nvPr/>
        </p:nvSpPr>
        <p:spPr>
          <a:xfrm>
            <a:off x="6176512" y="2527089"/>
            <a:ext cx="5394165" cy="115391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450D4-E69A-BF8E-7CE1-A389BDACB732}"/>
              </a:ext>
            </a:extLst>
          </p:cNvPr>
          <p:cNvSpPr/>
          <p:nvPr/>
        </p:nvSpPr>
        <p:spPr>
          <a:xfrm>
            <a:off x="6176511" y="4074573"/>
            <a:ext cx="5394165" cy="115391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6C608E-563B-F128-AD29-4E1B89CF967F}"/>
              </a:ext>
            </a:extLst>
          </p:cNvPr>
          <p:cNvSpPr txBox="1"/>
          <p:nvPr/>
        </p:nvSpPr>
        <p:spPr>
          <a:xfrm>
            <a:off x="8820237" y="1571565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Mapping URL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3EA44-D058-C6EF-0184-46813DF52BB5}"/>
              </a:ext>
            </a:extLst>
          </p:cNvPr>
          <p:cNvSpPr txBox="1"/>
          <p:nvPr/>
        </p:nvSpPr>
        <p:spPr>
          <a:xfrm>
            <a:off x="10115216" y="1673345"/>
            <a:ext cx="1908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HTTP method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60229-6044-D61E-F0FA-47CF16A77C91}"/>
              </a:ext>
            </a:extLst>
          </p:cNvPr>
          <p:cNvSpPr txBox="1"/>
          <p:nvPr/>
        </p:nvSpPr>
        <p:spPr>
          <a:xfrm>
            <a:off x="9236369" y="2692956"/>
            <a:ext cx="3000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Parse GET parameters</a:t>
            </a:r>
          </a:p>
          <a:p>
            <a:r>
              <a:rPr lang="en-US" sz="2400" b="1" i="1" dirty="0"/>
              <a:t>into object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C5A1C-1670-2C25-34C8-EEE482CAD691}"/>
              </a:ext>
            </a:extLst>
          </p:cNvPr>
          <p:cNvSpPr txBox="1"/>
          <p:nvPr/>
        </p:nvSpPr>
        <p:spPr>
          <a:xfrm>
            <a:off x="8354557" y="5157929"/>
            <a:ext cx="2280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Set the response</a:t>
            </a:r>
          </a:p>
        </p:txBody>
      </p:sp>
    </p:spTree>
    <p:extLst>
      <p:ext uri="{BB962C8B-B14F-4D97-AF65-F5344CB8AC3E}">
        <p14:creationId xmlns:p14="http://schemas.microsoft.com/office/powerpoint/2010/main" val="208374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6F1A4-FF6D-0E61-F0F1-AF7FD983E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C7D4F1-9A9F-9B2D-5D02-DD52A832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Person {</a:t>
            </a:r>
          </a:p>
          <a:p>
            <a:r>
              <a:rPr lang="en-US" dirty="0"/>
              <a:t>  private String name;</a:t>
            </a:r>
          </a:p>
          <a:p>
            <a:r>
              <a:rPr lang="en-US" dirty="0"/>
              <a:t>  private String id;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@WebServlet("/hello")</a:t>
            </a:r>
          </a:p>
          <a:p>
            <a:r>
              <a:rPr lang="en-US" dirty="0"/>
              <a:t>public class </a:t>
            </a:r>
            <a:r>
              <a:rPr lang="en-US" dirty="0" err="1"/>
              <a:t>HelloServlet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r>
              <a:rPr lang="en-US" dirty="0"/>
              <a:t> {</a:t>
            </a:r>
          </a:p>
          <a:p>
            <a:r>
              <a:rPr lang="en-US" dirty="0"/>
              <a:t>  protected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 {</a:t>
            </a:r>
          </a:p>
          <a:p>
            <a:r>
              <a:rPr lang="en-US" dirty="0"/>
              <a:t>    String name = </a:t>
            </a:r>
            <a:r>
              <a:rPr lang="en-US" dirty="0" err="1"/>
              <a:t>request.getParameter</a:t>
            </a:r>
            <a:r>
              <a:rPr lang="en-US" dirty="0"/>
              <a:t>("name");</a:t>
            </a:r>
          </a:p>
          <a:p>
            <a:r>
              <a:rPr lang="en-US" dirty="0"/>
              <a:t>    String id = </a:t>
            </a:r>
            <a:r>
              <a:rPr lang="en-US" dirty="0" err="1"/>
              <a:t>request.getParameter</a:t>
            </a:r>
            <a:r>
              <a:rPr lang="en-US" dirty="0"/>
              <a:t>("id");</a:t>
            </a:r>
          </a:p>
          <a:p>
            <a:endParaRPr lang="en-US" dirty="0"/>
          </a:p>
          <a:p>
            <a:r>
              <a:rPr lang="en-US" dirty="0"/>
              <a:t>    // Parse the request</a:t>
            </a:r>
          </a:p>
          <a:p>
            <a:r>
              <a:rPr lang="en-US" dirty="0"/>
              <a:t>    // Store it in a class</a:t>
            </a:r>
          </a:p>
          <a:p>
            <a:r>
              <a:rPr lang="en-US" dirty="0"/>
              <a:t>    Person p = new Person(name, id);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response.setContentType</a:t>
            </a:r>
            <a:r>
              <a:rPr lang="en-US" dirty="0"/>
              <a:t>("text/html");</a:t>
            </a:r>
          </a:p>
          <a:p>
            <a:endParaRPr lang="en-US" dirty="0"/>
          </a:p>
          <a:p>
            <a:r>
              <a:rPr lang="en-US" dirty="0"/>
              <a:t>    // Create the HTML output</a:t>
            </a:r>
          </a:p>
          <a:p>
            <a:r>
              <a:rPr lang="en-US" dirty="0"/>
              <a:t>    </a:t>
            </a:r>
            <a:r>
              <a:rPr lang="en-US" dirty="0" err="1"/>
              <a:t>PrintWriter</a:t>
            </a:r>
            <a:r>
              <a:rPr lang="en-US" dirty="0"/>
              <a:t> out = </a:t>
            </a:r>
            <a:r>
              <a:rPr lang="en-US" dirty="0" err="1"/>
              <a:t>response.getWriter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("&lt;html&gt;&lt;body&gt;");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("&lt;h1&gt;Hello, " + name + "!&lt;/h1&gt;");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("&lt;/body&gt;&lt;/html&gt;");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8D1DF8-5AA2-CC92-0E12-2968B2DF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B3ECE-50CD-2309-EB86-8FBD18C7B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99" y="785004"/>
            <a:ext cx="4915586" cy="2896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1FE85D-16F4-EA55-A38C-ED653C1951F9}"/>
              </a:ext>
            </a:extLst>
          </p:cNvPr>
          <p:cNvSpPr txBox="1"/>
          <p:nvPr/>
        </p:nvSpPr>
        <p:spPr>
          <a:xfrm>
            <a:off x="258785" y="4306438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&gt; cp </a:t>
            </a:r>
            <a:r>
              <a:rPr lang="en-US" b="1" dirty="0" err="1">
                <a:latin typeface="Consolas" panose="020B0609020204030204" pitchFamily="49" charset="0"/>
              </a:rPr>
              <a:t>HelloServlet.war</a:t>
            </a:r>
            <a:r>
              <a:rPr lang="en-US" b="1" dirty="0">
                <a:latin typeface="Consolas" panose="020B0609020204030204" pitchFamily="49" charset="0"/>
              </a:rPr>
              <a:t> $CATALINA_HOME/webapps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&gt; catalina.sh start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2C4C90-10FE-7546-1CCA-277CD5CE8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937" y="1348342"/>
            <a:ext cx="4010585" cy="2543530"/>
          </a:xfrm>
          <a:prstGeom prst="rect">
            <a:avLst/>
          </a:prstGeom>
          <a:ln w="25400">
            <a:solidFill>
              <a:schemeClr val="accent4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514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7634D-F2BA-A166-AC5B-4CBB5F7EC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70FCC2-C395-7A99-0BD4-D7647B74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Till now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A6895C-A406-2087-EC15-293160E61AF4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C4FE6D-3BCC-8E28-6637-612C4AF7132C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2BBF84-FDBE-4BC4-BA90-CA5A4A6A14F2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CAF342-FA34-C2FC-6393-72B9D42AAB0A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F365035C-5CA1-82EE-3EB9-FBA4AC17123F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9EF85C5-607D-A831-1B4A-9D2237BA450C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5BD1A808-9A55-37D9-E2AE-3D8F45A362DE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0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E2210-1868-D080-951C-A7E225772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353500-43DF-DAD9-7F9F-0E5C4D4C1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Person {</a:t>
            </a:r>
          </a:p>
          <a:p>
            <a:r>
              <a:rPr lang="en-US" dirty="0"/>
              <a:t>  private String name;</a:t>
            </a:r>
          </a:p>
          <a:p>
            <a:r>
              <a:rPr lang="en-US" dirty="0"/>
              <a:t>  private String id;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@WebServlet("/hello")</a:t>
            </a:r>
          </a:p>
          <a:p>
            <a:r>
              <a:rPr lang="en-US" dirty="0"/>
              <a:t>public class </a:t>
            </a:r>
            <a:r>
              <a:rPr lang="en-US" dirty="0" err="1"/>
              <a:t>HelloServlet</a:t>
            </a:r>
            <a:r>
              <a:rPr lang="en-US" dirty="0"/>
              <a:t> extends </a:t>
            </a:r>
            <a:r>
              <a:rPr lang="en-US" dirty="0" err="1"/>
              <a:t>HttpServlet</a:t>
            </a:r>
            <a:r>
              <a:rPr lang="en-US" dirty="0"/>
              <a:t> {</a:t>
            </a:r>
          </a:p>
          <a:p>
            <a:r>
              <a:rPr lang="en-US" dirty="0"/>
              <a:t>  protected void </a:t>
            </a:r>
            <a:r>
              <a:rPr lang="en-US" dirty="0" err="1"/>
              <a:t>doGet</a:t>
            </a:r>
            <a:r>
              <a:rPr lang="en-US" dirty="0"/>
              <a:t>(</a:t>
            </a:r>
            <a:r>
              <a:rPr lang="en-US" dirty="0" err="1"/>
              <a:t>HttpServletRequest</a:t>
            </a:r>
            <a:r>
              <a:rPr lang="en-US" dirty="0"/>
              <a:t> request, </a:t>
            </a:r>
            <a:r>
              <a:rPr lang="en-US" dirty="0" err="1"/>
              <a:t>HttpServletResponse</a:t>
            </a:r>
            <a:r>
              <a:rPr lang="en-US" dirty="0"/>
              <a:t> response) {</a:t>
            </a:r>
          </a:p>
          <a:p>
            <a:r>
              <a:rPr lang="en-US" dirty="0"/>
              <a:t>    String name = </a:t>
            </a:r>
            <a:r>
              <a:rPr lang="en-US" dirty="0" err="1"/>
              <a:t>request.getParameter</a:t>
            </a:r>
            <a:r>
              <a:rPr lang="en-US" dirty="0"/>
              <a:t>("name");</a:t>
            </a:r>
          </a:p>
          <a:p>
            <a:r>
              <a:rPr lang="en-US" dirty="0"/>
              <a:t>    String id = </a:t>
            </a:r>
            <a:r>
              <a:rPr lang="en-US" dirty="0" err="1"/>
              <a:t>request.getParameter</a:t>
            </a:r>
            <a:r>
              <a:rPr lang="en-US" dirty="0"/>
              <a:t>("id");</a:t>
            </a:r>
          </a:p>
          <a:p>
            <a:endParaRPr lang="en-US" dirty="0"/>
          </a:p>
          <a:p>
            <a:r>
              <a:rPr lang="en-US" dirty="0"/>
              <a:t>    // Parse the request</a:t>
            </a:r>
          </a:p>
          <a:p>
            <a:r>
              <a:rPr lang="en-US" dirty="0"/>
              <a:t>    // Store it in a class</a:t>
            </a:r>
          </a:p>
          <a:p>
            <a:r>
              <a:rPr lang="en-US" dirty="0"/>
              <a:t>    Person p = new Person(name, id);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response.setContentType</a:t>
            </a:r>
            <a:r>
              <a:rPr lang="en-US" dirty="0"/>
              <a:t>("text/html");</a:t>
            </a:r>
          </a:p>
          <a:p>
            <a:endParaRPr lang="en-US" dirty="0"/>
          </a:p>
          <a:p>
            <a:r>
              <a:rPr lang="en-US" dirty="0"/>
              <a:t>    // Create the HTML output</a:t>
            </a:r>
          </a:p>
          <a:p>
            <a:r>
              <a:rPr lang="en-US" dirty="0"/>
              <a:t>    </a:t>
            </a:r>
            <a:r>
              <a:rPr lang="en-US" dirty="0" err="1"/>
              <a:t>PrintWriter</a:t>
            </a:r>
            <a:r>
              <a:rPr lang="en-US" dirty="0"/>
              <a:t> out = </a:t>
            </a:r>
            <a:r>
              <a:rPr lang="en-US" dirty="0" err="1"/>
              <a:t>response.getWriter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("&lt;html&gt;&lt;body&gt;");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("&lt;h1&gt;Hello, " + name + "!&lt;/h1&gt;");</a:t>
            </a:r>
          </a:p>
          <a:p>
            <a:r>
              <a:rPr lang="en-US" dirty="0"/>
              <a:t>    </a:t>
            </a:r>
            <a:r>
              <a:rPr lang="en-US" dirty="0" err="1"/>
              <a:t>out.println</a:t>
            </a:r>
            <a:r>
              <a:rPr lang="en-US" dirty="0"/>
              <a:t>("&lt;/body&gt;&lt;/html&gt;");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E25F66-276E-74EC-48C0-E68CC2F2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C8FDF-3135-4717-9668-AA2FCE93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99" y="785004"/>
            <a:ext cx="4915586" cy="2896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271F2A-36F8-0146-F2F8-D417857E3FFE}"/>
              </a:ext>
            </a:extLst>
          </p:cNvPr>
          <p:cNvSpPr txBox="1"/>
          <p:nvPr/>
        </p:nvSpPr>
        <p:spPr>
          <a:xfrm>
            <a:off x="336265" y="4700954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&gt; </a:t>
            </a:r>
            <a:r>
              <a:rPr lang="en-US" sz="2400" b="1" dirty="0" err="1">
                <a:latin typeface="Consolas" panose="020B0609020204030204" pitchFamily="49" charset="0"/>
              </a:rPr>
              <a:t>mvn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jetty:run</a:t>
            </a:r>
            <a:r>
              <a:rPr lang="en-US" sz="2400" b="1" dirty="0">
                <a:latin typeface="Consolas" panose="020B0609020204030204" pitchFamily="49" charset="0"/>
              </a:rPr>
              <a:t> # launch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30050-9103-E9DD-A5DD-2C40E5F00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937" y="1348342"/>
            <a:ext cx="4010585" cy="2543530"/>
          </a:xfrm>
          <a:prstGeom prst="rect">
            <a:avLst/>
          </a:prstGeom>
          <a:ln w="25400">
            <a:solidFill>
              <a:schemeClr val="accent4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591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F7ED4-B3F7-A900-090E-A41D0779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steps – </a:t>
            </a:r>
          </a:p>
          <a:p>
            <a:pPr lvl="1"/>
            <a:r>
              <a:rPr lang="en-US" dirty="0"/>
              <a:t>Create the directory structure</a:t>
            </a:r>
          </a:p>
          <a:p>
            <a:pPr lvl="1"/>
            <a:r>
              <a:rPr lang="en-US" dirty="0"/>
              <a:t>Write a servlet</a:t>
            </a:r>
          </a:p>
          <a:p>
            <a:pPr lvl="2"/>
            <a:r>
              <a:rPr lang="en-US" dirty="0"/>
              <a:t>Write glue code to parse the HTTP request into a Java object</a:t>
            </a:r>
          </a:p>
          <a:p>
            <a:pPr lvl="2"/>
            <a:r>
              <a:rPr lang="en-US" dirty="0"/>
              <a:t>Write the output</a:t>
            </a:r>
          </a:p>
          <a:p>
            <a:pPr lvl="1"/>
            <a:r>
              <a:rPr lang="en-US" dirty="0"/>
              <a:t>Copy the WAR (Web archive) file to the application server’s directory</a:t>
            </a:r>
          </a:p>
          <a:p>
            <a:pPr lvl="1"/>
            <a:r>
              <a:rPr lang="en-US" dirty="0"/>
              <a:t>Restart the application server</a:t>
            </a:r>
          </a:p>
          <a:p>
            <a:r>
              <a:rPr lang="en-US" dirty="0"/>
              <a:t>Need to do these steps for </a:t>
            </a:r>
            <a:r>
              <a:rPr lang="en-US" b="1" i="1" dirty="0"/>
              <a:t>each </a:t>
            </a:r>
            <a:r>
              <a:rPr lang="en-US" dirty="0"/>
              <a:t>servlet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5FD658-DCF5-CC46-93EF-4483AFCA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pic>
        <p:nvPicPr>
          <p:cNvPr id="2050" name="Picture 2" descr="Poster, Print Red pin, push pin isolated on transparent background, 30x40 cm">
            <a:extLst>
              <a:ext uri="{FF2B5EF4-FFF2-40B4-BE49-F238E27FC236}">
                <a16:creationId xmlns:a16="http://schemas.microsoft.com/office/drawing/2014/main" id="{D8C5340E-0274-D4BB-7EE1-D080B1AA4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002" y="854015"/>
            <a:ext cx="1848460" cy="230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73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BF8EC6-B48F-1530-4656-092C84C7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3B650-FDDF-1D68-8E8D-3E28B524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architecture</a:t>
            </a:r>
          </a:p>
        </p:txBody>
      </p:sp>
      <p:pic>
        <p:nvPicPr>
          <p:cNvPr id="6" name="Picture 6" descr="Web Server and Its Type - GeeksforGeeks">
            <a:extLst>
              <a:ext uri="{FF2B5EF4-FFF2-40B4-BE49-F238E27FC236}">
                <a16:creationId xmlns:a16="http://schemas.microsoft.com/office/drawing/2014/main" id="{A8745117-6819-DEA6-A697-34EDB35D4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16" y="1710100"/>
            <a:ext cx="75819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44AEDE3-3CD1-5192-9E11-10E5F24A6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914" y="1184404"/>
            <a:ext cx="1769086" cy="8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pache Tomcat ...">
            <a:extLst>
              <a:ext uri="{FF2B5EF4-FFF2-40B4-BE49-F238E27FC236}">
                <a16:creationId xmlns:a16="http://schemas.microsoft.com/office/drawing/2014/main" id="{EC6F64A1-DF30-4A68-2EC8-E5B3E11DA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787" y="978195"/>
            <a:ext cx="2406503" cy="125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65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518E58-26DF-E8B8-9EDD-9AB992D4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approach to developing a single application as a suite of small services, each running in its own process and communicating with lightweight mechanisms, often an HTTP resource API</a:t>
            </a:r>
          </a:p>
          <a:p>
            <a:r>
              <a:rPr lang="en-US" dirty="0"/>
              <a:t>Independently deployable by automated processes</a:t>
            </a:r>
          </a:p>
          <a:p>
            <a:r>
              <a:rPr lang="en-US" dirty="0"/>
              <a:t>Bare minimum centralized management</a:t>
            </a:r>
          </a:p>
          <a:p>
            <a:r>
              <a:rPr lang="en-US" dirty="0"/>
              <a:t>Smart endpoints connected by “dumb” pipes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2344C9-4958-EA72-0D24-39493060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20CDA-A67E-928C-5725-A6479A5AD2EF}"/>
              </a:ext>
            </a:extLst>
          </p:cNvPr>
          <p:cNvSpPr txBox="1"/>
          <p:nvPr/>
        </p:nvSpPr>
        <p:spPr>
          <a:xfrm>
            <a:off x="9099916" y="1978243"/>
            <a:ext cx="317414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41323323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B3AC6-DB52-8BFC-8C13-A72F01AA2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FD3687-E7C5-99C8-3924-B2AFF510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overview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763F1C0-0153-986E-9AC1-AFC4F2BBD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952500"/>
            <a:ext cx="80962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E22D2D-01EC-0112-1044-E081232E6D7C}"/>
              </a:ext>
            </a:extLst>
          </p:cNvPr>
          <p:cNvSpPr txBox="1"/>
          <p:nvPr/>
        </p:nvSpPr>
        <p:spPr>
          <a:xfrm>
            <a:off x="7786932" y="5774695"/>
            <a:ext cx="32913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32700345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30045-2F1B-D89F-5FF3-50EC228C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C98C1E-E718-DF7E-4037-5EFA53B5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microservice can have its own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5E10D8-11B1-49BF-29E4-B930F908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to microservices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EAD9932-E852-5DB7-2186-46F436CCE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349619"/>
            <a:ext cx="72199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0DD429-E7E6-4F3D-4FFB-6463D01313EA}"/>
              </a:ext>
            </a:extLst>
          </p:cNvPr>
          <p:cNvSpPr txBox="1"/>
          <p:nvPr/>
        </p:nvSpPr>
        <p:spPr>
          <a:xfrm>
            <a:off x="8326193" y="5632277"/>
            <a:ext cx="32913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24485804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79F36-BAC6-F51E-C0C2-83E5DF711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126EF8-77B2-30B3-600F-F4BC7025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5"/>
            <a:ext cx="11449319" cy="25292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Automated deployment </a:t>
            </a:r>
          </a:p>
          <a:p>
            <a:r>
              <a:rPr lang="en-US" dirty="0"/>
              <a:t>E.g., pushing to the main branch in GitHub </a:t>
            </a:r>
            <a:r>
              <a:rPr lang="en-US"/>
              <a:t>triggers GitHub </a:t>
            </a:r>
            <a:r>
              <a:rPr lang="en-US" dirty="0"/>
              <a:t>Actions that</a:t>
            </a:r>
          </a:p>
          <a:p>
            <a:pPr lvl="1"/>
            <a:r>
              <a:rPr lang="en-US" dirty="0"/>
              <a:t>Automatically builds</a:t>
            </a:r>
          </a:p>
          <a:p>
            <a:pPr lvl="1"/>
            <a:r>
              <a:rPr lang="en-US" dirty="0"/>
              <a:t>Execute unit-tests</a:t>
            </a:r>
          </a:p>
          <a:p>
            <a:pPr lvl="1"/>
            <a:r>
              <a:rPr lang="en-US" dirty="0"/>
              <a:t>Automatically deploy to integration environment (and then production environment)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D0EEDF-1668-F061-BF54-AC2613FB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using microservices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05E4E57D-5FB9-54A0-539A-5E2A83F21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921" y="3402987"/>
            <a:ext cx="8435062" cy="25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0673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BC6C2-8A5B-4274-0FA0-356B5243E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BB7460-C333-0CA1-A065-9371FF52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Strong encapsulation and modularity</a:t>
            </a:r>
          </a:p>
          <a:p>
            <a:pPr lvl="1"/>
            <a:r>
              <a:rPr lang="en-US" dirty="0"/>
              <a:t>Better reusability</a:t>
            </a:r>
          </a:p>
          <a:p>
            <a:pPr lvl="1"/>
            <a:r>
              <a:rPr lang="en-US" dirty="0"/>
              <a:t>Each microservice can be scaled independently </a:t>
            </a:r>
            <a:r>
              <a:rPr lang="en-US" i="1" dirty="0"/>
              <a:t>(More on this later)</a:t>
            </a:r>
            <a:endParaRPr lang="en-US" dirty="0"/>
          </a:p>
          <a:p>
            <a:pPr lvl="1"/>
            <a:r>
              <a:rPr lang="en-US" dirty="0"/>
              <a:t>Each microservice can be written in its own programming language</a:t>
            </a:r>
          </a:p>
          <a:p>
            <a:pPr lvl="1"/>
            <a:r>
              <a:rPr lang="en-US" dirty="0"/>
              <a:t>Fault isolation</a:t>
            </a:r>
          </a:p>
          <a:p>
            <a:pPr lvl="1"/>
            <a:r>
              <a:rPr lang="en-US" dirty="0"/>
              <a:t>Supports CI/CD (easier to deploy microservices than monolithic services)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Higher complexity</a:t>
            </a:r>
          </a:p>
          <a:p>
            <a:pPr lvl="1"/>
            <a:r>
              <a:rPr lang="en-US" dirty="0"/>
              <a:t>Debugging complex interactions is harder</a:t>
            </a:r>
          </a:p>
          <a:p>
            <a:pPr lvl="1"/>
            <a:r>
              <a:rPr lang="en-US" dirty="0"/>
              <a:t>Network overhead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A20E2-DE50-AC21-1030-4EBAD968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30764293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C7E04-1006-76FA-7B87-5A0253E0A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9E9BEE-B231-EBD3-EB45-B0AA9054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at Uber (2019)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C756F4-A0E4-2456-D468-CE6D6107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iagram of Uber’s microservices architecture from 2019">
            <a:extLst>
              <a:ext uri="{FF2B5EF4-FFF2-40B4-BE49-F238E27FC236}">
                <a16:creationId xmlns:a16="http://schemas.microsoft.com/office/drawing/2014/main" id="{0B3C43FA-0AC8-0466-414B-E3C390BD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7" y="1257300"/>
            <a:ext cx="61436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BD0FBF-1C67-54AB-9344-AA976BD07CBF}"/>
              </a:ext>
            </a:extLst>
          </p:cNvPr>
          <p:cNvSpPr txBox="1"/>
          <p:nvPr/>
        </p:nvSpPr>
        <p:spPr>
          <a:xfrm>
            <a:off x="7315200" y="5597719"/>
            <a:ext cx="3284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https://x.com/msuriar/status/1110244877424578560</a:t>
            </a:r>
          </a:p>
        </p:txBody>
      </p:sp>
    </p:spTree>
    <p:extLst>
      <p:ext uri="{BB962C8B-B14F-4D97-AF65-F5344CB8AC3E}">
        <p14:creationId xmlns:p14="http://schemas.microsoft.com/office/powerpoint/2010/main" val="30559779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18CAE-4CA1-FA25-D3B9-1490B2C0A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AAA7D9-0E60-4FCB-D933-96558E2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at Amazon (2008)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9E9F22-E241-F3F0-6901-17E93D2C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Code-named “</a:t>
            </a:r>
            <a:r>
              <a:rPr lang="en-US" dirty="0" err="1"/>
              <a:t>Deathstar</a:t>
            </a:r>
            <a:r>
              <a:rPr lang="en-US" dirty="0"/>
              <a:t>”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62D70E6-62FA-FEFB-17CE-31BF29C0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04938"/>
            <a:ext cx="6096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A101B-F39E-910E-0987-A8F43C6E5689}"/>
              </a:ext>
            </a:extLst>
          </p:cNvPr>
          <p:cNvSpPr txBox="1"/>
          <p:nvPr/>
        </p:nvSpPr>
        <p:spPr>
          <a:xfrm>
            <a:off x="7315200" y="5597719"/>
            <a:ext cx="3212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https://x.com/Werner/status/741673514567143424</a:t>
            </a:r>
          </a:p>
        </p:txBody>
      </p:sp>
    </p:spTree>
    <p:extLst>
      <p:ext uri="{BB962C8B-B14F-4D97-AF65-F5344CB8AC3E}">
        <p14:creationId xmlns:p14="http://schemas.microsoft.com/office/powerpoint/2010/main" val="214976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492B0-3BD6-3CEC-B0DF-730FD5773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BC12AD-84F5-110E-1666-5750879E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716B01-555D-070D-75BE-D4BAEB70BB08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228462-BD0D-792D-7B50-CFEF44C0D299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D7D132-B832-0B2B-4881-860F82187BAD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C33840-8D51-A541-C3CA-7AF33E1A5276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28129D-0DE3-EFD6-7DC6-70CE716AFDD5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4E446-748F-0F6E-7F2C-EFCAC3F4309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BC189-0DDB-8E8B-6BE6-F2947CC1E28E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471DF3-F3DF-A4AD-60C8-3D114F785A00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446299-EE4E-10C4-6C7D-17CBC4089A94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A4E326-DF76-4182-F691-95A8B8E435C0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B9BAEB-6870-B417-CE5E-7251118AF915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4495DF-36F6-0E8E-9303-80FF8D3F00BC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E9F9D-EAB9-861F-E69E-DBBB05031A39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149E8B-3ECB-EA42-48BD-F4B60C77E333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4A9A8-FE25-12FC-330E-618DBDC1618B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1210D4-C099-156B-9712-0EFC97403C57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B570CE-86F3-6A20-CD80-5038367FDB5C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A779CF-7C69-8174-9292-E19A1E335498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8B325A-0696-E811-DC3D-D08E85DE61EA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1769CD1-0B06-F70D-CB00-F8E72E100A96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1F0DE5-0BD4-AA87-7049-6CA1DE77DFBC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91515C-9555-84F1-96C6-6AC4296A74A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412C97-3CBF-5EDA-0FA7-89C67F524262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E32789-6EAD-36EB-5E56-CDE856749F8F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F6B1CB9-0C76-E7E0-777D-DFFAA7F784A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7803C-07F2-D2BB-9CDC-E7333770071D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CFE8BB-B2CA-5395-3553-48DB1FB5FFDD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3C4D5A-83B4-C94E-FE12-637CC90935DA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5B22B7-404A-EB06-F2B7-5992CA527764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C4FCEC-E725-65D0-A57F-DE8DEE78C41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4A6122F-B3F5-EBE7-06FD-E13564762DDD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2BA776-076C-AC08-90F6-8BAE92B86F3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9A432D-02B2-2634-0E45-373A98E07EEB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8CC424-CE27-E217-EAD5-CA6D350BD82D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C24AA3-4F86-FCE2-9E0E-D9831DD3C892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019B8F-6467-9EE9-EB6A-7714FA18F204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7B55CE-1FE7-2D68-6E32-7430F827845F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1906C6-9ED9-BEFB-2C49-591A080A2147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3467B-291B-365F-A436-B4EB08C8A8F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870189-06F2-8DD4-3163-482724438EF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227C5C-E8D8-5ADD-BD34-2758BE38DAC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A57E30-8252-023F-5A70-DFBAF7221C71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3EA4C9-954E-162E-AD68-EE280619C6ED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FE35DF5B-FEC2-0620-89E8-2A4654D79858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18A6757-B181-3CC9-5129-A0F5F7687D29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8BC5F6A-8D72-4E96-C615-59C1EFD7996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58D02E9F-960F-274E-F47E-E097A94571D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AE4B18DF-06DC-187E-7001-F148F3FDA85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F1BBAE24-A33E-F9A5-0543-B9A5BD70CDC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71A87E0C-A57B-EFC8-CD7B-7826F974F9F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6823AAF-A411-311B-1ADB-236B28C0988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233889CC-B073-F78F-BE3A-AF20AE3A7E9C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7F92CE7B-7175-7B2E-C216-F17276B399C4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346D5D6B-3FBD-1C63-DA6F-FE2D267A6F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6AD76AD-F559-D6F1-58F6-3BE7828BFFA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D7FB22D7-2CB1-D21F-FA85-3987FF2BD315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E68398C7-3634-DBB5-0FE5-565B164D9CA6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F5B0B4DF-55B3-277B-F36F-79EB3004EA7F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AC13801E-B0DC-E381-EE74-51BB56739E0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EF3DBCD-2C08-7B19-B322-2D35E2A8802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8EAF61D6-3E30-EEB7-3F56-A1B9A0B55145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A9109CE6-D6F8-BACC-A0F0-C495316ADA07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876525F8-D7D5-35CE-213B-A1683AF7D07B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9CCEA774-713F-7F25-9290-0B04A4C82BF6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063A2CE-C4FD-E25E-E120-08C7DBBB5377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3C576BC2-1D52-FDB2-3394-4DF66F93B8E3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6EB02EDA-9DBD-9E54-E26D-0A918CE9C73A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4366E92E-1849-3768-0BD1-15E91027BD24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E8A86DEB-D42D-799D-2986-749ABD7AFFA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1144E78F-08AC-E6BD-0023-C6163B84473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31BC1E5D-07CF-F818-5AE2-4F66E89F1A1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CF338640-C7A5-7CE1-FC27-5B772645FDF0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75320C85-373A-07DA-F455-95636EAD58E4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0D37713-FE73-318A-49C2-DABE950DD1F7}"/>
              </a:ext>
            </a:extLst>
          </p:cNvPr>
          <p:cNvSpPr/>
          <p:nvPr/>
        </p:nvSpPr>
        <p:spPr>
          <a:xfrm>
            <a:off x="0" y="539066"/>
            <a:ext cx="11871580" cy="532016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8EB7A-6EC7-FB35-ED8B-18B83E7D251C}"/>
              </a:ext>
            </a:extLst>
          </p:cNvPr>
          <p:cNvSpPr/>
          <p:nvPr/>
        </p:nvSpPr>
        <p:spPr>
          <a:xfrm>
            <a:off x="4245069" y="1266731"/>
            <a:ext cx="3604641" cy="646331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as a whole</a:t>
            </a:r>
          </a:p>
        </p:txBody>
      </p:sp>
    </p:spTree>
    <p:extLst>
      <p:ext uri="{BB962C8B-B14F-4D97-AF65-F5344CB8AC3E}">
        <p14:creationId xmlns:p14="http://schemas.microsoft.com/office/powerpoint/2010/main" val="11628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14E25-0A51-3E9F-A8BB-7D0E3C554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4B2B6B-106B-F3AD-2309-A3B4D095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microservice program logic</a:t>
            </a:r>
          </a:p>
          <a:p>
            <a:r>
              <a:rPr lang="en-US" dirty="0"/>
              <a:t>An URL the microservice can be accessed at</a:t>
            </a:r>
          </a:p>
          <a:p>
            <a:r>
              <a:rPr lang="en-US" dirty="0"/>
              <a:t>A server to host the microservice</a:t>
            </a:r>
          </a:p>
          <a:p>
            <a:r>
              <a:rPr lang="en-US" b="1" i="1" dirty="0"/>
              <a:t>... too much boilerplate configuration code!!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3FBD27-4D4B-4027-766D-D09CD5B3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all do you need to launch a microservice?</a:t>
            </a:r>
          </a:p>
        </p:txBody>
      </p:sp>
    </p:spTree>
    <p:extLst>
      <p:ext uri="{BB962C8B-B14F-4D97-AF65-F5344CB8AC3E}">
        <p14:creationId xmlns:p14="http://schemas.microsoft.com/office/powerpoint/2010/main" val="9914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AAFBB-A9E4-4B03-80A1-EEDEF7844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CCEB6-3545-0066-0E23-0052C4EA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Spring Boot?</a:t>
            </a:r>
          </a:p>
          <a:p>
            <a:pPr lvl="1"/>
            <a:r>
              <a:rPr lang="en-US" dirty="0"/>
              <a:t>Framework for creating standalone, production-grade Spring-based applications</a:t>
            </a:r>
          </a:p>
          <a:p>
            <a:pPr lvl="1"/>
            <a:r>
              <a:rPr lang="en-US" dirty="0"/>
              <a:t>Reduces boilerplate configuration code</a:t>
            </a:r>
          </a:p>
          <a:p>
            <a:r>
              <a:rPr lang="en-US" dirty="0"/>
              <a:t>Embedded server (Tomcat/Jetty)</a:t>
            </a:r>
          </a:p>
          <a:p>
            <a:r>
              <a:rPr lang="en-US" dirty="0"/>
              <a:t>Simplifies microservice creation through annotations</a:t>
            </a:r>
          </a:p>
          <a:p>
            <a:r>
              <a:rPr lang="en-US" dirty="0"/>
              <a:t>Built-in support for REST APIs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7E414-B97C-CB18-82CF-F79725E4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Overview</a:t>
            </a:r>
          </a:p>
        </p:txBody>
      </p:sp>
    </p:spTree>
    <p:extLst>
      <p:ext uri="{BB962C8B-B14F-4D97-AF65-F5344CB8AC3E}">
        <p14:creationId xmlns:p14="http://schemas.microsoft.com/office/powerpoint/2010/main" val="15671565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6AAF45-486C-8E5E-A36C-0145D0EF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Spring Boot Project using Spring </a:t>
            </a:r>
            <a:r>
              <a:rPr lang="en-US" dirty="0" err="1"/>
              <a:t>Initializr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https://start.spring.io/</a:t>
            </a:r>
            <a:endParaRPr lang="en-US" dirty="0"/>
          </a:p>
          <a:p>
            <a:r>
              <a:rPr lang="en-US" dirty="0"/>
              <a:t>Select your desired dependencies</a:t>
            </a:r>
          </a:p>
          <a:p>
            <a:r>
              <a:rPr lang="en-US" dirty="0"/>
              <a:t>Generates a project structure with </a:t>
            </a:r>
            <a:r>
              <a:rPr lang="en-US" dirty="0">
                <a:latin typeface="Consolas" panose="020B0609020204030204" pitchFamily="49" charset="0"/>
              </a:rPr>
              <a:t>pom.xml</a:t>
            </a:r>
            <a:r>
              <a:rPr lang="en-US" dirty="0"/>
              <a:t> prepopulated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E484B2-3D85-E4C2-1DEB-082817E1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Spring Boot application</a:t>
            </a:r>
          </a:p>
        </p:txBody>
      </p:sp>
    </p:spTree>
    <p:extLst>
      <p:ext uri="{BB962C8B-B14F-4D97-AF65-F5344CB8AC3E}">
        <p14:creationId xmlns:p14="http://schemas.microsoft.com/office/powerpoint/2010/main" val="27073970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A28BE-9A53-400D-C487-24B1AB6FA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8D1740-D1FF-8902-44EE-12118F86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// Example of REST API using Spring Boot</a:t>
            </a:r>
          </a:p>
          <a:p>
            <a:r>
              <a:rPr lang="en-US" b="1" dirty="0"/>
              <a:t>@RestController</a:t>
            </a:r>
          </a:p>
          <a:p>
            <a:r>
              <a:rPr lang="en-US" b="1" dirty="0"/>
              <a:t>@RequestMapping("/orders")</a:t>
            </a:r>
          </a:p>
          <a:p>
            <a:r>
              <a:rPr lang="en-US" dirty="0"/>
              <a:t>public class </a:t>
            </a:r>
            <a:r>
              <a:rPr lang="en-US" dirty="0" err="1"/>
              <a:t>OrderController</a:t>
            </a:r>
            <a:r>
              <a:rPr lang="en-US" dirty="0"/>
              <a:t> { </a:t>
            </a:r>
          </a:p>
          <a:p>
            <a:r>
              <a:rPr lang="en-US" dirty="0"/>
              <a:t>   </a:t>
            </a:r>
            <a:r>
              <a:rPr lang="en-US" b="1" dirty="0"/>
              <a:t>@GetMapping("/{id}")    </a:t>
            </a:r>
          </a:p>
          <a:p>
            <a:r>
              <a:rPr lang="en-US" dirty="0"/>
              <a:t>	public Order </a:t>
            </a:r>
            <a:r>
              <a:rPr lang="en-US" dirty="0" err="1"/>
              <a:t>getOrder</a:t>
            </a:r>
            <a:r>
              <a:rPr lang="en-US" dirty="0"/>
              <a:t>(</a:t>
            </a:r>
            <a:r>
              <a:rPr lang="en-US" b="1" dirty="0"/>
              <a:t>@PathVariable</a:t>
            </a:r>
            <a:r>
              <a:rPr lang="en-US" dirty="0"/>
              <a:t> int id){        </a:t>
            </a:r>
          </a:p>
          <a:p>
            <a:r>
              <a:rPr lang="en-US" dirty="0"/>
              <a:t>		return </a:t>
            </a:r>
            <a:r>
              <a:rPr lang="en-US" dirty="0" err="1"/>
              <a:t>orderService.getOrderById</a:t>
            </a:r>
            <a:r>
              <a:rPr lang="en-US" dirty="0"/>
              <a:t>(id); 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7F7040-8E0F-D1BB-3270-E1FEF86D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microservices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1E4CCD-9D2C-7069-29DE-42DBFE1B04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classes that can act as REST endpoints</a:t>
            </a:r>
          </a:p>
          <a:p>
            <a:r>
              <a:rPr lang="en-US" dirty="0"/>
              <a:t>Uses annotations to denote REST endpoint URLs</a:t>
            </a:r>
          </a:p>
          <a:p>
            <a:pPr lvl="1"/>
            <a:r>
              <a:rPr lang="en-US" dirty="0"/>
              <a:t>Allows complete decoupling from the boilerplate code</a:t>
            </a:r>
          </a:p>
          <a:p>
            <a:r>
              <a:rPr lang="en-US" dirty="0"/>
              <a:t>Types of requests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@GetMapping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@PostMapping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@PutMapping</a:t>
            </a:r>
            <a:r>
              <a:rPr lang="en-US" dirty="0"/>
              <a:t>, and so on… for all HTTP methods</a:t>
            </a:r>
          </a:p>
          <a:p>
            <a:r>
              <a:rPr lang="en-US" dirty="0">
                <a:latin typeface="Consolas" panose="020B0609020204030204" pitchFamily="49" charset="0"/>
              </a:rPr>
              <a:t>@PathVariable </a:t>
            </a:r>
            <a:r>
              <a:rPr lang="en-US" dirty="0"/>
              <a:t>– extract variable from request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35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53D65-7713-38C9-94A1-EB93A03C7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FF4053-FD91-8BB2-E585-C46B240C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27E1BC-DCA6-68F9-0E50-E63866B6E8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Apache httpd abstracts HTTP protocol parsing and network communication</a:t>
            </a:r>
          </a:p>
          <a:p>
            <a:r>
              <a:rPr lang="en-US" dirty="0"/>
              <a:t>Apache Tomcat supports Java servlets with abstract Java code execution on server machine</a:t>
            </a:r>
          </a:p>
          <a:p>
            <a:r>
              <a:rPr lang="en-US" dirty="0"/>
              <a:t>Spring Boot abstracts Java servlets to create microservice endpoints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D0D9F1-B940-A7F0-A96B-9BC25ADD7483}"/>
              </a:ext>
            </a:extLst>
          </p:cNvPr>
          <p:cNvSpPr/>
          <p:nvPr/>
        </p:nvSpPr>
        <p:spPr>
          <a:xfrm>
            <a:off x="6584125" y="1811989"/>
            <a:ext cx="2407475" cy="7151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Apache httpd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257DEA-42A7-0104-42E0-0DE15BF5A74E}"/>
              </a:ext>
            </a:extLst>
          </p:cNvPr>
          <p:cNvSpPr/>
          <p:nvPr/>
        </p:nvSpPr>
        <p:spPr>
          <a:xfrm>
            <a:off x="6584125" y="2758240"/>
            <a:ext cx="2407475" cy="715108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Apache Tomcat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CB9AAA-37C6-68EF-8706-65F5FAA03D78}"/>
              </a:ext>
            </a:extLst>
          </p:cNvPr>
          <p:cNvSpPr/>
          <p:nvPr/>
        </p:nvSpPr>
        <p:spPr>
          <a:xfrm>
            <a:off x="6584125" y="3786554"/>
            <a:ext cx="3138550" cy="7151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Spring Boot microservices</a:t>
            </a:r>
          </a:p>
        </p:txBody>
      </p:sp>
    </p:spTree>
    <p:extLst>
      <p:ext uri="{BB962C8B-B14F-4D97-AF65-F5344CB8AC3E}">
        <p14:creationId xmlns:p14="http://schemas.microsoft.com/office/powerpoint/2010/main" val="93670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4B912-B332-328A-FC11-07C434519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15EB0-0678-0768-C2DD-E7BF5FDBA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3728381"/>
          </a:xfrm>
        </p:spPr>
        <p:txBody>
          <a:bodyPr>
            <a:normAutofit/>
          </a:bodyPr>
          <a:lstStyle/>
          <a:p>
            <a:r>
              <a:rPr lang="en-US" dirty="0"/>
              <a:t>A software design pattern where data flows through a series of processing stages, or "filters," connected by channels</a:t>
            </a:r>
          </a:p>
          <a:p>
            <a:r>
              <a:rPr lang="en-US" dirty="0"/>
              <a:t>Each stage can be a microservice</a:t>
            </a:r>
          </a:p>
          <a:p>
            <a:r>
              <a:rPr lang="en-US" dirty="0"/>
              <a:t>Each stage transforms the input data and passes the result to the next stage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301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354B53-6962-3BB3-BFCE-34ADD5B1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1404CF-E423-B090-5549-BF3E9D8AD926}"/>
              </a:ext>
            </a:extLst>
          </p:cNvPr>
          <p:cNvSpPr txBox="1"/>
          <p:nvPr/>
        </p:nvSpPr>
        <p:spPr>
          <a:xfrm>
            <a:off x="1208860" y="4689231"/>
            <a:ext cx="9774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3200" dirty="0"/>
              <a:t>  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 [Stage 1]  </a:t>
            </a:r>
            <a:r>
              <a:rPr lang="en-US" sz="3200" dirty="0">
                <a:sym typeface="Wingdings" panose="05000000000000000000" pitchFamily="2" charset="2"/>
              </a:rPr>
              <a:t>  [Stage 2]    [Stage 3]  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Output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380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E4AB2-2F91-F17B-F3DD-FE8D8260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C13771-65B9-061A-DE92-3253F3ED6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3728381"/>
          </a:xfrm>
        </p:spPr>
        <p:txBody>
          <a:bodyPr>
            <a:normAutofit/>
          </a:bodyPr>
          <a:lstStyle/>
          <a:p>
            <a:r>
              <a:rPr lang="en-US" dirty="0"/>
              <a:t>Modularity: Each stage performs a specific task independently</a:t>
            </a:r>
          </a:p>
          <a:p>
            <a:r>
              <a:rPr lang="en-US" dirty="0"/>
              <a:t>Sequential processing: Data flows linearly from one stage to another</a:t>
            </a:r>
          </a:p>
          <a:p>
            <a:r>
              <a:rPr lang="en-US" dirty="0"/>
              <a:t>Reusability: Each pipeline stage can be reused in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301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88F540-8559-B99F-29CE-9A262B07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0547376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523F5-0B58-04CF-803D-2753B9D30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0F7AD-3D59-D616-90B7-BD633B4AD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Extract-transform-load (ETL) pipeline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17067E-EC75-2D44-2F62-A5249EB7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pipeline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BEDE85-B212-BC74-B727-FE8D0398C182}"/>
              </a:ext>
            </a:extLst>
          </p:cNvPr>
          <p:cNvGrpSpPr/>
          <p:nvPr/>
        </p:nvGrpSpPr>
        <p:grpSpPr>
          <a:xfrm>
            <a:off x="845050" y="1446421"/>
            <a:ext cx="10480431" cy="4312794"/>
            <a:chOff x="845050" y="1352637"/>
            <a:chExt cx="10480431" cy="4312794"/>
          </a:xfrm>
        </p:grpSpPr>
        <p:pic>
          <p:nvPicPr>
            <p:cNvPr id="5122" name="Picture 2" descr="What is Data Pipeline: Components, Types, and Use Cases">
              <a:extLst>
                <a:ext uri="{FF2B5EF4-FFF2-40B4-BE49-F238E27FC236}">
                  <a16:creationId xmlns:a16="http://schemas.microsoft.com/office/drawing/2014/main" id="{A3472A2A-098F-102F-C6B6-74964F0D2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50" y="1352637"/>
              <a:ext cx="10480431" cy="4269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804C9-FBDD-C97F-B537-703125F91864}"/>
                </a:ext>
              </a:extLst>
            </p:cNvPr>
            <p:cNvSpPr txBox="1"/>
            <p:nvPr/>
          </p:nvSpPr>
          <p:spPr>
            <a:xfrm>
              <a:off x="3634154" y="535765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https://www.altexsoft.com/blog/data-pipeline-components-and-types/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BAD019-1CC1-38FF-C0FC-C9867D24ACD6}"/>
                </a:ext>
              </a:extLst>
            </p:cNvPr>
            <p:cNvSpPr/>
            <p:nvPr/>
          </p:nvSpPr>
          <p:spPr>
            <a:xfrm>
              <a:off x="9425354" y="4841631"/>
              <a:ext cx="1887415" cy="6916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6182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B0C85-C2D7-6217-3763-B25B2B83E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9C4953-4E59-7F0C-A9AD-6C50CAC5E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97E9E1-8B7E-8FA4-E94A-90179B56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pipeline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6A5C40-5F38-C6FF-AF88-06AD62145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73" y="785004"/>
            <a:ext cx="5850626" cy="52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5072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C1E2B-B8DC-6EC6-1239-5A51BC65C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D05266-D74D-1590-0BE7-7B18F758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Encapsulation and modularity: easy to replace individual pipeline stage</a:t>
            </a:r>
          </a:p>
          <a:p>
            <a:pPr lvl="1"/>
            <a:r>
              <a:rPr lang="en-US" dirty="0"/>
              <a:t>Scalability: individual stage can be scaled independently</a:t>
            </a:r>
          </a:p>
          <a:p>
            <a:pPr lvl="1"/>
            <a:r>
              <a:rPr lang="en-US" dirty="0"/>
              <a:t>East of testing: each stage can be tested independently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Debugging: debugging complex flows through multiple stages is hard</a:t>
            </a:r>
          </a:p>
          <a:p>
            <a:pPr lvl="1"/>
            <a:r>
              <a:rPr lang="en-US" dirty="0"/>
              <a:t>Hard to track data flow </a:t>
            </a:r>
            <a:r>
              <a:rPr lang="en-US" dirty="0">
                <a:sym typeface="Wingdings" panose="05000000000000000000" pitchFamily="2" charset="2"/>
              </a:rPr>
              <a:t> can cause security issues</a:t>
            </a:r>
          </a:p>
          <a:p>
            <a:pPr lvl="2"/>
            <a:r>
              <a:rPr lang="en-US" dirty="0"/>
              <a:t>Team A develops Pipeline A, Team B develops Pipeline B</a:t>
            </a:r>
          </a:p>
          <a:p>
            <a:pPr lvl="1"/>
            <a:r>
              <a:rPr lang="en-US" dirty="0"/>
              <a:t>Multiple pipeline stages can contribute to latency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5643AE-B7A6-C548-EDE3-F8ACE76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235734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3EE85-8CB2-A65E-D917-832EEE32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architecture decisions have more impact than component design</a:t>
            </a:r>
          </a:p>
          <a:p>
            <a:pPr lvl="1"/>
            <a:r>
              <a:rPr lang="en-US" dirty="0"/>
              <a:t>Easy to refactor a class</a:t>
            </a:r>
          </a:p>
          <a:p>
            <a:pPr lvl="2"/>
            <a:r>
              <a:rPr lang="en-US" dirty="0"/>
              <a:t>Affects a few team members</a:t>
            </a:r>
          </a:p>
          <a:p>
            <a:pPr lvl="1"/>
            <a:r>
              <a:rPr lang="en-US" dirty="0"/>
              <a:t>Harder to change the architecture of a software system</a:t>
            </a:r>
          </a:p>
          <a:p>
            <a:pPr lvl="2"/>
            <a:r>
              <a:rPr lang="en-US" dirty="0"/>
              <a:t>Affects the entire team and beyond…</a:t>
            </a:r>
          </a:p>
          <a:p>
            <a:r>
              <a:rPr lang="en-US" dirty="0"/>
              <a:t>Important to get it right the first time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C0468B-5A16-1590-C2AB-EF7EE134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5879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6A6F3-43D4-0DA2-1096-E131A38D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create a microservice that processes the social media posts</a:t>
            </a:r>
          </a:p>
          <a:p>
            <a:r>
              <a:rPr lang="en-US" dirty="0"/>
              <a:t>Spring Boot demo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7AE36C-2431-805C-EA52-9E2269A7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– create a microservice</a:t>
            </a:r>
          </a:p>
        </p:txBody>
      </p:sp>
    </p:spTree>
    <p:extLst>
      <p:ext uri="{BB962C8B-B14F-4D97-AF65-F5344CB8AC3E}">
        <p14:creationId xmlns:p14="http://schemas.microsoft.com/office/powerpoint/2010/main" val="40278706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54F3F-3DBD-CFE6-C539-50427B215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3A5A2-4DDD-1161-7110-D54C2045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B093-F889-35C7-C5D0-C3AE07BC6A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Isolated environment that emulates a physical machine</a:t>
            </a:r>
          </a:p>
          <a:p>
            <a:r>
              <a:rPr lang="en-US" dirty="0"/>
              <a:t>Each container shares the host kernel</a:t>
            </a:r>
          </a:p>
          <a:p>
            <a:r>
              <a:rPr lang="en-US" dirty="0"/>
              <a:t>Isolation enforced by software</a:t>
            </a:r>
          </a:p>
          <a:p>
            <a:pPr lvl="1"/>
            <a:r>
              <a:rPr lang="en-US" dirty="0"/>
              <a:t>Namespaces and </a:t>
            </a:r>
            <a:r>
              <a:rPr lang="en-US" dirty="0" err="1"/>
              <a:t>cgroups</a:t>
            </a:r>
            <a:r>
              <a:rPr lang="en-US" dirty="0"/>
              <a:t> in the Linux kernel</a:t>
            </a:r>
          </a:p>
          <a:p>
            <a:r>
              <a:rPr lang="en-US" b="1" i="1" dirty="0"/>
              <a:t>Docker </a:t>
            </a:r>
            <a:r>
              <a:rPr lang="en-US" dirty="0"/>
              <a:t>is leading technology for building containers</a:t>
            </a:r>
            <a:endParaRPr lang="en-US" b="1" i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5D2408-0B85-5E4E-A359-B276FB9F498D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50B584-E53E-40F7-5D19-C28B20DC1EDF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9066857-168E-D85C-743E-4B9572964569}"/>
                </a:ext>
              </a:extLst>
            </p:cNvPr>
            <p:cNvGrpSpPr/>
            <p:nvPr/>
          </p:nvGrpSpPr>
          <p:grpSpPr>
            <a:xfrm>
              <a:off x="5241416" y="3228509"/>
              <a:ext cx="1532791" cy="779658"/>
              <a:chOff x="5241416" y="3228509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F81EAAF-EE79-0800-13AA-AA7264FEC18E}"/>
                  </a:ext>
                </a:extLst>
              </p:cNvPr>
              <p:cNvSpPr/>
              <p:nvPr/>
            </p:nvSpPr>
            <p:spPr>
              <a:xfrm>
                <a:off x="5241416" y="3228509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ADF5998C-E579-15A2-A39D-701943F09C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355" y="3697505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BDB2CD2F-3BE9-A222-41CE-053B843BB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AB901A-5062-F6C0-9C35-FBFF384C5C3F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2952F3-AE23-F4C7-B79E-C753766903B0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3E2717-76FD-D971-55DA-A6FEBAB05AB4}"/>
                </a:ext>
              </a:extLst>
            </p:cNvPr>
            <p:cNvSpPr/>
            <p:nvPr/>
          </p:nvSpPr>
          <p:spPr>
            <a:xfrm>
              <a:off x="8232965" y="3230184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A1E62B1C-6897-ECB0-8E2A-5FE62BA0C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0113" y="3675199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E4F6C670-6512-7A24-61CD-7A9F9194D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9FEA8B-17E0-AD13-CAFA-F1A5873C94F9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721DD8-89AA-0B01-AD5A-54C6585EE49B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1C6359F-B841-3661-225F-75790DDC9A80}"/>
                </a:ext>
              </a:extLst>
            </p:cNvPr>
            <p:cNvSpPr/>
            <p:nvPr/>
          </p:nvSpPr>
          <p:spPr>
            <a:xfrm>
              <a:off x="10207907" y="3228509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9ED1E0D9-78E7-269D-313B-10F334B62B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6972" y="3697504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4F19A534-82CA-AA9A-E651-540A45CC0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0FBF1CF-187E-6713-5F80-F4406A1446C4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DF740E3-1081-EE43-7914-C959EA35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035F70-6247-24E6-169C-DD08DD356048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4FF314-DD82-3EC1-8A03-BF4FC3D71FF3}"/>
              </a:ext>
            </a:extLst>
          </p:cNvPr>
          <p:cNvGrpSpPr/>
          <p:nvPr/>
        </p:nvGrpSpPr>
        <p:grpSpPr>
          <a:xfrm>
            <a:off x="5877903" y="1026543"/>
            <a:ext cx="5875346" cy="3342257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878F91-13BF-EF3A-5706-49A82ECAC327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2C8C04-8C34-E10F-EBDC-C6C9CFB52215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F7B0BE-CFAE-6908-DEB4-A5888A7FDCFD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62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3E1F8-B7A3-7B22-9484-288D6F7F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8FE643-8F0C-509A-012C-E37FC29D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A6596F-9E97-3A85-0CFC-A7DBC30E56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Remote docker registry</a:t>
            </a:r>
          </a:p>
          <a:p>
            <a:pPr lvl="1"/>
            <a:r>
              <a:rPr lang="en-US" dirty="0" err="1"/>
              <a:t>Dockerhub</a:t>
            </a:r>
            <a:r>
              <a:rPr lang="en-US" dirty="0"/>
              <a:t> contains docker images</a:t>
            </a:r>
          </a:p>
          <a:p>
            <a:r>
              <a:rPr lang="en-US" dirty="0"/>
              <a:t>Docker host</a:t>
            </a:r>
          </a:p>
          <a:p>
            <a:pPr lvl="1"/>
            <a:r>
              <a:rPr lang="en-US" dirty="0"/>
              <a:t>Machine running docker daemon</a:t>
            </a:r>
          </a:p>
          <a:p>
            <a:pPr lvl="1"/>
            <a:r>
              <a:rPr lang="en-US" dirty="0"/>
              <a:t>Stores docker images locally</a:t>
            </a:r>
          </a:p>
          <a:p>
            <a:pPr lvl="1"/>
            <a:r>
              <a:rPr lang="en-US" dirty="0"/>
              <a:t>Spawns containers </a:t>
            </a:r>
          </a:p>
          <a:p>
            <a:r>
              <a:rPr lang="en-US" dirty="0"/>
              <a:t>Docker client commands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pull</a:t>
            </a:r>
            <a:r>
              <a:rPr lang="en-US" dirty="0"/>
              <a:t>: pulls image from registry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build</a:t>
            </a:r>
            <a:r>
              <a:rPr lang="en-US" dirty="0"/>
              <a:t>: builds a docker image from a </a:t>
            </a:r>
            <a:r>
              <a:rPr lang="en-US" dirty="0" err="1">
                <a:latin typeface="Consolas" panose="020B0609020204030204" pitchFamily="49" charset="0"/>
              </a:rPr>
              <a:t>Dockerfile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run</a:t>
            </a:r>
            <a:r>
              <a:rPr lang="en-US" dirty="0"/>
              <a:t>: spawns a container</a:t>
            </a:r>
          </a:p>
        </p:txBody>
      </p:sp>
      <p:pic>
        <p:nvPicPr>
          <p:cNvPr id="12290" name="Picture 2" descr="Understanding Docker Architecture: A Comprehensive Guide | by Ravi Patel |  Medium">
            <a:extLst>
              <a:ext uri="{FF2B5EF4-FFF2-40B4-BE49-F238E27FC236}">
                <a16:creationId xmlns:a16="http://schemas.microsoft.com/office/drawing/2014/main" id="{AC4E8A75-6AE4-72D1-5A60-00EDBF0DF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87" y="1453662"/>
            <a:ext cx="6036910" cy="30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726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EF4BD-4504-C6A6-189C-DB51580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Dockerfile</a:t>
            </a:r>
            <a:r>
              <a:rPr lang="en-US" dirty="0"/>
              <a:t> to run HW1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66848C-2856-156E-6D23-A95B79929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675" y="597877"/>
            <a:ext cx="5963171" cy="54030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Use the Ubuntu base image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FROM ubuntu:20.04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the working directory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WORKDIR /app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Install required dependencies: OpenJDK, Maven, Git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apt-get update &amp;&amp; apt-get install -y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openjdk-11-jdk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maven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git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apt-get clean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rm -rf /var/lib/apt/lists/*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JAVA_HOME environment variable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JAVA_HOME=/</a:t>
            </a:r>
            <a:r>
              <a:rPr lang="en-US" altLang="en-US" sz="1400" dirty="0" err="1">
                <a:solidFill>
                  <a:srgbClr val="242424"/>
                </a:solidFill>
              </a:rPr>
              <a:t>usr</a:t>
            </a:r>
            <a:r>
              <a:rPr lang="en-US" altLang="en-US" sz="1400" dirty="0">
                <a:solidFill>
                  <a:srgbClr val="242424"/>
                </a:solidFill>
              </a:rPr>
              <a:t>/lib/</a:t>
            </a:r>
            <a:r>
              <a:rPr lang="en-US" altLang="en-US" sz="1400" dirty="0" err="1">
                <a:solidFill>
                  <a:srgbClr val="242424"/>
                </a:solidFill>
              </a:rPr>
              <a:t>jvm</a:t>
            </a:r>
            <a:r>
              <a:rPr lang="en-US" altLang="en-US" sz="1400" dirty="0">
                <a:solidFill>
                  <a:srgbClr val="242424"/>
                </a:solidFill>
              </a:rPr>
              <a:t>/java-11-openjdk-amd64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PATH="$JAVA_HOME/bin:$PATH"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Clone the Java application repository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git clone https://github.com/example-user/java-app.git .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Build the application using Maven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</a:t>
            </a:r>
            <a:r>
              <a:rPr lang="en-US" altLang="en-US" sz="1400" dirty="0" err="1">
                <a:solidFill>
                  <a:srgbClr val="242424"/>
                </a:solidFill>
              </a:rPr>
              <a:t>mvn</a:t>
            </a:r>
            <a:r>
              <a:rPr lang="en-US" altLang="en-US" sz="1400" dirty="0">
                <a:solidFill>
                  <a:srgbClr val="242424"/>
                </a:solidFill>
              </a:rPr>
              <a:t> clean package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Define the command to run the application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CMD ["java", "-jar", "target/java-app.jar"]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5E4772-CBED-3A73-FDE5-98903B6FA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014" y="1676401"/>
            <a:ext cx="4615017" cy="273017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b="1" dirty="0">
                <a:solidFill>
                  <a:srgbClr val="242424"/>
                </a:solidFill>
              </a:rPr>
              <a:t># To build the docker container</a:t>
            </a:r>
          </a:p>
          <a:p>
            <a:pPr marL="285750" indent="-285750" defTabSz="914400" ea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docker build -t java-app .  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b="1" dirty="0">
                <a:solidFill>
                  <a:srgbClr val="242424"/>
                </a:solidFill>
              </a:rPr>
              <a:t># To run the docker container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&gt; </a:t>
            </a:r>
            <a:r>
              <a:rPr lang="sv-SE" altLang="en-US" sz="1400" dirty="0">
                <a:solidFill>
                  <a:srgbClr val="242424"/>
                </a:solidFill>
              </a:rPr>
              <a:t>docker run -p 8080:8080 java-app</a:t>
            </a:r>
            <a:endParaRPr lang="en-US" altLang="en-US" sz="1400" dirty="0">
              <a:solidFill>
                <a:srgbClr val="24242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D3DC23-DFEC-4DA7-8CC4-BC57749DB9E8}"/>
              </a:ext>
            </a:extLst>
          </p:cNvPr>
          <p:cNvSpPr/>
          <p:nvPr/>
        </p:nvSpPr>
        <p:spPr>
          <a:xfrm>
            <a:off x="181714" y="696277"/>
            <a:ext cx="3564786" cy="69627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808E9-806B-755B-9D02-A5F34243874D}"/>
              </a:ext>
            </a:extLst>
          </p:cNvPr>
          <p:cNvSpPr/>
          <p:nvPr/>
        </p:nvSpPr>
        <p:spPr>
          <a:xfrm>
            <a:off x="181714" y="1956039"/>
            <a:ext cx="5545986" cy="1472961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E327E-95F1-3BEA-171A-2D5B8113D664}"/>
              </a:ext>
            </a:extLst>
          </p:cNvPr>
          <p:cNvSpPr/>
          <p:nvPr/>
        </p:nvSpPr>
        <p:spPr>
          <a:xfrm>
            <a:off x="309507" y="4027116"/>
            <a:ext cx="5963170" cy="1973793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8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A00F8-B7C2-A1A5-FED8-59B0D472A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A4B4E4-452D-321F-E0A5-A120BFFC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demo</a:t>
            </a:r>
          </a:p>
        </p:txBody>
      </p:sp>
    </p:spTree>
    <p:extLst>
      <p:ext uri="{BB962C8B-B14F-4D97-AF65-F5344CB8AC3E}">
        <p14:creationId xmlns:p14="http://schemas.microsoft.com/office/powerpoint/2010/main" val="24790164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70191-68D2-6448-CA48-D3F9BC80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09D42-17DA-2B61-D257-7EC89B76FFB8}"/>
              </a:ext>
            </a:extLst>
          </p:cNvPr>
          <p:cNvSpPr/>
          <p:nvPr/>
        </p:nvSpPr>
        <p:spPr>
          <a:xfrm>
            <a:off x="3267344" y="2967335"/>
            <a:ext cx="56573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Communication styles</a:t>
            </a:r>
          </a:p>
        </p:txBody>
      </p:sp>
    </p:spTree>
    <p:extLst>
      <p:ext uri="{BB962C8B-B14F-4D97-AF65-F5344CB8AC3E}">
        <p14:creationId xmlns:p14="http://schemas.microsoft.com/office/powerpoint/2010/main" val="14187497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9B9F2D-22A7-CC88-C1F4-7803E642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 that allows a program to execute a procedure on a remote server as if it were local</a:t>
            </a:r>
          </a:p>
          <a:p>
            <a:r>
              <a:rPr lang="en-US" dirty="0"/>
              <a:t>Used in microservices architecture for inter-service communication</a:t>
            </a:r>
          </a:p>
          <a:p>
            <a:r>
              <a:rPr lang="en-US" dirty="0"/>
              <a:t>Synchronous communication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B7FD5-53FD-524A-6E8B-E0B68375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(RPC)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ADC11C-D3B6-35EE-56FD-8AEE817D1815}"/>
              </a:ext>
            </a:extLst>
          </p:cNvPr>
          <p:cNvGrpSpPr/>
          <p:nvPr/>
        </p:nvGrpSpPr>
        <p:grpSpPr>
          <a:xfrm>
            <a:off x="2142041" y="3516866"/>
            <a:ext cx="6956860" cy="2264324"/>
            <a:chOff x="2142041" y="3516866"/>
            <a:chExt cx="6956860" cy="2264324"/>
          </a:xfrm>
        </p:grpSpPr>
        <p:pic>
          <p:nvPicPr>
            <p:cNvPr id="5124" name="Picture 4" descr="Microservice - Free web icons">
              <a:extLst>
                <a:ext uri="{FF2B5EF4-FFF2-40B4-BE49-F238E27FC236}">
                  <a16:creationId xmlns:a16="http://schemas.microsoft.com/office/drawing/2014/main" id="{F7D82BC4-C285-09E5-EBA8-C09CDB6D9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041" y="3596885"/>
              <a:ext cx="1805353" cy="1805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Microservice - Free networking icons">
              <a:extLst>
                <a:ext uri="{FF2B5EF4-FFF2-40B4-BE49-F238E27FC236}">
                  <a16:creationId xmlns:a16="http://schemas.microsoft.com/office/drawing/2014/main" id="{3D43B62C-B0B1-6B8C-72ED-175DC3EB07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548" y="3596885"/>
              <a:ext cx="1805353" cy="1805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7B2485-2779-2DD9-BBE6-C7565659BDC8}"/>
                </a:ext>
              </a:extLst>
            </p:cNvPr>
            <p:cNvCxnSpPr/>
            <p:nvPr/>
          </p:nvCxnSpPr>
          <p:spPr>
            <a:xfrm>
              <a:off x="4237892" y="3997566"/>
              <a:ext cx="3000570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F0107CB-8001-9816-B4AD-B656757A1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7892" y="4888520"/>
              <a:ext cx="3000570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12C362-E15A-BDD9-F53F-12AD9460CB55}"/>
                </a:ext>
              </a:extLst>
            </p:cNvPr>
            <p:cNvSpPr txBox="1"/>
            <p:nvPr/>
          </p:nvSpPr>
          <p:spPr>
            <a:xfrm>
              <a:off x="5259295" y="3516866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Request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E1D580-9735-A433-0081-8A79B3A32D9E}"/>
                </a:ext>
              </a:extLst>
            </p:cNvPr>
            <p:cNvSpPr txBox="1"/>
            <p:nvPr/>
          </p:nvSpPr>
          <p:spPr>
            <a:xfrm>
              <a:off x="5260105" y="5032906"/>
              <a:ext cx="1086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Response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8CAB65-957D-2C17-5BED-9BCC6D27575A}"/>
                </a:ext>
              </a:extLst>
            </p:cNvPr>
            <p:cNvSpPr txBox="1"/>
            <p:nvPr/>
          </p:nvSpPr>
          <p:spPr>
            <a:xfrm>
              <a:off x="2142041" y="5411858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B52F21-C219-36EE-FC85-3CBE9F49E0F6}"/>
                </a:ext>
              </a:extLst>
            </p:cNvPr>
            <p:cNvSpPr txBox="1"/>
            <p:nvPr/>
          </p:nvSpPr>
          <p:spPr>
            <a:xfrm>
              <a:off x="7399178" y="5411858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5110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A6ACD-FCC8-3D7E-F3A7-32E765585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9D47D5-2DDA-BD47-7300-EE065128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Language agnostic: the RPC itself does not depend on the service language</a:t>
            </a:r>
          </a:p>
          <a:p>
            <a:pPr lvl="1"/>
            <a:r>
              <a:rPr lang="en-US" dirty="0"/>
              <a:t>Abstracts network details</a:t>
            </a:r>
          </a:p>
          <a:p>
            <a:pPr lvl="2"/>
            <a:r>
              <a:rPr lang="en-US" dirty="0"/>
              <a:t>Typically, over HTTP</a:t>
            </a:r>
          </a:p>
          <a:p>
            <a:pPr lvl="2"/>
            <a:r>
              <a:rPr lang="en-US" dirty="0"/>
              <a:t>JSON-RPC4J (https://github.com/briandilley/jsonrpc4j)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29A51-83A7-CB52-5641-507E3E09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(RPC)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39259-D702-F6C0-FF12-46BD6363AE42}"/>
              </a:ext>
            </a:extLst>
          </p:cNvPr>
          <p:cNvSpPr txBox="1"/>
          <p:nvPr/>
        </p:nvSpPr>
        <p:spPr>
          <a:xfrm>
            <a:off x="1001496" y="3746186"/>
            <a:ext cx="101890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JsonRpcHttpClient</a:t>
            </a:r>
            <a:r>
              <a:rPr lang="en-US" dirty="0">
                <a:latin typeface="Consolas" panose="020B0609020204030204" pitchFamily="49" charset="0"/>
              </a:rPr>
              <a:t> client = new </a:t>
            </a:r>
            <a:r>
              <a:rPr lang="en-US" dirty="0" err="1">
                <a:latin typeface="Consolas" panose="020B0609020204030204" pitchFamily="49" charset="0"/>
              </a:rPr>
              <a:t>JsonRpcHttpClient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    new URL("http://example.com/</a:t>
            </a:r>
            <a:r>
              <a:rPr lang="en-US" dirty="0" err="1">
                <a:latin typeface="Consolas" panose="020B0609020204030204" pitchFamily="49" charset="0"/>
              </a:rPr>
              <a:t>UserService.json</a:t>
            </a:r>
            <a:r>
              <a:rPr lang="en-US" dirty="0">
                <a:latin typeface="Consolas" panose="020B0609020204030204" pitchFamily="49" charset="0"/>
              </a:rPr>
              <a:t>"));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User </a:t>
            </a:r>
            <a:r>
              <a:rPr lang="en-US" dirty="0" err="1">
                <a:latin typeface="Consolas" panose="020B0609020204030204" pitchFamily="49" charset="0"/>
              </a:rPr>
              <a:t>user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client.invoke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createUser</a:t>
            </a:r>
            <a:r>
              <a:rPr lang="en-US" dirty="0">
                <a:latin typeface="Consolas" panose="020B0609020204030204" pitchFamily="49" charset="0"/>
              </a:rPr>
              <a:t>", new Object[] { "bob", "the builder" }, 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User.class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92427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EA6C8-5421-FC72-2A73-6A16B0B61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7A304C-1BA9-A3AC-B838-B56034F7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Text-based (e.g. REST APIs)</a:t>
            </a:r>
          </a:p>
          <a:p>
            <a:pPr lvl="1"/>
            <a:r>
              <a:rPr lang="en-US" dirty="0"/>
              <a:t>Uses Json or XML for data exchange</a:t>
            </a:r>
          </a:p>
          <a:p>
            <a:pPr lvl="1"/>
            <a:r>
              <a:rPr lang="en-US" dirty="0"/>
              <a:t>Human-readable, but larger payloads</a:t>
            </a:r>
          </a:p>
          <a:p>
            <a:r>
              <a:rPr lang="en-US" dirty="0"/>
              <a:t>Binary formats (e.g. </a:t>
            </a:r>
            <a:r>
              <a:rPr lang="en-US" dirty="0" err="1"/>
              <a:t>gRPC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Uses binary standards (such as </a:t>
            </a:r>
            <a:r>
              <a:rPr lang="en-US" dirty="0" err="1"/>
              <a:t>protobuf</a:t>
            </a:r>
            <a:r>
              <a:rPr lang="en-US" dirty="0"/>
              <a:t>) for serialization</a:t>
            </a:r>
          </a:p>
          <a:p>
            <a:pPr lvl="1"/>
            <a:r>
              <a:rPr lang="en-US" dirty="0"/>
              <a:t>Compact but faster, but less human-readable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981904-3287-7EE7-FBF4-98A9495F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formats</a:t>
            </a:r>
          </a:p>
        </p:txBody>
      </p:sp>
    </p:spTree>
    <p:extLst>
      <p:ext uri="{BB962C8B-B14F-4D97-AF65-F5344CB8AC3E}">
        <p14:creationId xmlns:p14="http://schemas.microsoft.com/office/powerpoint/2010/main" val="24942355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93C86-4C1B-4AC8-C53F-F5FDF92C6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128E68-C95B-ACB5-3DD0-26D9F972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/>
          <a:lstStyle/>
          <a:p>
            <a:r>
              <a:rPr lang="en-US" b="1" dirty="0"/>
              <a:t>&gt; telnet api.example.com 80</a:t>
            </a:r>
          </a:p>
          <a:p>
            <a:endParaRPr lang="en-US" dirty="0"/>
          </a:p>
          <a:p>
            <a:r>
              <a:rPr lang="en-US" dirty="0"/>
              <a:t>// GET Request to Fetch a User denoted by ID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 </a:t>
            </a:r>
            <a:r>
              <a:rPr lang="en-US" b="1" dirty="0"/>
              <a:t>GET /users/123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// Response</a:t>
            </a:r>
          </a:p>
          <a:p>
            <a:endParaRPr lang="en-US" dirty="0"/>
          </a:p>
          <a:p>
            <a:r>
              <a:rPr lang="en-US" dirty="0"/>
              <a:t>{  </a:t>
            </a:r>
          </a:p>
          <a:p>
            <a:r>
              <a:rPr lang="en-US" dirty="0"/>
              <a:t>	"id": 123,  </a:t>
            </a:r>
          </a:p>
          <a:p>
            <a:r>
              <a:rPr lang="en-US" dirty="0"/>
              <a:t>	"name": "John Doe",  </a:t>
            </a:r>
          </a:p>
          <a:p>
            <a:r>
              <a:rPr lang="en-US" dirty="0"/>
              <a:t>	"email": </a:t>
            </a:r>
            <a:r>
              <a:rPr lang="en-US" dirty="0">
                <a:hlinkClick r:id="rId2"/>
              </a:rPr>
              <a:t>john.doe@example.com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BF3AFE-9AF6-466E-58C1-6551140D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Json and REST APIs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3BCCF5-0C3B-B981-B560-60AD2023F0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/>
          <a:lstStyle/>
          <a:p>
            <a:r>
              <a:rPr lang="en-US" dirty="0"/>
              <a:t>Representational State Transfer (REST) is an architectural style for web services</a:t>
            </a:r>
          </a:p>
          <a:p>
            <a:r>
              <a:rPr lang="en-US" dirty="0"/>
              <a:t>Uses HTTP methods (GET, POST, PUT, DELETE) to perform operations on resources</a:t>
            </a:r>
          </a:p>
          <a:p>
            <a:r>
              <a:rPr lang="en-US" dirty="0"/>
              <a:t>Commonly paired with JSON for data exchange</a:t>
            </a:r>
          </a:p>
        </p:txBody>
      </p:sp>
    </p:spTree>
    <p:extLst>
      <p:ext uri="{BB962C8B-B14F-4D97-AF65-F5344CB8AC3E}">
        <p14:creationId xmlns:p14="http://schemas.microsoft.com/office/powerpoint/2010/main" val="994759397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13019</TotalTime>
  <Words>5131</Words>
  <Application>Microsoft Office PowerPoint</Application>
  <PresentationFormat>Widescreen</PresentationFormat>
  <Paragraphs>1108</Paragraphs>
  <Slides>115</Slides>
  <Notes>46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2" baseType="lpstr">
      <vt:lpstr>Arial</vt:lpstr>
      <vt:lpstr>Calibri</vt:lpstr>
      <vt:lpstr>Consolas</vt:lpstr>
      <vt:lpstr>Helvetica</vt:lpstr>
      <vt:lpstr>Lato</vt:lpstr>
      <vt:lpstr>Wingdings</vt:lpstr>
      <vt:lpstr>Preso 2022 Watertower Stats</vt:lpstr>
      <vt:lpstr>PowerPoint Presentation</vt:lpstr>
      <vt:lpstr>Announcements</vt:lpstr>
      <vt:lpstr>Agenda</vt:lpstr>
      <vt:lpstr>What is software architecture?</vt:lpstr>
      <vt:lpstr>What is software architecture?</vt:lpstr>
      <vt:lpstr>Social media platform</vt:lpstr>
      <vt:lpstr>Till now – single component focus</vt:lpstr>
      <vt:lpstr>Software architecture</vt:lpstr>
      <vt:lpstr>Software architecture importance</vt:lpstr>
      <vt:lpstr>Some software architecture concerns</vt:lpstr>
      <vt:lpstr>Encapsulation</vt:lpstr>
      <vt:lpstr>Encapsulation</vt:lpstr>
      <vt:lpstr>Encapsulation</vt:lpstr>
      <vt:lpstr>Scalability</vt:lpstr>
      <vt:lpstr>Scalability</vt:lpstr>
      <vt:lpstr>Scalability</vt:lpstr>
      <vt:lpstr>Resilience</vt:lpstr>
      <vt:lpstr>Resilience</vt:lpstr>
      <vt:lpstr>Performance</vt:lpstr>
      <vt:lpstr>Deployability</vt:lpstr>
      <vt:lpstr>Active areas of research and innovation</vt:lpstr>
      <vt:lpstr>Relation to systems topics</vt:lpstr>
      <vt:lpstr>PowerPoint Presentation</vt:lpstr>
      <vt:lpstr>Virtual machine and containers</vt:lpstr>
      <vt:lpstr>Virtual machine and containers</vt:lpstr>
      <vt:lpstr>What is a virtual machine?</vt:lpstr>
      <vt:lpstr>What is a virtual machine?</vt:lpstr>
      <vt:lpstr>What is a container?</vt:lpstr>
      <vt:lpstr>What is a container?</vt:lpstr>
      <vt:lpstr>VMs vs. containers</vt:lpstr>
      <vt:lpstr>VMs vs. containers</vt:lpstr>
      <vt:lpstr>VMs vs. containers</vt:lpstr>
      <vt:lpstr>PowerPoint Presentation</vt:lpstr>
      <vt:lpstr>Agenda</vt:lpstr>
      <vt:lpstr>PowerPoint Presentation</vt:lpstr>
      <vt:lpstr>Networked components</vt:lpstr>
      <vt:lpstr>Network layers</vt:lpstr>
      <vt:lpstr>What is a protocol?</vt:lpstr>
      <vt:lpstr>Link layer</vt:lpstr>
      <vt:lpstr>Internet layer</vt:lpstr>
      <vt:lpstr>Transport layer</vt:lpstr>
      <vt:lpstr>Transport layer</vt:lpstr>
      <vt:lpstr>Application layer</vt:lpstr>
      <vt:lpstr>Application layer</vt:lpstr>
      <vt:lpstr>Network communication</vt:lpstr>
      <vt:lpstr>Socket end point</vt:lpstr>
      <vt:lpstr>Networking key points</vt:lpstr>
      <vt:lpstr>PowerPoint Presentation</vt:lpstr>
      <vt:lpstr>Popular software architecture styles</vt:lpstr>
      <vt:lpstr>Client server architecture</vt:lpstr>
      <vt:lpstr>Client server architecture</vt:lpstr>
      <vt:lpstr>Client-server architecture examples</vt:lpstr>
      <vt:lpstr>HTTP server</vt:lpstr>
      <vt:lpstr>HTTP and HTTP methods</vt:lpstr>
      <vt:lpstr>HTTP request</vt:lpstr>
      <vt:lpstr>HTTP response</vt:lpstr>
      <vt:lpstr>HTTP GET method</vt:lpstr>
      <vt:lpstr>HTTP POST method</vt:lpstr>
      <vt:lpstr>HTTP PUT method</vt:lpstr>
      <vt:lpstr>HTTP DELETE method</vt:lpstr>
      <vt:lpstr>Key points</vt:lpstr>
      <vt:lpstr>Apache httpd demo</vt:lpstr>
      <vt:lpstr>Wireshark demo</vt:lpstr>
      <vt:lpstr>Pros and cons</vt:lpstr>
      <vt:lpstr>Client-server architecture examples</vt:lpstr>
      <vt:lpstr>Application servers</vt:lpstr>
      <vt:lpstr>Java servlet</vt:lpstr>
      <vt:lpstr>Servlet example</vt:lpstr>
      <vt:lpstr>Servlet example</vt:lpstr>
      <vt:lpstr>Servlet example</vt:lpstr>
      <vt:lpstr>Key points</vt:lpstr>
      <vt:lpstr>Client server architecture</vt:lpstr>
      <vt:lpstr>Microservices</vt:lpstr>
      <vt:lpstr>Microservices overview</vt:lpstr>
      <vt:lpstr>Monolithic to microservices</vt:lpstr>
      <vt:lpstr>Continuous deployment using microservices</vt:lpstr>
      <vt:lpstr>Pros and cons</vt:lpstr>
      <vt:lpstr>Microservices at Uber (2019)</vt:lpstr>
      <vt:lpstr>Microservices at Amazon (2008)</vt:lpstr>
      <vt:lpstr>What all do you need to launch a microservice?</vt:lpstr>
      <vt:lpstr>Spring Boot Overview</vt:lpstr>
      <vt:lpstr>Setting up a Spring Boot application</vt:lpstr>
      <vt:lpstr>RESTful microservices</vt:lpstr>
      <vt:lpstr>Abstractions</vt:lpstr>
      <vt:lpstr>Pipeline architecture</vt:lpstr>
      <vt:lpstr>Key characteristics</vt:lpstr>
      <vt:lpstr>Data processing pipeline</vt:lpstr>
      <vt:lpstr>Compiler pipeline</vt:lpstr>
      <vt:lpstr>Pros and cons</vt:lpstr>
      <vt:lpstr>HW3 – create a microservice</vt:lpstr>
      <vt:lpstr>What is a container?</vt:lpstr>
      <vt:lpstr>Docker architecture</vt:lpstr>
      <vt:lpstr>Sample Dockerfile to run HW1</vt:lpstr>
      <vt:lpstr>Docker demo</vt:lpstr>
      <vt:lpstr>PowerPoint Presentation</vt:lpstr>
      <vt:lpstr>Remote procedure call (RPC)</vt:lpstr>
      <vt:lpstr>Remote procedure call (RPC)</vt:lpstr>
      <vt:lpstr>RPC formats</vt:lpstr>
      <vt:lpstr>Json and REST APIs</vt:lpstr>
      <vt:lpstr>Message queuing (MQ)</vt:lpstr>
      <vt:lpstr>Open source and paid message queuing services</vt:lpstr>
      <vt:lpstr>Pub-sub architecture</vt:lpstr>
      <vt:lpstr>Pub-sub architecture</vt:lpstr>
      <vt:lpstr>Pub-sub frameworks</vt:lpstr>
      <vt:lpstr>Containerization</vt:lpstr>
      <vt:lpstr>Can mix and match!!</vt:lpstr>
      <vt:lpstr>What is a protocol?</vt:lpstr>
      <vt:lpstr>Network layers</vt:lpstr>
      <vt:lpstr>Network layers</vt:lpstr>
      <vt:lpstr>Wireshark demo</vt:lpstr>
      <vt:lpstr>Networking on the internet</vt:lpstr>
      <vt:lpstr>Data center networking</vt:lpstr>
      <vt:lpstr>Multi-tier or layered architecture</vt:lpstr>
      <vt:lpstr>Model-view-controller (MVC) architecture</vt:lpstr>
      <vt:lpstr>MVC frameworks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1187</cp:revision>
  <dcterms:created xsi:type="dcterms:W3CDTF">2019-06-30T03:25:06Z</dcterms:created>
  <dcterms:modified xsi:type="dcterms:W3CDTF">2025-02-12T21:46:43Z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