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1"/>
  </p:notesMasterIdLst>
  <p:handoutMasterIdLst>
    <p:handoutMasterId r:id="rId102"/>
  </p:handoutMasterIdLst>
  <p:sldIdLst>
    <p:sldId id="256" r:id="rId2"/>
    <p:sldId id="353" r:id="rId3"/>
    <p:sldId id="258" r:id="rId4"/>
    <p:sldId id="282" r:id="rId5"/>
    <p:sldId id="298" r:id="rId6"/>
    <p:sldId id="335" r:id="rId7"/>
    <p:sldId id="336" r:id="rId8"/>
    <p:sldId id="337" r:id="rId9"/>
    <p:sldId id="338" r:id="rId10"/>
    <p:sldId id="340" r:id="rId11"/>
    <p:sldId id="342" r:id="rId12"/>
    <p:sldId id="345" r:id="rId13"/>
    <p:sldId id="344" r:id="rId14"/>
    <p:sldId id="343" r:id="rId15"/>
    <p:sldId id="360" r:id="rId16"/>
    <p:sldId id="324" r:id="rId17"/>
    <p:sldId id="325" r:id="rId18"/>
    <p:sldId id="328" r:id="rId19"/>
    <p:sldId id="326" r:id="rId20"/>
    <p:sldId id="327" r:id="rId21"/>
    <p:sldId id="329" r:id="rId22"/>
    <p:sldId id="330" r:id="rId23"/>
    <p:sldId id="332" r:id="rId24"/>
    <p:sldId id="362" r:id="rId25"/>
    <p:sldId id="363" r:id="rId26"/>
    <p:sldId id="380" r:id="rId27"/>
    <p:sldId id="365" r:id="rId28"/>
    <p:sldId id="364" r:id="rId29"/>
    <p:sldId id="346" r:id="rId30"/>
    <p:sldId id="348" r:id="rId31"/>
    <p:sldId id="351" r:id="rId32"/>
    <p:sldId id="352" r:id="rId33"/>
    <p:sldId id="354" r:id="rId34"/>
    <p:sldId id="355" r:id="rId35"/>
    <p:sldId id="357" r:id="rId36"/>
    <p:sldId id="361" r:id="rId37"/>
    <p:sldId id="358" r:id="rId38"/>
    <p:sldId id="359" r:id="rId39"/>
    <p:sldId id="366" r:id="rId40"/>
    <p:sldId id="367" r:id="rId41"/>
    <p:sldId id="368" r:id="rId42"/>
    <p:sldId id="369" r:id="rId43"/>
    <p:sldId id="349" r:id="rId44"/>
    <p:sldId id="350" r:id="rId45"/>
    <p:sldId id="347" r:id="rId46"/>
    <p:sldId id="373" r:id="rId47"/>
    <p:sldId id="376" r:id="rId48"/>
    <p:sldId id="377" r:id="rId49"/>
    <p:sldId id="378" r:id="rId50"/>
    <p:sldId id="372" r:id="rId51"/>
    <p:sldId id="356" r:id="rId52"/>
    <p:sldId id="381" r:id="rId53"/>
    <p:sldId id="383" r:id="rId54"/>
    <p:sldId id="375" r:id="rId55"/>
    <p:sldId id="370" r:id="rId56"/>
    <p:sldId id="371" r:id="rId57"/>
    <p:sldId id="384" r:id="rId58"/>
    <p:sldId id="385" r:id="rId59"/>
    <p:sldId id="386" r:id="rId60"/>
    <p:sldId id="387" r:id="rId61"/>
    <p:sldId id="388" r:id="rId62"/>
    <p:sldId id="390" r:id="rId63"/>
    <p:sldId id="392" r:id="rId64"/>
    <p:sldId id="393" r:id="rId65"/>
    <p:sldId id="391" r:id="rId66"/>
    <p:sldId id="389" r:id="rId67"/>
    <p:sldId id="394" r:id="rId68"/>
    <p:sldId id="395" r:id="rId69"/>
    <p:sldId id="397" r:id="rId70"/>
    <p:sldId id="400" r:id="rId71"/>
    <p:sldId id="399" r:id="rId72"/>
    <p:sldId id="406" r:id="rId73"/>
    <p:sldId id="407" r:id="rId74"/>
    <p:sldId id="401" r:id="rId75"/>
    <p:sldId id="404" r:id="rId76"/>
    <p:sldId id="403" r:id="rId77"/>
    <p:sldId id="405" r:id="rId78"/>
    <p:sldId id="402" r:id="rId79"/>
    <p:sldId id="424" r:id="rId80"/>
    <p:sldId id="408" r:id="rId81"/>
    <p:sldId id="409" r:id="rId82"/>
    <p:sldId id="410" r:id="rId83"/>
    <p:sldId id="414" r:id="rId84"/>
    <p:sldId id="413" r:id="rId85"/>
    <p:sldId id="415" r:id="rId86"/>
    <p:sldId id="416" r:id="rId87"/>
    <p:sldId id="417" r:id="rId88"/>
    <p:sldId id="418" r:id="rId89"/>
    <p:sldId id="419" r:id="rId90"/>
    <p:sldId id="420" r:id="rId91"/>
    <p:sldId id="421" r:id="rId92"/>
    <p:sldId id="422" r:id="rId93"/>
    <p:sldId id="427" r:id="rId94"/>
    <p:sldId id="428" r:id="rId95"/>
    <p:sldId id="425" r:id="rId96"/>
    <p:sldId id="412" r:id="rId97"/>
    <p:sldId id="423" r:id="rId98"/>
    <p:sldId id="426" r:id="rId99"/>
    <p:sldId id="411" r:id="rId100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FF"/>
    <a:srgbClr val="00E6D0"/>
    <a:srgbClr val="003399"/>
    <a:srgbClr val="FFFFFF"/>
    <a:srgbClr val="0000FF"/>
    <a:srgbClr val="B9B9FF"/>
    <a:srgbClr val="E6E0EC"/>
    <a:srgbClr val="FFD5D5"/>
    <a:srgbClr val="00823B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54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microsoft.com/office/2015/10/relationships/revisionInfo" Target="revisionInfo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108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Get a little technical</a:t>
            </a:r>
          </a:p>
        </p:txBody>
      </p:sp>
    </p:spTree>
    <p:extLst>
      <p:ext uri="{BB962C8B-B14F-4D97-AF65-F5344CB8AC3E}">
        <p14:creationId xmlns:p14="http://schemas.microsoft.com/office/powerpoint/2010/main" val="948884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08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9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92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95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80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86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42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90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5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74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46309-904C-B826-37E7-EDD613EEB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84785-173C-B796-B553-0E9AAD70D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D5561-BEB7-1E03-0278-051424255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15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FDC0D-C626-661D-0910-E02177234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D418AD-93F4-D7FB-6C43-161CDD73A2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FECBBE-CCE5-D989-D897-B1190A238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91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61A9F-3680-83AE-ED36-8FBBE7C91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9B3292-318B-6AAA-4B9C-469989A5E7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0675D5-EE92-0F20-2150-41C295E67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73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527D7-B716-E919-34BB-A1844638D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16633D-725E-A22A-1CDB-3FF7DBB6FF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31E1E-2ADC-AC56-99D9-752812D1A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1467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F32D1-50C7-5647-892A-C2EB6004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27F5FA-4165-9077-CD99-A855568A2D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DD3427-7B9D-5EC4-6C2B-D7277F597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22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642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4B1E3-E1DD-AAEB-8CDA-704F7C3CA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183DE-40BA-C26D-45AD-A866D22699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A632FB-313A-4FF0-4D52-7C79C290A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1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239A1-01A7-1ACA-195C-140CD1D28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8B441-EEC0-5B91-2696-4ACD4FB2CE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36F80-4542-5F5B-5692-3422DC22A5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71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311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A995C-8015-3A34-A3A6-0D78CFDAA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49D03C-8944-AE4B-51AE-919796877F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2270E9-7968-4246-800D-F40A59BC7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56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70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255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mucking around with RSP, RBP registers</a:t>
            </a:r>
          </a:p>
        </p:txBody>
      </p:sp>
    </p:spTree>
    <p:extLst>
      <p:ext uri="{BB962C8B-B14F-4D97-AF65-F5344CB8AC3E}">
        <p14:creationId xmlns:p14="http://schemas.microsoft.com/office/powerpoint/2010/main" val="1672758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85FB-0B52-2264-2E29-12F3E2BD4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3496E6-B997-03BE-B71E-7CC9F76A04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61727B-7579-B62C-FC65-555628D74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3493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Even though it reduces the number of instructions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can increase the static instruction count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cause poor </a:t>
            </a:r>
            <a:r>
              <a:rPr lang="en-US" dirty="0" err="1"/>
              <a:t>i</a:t>
            </a:r>
            <a:r>
              <a:rPr lang="en-US" dirty="0"/>
              <a:t>-cache behavior</a:t>
            </a:r>
          </a:p>
        </p:txBody>
      </p:sp>
    </p:spTree>
    <p:extLst>
      <p:ext uri="{BB962C8B-B14F-4D97-AF65-F5344CB8AC3E}">
        <p14:creationId xmlns:p14="http://schemas.microsoft.com/office/powerpoint/2010/main" val="749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A9D28-28D0-AA6B-0121-8F41647A4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C970BF-0CD1-8063-D52E-917DC6E32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7BCFF2-89BB-3B5C-9B0A-7A8F872D4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Even though it reduces the number of instructions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can increase the static instruction count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cause poor </a:t>
            </a:r>
            <a:r>
              <a:rPr lang="en-US" dirty="0" err="1"/>
              <a:t>i</a:t>
            </a:r>
            <a:r>
              <a:rPr lang="en-US" dirty="0"/>
              <a:t>-cache behavior</a:t>
            </a:r>
          </a:p>
        </p:txBody>
      </p:sp>
    </p:spTree>
    <p:extLst>
      <p:ext uri="{BB962C8B-B14F-4D97-AF65-F5344CB8AC3E}">
        <p14:creationId xmlns:p14="http://schemas.microsoft.com/office/powerpoint/2010/main" val="39459331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Acronym -&gt; scary</a:t>
            </a:r>
          </a:p>
        </p:txBody>
      </p:sp>
    </p:spTree>
    <p:extLst>
      <p:ext uri="{BB962C8B-B14F-4D97-AF65-F5344CB8AC3E}">
        <p14:creationId xmlns:p14="http://schemas.microsoft.com/office/powerpoint/2010/main" val="4223937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9C645-F4B8-1740-BBE0-6DDEBA2CD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B71769-3706-1080-156C-280D819536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9B4DC4-7CF5-5FE5-B741-54318A6CD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7881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02B2C-22BB-6789-5904-DA9B3BE63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BF84C1-C0EC-6768-7CDF-4393AB2E5E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8893D-3A1F-9054-5B0C-E6022A401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114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82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6457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6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0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8,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8,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April 8,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Tuesday, April 8,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lvm.org/docs/GetElementPtr.html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llvm.org/docs/LangRef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avsec-teaching/ECS289-ir-samples" TargetMode="External"/><Relationship Id="rId4" Type="http://schemas.openxmlformats.org/officeDocument/2006/relationships/hyperlink" Target="https://llvm.org/docs/ProgrammersManual.htm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doxygen/classllvm_1_1IRBuilder.html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psyo/llvm-pass-skeleton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ECS289-optimizer-example" TargetMode="Externa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doxygen/classllvm_1_1IRBuilder.html" TargetMode="Externa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ECS289-valgrind-clone" TargetMode="Externa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Compilers and LLVM 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13C85-B4F1-FCF3-F595-5CA37DD4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481BF-BB55-5EC4-3B9B-F81741FB49B1}"/>
              </a:ext>
            </a:extLst>
          </p:cNvPr>
          <p:cNvSpPr txBox="1"/>
          <p:nvPr/>
        </p:nvSpPr>
        <p:spPr>
          <a:xfrm>
            <a:off x="1264285" y="1596042"/>
            <a:ext cx="3852337" cy="40934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func_a</a:t>
            </a:r>
            <a:r>
              <a:rPr lang="en-US" sz="2000" dirty="0">
                <a:latin typeface="Consolas" panose="020B0609020204030204" pitchFamily="49" charset="0"/>
              </a:rPr>
              <a:t>(int a, int b)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a + 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p = 10;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int q = 20;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s = 30;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r = </a:t>
            </a:r>
            <a:r>
              <a:rPr lang="en-US" sz="2000" dirty="0" err="1">
                <a:latin typeface="Consolas" panose="020B0609020204030204" pitchFamily="49" charset="0"/>
              </a:rPr>
              <a:t>func_a</a:t>
            </a:r>
            <a:r>
              <a:rPr lang="en-US" sz="2000" dirty="0">
                <a:latin typeface="Consolas" panose="020B0609020204030204" pitchFamily="49" charset="0"/>
              </a:rPr>
              <a:t>(p, q);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t = </a:t>
            </a:r>
            <a:r>
              <a:rPr lang="en-US" sz="2000" dirty="0" err="1">
                <a:latin typeface="Consolas" panose="020B0609020204030204" pitchFamily="49" charset="0"/>
              </a:rPr>
              <a:t>func_b</a:t>
            </a:r>
            <a:r>
              <a:rPr lang="en-US" sz="2000" dirty="0">
                <a:latin typeface="Consolas" panose="020B0609020204030204" pitchFamily="49" charset="0"/>
              </a:rPr>
              <a:t>(r, s);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t);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return 0;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FFC4D-387D-0434-B1B2-270F718EBAEE}"/>
              </a:ext>
            </a:extLst>
          </p:cNvPr>
          <p:cNvSpPr txBox="1"/>
          <p:nvPr/>
        </p:nvSpPr>
        <p:spPr>
          <a:xfrm>
            <a:off x="2831995" y="1084696"/>
            <a:ext cx="71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a.c</a:t>
            </a:r>
            <a:endParaRPr lang="en-US" sz="24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4D427-04F2-E3D2-6906-2109ECD63483}"/>
              </a:ext>
            </a:extLst>
          </p:cNvPr>
          <p:cNvSpPr txBox="1"/>
          <p:nvPr/>
        </p:nvSpPr>
        <p:spPr>
          <a:xfrm>
            <a:off x="5844306" y="1596042"/>
            <a:ext cx="385233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func_b</a:t>
            </a:r>
            <a:r>
              <a:rPr lang="en-US" sz="2000" dirty="0">
                <a:latin typeface="Consolas" panose="020B0609020204030204" pitchFamily="49" charset="0"/>
              </a:rPr>
              <a:t>(int a, int b)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b+100;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63D84-C5A2-690C-E211-8CAD2C1934F2}"/>
              </a:ext>
            </a:extLst>
          </p:cNvPr>
          <p:cNvSpPr txBox="1"/>
          <p:nvPr/>
        </p:nvSpPr>
        <p:spPr>
          <a:xfrm>
            <a:off x="7412016" y="1084696"/>
            <a:ext cx="71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b.c</a:t>
            </a:r>
            <a:endParaRPr lang="en-US" sz="24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B8F0E-5638-EC83-A88D-CA200833EB69}"/>
              </a:ext>
            </a:extLst>
          </p:cNvPr>
          <p:cNvSpPr txBox="1"/>
          <p:nvPr/>
        </p:nvSpPr>
        <p:spPr>
          <a:xfrm>
            <a:off x="5844306" y="3948212"/>
            <a:ext cx="5083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Can the compiler determine if this statement is dead code?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470241-2AE8-76A8-80B9-9095675A1692}"/>
              </a:ext>
            </a:extLst>
          </p:cNvPr>
          <p:cNvSpPr/>
          <p:nvPr/>
        </p:nvSpPr>
        <p:spPr>
          <a:xfrm>
            <a:off x="1458146" y="4012545"/>
            <a:ext cx="3202086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1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B3F6D-8B20-C0EA-E7D5-5952457F3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A2377E-FED6-79CA-22DE-21C6A495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link time optimization (LTO)</a:t>
            </a:r>
          </a:p>
        </p:txBody>
      </p:sp>
      <p:pic>
        <p:nvPicPr>
          <p:cNvPr id="6" name="Picture 2" descr="Source code - Free seo and web icons">
            <a:extLst>
              <a:ext uri="{FF2B5EF4-FFF2-40B4-BE49-F238E27FC236}">
                <a16:creationId xmlns:a16="http://schemas.microsoft.com/office/drawing/2014/main" id="{8594FF2D-D939-CE90-44C9-13F0F35EB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850358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ource code - Free seo and web icons">
            <a:extLst>
              <a:ext uri="{FF2B5EF4-FFF2-40B4-BE49-F238E27FC236}">
                <a16:creationId xmlns:a16="http://schemas.microsoft.com/office/drawing/2014/main" id="{051DA687-AC18-CDF4-A6F3-6D9E87EB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2099292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ource code - Free seo and web icons">
            <a:extLst>
              <a:ext uri="{FF2B5EF4-FFF2-40B4-BE49-F238E27FC236}">
                <a16:creationId xmlns:a16="http://schemas.microsoft.com/office/drawing/2014/main" id="{FE216D81-B554-4AFE-631A-9181EF29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3381975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B1178C-4B5F-98C0-5014-D3986A22186D}"/>
              </a:ext>
            </a:extLst>
          </p:cNvPr>
          <p:cNvSpPr txBox="1"/>
          <p:nvPr/>
        </p:nvSpPr>
        <p:spPr>
          <a:xfrm>
            <a:off x="1606065" y="1172197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a.c</a:t>
            </a:r>
            <a:endParaRPr lang="en-US" sz="24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ECFFD-2E7E-3937-82DB-D2D1EF86DF38}"/>
              </a:ext>
            </a:extLst>
          </p:cNvPr>
          <p:cNvSpPr txBox="1"/>
          <p:nvPr/>
        </p:nvSpPr>
        <p:spPr>
          <a:xfrm>
            <a:off x="1620705" y="2346370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b.c</a:t>
            </a:r>
            <a:endParaRPr lang="en-US" sz="24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92A69-48AD-3139-B15D-3195BA822A96}"/>
              </a:ext>
            </a:extLst>
          </p:cNvPr>
          <p:cNvSpPr txBox="1"/>
          <p:nvPr/>
        </p:nvSpPr>
        <p:spPr>
          <a:xfrm>
            <a:off x="1620705" y="3609253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c.c</a:t>
            </a:r>
            <a:endParaRPr lang="en-US" sz="2400" b="1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562CFE-3CA4-DAC8-7F0C-391993946F34}"/>
              </a:ext>
            </a:extLst>
          </p:cNvPr>
          <p:cNvSpPr/>
          <p:nvPr/>
        </p:nvSpPr>
        <p:spPr>
          <a:xfrm>
            <a:off x="4676274" y="868729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CFAB7B-B08B-9A41-3121-7EAADE4DAFA5}"/>
              </a:ext>
            </a:extLst>
          </p:cNvPr>
          <p:cNvSpPr/>
          <p:nvPr/>
        </p:nvSpPr>
        <p:spPr>
          <a:xfrm>
            <a:off x="4676274" y="2136035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ABB920-30A5-EBD1-35AF-F8C32A8B10AF}"/>
              </a:ext>
            </a:extLst>
          </p:cNvPr>
          <p:cNvSpPr/>
          <p:nvPr/>
        </p:nvSpPr>
        <p:spPr>
          <a:xfrm>
            <a:off x="4676274" y="3403341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FEC9DA-E28A-21C3-34B5-226AA9106847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3380225" y="1305877"/>
            <a:ext cx="129604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E2C9E7-96CC-66B1-D304-D7E48061733B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380225" y="2554811"/>
            <a:ext cx="1296049" cy="1837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97447D-2A9E-7A35-8757-D4406C62FF65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380225" y="3837494"/>
            <a:ext cx="1296049" cy="29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EE15A5-6A1A-A3FC-0B27-024648C0F12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483642" y="1305877"/>
            <a:ext cx="50381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5110F7-69C0-A082-8B27-B19B781A642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483642" y="2573183"/>
            <a:ext cx="50381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6D0133-0AE2-C0F1-88B1-D4553BB9251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483642" y="3838054"/>
            <a:ext cx="503819" cy="243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9921069-40F8-C5E6-DBBA-1279A60FAFF3}"/>
              </a:ext>
            </a:extLst>
          </p:cNvPr>
          <p:cNvSpPr txBox="1"/>
          <p:nvPr/>
        </p:nvSpPr>
        <p:spPr>
          <a:xfrm>
            <a:off x="8175570" y="1075043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a.bc</a:t>
            </a:r>
            <a:endParaRPr lang="en-US" sz="2400" b="1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8E2805-B732-995C-8767-964DD87FDB1B}"/>
              </a:ext>
            </a:extLst>
          </p:cNvPr>
          <p:cNvSpPr txBox="1"/>
          <p:nvPr/>
        </p:nvSpPr>
        <p:spPr>
          <a:xfrm>
            <a:off x="8175570" y="2286752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b.bc</a:t>
            </a:r>
            <a:endParaRPr lang="en-US" sz="2400" b="1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5FBFFA-47C2-5F2A-037D-6A11E25F391C}"/>
              </a:ext>
            </a:extLst>
          </p:cNvPr>
          <p:cNvSpPr txBox="1"/>
          <p:nvPr/>
        </p:nvSpPr>
        <p:spPr>
          <a:xfrm>
            <a:off x="8193202" y="356027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c.bc</a:t>
            </a:r>
            <a:endParaRPr lang="en-US" sz="2400" b="1" i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A926D6-8BA3-FBF3-C987-507874FFCAE3}"/>
              </a:ext>
            </a:extLst>
          </p:cNvPr>
          <p:cNvCxnSpPr>
            <a:cxnSpLocks/>
            <a:stCxn id="1030" idx="3"/>
            <a:endCxn id="27" idx="1"/>
          </p:cNvCxnSpPr>
          <p:nvPr/>
        </p:nvCxnSpPr>
        <p:spPr>
          <a:xfrm>
            <a:off x="3585966" y="5206804"/>
            <a:ext cx="1291825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304CD54-62DB-1A4F-33B2-3496F547B5EE}"/>
              </a:ext>
            </a:extLst>
          </p:cNvPr>
          <p:cNvSpPr/>
          <p:nvPr/>
        </p:nvSpPr>
        <p:spPr>
          <a:xfrm>
            <a:off x="7392496" y="4769658"/>
            <a:ext cx="1499937" cy="874295"/>
          </a:xfrm>
          <a:prstGeom prst="rect">
            <a:avLst/>
          </a:prstGeom>
          <a:solidFill>
            <a:srgbClr val="DDDD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Linker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DB630C-88D2-5942-C824-ADAD48243219}"/>
              </a:ext>
            </a:extLst>
          </p:cNvPr>
          <p:cNvCxnSpPr>
            <a:cxnSpLocks/>
            <a:stCxn id="46" idx="3"/>
            <a:endCxn id="2" idx="1"/>
          </p:cNvCxnSpPr>
          <p:nvPr/>
        </p:nvCxnSpPr>
        <p:spPr>
          <a:xfrm flipV="1">
            <a:off x="8892433" y="5206804"/>
            <a:ext cx="743533" cy="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4" descr="Write Exe Stock Illustrations – 31 Write Exe Stock ...">
            <a:extLst>
              <a:ext uri="{FF2B5EF4-FFF2-40B4-BE49-F238E27FC236}">
                <a16:creationId xmlns:a16="http://schemas.microsoft.com/office/drawing/2014/main" id="{2D3B500F-1381-E66D-7673-65D80E8D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966" y="4849870"/>
            <a:ext cx="713868" cy="71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FA19DD53-5A67-C082-6BAE-38D2CB9B96E1}"/>
              </a:ext>
            </a:extLst>
          </p:cNvPr>
          <p:cNvGrpSpPr/>
          <p:nvPr/>
        </p:nvGrpSpPr>
        <p:grpSpPr>
          <a:xfrm>
            <a:off x="1107650" y="4694114"/>
            <a:ext cx="2478316" cy="1025380"/>
            <a:chOff x="1107651" y="4685186"/>
            <a:chExt cx="2478316" cy="1025380"/>
          </a:xfrm>
        </p:grpSpPr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D6287A18-771E-2E2C-8EBA-93B97CD6326F}"/>
                </a:ext>
              </a:extLst>
            </p:cNvPr>
            <p:cNvSpPr/>
            <p:nvPr/>
          </p:nvSpPr>
          <p:spPr>
            <a:xfrm>
              <a:off x="1107651" y="4685186"/>
              <a:ext cx="2478316" cy="10253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9200CB2-99BE-5CE8-EEF8-F63001FAB8B0}"/>
                </a:ext>
              </a:extLst>
            </p:cNvPr>
            <p:cNvSpPr txBox="1"/>
            <p:nvPr/>
          </p:nvSpPr>
          <p:spPr>
            <a:xfrm>
              <a:off x="2823107" y="4942280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c.bc</a:t>
              </a:r>
              <a:endParaRPr lang="en-US" sz="2400" b="1" i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53EE95-F168-2568-202E-260188D1303A}"/>
                </a:ext>
              </a:extLst>
            </p:cNvPr>
            <p:cNvSpPr txBox="1"/>
            <p:nvPr/>
          </p:nvSpPr>
          <p:spPr>
            <a:xfrm>
              <a:off x="1993043" y="4946727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b.bc</a:t>
              </a:r>
              <a:endParaRPr lang="en-US" sz="2400" b="1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CD86DC-2138-DB48-F68D-9D3F2801EA32}"/>
                </a:ext>
              </a:extLst>
            </p:cNvPr>
            <p:cNvSpPr txBox="1"/>
            <p:nvPr/>
          </p:nvSpPr>
          <p:spPr>
            <a:xfrm>
              <a:off x="1107651" y="4959890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a.bc</a:t>
              </a:r>
              <a:endParaRPr lang="en-US" sz="2400" b="1" i="1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73D9C6C-68CE-8D68-1E52-6EA3A988F16D}"/>
              </a:ext>
            </a:extLst>
          </p:cNvPr>
          <p:cNvSpPr txBox="1"/>
          <p:nvPr/>
        </p:nvSpPr>
        <p:spPr>
          <a:xfrm>
            <a:off x="3599529" y="828826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E6465-BD7F-72E7-D531-2529B652FACF}"/>
              </a:ext>
            </a:extLst>
          </p:cNvPr>
          <p:cNvSpPr txBox="1"/>
          <p:nvPr/>
        </p:nvSpPr>
        <p:spPr>
          <a:xfrm>
            <a:off x="3599529" y="2055919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CFC560-BAE2-2E69-E7AA-3D1487F9FEB9}"/>
              </a:ext>
            </a:extLst>
          </p:cNvPr>
          <p:cNvSpPr txBox="1"/>
          <p:nvPr/>
        </p:nvSpPr>
        <p:spPr>
          <a:xfrm>
            <a:off x="3585966" y="3334379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6B0F0-EBF7-7FF0-D651-ACC96442AA3A}"/>
              </a:ext>
            </a:extLst>
          </p:cNvPr>
          <p:cNvSpPr/>
          <p:nvPr/>
        </p:nvSpPr>
        <p:spPr>
          <a:xfrm>
            <a:off x="4877791" y="4769657"/>
            <a:ext cx="1499937" cy="8742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020C08-2B1B-AF84-575D-25A211B9F884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>
            <a:off x="6377728" y="5206805"/>
            <a:ext cx="1014768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836C21-329A-A96F-861C-E770CA1D778E}"/>
              </a:ext>
            </a:extLst>
          </p:cNvPr>
          <p:cNvSpPr txBox="1"/>
          <p:nvPr/>
        </p:nvSpPr>
        <p:spPr>
          <a:xfrm>
            <a:off x="3585966" y="5470816"/>
            <a:ext cx="1272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linked IR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10538-319F-3346-09F2-04CD2103C711}"/>
              </a:ext>
            </a:extLst>
          </p:cNvPr>
          <p:cNvSpPr txBox="1"/>
          <p:nvPr/>
        </p:nvSpPr>
        <p:spPr>
          <a:xfrm>
            <a:off x="3807302" y="4644006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E10BA4-B97C-C4FE-6F57-5FA98429652A}"/>
              </a:ext>
            </a:extLst>
          </p:cNvPr>
          <p:cNvSpPr txBox="1"/>
          <p:nvPr/>
        </p:nvSpPr>
        <p:spPr>
          <a:xfrm>
            <a:off x="6247207" y="5470323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Obj file</a:t>
            </a:r>
          </a:p>
        </p:txBody>
      </p:sp>
    </p:spTree>
    <p:extLst>
      <p:ext uri="{BB962C8B-B14F-4D97-AF65-F5344CB8AC3E}">
        <p14:creationId xmlns:p14="http://schemas.microsoft.com/office/powerpoint/2010/main" val="143122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7" grpId="0" animBg="1"/>
      <p:bldP spid="54" grpId="0"/>
      <p:bldP spid="1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6CDB61-6D00-A7F9-3ADC-4C29527B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why can’t the linker optimize?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FA140-2E1C-AC17-1945-1F121CB921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Assembly instructions hard to rewrite</a:t>
            </a:r>
          </a:p>
          <a:p>
            <a:pPr lvl="1"/>
            <a:r>
              <a:rPr lang="en-US" dirty="0"/>
              <a:t>Have lost a lot of semantic information such as types</a:t>
            </a:r>
          </a:p>
          <a:p>
            <a:pPr lvl="1"/>
            <a:r>
              <a:rPr lang="en-US" dirty="0"/>
              <a:t>Jump offsets are hard-coded</a:t>
            </a:r>
          </a:p>
          <a:p>
            <a:r>
              <a:rPr lang="en-US" dirty="0"/>
              <a:t>Disassembly is the process of retrieving this lost information from assembly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3E866-E88E-00FA-7E8F-9F714B9ECED9}"/>
              </a:ext>
            </a:extLst>
          </p:cNvPr>
          <p:cNvSpPr txBox="1"/>
          <p:nvPr/>
        </p:nvSpPr>
        <p:spPr>
          <a:xfrm>
            <a:off x="8689758" y="1097825"/>
            <a:ext cx="3198311" cy="30008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define </a:t>
            </a:r>
            <a:r>
              <a:rPr lang="en-US" sz="900" dirty="0" err="1">
                <a:latin typeface="Consolas" panose="020B0609020204030204" pitchFamily="49" charset="0"/>
              </a:rPr>
              <a:t>dso_local</a:t>
            </a:r>
            <a:r>
              <a:rPr lang="en-US" sz="900" dirty="0">
                <a:latin typeface="Consolas" panose="020B0609020204030204" pitchFamily="49" charset="0"/>
              </a:rPr>
              <a:t> i32 @func(i32 </a:t>
            </a:r>
            <a:r>
              <a:rPr lang="en-US" sz="900" dirty="0" err="1">
                <a:latin typeface="Consolas" panose="020B0609020204030204" pitchFamily="49" charset="0"/>
              </a:rPr>
              <a:t>noundef</a:t>
            </a:r>
            <a:r>
              <a:rPr lang="en-US" sz="900" dirty="0">
                <a:latin typeface="Consolas" panose="020B0609020204030204" pitchFamily="49" charset="0"/>
              </a:rPr>
              <a:t> %a) #0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entry: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%</a:t>
            </a:r>
            <a:r>
              <a:rPr lang="en-US" sz="900" dirty="0" err="1">
                <a:latin typeface="Consolas" panose="020B0609020204030204" pitchFamily="49" charset="0"/>
              </a:rPr>
              <a:t>retval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alloca</a:t>
            </a:r>
            <a:r>
              <a:rPr lang="en-US" sz="9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%</a:t>
            </a:r>
            <a:r>
              <a:rPr lang="en-US" sz="900" dirty="0" err="1">
                <a:latin typeface="Consolas" panose="020B0609020204030204" pitchFamily="49" charset="0"/>
              </a:rPr>
              <a:t>a.addr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alloca</a:t>
            </a:r>
            <a:r>
              <a:rPr lang="en-US" sz="9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store i32 %a, i32* %</a:t>
            </a:r>
            <a:r>
              <a:rPr lang="en-US" sz="900" dirty="0" err="1">
                <a:latin typeface="Consolas" panose="020B0609020204030204" pitchFamily="49" charset="0"/>
              </a:rPr>
              <a:t>a.addr</a:t>
            </a:r>
            <a:r>
              <a:rPr lang="en-US" sz="9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%0 = load i32, i32* %</a:t>
            </a:r>
            <a:r>
              <a:rPr lang="en-US" sz="900" dirty="0" err="1">
                <a:latin typeface="Consolas" panose="020B0609020204030204" pitchFamily="49" charset="0"/>
              </a:rPr>
              <a:t>a.addr</a:t>
            </a:r>
            <a:r>
              <a:rPr lang="en-US" sz="9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%</a:t>
            </a:r>
            <a:r>
              <a:rPr lang="en-US" sz="900" dirty="0" err="1">
                <a:latin typeface="Consolas" panose="020B0609020204030204" pitchFamily="49" charset="0"/>
              </a:rPr>
              <a:t>cmp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icmp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sgt</a:t>
            </a:r>
            <a:r>
              <a:rPr lang="en-US" sz="900" dirty="0">
                <a:latin typeface="Consolas" panose="020B0609020204030204" pitchFamily="49" charset="0"/>
              </a:rPr>
              <a:t> i32 %0,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dirty="0" err="1">
                <a:latin typeface="Consolas" panose="020B0609020204030204" pitchFamily="49" charset="0"/>
              </a:rPr>
              <a:t>br</a:t>
            </a:r>
            <a:r>
              <a:rPr lang="en-US" sz="900" dirty="0">
                <a:latin typeface="Consolas" panose="020B0609020204030204" pitchFamily="49" charset="0"/>
              </a:rPr>
              <a:t> i1 %</a:t>
            </a:r>
            <a:r>
              <a:rPr lang="en-US" sz="900" dirty="0" err="1">
                <a:latin typeface="Consolas" panose="020B0609020204030204" pitchFamily="49" charset="0"/>
              </a:rPr>
              <a:t>cmp</a:t>
            </a:r>
            <a:r>
              <a:rPr lang="en-US" sz="900" dirty="0">
                <a:latin typeface="Consolas" panose="020B0609020204030204" pitchFamily="49" charset="0"/>
              </a:rPr>
              <a:t>, label %</a:t>
            </a:r>
            <a:r>
              <a:rPr lang="en-US" sz="900" dirty="0" err="1">
                <a:latin typeface="Consolas" panose="020B0609020204030204" pitchFamily="49" charset="0"/>
              </a:rPr>
              <a:t>if.then</a:t>
            </a:r>
            <a:r>
              <a:rPr lang="en-US" sz="900" dirty="0">
                <a:latin typeface="Consolas" panose="020B0609020204030204" pitchFamily="49" charset="0"/>
              </a:rPr>
              <a:t>, label %</a:t>
            </a:r>
            <a:r>
              <a:rPr lang="en-US" sz="900" dirty="0" err="1">
                <a:latin typeface="Consolas" panose="020B0609020204030204" pitchFamily="49" charset="0"/>
              </a:rPr>
              <a:t>if.else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 err="1">
                <a:latin typeface="Consolas" panose="020B0609020204030204" pitchFamily="49" charset="0"/>
              </a:rPr>
              <a:t>if.then</a:t>
            </a:r>
            <a:r>
              <a:rPr lang="en-US" sz="900" dirty="0"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store i32 100, i32* %</a:t>
            </a:r>
            <a:r>
              <a:rPr lang="en-US" sz="900" dirty="0" err="1">
                <a:latin typeface="Consolas" panose="020B0609020204030204" pitchFamily="49" charset="0"/>
              </a:rPr>
              <a:t>retval</a:t>
            </a:r>
            <a:r>
              <a:rPr lang="en-US" sz="9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dirty="0" err="1">
                <a:latin typeface="Consolas" panose="020B0609020204030204" pitchFamily="49" charset="0"/>
              </a:rPr>
              <a:t>br</a:t>
            </a:r>
            <a:r>
              <a:rPr lang="en-US" sz="900" dirty="0">
                <a:latin typeface="Consolas" panose="020B0609020204030204" pitchFamily="49" charset="0"/>
              </a:rPr>
              <a:t> label %return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 err="1">
                <a:latin typeface="Consolas" panose="020B0609020204030204" pitchFamily="49" charset="0"/>
              </a:rPr>
              <a:t>if.else</a:t>
            </a:r>
            <a:r>
              <a:rPr lang="en-US" sz="900" dirty="0"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store i32 50, i32* %</a:t>
            </a:r>
            <a:r>
              <a:rPr lang="en-US" sz="900" dirty="0" err="1">
                <a:latin typeface="Consolas" panose="020B0609020204030204" pitchFamily="49" charset="0"/>
              </a:rPr>
              <a:t>retval</a:t>
            </a:r>
            <a:r>
              <a:rPr lang="en-US" sz="9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dirty="0" err="1">
                <a:latin typeface="Consolas" panose="020B0609020204030204" pitchFamily="49" charset="0"/>
              </a:rPr>
              <a:t>br</a:t>
            </a:r>
            <a:r>
              <a:rPr lang="en-US" sz="900" dirty="0">
                <a:latin typeface="Consolas" panose="020B0609020204030204" pitchFamily="49" charset="0"/>
              </a:rPr>
              <a:t> label %return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return: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%1 = load i32, i32* %</a:t>
            </a:r>
            <a:r>
              <a:rPr lang="en-US" sz="900" dirty="0" err="1">
                <a:latin typeface="Consolas" panose="020B0609020204030204" pitchFamily="49" charset="0"/>
              </a:rPr>
              <a:t>retval</a:t>
            </a:r>
            <a:r>
              <a:rPr lang="en-US" sz="9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ret i32 %1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D8F932-A648-5CFF-B234-EF40A9FA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494" y="3545138"/>
            <a:ext cx="2333951" cy="228631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7F3183F-540B-950E-867E-F2641C9F5641}"/>
              </a:ext>
            </a:extLst>
          </p:cNvPr>
          <p:cNvGrpSpPr/>
          <p:nvPr/>
        </p:nvGrpSpPr>
        <p:grpSpPr>
          <a:xfrm>
            <a:off x="5959494" y="658670"/>
            <a:ext cx="2092239" cy="2285814"/>
            <a:chOff x="5959494" y="658670"/>
            <a:chExt cx="2092239" cy="22858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258040-B375-0622-821B-CCB3590C60F0}"/>
                </a:ext>
              </a:extLst>
            </p:cNvPr>
            <p:cNvSpPr txBox="1"/>
            <p:nvPr/>
          </p:nvSpPr>
          <p:spPr>
            <a:xfrm>
              <a:off x="5959494" y="1097825"/>
              <a:ext cx="2092239" cy="18466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int </a:t>
              </a:r>
              <a:r>
                <a:rPr lang="en-US" sz="1600" dirty="0" err="1">
                  <a:latin typeface="Consolas" panose="020B0609020204030204" pitchFamily="49" charset="0"/>
                </a:rPr>
                <a:t>func</a:t>
              </a:r>
              <a:r>
                <a:rPr lang="en-US" sz="1600" dirty="0">
                  <a:latin typeface="Consolas" panose="020B0609020204030204" pitchFamily="49" charset="0"/>
                </a:rPr>
                <a:t>(int a) {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if (a &gt; 10) {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 return 100;</a:t>
              </a:r>
              <a:br>
                <a:rPr lang="en-US" sz="1600" dirty="0">
                  <a:latin typeface="Consolas" panose="020B0609020204030204" pitchFamily="49" charset="0"/>
                </a:rPr>
              </a:br>
              <a:r>
                <a:rPr lang="en-US" sz="1600" dirty="0">
                  <a:latin typeface="Consolas" panose="020B0609020204030204" pitchFamily="49" charset="0"/>
                </a:rPr>
                <a:t>   } else {</a:t>
              </a:r>
              <a:br>
                <a:rPr lang="en-US" sz="1600" dirty="0">
                  <a:latin typeface="Consolas" panose="020B0609020204030204" pitchFamily="49" charset="0"/>
                </a:rPr>
              </a:br>
              <a:r>
                <a:rPr lang="en-US" sz="1600" dirty="0">
                  <a:latin typeface="Consolas" panose="020B0609020204030204" pitchFamily="49" charset="0"/>
                </a:rPr>
                <a:t>     return 50;</a:t>
              </a:r>
              <a:br>
                <a:rPr lang="en-US" sz="1600" dirty="0">
                  <a:latin typeface="Consolas" panose="020B0609020204030204" pitchFamily="49" charset="0"/>
                </a:rPr>
              </a:br>
              <a:r>
                <a:rPr lang="en-US" sz="1600" dirty="0">
                  <a:latin typeface="Consolas" panose="020B0609020204030204" pitchFamily="49" charset="0"/>
                </a:rPr>
                <a:t>   }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87AA8E-FE0E-E30B-C9DA-E3E316272CAD}"/>
                </a:ext>
              </a:extLst>
            </p:cNvPr>
            <p:cNvSpPr txBox="1"/>
            <p:nvPr/>
          </p:nvSpPr>
          <p:spPr>
            <a:xfrm>
              <a:off x="6383808" y="658670"/>
              <a:ext cx="1243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C source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9BB519-1547-ED3C-1F1E-CC7D770527D9}"/>
              </a:ext>
            </a:extLst>
          </p:cNvPr>
          <p:cNvSpPr txBox="1"/>
          <p:nvPr/>
        </p:nvSpPr>
        <p:spPr>
          <a:xfrm>
            <a:off x="9667108" y="633076"/>
            <a:ext cx="1448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IR </a:t>
            </a:r>
            <a:r>
              <a:rPr lang="en-US" sz="2400" b="1" i="1" dirty="0" err="1"/>
              <a:t>bitcode</a:t>
            </a:r>
            <a:endParaRPr lang="en-US" sz="24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C9EA75-A714-575F-D2BC-13E04C0BC318}"/>
              </a:ext>
            </a:extLst>
          </p:cNvPr>
          <p:cNvSpPr txBox="1"/>
          <p:nvPr/>
        </p:nvSpPr>
        <p:spPr>
          <a:xfrm>
            <a:off x="6430453" y="3077397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Assembly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2EE7BF-6309-5AC4-7E54-64F5D603AA11}"/>
              </a:ext>
            </a:extLst>
          </p:cNvPr>
          <p:cNvSpPr/>
          <p:nvPr/>
        </p:nvSpPr>
        <p:spPr>
          <a:xfrm>
            <a:off x="8607840" y="2021154"/>
            <a:ext cx="3202086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0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  <p:bldP spid="2" grpId="0" animBg="1"/>
      <p:bldP spid="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4095C-5968-CCDE-A8BF-2583EBA80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opportunities to optimize code</a:t>
            </a:r>
          </a:p>
          <a:p>
            <a:pPr lvl="1"/>
            <a:r>
              <a:rPr lang="en-US" dirty="0"/>
              <a:t>Can remove code at the function-level -&gt; reduce binary sizes</a:t>
            </a:r>
          </a:p>
          <a:p>
            <a:r>
              <a:rPr lang="en-US" dirty="0"/>
              <a:t>Can safely answer questions like which program statements access this heap variable?</a:t>
            </a:r>
          </a:p>
          <a:p>
            <a:pPr lvl="1"/>
            <a:r>
              <a:rPr lang="en-US" dirty="0"/>
              <a:t>Whole program analysis (WPA)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419650-1DA8-33E2-0B31-9D4FDB70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LTO benefits</a:t>
            </a:r>
          </a:p>
        </p:txBody>
      </p:sp>
    </p:spTree>
    <p:extLst>
      <p:ext uri="{BB962C8B-B14F-4D97-AF65-F5344CB8AC3E}">
        <p14:creationId xmlns:p14="http://schemas.microsoft.com/office/powerpoint/2010/main" val="227918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9194F-E5CC-A917-3A30-8ECD400EE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slow</a:t>
            </a:r>
          </a:p>
          <a:p>
            <a:pPr lvl="1"/>
            <a:r>
              <a:rPr lang="en-US" dirty="0"/>
              <a:t>Compiling Firefox with LTO took me 7 days on an 8-core, 32 GB machine (in 2020)!!!</a:t>
            </a:r>
          </a:p>
          <a:p>
            <a:r>
              <a:rPr lang="en-US" dirty="0"/>
              <a:t>Consumes </a:t>
            </a:r>
            <a:r>
              <a:rPr lang="en-US" b="1" dirty="0"/>
              <a:t>a lot </a:t>
            </a:r>
            <a:r>
              <a:rPr lang="en-US" dirty="0"/>
              <a:t>of memory</a:t>
            </a:r>
          </a:p>
          <a:p>
            <a:r>
              <a:rPr lang="en-US" dirty="0"/>
              <a:t>Final project idea: explore optimizations for LTO?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ECD030-E830-7E64-2A85-D34CC04E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LTO challenges</a:t>
            </a:r>
          </a:p>
        </p:txBody>
      </p:sp>
    </p:spTree>
    <p:extLst>
      <p:ext uri="{BB962C8B-B14F-4D97-AF65-F5344CB8AC3E}">
        <p14:creationId xmlns:p14="http://schemas.microsoft.com/office/powerpoint/2010/main" val="157212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D38D60-9B59-1E12-0AC7-BA910BC68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apt install clang llvm</a:t>
            </a:r>
          </a:p>
          <a:p>
            <a:r>
              <a:rPr lang="en-US" dirty="0">
                <a:latin typeface="Consolas" panose="020B0609020204030204" pitchFamily="49" charset="0"/>
              </a:rPr>
              <a:t>clang -c -</a:t>
            </a:r>
            <a:r>
              <a:rPr lang="en-US" dirty="0" err="1">
                <a:latin typeface="Consolas" panose="020B0609020204030204" pitchFamily="49" charset="0"/>
              </a:rPr>
              <a:t>flto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a.c</a:t>
            </a:r>
            <a:r>
              <a:rPr lang="en-US" dirty="0">
                <a:latin typeface="Consolas" panose="020B0609020204030204" pitchFamily="49" charset="0"/>
              </a:rPr>
              <a:t> –o </a:t>
            </a:r>
            <a:r>
              <a:rPr lang="en-US" dirty="0" err="1">
                <a:latin typeface="Consolas" panose="020B0609020204030204" pitchFamily="49" charset="0"/>
              </a:rPr>
              <a:t>a.o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clang -c -</a:t>
            </a:r>
            <a:r>
              <a:rPr lang="en-US" dirty="0" err="1">
                <a:latin typeface="Consolas" panose="020B0609020204030204" pitchFamily="49" charset="0"/>
              </a:rPr>
              <a:t>flto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b.c</a:t>
            </a:r>
            <a:r>
              <a:rPr lang="en-US" dirty="0">
                <a:latin typeface="Consolas" panose="020B0609020204030204" pitchFamily="49" charset="0"/>
              </a:rPr>
              <a:t> –o </a:t>
            </a:r>
            <a:r>
              <a:rPr lang="en-US" dirty="0" err="1">
                <a:latin typeface="Consolas" panose="020B0609020204030204" pitchFamily="49" charset="0"/>
              </a:rPr>
              <a:t>b.o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clang –</a:t>
            </a:r>
            <a:r>
              <a:rPr lang="en-US" dirty="0" err="1">
                <a:latin typeface="Consolas" panose="020B0609020204030204" pitchFamily="49" charset="0"/>
              </a:rPr>
              <a:t>flto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a.o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b.o</a:t>
            </a:r>
            <a:r>
              <a:rPr lang="en-US" dirty="0">
                <a:latin typeface="Consolas" panose="020B0609020204030204" pitchFamily="49" charset="0"/>
              </a:rPr>
              <a:t> –</a:t>
            </a:r>
            <a:r>
              <a:rPr lang="en-US" dirty="0" err="1">
                <a:latin typeface="Consolas" panose="020B0609020204030204" pitchFamily="49" charset="0"/>
              </a:rPr>
              <a:t>Wl</a:t>
            </a:r>
            <a:r>
              <a:rPr lang="en-US" dirty="0">
                <a:latin typeface="Consolas" panose="020B0609020204030204" pitchFamily="49" charset="0"/>
              </a:rPr>
              <a:t>,-plugin-opts=save-temps </a:t>
            </a:r>
            <a:r>
              <a:rPr lang="en-US" dirty="0" err="1">
                <a:latin typeface="Consolas" panose="020B0609020204030204" pitchFamily="49" charset="0"/>
              </a:rPr>
              <a:t>a.out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D560CB-FF3B-EA26-D318-08F761DF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live coding</a:t>
            </a:r>
          </a:p>
        </p:txBody>
      </p:sp>
    </p:spTree>
    <p:extLst>
      <p:ext uri="{BB962C8B-B14F-4D97-AF65-F5344CB8AC3E}">
        <p14:creationId xmlns:p14="http://schemas.microsoft.com/office/powerpoint/2010/main" val="257448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21E69-87D9-8728-72D8-25ECC3F39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9AF34A-F70B-FC77-8167-1815ACB8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F2245-5D76-782B-9489-C5EE514C64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architecture background</a:t>
            </a:r>
          </a:p>
        </p:txBody>
      </p:sp>
    </p:spTree>
    <p:extLst>
      <p:ext uri="{BB962C8B-B14F-4D97-AF65-F5344CB8AC3E}">
        <p14:creationId xmlns:p14="http://schemas.microsoft.com/office/powerpoint/2010/main" val="23616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DE506E-05C1-4424-CA35-68C7F135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optimization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3D461-5D3B-E01C-AB95-2C26F2DFCAF3}"/>
              </a:ext>
            </a:extLst>
          </p:cNvPr>
          <p:cNvSpPr/>
          <p:nvPr/>
        </p:nvSpPr>
        <p:spPr>
          <a:xfrm>
            <a:off x="4721275" y="1001114"/>
            <a:ext cx="2980267" cy="812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Optimizations, broadly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30FD86-9FDD-0D44-535A-14CCBDD780A5}"/>
              </a:ext>
            </a:extLst>
          </p:cNvPr>
          <p:cNvGrpSpPr/>
          <p:nvPr/>
        </p:nvGrpSpPr>
        <p:grpSpPr>
          <a:xfrm>
            <a:off x="1851377" y="1813914"/>
            <a:ext cx="4360032" cy="1640499"/>
            <a:chOff x="1851377" y="1813914"/>
            <a:chExt cx="4360032" cy="164049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F77653-5CB3-419E-3826-0FE0D5A7FA65}"/>
                </a:ext>
              </a:extLst>
            </p:cNvPr>
            <p:cNvSpPr/>
            <p:nvPr/>
          </p:nvSpPr>
          <p:spPr>
            <a:xfrm>
              <a:off x="1851377" y="2641613"/>
              <a:ext cx="2568223" cy="812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Remove redundant computations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3A9079-194D-773B-C786-6AADE8FEBA35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3135489" y="1813914"/>
              <a:ext cx="3075920" cy="82769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6B9045-C3AA-3B44-0F53-FE9A8FD6DAC2}"/>
              </a:ext>
            </a:extLst>
          </p:cNvPr>
          <p:cNvSpPr txBox="1"/>
          <p:nvPr/>
        </p:nvSpPr>
        <p:spPr>
          <a:xfrm>
            <a:off x="936977" y="3695114"/>
            <a:ext cx="407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(Dead code elimination, common sub-expression elimination, constant propagation)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E727FC-A8AF-5AB7-B4E9-10BC630655D1}"/>
              </a:ext>
            </a:extLst>
          </p:cNvPr>
          <p:cNvGrpSpPr/>
          <p:nvPr/>
        </p:nvGrpSpPr>
        <p:grpSpPr>
          <a:xfrm>
            <a:off x="5246511" y="1813914"/>
            <a:ext cx="4075289" cy="2941188"/>
            <a:chOff x="5246511" y="1813914"/>
            <a:chExt cx="4075289" cy="294118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6D834B7-1015-F583-77A5-958726B6231C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211409" y="1813914"/>
              <a:ext cx="779236" cy="82121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83E1759-7864-EE51-A58B-B267054B678E}"/>
                </a:ext>
              </a:extLst>
            </p:cNvPr>
            <p:cNvGrpSpPr/>
            <p:nvPr/>
          </p:nvGrpSpPr>
          <p:grpSpPr>
            <a:xfrm>
              <a:off x="5246511" y="2635125"/>
              <a:ext cx="4075289" cy="2119977"/>
              <a:chOff x="6355643" y="2616200"/>
              <a:chExt cx="4075289" cy="211997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5EE9E9F-DB07-2610-12B5-814F93B2448E}"/>
                  </a:ext>
                </a:extLst>
              </p:cNvPr>
              <p:cNvSpPr/>
              <p:nvPr/>
            </p:nvSpPr>
            <p:spPr>
              <a:xfrm>
                <a:off x="6355643" y="2616200"/>
                <a:ext cx="3488267" cy="11909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Automatically rewrite code to make better use of hardware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F67D01-9381-6592-3E80-EE793A061949}"/>
                  </a:ext>
                </a:extLst>
              </p:cNvPr>
              <p:cNvSpPr txBox="1"/>
              <p:nvPr/>
            </p:nvSpPr>
            <p:spPr>
              <a:xfrm>
                <a:off x="6355643" y="4028291"/>
                <a:ext cx="40752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(Loop fission, vectorization, loop tiling, prefetching)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75D071-A1DC-27E3-C37D-09E317D6C084}"/>
              </a:ext>
            </a:extLst>
          </p:cNvPr>
          <p:cNvGrpSpPr/>
          <p:nvPr/>
        </p:nvGrpSpPr>
        <p:grpSpPr>
          <a:xfrm>
            <a:off x="6211409" y="1813914"/>
            <a:ext cx="5461304" cy="2589086"/>
            <a:chOff x="6211409" y="1813914"/>
            <a:chExt cx="5461304" cy="2589086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5D0C625-8F2E-C88D-E9B0-F6E53DEB5D2D}"/>
                </a:ext>
              </a:extLst>
            </p:cNvPr>
            <p:cNvCxnSpPr>
              <a:cxnSpLocks/>
              <a:stCxn id="6" idx="2"/>
              <a:endCxn id="22" idx="0"/>
            </p:cNvCxnSpPr>
            <p:nvPr/>
          </p:nvCxnSpPr>
          <p:spPr>
            <a:xfrm>
              <a:off x="6211409" y="1813914"/>
              <a:ext cx="4129214" cy="82769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9D26E0-4578-88E6-570E-39989A1309B2}"/>
                </a:ext>
              </a:extLst>
            </p:cNvPr>
            <p:cNvSpPr/>
            <p:nvPr/>
          </p:nvSpPr>
          <p:spPr>
            <a:xfrm>
              <a:off x="9248423" y="2641613"/>
              <a:ext cx="2184399" cy="1190977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Both aspects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41D381-CC47-BB41-9F4C-8C9543C0EA8A}"/>
                </a:ext>
              </a:extLst>
            </p:cNvPr>
            <p:cNvSpPr txBox="1"/>
            <p:nvPr/>
          </p:nvSpPr>
          <p:spPr>
            <a:xfrm>
              <a:off x="9417757" y="4002890"/>
              <a:ext cx="2254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(Function inlining)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95DE8B-E223-23CE-68D6-E7B91F4339C3}"/>
              </a:ext>
            </a:extLst>
          </p:cNvPr>
          <p:cNvSpPr txBox="1"/>
          <p:nvPr/>
        </p:nvSpPr>
        <p:spPr>
          <a:xfrm>
            <a:off x="2144888" y="2118751"/>
            <a:ext cx="125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(Theory)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2FD34-0C16-9BF8-0EEC-80D479443FE3}"/>
              </a:ext>
            </a:extLst>
          </p:cNvPr>
          <p:cNvSpPr txBox="1"/>
          <p:nvPr/>
        </p:nvSpPr>
        <p:spPr>
          <a:xfrm>
            <a:off x="5246511" y="2118751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(Hardware)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05FAE-C334-8221-A79A-EEB75E2685AC}"/>
              </a:ext>
            </a:extLst>
          </p:cNvPr>
          <p:cNvSpPr txBox="1"/>
          <p:nvPr/>
        </p:nvSpPr>
        <p:spPr>
          <a:xfrm>
            <a:off x="5246511" y="5328356"/>
            <a:ext cx="24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*More in next lecture</a:t>
            </a:r>
          </a:p>
        </p:txBody>
      </p:sp>
    </p:spTree>
    <p:extLst>
      <p:ext uri="{BB962C8B-B14F-4D97-AF65-F5344CB8AC3E}">
        <p14:creationId xmlns:p14="http://schemas.microsoft.com/office/powerpoint/2010/main" val="338767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C8856A-C6B9-8E10-6C10-1026E102443B}"/>
              </a:ext>
            </a:extLst>
          </p:cNvPr>
          <p:cNvSpPr/>
          <p:nvPr/>
        </p:nvSpPr>
        <p:spPr>
          <a:xfrm>
            <a:off x="182343" y="3136612"/>
            <a:ext cx="118273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understand some computer architecture background</a:t>
            </a:r>
          </a:p>
        </p:txBody>
      </p:sp>
    </p:spTree>
    <p:extLst>
      <p:ext uri="{BB962C8B-B14F-4D97-AF65-F5344CB8AC3E}">
        <p14:creationId xmlns:p14="http://schemas.microsoft.com/office/powerpoint/2010/main" val="3355309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5BED7-F8B0-34DC-D65A-7ACA5C46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A4FCD3-B047-BD95-C0B2-AFDB62A16BAC}"/>
              </a:ext>
            </a:extLst>
          </p:cNvPr>
          <p:cNvSpPr/>
          <p:nvPr/>
        </p:nvSpPr>
        <p:spPr>
          <a:xfrm>
            <a:off x="1606791" y="1135306"/>
            <a:ext cx="3650544" cy="3175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32EA4C-D3E9-18CA-6B0F-91168076D754}"/>
              </a:ext>
            </a:extLst>
          </p:cNvPr>
          <p:cNvGrpSpPr/>
          <p:nvPr/>
        </p:nvGrpSpPr>
        <p:grpSpPr>
          <a:xfrm>
            <a:off x="1979324" y="1255957"/>
            <a:ext cx="1054100" cy="1079500"/>
            <a:chOff x="4229100" y="1276350"/>
            <a:chExt cx="1054100" cy="10795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5F37F5-5D2C-E691-83AC-5763B7C6430D}"/>
                </a:ext>
              </a:extLst>
            </p:cNvPr>
            <p:cNvSpPr/>
            <p:nvPr/>
          </p:nvSpPr>
          <p:spPr>
            <a:xfrm>
              <a:off x="4229100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922B90-4045-40D4-9EC9-EFD546DC5C3D}"/>
                </a:ext>
              </a:extLst>
            </p:cNvPr>
            <p:cNvSpPr/>
            <p:nvPr/>
          </p:nvSpPr>
          <p:spPr>
            <a:xfrm>
              <a:off x="4331970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F6DFE3-571E-53F7-F1DB-A462D5177E91}"/>
              </a:ext>
            </a:extLst>
          </p:cNvPr>
          <p:cNvGrpSpPr/>
          <p:nvPr/>
        </p:nvGrpSpPr>
        <p:grpSpPr>
          <a:xfrm>
            <a:off x="3676891" y="1255957"/>
            <a:ext cx="1054100" cy="1079500"/>
            <a:chOff x="6158018" y="1276350"/>
            <a:chExt cx="1054100" cy="10795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920E57-F4A3-D66B-5D02-76EA2970734A}"/>
                </a:ext>
              </a:extLst>
            </p:cNvPr>
            <p:cNvSpPr/>
            <p:nvPr/>
          </p:nvSpPr>
          <p:spPr>
            <a:xfrm>
              <a:off x="6158018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459348-CC8C-A761-7C8A-B9E30EBCF6FD}"/>
                </a:ext>
              </a:extLst>
            </p:cNvPr>
            <p:cNvSpPr/>
            <p:nvPr/>
          </p:nvSpPr>
          <p:spPr>
            <a:xfrm>
              <a:off x="6260888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D53366D-BF51-8E5C-1A50-AB12AF3DD899}"/>
              </a:ext>
            </a:extLst>
          </p:cNvPr>
          <p:cNvSpPr/>
          <p:nvPr/>
        </p:nvSpPr>
        <p:spPr>
          <a:xfrm>
            <a:off x="1755663" y="2493642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Cache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4FA52A-DD15-D108-9F74-A408B517EE9D}"/>
              </a:ext>
            </a:extLst>
          </p:cNvPr>
          <p:cNvSpPr/>
          <p:nvPr/>
        </p:nvSpPr>
        <p:spPr>
          <a:xfrm>
            <a:off x="3453230" y="2505319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Cache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BCADF8-EC02-4351-4E04-7C57CC37BB07}"/>
              </a:ext>
            </a:extLst>
          </p:cNvPr>
          <p:cNvSpPr/>
          <p:nvPr/>
        </p:nvSpPr>
        <p:spPr>
          <a:xfrm>
            <a:off x="1829633" y="3763321"/>
            <a:ext cx="3217333" cy="4402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LLC Cache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459354-5BE6-1F38-4CFB-4F7686ECE180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2506374" y="2335457"/>
            <a:ext cx="0" cy="158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B313EF-B77C-FA42-487F-72A080425F45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4203941" y="2335457"/>
            <a:ext cx="0" cy="169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4D796A-ABE2-218D-53CB-D23F98EF181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06374" y="2933909"/>
            <a:ext cx="0" cy="220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E5ED43-1208-A302-6CEF-8E07305A175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203941" y="2945586"/>
            <a:ext cx="0" cy="21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8AF3F90-E2EA-99A2-117E-6E0B496B4364}"/>
              </a:ext>
            </a:extLst>
          </p:cNvPr>
          <p:cNvSpPr txBox="1"/>
          <p:nvPr/>
        </p:nvSpPr>
        <p:spPr>
          <a:xfrm>
            <a:off x="2814553" y="662222"/>
            <a:ext cx="123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Socket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E92988-7F8B-077F-A82A-C36A6D852EF0}"/>
              </a:ext>
            </a:extLst>
          </p:cNvPr>
          <p:cNvSpPr/>
          <p:nvPr/>
        </p:nvSpPr>
        <p:spPr>
          <a:xfrm>
            <a:off x="1579261" y="4691943"/>
            <a:ext cx="8116117" cy="6962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A2E5947-633E-54A2-ACC9-473EE0110053}"/>
              </a:ext>
            </a:extLst>
          </p:cNvPr>
          <p:cNvCxnSpPr/>
          <p:nvPr/>
        </p:nvCxnSpPr>
        <p:spPr>
          <a:xfrm>
            <a:off x="1579261" y="4497128"/>
            <a:ext cx="808858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D6FFC78-5EF0-B7E2-66E2-5A7241CB1E62}"/>
              </a:ext>
            </a:extLst>
          </p:cNvPr>
          <p:cNvSpPr txBox="1"/>
          <p:nvPr/>
        </p:nvSpPr>
        <p:spPr>
          <a:xfrm>
            <a:off x="9815832" y="4235518"/>
            <a:ext cx="2051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Memory bus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85361B7-74AD-54CF-A10D-6D02E5CB281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438300" y="4203588"/>
            <a:ext cx="0" cy="284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73171A-E409-0768-8BA8-651C5B3329BB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637320" y="4497128"/>
            <a:ext cx="0" cy="194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458032B5-7DE3-06FE-5C0E-CA8FC0D43C03}"/>
              </a:ext>
            </a:extLst>
          </p:cNvPr>
          <p:cNvSpPr/>
          <p:nvPr/>
        </p:nvSpPr>
        <p:spPr>
          <a:xfrm>
            <a:off x="1221446" y="5090138"/>
            <a:ext cx="9467592" cy="584775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memory is closer to the CPU and faster to access</a:t>
            </a:r>
            <a:endParaRPr lang="en-US" sz="32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9195663-C462-5E1D-2BB7-DA4372355F53}"/>
              </a:ext>
            </a:extLst>
          </p:cNvPr>
          <p:cNvSpPr txBox="1"/>
          <p:nvPr/>
        </p:nvSpPr>
        <p:spPr>
          <a:xfrm>
            <a:off x="180445" y="2508862"/>
            <a:ext cx="186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(32 KB)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89EF0BA-CEA9-E2F9-58C5-051F6FB0111D}"/>
              </a:ext>
            </a:extLst>
          </p:cNvPr>
          <p:cNvSpPr txBox="1"/>
          <p:nvPr/>
        </p:nvSpPr>
        <p:spPr>
          <a:xfrm>
            <a:off x="95679" y="3817207"/>
            <a:ext cx="131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(1-8 MB)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147F88CF-09F3-52E1-F0FF-E0DEB431F32E}"/>
              </a:ext>
            </a:extLst>
          </p:cNvPr>
          <p:cNvSpPr txBox="1"/>
          <p:nvPr/>
        </p:nvSpPr>
        <p:spPr>
          <a:xfrm>
            <a:off x="0" y="4901367"/>
            <a:ext cx="2111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(Multiple GB)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D2AD7A64-9D3D-6E37-0443-4E69B6A15097}"/>
              </a:ext>
            </a:extLst>
          </p:cNvPr>
          <p:cNvSpPr/>
          <p:nvPr/>
        </p:nvSpPr>
        <p:spPr>
          <a:xfrm>
            <a:off x="1785256" y="3144980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 Cache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8A84F61-AC9C-78C3-F3DB-8D9553797E12}"/>
              </a:ext>
            </a:extLst>
          </p:cNvPr>
          <p:cNvSpPr txBox="1"/>
          <p:nvPr/>
        </p:nvSpPr>
        <p:spPr>
          <a:xfrm>
            <a:off x="122625" y="3175387"/>
            <a:ext cx="186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(256 KB)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8B4579B9-C850-A96A-EBE5-8209EBF1FB8B}"/>
              </a:ext>
            </a:extLst>
          </p:cNvPr>
          <p:cNvSpPr/>
          <p:nvPr/>
        </p:nvSpPr>
        <p:spPr>
          <a:xfrm>
            <a:off x="3453230" y="3146110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 Cache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815CA361-85F0-6F77-1EB5-BB011B8C58B7}"/>
              </a:ext>
            </a:extLst>
          </p:cNvPr>
          <p:cNvCxnSpPr>
            <a:cxnSpLocks/>
            <a:stCxn id="1038" idx="2"/>
          </p:cNvCxnSpPr>
          <p:nvPr/>
        </p:nvCxnSpPr>
        <p:spPr>
          <a:xfrm>
            <a:off x="2535967" y="3585247"/>
            <a:ext cx="0" cy="166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B2168FAA-14EA-E806-2027-9017CE5390D6}"/>
              </a:ext>
            </a:extLst>
          </p:cNvPr>
          <p:cNvCxnSpPr>
            <a:cxnSpLocks/>
            <a:stCxn id="1043" idx="2"/>
          </p:cNvCxnSpPr>
          <p:nvPr/>
        </p:nvCxnSpPr>
        <p:spPr>
          <a:xfrm flipH="1">
            <a:off x="4203940" y="3586377"/>
            <a:ext cx="1" cy="176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4484DB15-73F9-73F9-1D35-4331A218755F}"/>
              </a:ext>
            </a:extLst>
          </p:cNvPr>
          <p:cNvSpPr/>
          <p:nvPr/>
        </p:nvSpPr>
        <p:spPr>
          <a:xfrm>
            <a:off x="5806370" y="1103787"/>
            <a:ext cx="3650544" cy="3175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E8B63F40-E471-19FC-ADA0-4359EF6B130A}"/>
              </a:ext>
            </a:extLst>
          </p:cNvPr>
          <p:cNvGrpSpPr/>
          <p:nvPr/>
        </p:nvGrpSpPr>
        <p:grpSpPr>
          <a:xfrm>
            <a:off x="6178903" y="1224438"/>
            <a:ext cx="1054100" cy="1079500"/>
            <a:chOff x="4229100" y="1276350"/>
            <a:chExt cx="1054100" cy="1079500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5ABBABB6-F524-6D68-C156-76F6DE97FDCD}"/>
                </a:ext>
              </a:extLst>
            </p:cNvPr>
            <p:cNvSpPr/>
            <p:nvPr/>
          </p:nvSpPr>
          <p:spPr>
            <a:xfrm>
              <a:off x="4229100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3D115591-AA42-7CD7-19A2-72B3DA26C3DA}"/>
                </a:ext>
              </a:extLst>
            </p:cNvPr>
            <p:cNvSpPr/>
            <p:nvPr/>
          </p:nvSpPr>
          <p:spPr>
            <a:xfrm>
              <a:off x="4331970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DCD334A7-51D7-0863-D96F-36A717119686}"/>
              </a:ext>
            </a:extLst>
          </p:cNvPr>
          <p:cNvGrpSpPr/>
          <p:nvPr/>
        </p:nvGrpSpPr>
        <p:grpSpPr>
          <a:xfrm>
            <a:off x="7876470" y="1224438"/>
            <a:ext cx="1054100" cy="1079500"/>
            <a:chOff x="6158018" y="1276350"/>
            <a:chExt cx="1054100" cy="1079500"/>
          </a:xfrm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6D7E0D5C-1F44-C188-2C68-FD663B21460A}"/>
                </a:ext>
              </a:extLst>
            </p:cNvPr>
            <p:cNvSpPr/>
            <p:nvPr/>
          </p:nvSpPr>
          <p:spPr>
            <a:xfrm>
              <a:off x="6158018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2F1D19E2-CFF8-44BA-8261-4AFCF1A973A7}"/>
                </a:ext>
              </a:extLst>
            </p:cNvPr>
            <p:cNvSpPr/>
            <p:nvPr/>
          </p:nvSpPr>
          <p:spPr>
            <a:xfrm>
              <a:off x="6260888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EE0BA77-C1A5-C4A2-9486-9FDF73785440}"/>
              </a:ext>
            </a:extLst>
          </p:cNvPr>
          <p:cNvSpPr/>
          <p:nvPr/>
        </p:nvSpPr>
        <p:spPr>
          <a:xfrm>
            <a:off x="5955242" y="2462123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Cache</a:t>
            </a: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CBE2CB19-A173-7F06-52E7-9AC3CC1C796F}"/>
              </a:ext>
            </a:extLst>
          </p:cNvPr>
          <p:cNvSpPr/>
          <p:nvPr/>
        </p:nvSpPr>
        <p:spPr>
          <a:xfrm>
            <a:off x="7652809" y="2473800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Cache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17634F71-E796-6082-4682-2DDA37068020}"/>
              </a:ext>
            </a:extLst>
          </p:cNvPr>
          <p:cNvSpPr/>
          <p:nvPr/>
        </p:nvSpPr>
        <p:spPr>
          <a:xfrm>
            <a:off x="6029212" y="3731802"/>
            <a:ext cx="3217333" cy="4402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LLC Cache</a:t>
            </a:r>
          </a:p>
        </p:txBody>
      </p: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EAC002B2-1365-4571-6DD4-48817257A9C5}"/>
              </a:ext>
            </a:extLst>
          </p:cNvPr>
          <p:cNvCxnSpPr>
            <a:cxnSpLocks/>
            <a:stCxn id="1054" idx="2"/>
            <a:endCxn id="1059" idx="0"/>
          </p:cNvCxnSpPr>
          <p:nvPr/>
        </p:nvCxnSpPr>
        <p:spPr>
          <a:xfrm>
            <a:off x="6705953" y="2303938"/>
            <a:ext cx="0" cy="158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83DE6DA7-834E-95DC-FB1C-F6F431258A92}"/>
              </a:ext>
            </a:extLst>
          </p:cNvPr>
          <p:cNvCxnSpPr>
            <a:cxnSpLocks/>
            <a:stCxn id="1057" idx="2"/>
            <a:endCxn id="1060" idx="0"/>
          </p:cNvCxnSpPr>
          <p:nvPr/>
        </p:nvCxnSpPr>
        <p:spPr>
          <a:xfrm>
            <a:off x="8403520" y="2303938"/>
            <a:ext cx="0" cy="169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5E43CC4D-DD43-D85C-0CEA-DC4ED2F4920B}"/>
              </a:ext>
            </a:extLst>
          </p:cNvPr>
          <p:cNvCxnSpPr>
            <a:cxnSpLocks/>
            <a:stCxn id="1059" idx="2"/>
          </p:cNvCxnSpPr>
          <p:nvPr/>
        </p:nvCxnSpPr>
        <p:spPr>
          <a:xfrm>
            <a:off x="6705953" y="2902390"/>
            <a:ext cx="0" cy="220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747B302E-2002-5F6F-B53D-3F53D5553386}"/>
              </a:ext>
            </a:extLst>
          </p:cNvPr>
          <p:cNvCxnSpPr>
            <a:cxnSpLocks/>
            <a:stCxn id="1060" idx="2"/>
          </p:cNvCxnSpPr>
          <p:nvPr/>
        </p:nvCxnSpPr>
        <p:spPr>
          <a:xfrm>
            <a:off x="8403520" y="2914067"/>
            <a:ext cx="0" cy="21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6" name="TextBox 1065">
            <a:extLst>
              <a:ext uri="{FF2B5EF4-FFF2-40B4-BE49-F238E27FC236}">
                <a16:creationId xmlns:a16="http://schemas.microsoft.com/office/drawing/2014/main" id="{99919499-4C23-4302-F8DF-982867819C6F}"/>
              </a:ext>
            </a:extLst>
          </p:cNvPr>
          <p:cNvSpPr txBox="1"/>
          <p:nvPr/>
        </p:nvSpPr>
        <p:spPr>
          <a:xfrm>
            <a:off x="7014132" y="630703"/>
            <a:ext cx="123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Socket 2</a:t>
            </a: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E67FB4DF-C6DA-13D8-6E8C-43BC19ED2BF3}"/>
              </a:ext>
            </a:extLst>
          </p:cNvPr>
          <p:cNvSpPr/>
          <p:nvPr/>
        </p:nvSpPr>
        <p:spPr>
          <a:xfrm>
            <a:off x="5984835" y="3113461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 Cache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42E8341B-37C5-CD39-CA73-C2233F5B28EC}"/>
              </a:ext>
            </a:extLst>
          </p:cNvPr>
          <p:cNvSpPr/>
          <p:nvPr/>
        </p:nvSpPr>
        <p:spPr>
          <a:xfrm>
            <a:off x="7652809" y="3114591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 Cache</a:t>
            </a:r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9C5BE5A5-30CF-A329-F70C-D8EB480D3281}"/>
              </a:ext>
            </a:extLst>
          </p:cNvPr>
          <p:cNvCxnSpPr>
            <a:cxnSpLocks/>
            <a:stCxn id="1067" idx="2"/>
          </p:cNvCxnSpPr>
          <p:nvPr/>
        </p:nvCxnSpPr>
        <p:spPr>
          <a:xfrm>
            <a:off x="6735546" y="3553728"/>
            <a:ext cx="0" cy="166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9A835599-6C22-D265-3A57-6A2FE19E93AE}"/>
              </a:ext>
            </a:extLst>
          </p:cNvPr>
          <p:cNvCxnSpPr>
            <a:cxnSpLocks/>
            <a:stCxn id="1068" idx="2"/>
          </p:cNvCxnSpPr>
          <p:nvPr/>
        </p:nvCxnSpPr>
        <p:spPr>
          <a:xfrm flipH="1">
            <a:off x="8403519" y="3554858"/>
            <a:ext cx="1" cy="176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54FB8A26-B74D-5884-6D9D-DA02632A7A16}"/>
              </a:ext>
            </a:extLst>
          </p:cNvPr>
          <p:cNvCxnSpPr>
            <a:cxnSpLocks/>
            <a:stCxn id="1061" idx="2"/>
          </p:cNvCxnSpPr>
          <p:nvPr/>
        </p:nvCxnSpPr>
        <p:spPr>
          <a:xfrm>
            <a:off x="7637879" y="4172069"/>
            <a:ext cx="0" cy="3493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FCAABB-1BA9-9D1A-0E53-9B5D3E04F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sign up for paper presentations</a:t>
            </a:r>
          </a:p>
          <a:p>
            <a:r>
              <a:rPr lang="en-US" dirty="0"/>
              <a:t>Please start thinking about forming teams for final project :)</a:t>
            </a:r>
          </a:p>
          <a:p>
            <a:pPr lvl="1"/>
            <a:r>
              <a:rPr lang="en-US" dirty="0"/>
              <a:t>Team registration link will be shared on Piazza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38CC53-BB37-369B-93D9-2ADF36C6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37484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B0943-F821-7F21-1367-38A972360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633E1B-56D6-621A-08DB-434C3F96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10" y="1851218"/>
            <a:ext cx="9132712" cy="1577782"/>
          </a:xfrm>
        </p:spPr>
        <p:txBody>
          <a:bodyPr>
            <a:normAutofit/>
          </a:bodyPr>
          <a:lstStyle/>
          <a:p>
            <a:r>
              <a:rPr lang="en-US" sz="2000" dirty="0"/>
              <a:t>GP register access .........................~0.2 ns (1 cycle)</a:t>
            </a:r>
          </a:p>
          <a:p>
            <a:r>
              <a:rPr lang="en-US" sz="2000" dirty="0"/>
              <a:t>L1 cache reference ......................... 0.5 ns</a:t>
            </a:r>
          </a:p>
          <a:p>
            <a:r>
              <a:rPr lang="en-US" sz="2000" dirty="0"/>
              <a:t>L2 cache reference ........................... 7 ns</a:t>
            </a:r>
          </a:p>
          <a:p>
            <a:r>
              <a:rPr lang="en-US" sz="2000" dirty="0"/>
              <a:t>Main memory reference ...................... 100 ns             </a:t>
            </a:r>
          </a:p>
          <a:p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FF3DCF-CB8E-9DBF-893F-53BB48DC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0FF31-B8B8-64FD-8C49-330C297EEFA2}"/>
              </a:ext>
            </a:extLst>
          </p:cNvPr>
          <p:cNvSpPr txBox="1"/>
          <p:nvPr/>
        </p:nvSpPr>
        <p:spPr>
          <a:xfrm>
            <a:off x="7645400" y="444544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https://gist.github.com/hellerbarde/2843375</a:t>
            </a:r>
          </a:p>
        </p:txBody>
      </p:sp>
    </p:spTree>
    <p:extLst>
      <p:ext uri="{BB962C8B-B14F-4D97-AF65-F5344CB8AC3E}">
        <p14:creationId xmlns:p14="http://schemas.microsoft.com/office/powerpoint/2010/main" val="194390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87C363-C1AA-B3E9-DF08-AA38209B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goal: improve cache locality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98843-B012-2CB6-5E2B-547E65ED1A4E}"/>
              </a:ext>
            </a:extLst>
          </p:cNvPr>
          <p:cNvSpPr txBox="1"/>
          <p:nvPr/>
        </p:nvSpPr>
        <p:spPr>
          <a:xfrm>
            <a:off x="1429359" y="1442172"/>
            <a:ext cx="3570208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function(char* a)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int sum = 0;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a[0];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a[1];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a[2];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ABEF0-7E78-BB0A-D06E-5B0B29595900}"/>
              </a:ext>
            </a:extLst>
          </p:cNvPr>
          <p:cNvSpPr/>
          <p:nvPr/>
        </p:nvSpPr>
        <p:spPr>
          <a:xfrm>
            <a:off x="858913" y="4529576"/>
            <a:ext cx="6103274" cy="400110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access_other_memory</a:t>
            </a:r>
            <a:r>
              <a:rPr lang="en-US" sz="20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does not modify sum or array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A05E-3E41-6D15-C9AD-9C12D6CD6A61}"/>
              </a:ext>
            </a:extLst>
          </p:cNvPr>
          <p:cNvSpPr txBox="1"/>
          <p:nvPr/>
        </p:nvSpPr>
        <p:spPr>
          <a:xfrm>
            <a:off x="2526838" y="921359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Original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B25F8A-FA17-64DB-EE04-A3C2AA750B7E}"/>
              </a:ext>
            </a:extLst>
          </p:cNvPr>
          <p:cNvGrpSpPr/>
          <p:nvPr/>
        </p:nvGrpSpPr>
        <p:grpSpPr>
          <a:xfrm>
            <a:off x="7509933" y="918952"/>
            <a:ext cx="3570208" cy="3385542"/>
            <a:chOff x="7509933" y="918952"/>
            <a:chExt cx="3570208" cy="33855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9C54F7-DB64-FB1D-979F-34DB495FF78C}"/>
                </a:ext>
              </a:extLst>
            </p:cNvPr>
            <p:cNvSpPr txBox="1"/>
            <p:nvPr/>
          </p:nvSpPr>
          <p:spPr>
            <a:xfrm>
              <a:off x="7509933" y="1442172"/>
              <a:ext cx="3570208" cy="2862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int function(char* a) {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int sum = 0;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sum += a[0];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sum += a[1];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sum += a[2];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</a:t>
              </a:r>
              <a:r>
                <a:rPr lang="en-US" sz="2000" dirty="0" err="1">
                  <a:latin typeface="Consolas" panose="020B0609020204030204" pitchFamily="49" charset="0"/>
                </a:rPr>
                <a:t>access_other_memory</a:t>
              </a:r>
              <a:r>
                <a:rPr lang="en-US" sz="2000" dirty="0">
                  <a:latin typeface="Consolas" panose="020B0609020204030204" pitchFamily="49" charset="0"/>
                </a:rPr>
                <a:t>();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</a:t>
              </a:r>
              <a:r>
                <a:rPr lang="en-US" sz="2000" dirty="0" err="1">
                  <a:latin typeface="Consolas" panose="020B0609020204030204" pitchFamily="49" charset="0"/>
                </a:rPr>
                <a:t>access_other_memory</a:t>
              </a:r>
              <a:r>
                <a:rPr lang="en-US" sz="2000" dirty="0">
                  <a:latin typeface="Consolas" panose="020B0609020204030204" pitchFamily="49" charset="0"/>
                </a:rPr>
                <a:t>();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</a:t>
              </a:r>
              <a:r>
                <a:rPr lang="en-US" sz="2000" dirty="0" err="1">
                  <a:latin typeface="Consolas" panose="020B0609020204030204" pitchFamily="49" charset="0"/>
                </a:rPr>
                <a:t>access_other_memory</a:t>
              </a:r>
              <a:r>
                <a:rPr lang="en-US" sz="2000" dirty="0">
                  <a:latin typeface="Consolas" panose="020B0609020204030204" pitchFamily="49" charset="0"/>
                </a:rPr>
                <a:t>();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6D22F7-A7B9-1C79-817E-0CA94E07FE43}"/>
                </a:ext>
              </a:extLst>
            </p:cNvPr>
            <p:cNvSpPr txBox="1"/>
            <p:nvPr/>
          </p:nvSpPr>
          <p:spPr>
            <a:xfrm>
              <a:off x="8162186" y="918952"/>
              <a:ext cx="26004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After reordering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19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DAF55-9275-5ED3-DB0B-F2A31C17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17ADE1-EBF2-4C67-0068-1690F105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goal: improve cache 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AC3B-BCF6-B162-FC7E-466B70B49C4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Better cache locality</a:t>
            </a:r>
          </a:p>
          <a:p>
            <a:r>
              <a:rPr lang="en-US" dirty="0"/>
              <a:t>More cache hits -&gt; lower latency</a:t>
            </a:r>
          </a:p>
          <a:p>
            <a:r>
              <a:rPr lang="en-US" dirty="0"/>
              <a:t>Compiler can reorder the accesses to a[] </a:t>
            </a:r>
          </a:p>
          <a:p>
            <a:pPr lvl="1"/>
            <a:r>
              <a:rPr lang="en-US" dirty="0"/>
              <a:t>ONLY if it can safely determine that </a:t>
            </a:r>
            <a:r>
              <a:rPr lang="en-US" dirty="0" err="1"/>
              <a:t>access_other_memory</a:t>
            </a:r>
            <a:r>
              <a:rPr lang="en-US" dirty="0"/>
              <a:t>() does not update </a:t>
            </a:r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DCC7A7-6C37-8777-3E4E-65FCE9BF05BE}"/>
              </a:ext>
            </a:extLst>
          </p:cNvPr>
          <p:cNvSpPr txBox="1"/>
          <p:nvPr/>
        </p:nvSpPr>
        <p:spPr>
          <a:xfrm>
            <a:off x="7509933" y="1442172"/>
            <a:ext cx="3570208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function(char* a)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int sum = 0;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a[0];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a[1];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a[2];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BD2343-9874-BA8A-502C-30F86AD488BD}"/>
              </a:ext>
            </a:extLst>
          </p:cNvPr>
          <p:cNvSpPr/>
          <p:nvPr/>
        </p:nvSpPr>
        <p:spPr>
          <a:xfrm>
            <a:off x="3818184" y="4529576"/>
            <a:ext cx="184731" cy="400110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0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56895-114B-F881-2536-D17AC2FFCB92}"/>
              </a:ext>
            </a:extLst>
          </p:cNvPr>
          <p:cNvSpPr txBox="1"/>
          <p:nvPr/>
        </p:nvSpPr>
        <p:spPr>
          <a:xfrm>
            <a:off x="8162186" y="918952"/>
            <a:ext cx="2600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After reordering</a:t>
            </a:r>
          </a:p>
        </p:txBody>
      </p:sp>
    </p:spTree>
    <p:extLst>
      <p:ext uri="{BB962C8B-B14F-4D97-AF65-F5344CB8AC3E}">
        <p14:creationId xmlns:p14="http://schemas.microsoft.com/office/powerpoint/2010/main" val="427560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82D811-491F-7907-BD1B-82C440A8D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architectures (Intel X86-64) provides wide registers</a:t>
            </a:r>
          </a:p>
          <a:p>
            <a:pPr lvl="1"/>
            <a:r>
              <a:rPr lang="en-US" dirty="0"/>
              <a:t>Intel AVX – up to 512-bit wide registers </a:t>
            </a:r>
          </a:p>
          <a:p>
            <a:pPr lvl="1"/>
            <a:r>
              <a:rPr lang="en-US" dirty="0"/>
              <a:t>Instructions to operate on 512 bits at once</a:t>
            </a:r>
          </a:p>
          <a:p>
            <a:r>
              <a:rPr lang="en-US" dirty="0"/>
              <a:t>Compiler use these regs to improve performance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829BB1-DA60-7418-0506-8437E472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Architecture-specific registers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4DFC4-D909-4432-AE77-05D40B2A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288" y="3203599"/>
            <a:ext cx="6371105" cy="2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27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334D47-1690-DEEE-6251-72F33BEC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1F926-7632-3EE4-71BE-3D408F5262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47434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A528B3-6223-EF26-D6BD-D4078DE1D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DRAMs and SSDs, a third category of memory technology is slowly growing in popularity</a:t>
            </a:r>
          </a:p>
          <a:p>
            <a:pPr lvl="1"/>
            <a:r>
              <a:rPr lang="en-US" dirty="0"/>
              <a:t>These technologies (Intel Optane, and more recently CXL) have a latency characteristic that is faster than SSDs, but slower than DRAMS</a:t>
            </a:r>
          </a:p>
          <a:p>
            <a:pPr lvl="1"/>
            <a:r>
              <a:rPr lang="en-US" dirty="0"/>
              <a:t>And many of them can be transparently accessed like DRAM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mov %</a:t>
            </a:r>
            <a:r>
              <a:rPr lang="en-US" dirty="0" err="1">
                <a:latin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</a:rPr>
              <a:t>, [%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] ;; 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 contains a memory access</a:t>
            </a:r>
          </a:p>
          <a:p>
            <a:r>
              <a:rPr lang="en-US" i="1" dirty="0">
                <a:latin typeface="Helvetica" panose="020B0604020202020204"/>
                <a:cs typeface="Helvetica" panose="020B0604020202020204"/>
              </a:rPr>
              <a:t>… final project idea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C49B8-4E52-3DEE-0391-8297F6ED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Newer memories</a:t>
            </a:r>
          </a:p>
        </p:txBody>
      </p:sp>
    </p:spTree>
    <p:extLst>
      <p:ext uri="{BB962C8B-B14F-4D97-AF65-F5344CB8AC3E}">
        <p14:creationId xmlns:p14="http://schemas.microsoft.com/office/powerpoint/2010/main" val="52210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EE0D08-9E08-972A-1295-53B017129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C5145-D3E0-675A-71AB-12B26D05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latency</a:t>
            </a:r>
          </a:p>
        </p:txBody>
      </p:sp>
      <p:pic>
        <p:nvPicPr>
          <p:cNvPr id="3074" name="Picture 2" descr="Bridging the Latency Gap with CXL">
            <a:extLst>
              <a:ext uri="{FF2B5EF4-FFF2-40B4-BE49-F238E27FC236}">
                <a16:creationId xmlns:a16="http://schemas.microsoft.com/office/drawing/2014/main" id="{6D9EC281-391D-9B06-1123-B114C4C79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43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729DF4-9A2F-A4E3-1179-815994809C01}"/>
              </a:ext>
            </a:extLst>
          </p:cNvPr>
          <p:cNvSpPr txBox="1"/>
          <p:nvPr/>
        </p:nvSpPr>
        <p:spPr>
          <a:xfrm>
            <a:off x="8558726" y="5715000"/>
            <a:ext cx="325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https://www.rambus.com/cxl-memory-initiative/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2F138-A777-F6E1-E397-85F6B4A6E128}"/>
              </a:ext>
            </a:extLst>
          </p:cNvPr>
          <p:cNvSpPr txBox="1"/>
          <p:nvPr/>
        </p:nvSpPr>
        <p:spPr>
          <a:xfrm>
            <a:off x="8382000" y="1528553"/>
            <a:ext cx="252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Very “hot”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527C5-D26F-A628-3745-D2EA2F6B945B}"/>
              </a:ext>
            </a:extLst>
          </p:cNvPr>
          <p:cNvSpPr txBox="1"/>
          <p:nvPr/>
        </p:nvSpPr>
        <p:spPr>
          <a:xfrm>
            <a:off x="8382000" y="2140500"/>
            <a:ext cx="181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“Hot”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C7B88-08A9-D168-8988-050A9EA64AB8}"/>
              </a:ext>
            </a:extLst>
          </p:cNvPr>
          <p:cNvSpPr txBox="1"/>
          <p:nvPr/>
        </p:nvSpPr>
        <p:spPr>
          <a:xfrm>
            <a:off x="8382000" y="2871274"/>
            <a:ext cx="3317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Rarely-accessed data</a:t>
            </a:r>
          </a:p>
        </p:txBody>
      </p:sp>
    </p:spTree>
    <p:extLst>
      <p:ext uri="{BB962C8B-B14F-4D97-AF65-F5344CB8AC3E}">
        <p14:creationId xmlns:p14="http://schemas.microsoft.com/office/powerpoint/2010/main" val="34274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99FDA-4441-1362-0454-02EA0816A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7087A-8459-295D-B57A-D69578807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Compiler’s goal – given a C program, identify heap allocations that are “rarely” accessed and move them to this type of “slow” memory</a:t>
            </a:r>
          </a:p>
          <a:p>
            <a:r>
              <a:rPr lang="en-US" dirty="0"/>
              <a:t>Keep the DRAM available for frequently used heap objects</a:t>
            </a:r>
          </a:p>
          <a:p>
            <a:r>
              <a:rPr lang="en-US" dirty="0"/>
              <a:t>Simplification – assume that all pointers to heap memory are on the stack and are not copied to any other variable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A348EC-97A7-1DDE-633C-CADE7B4A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300642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AC5BB5-1F92-7E28-100C-4E444A87A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</a:t>
            </a:r>
            <a:r>
              <a:rPr lang="en-US" sz="1600" dirty="0" err="1">
                <a:latin typeface="Consolas" panose="020B0609020204030204" pitchFamily="49" charset="0"/>
              </a:rPr>
              <a:t>slow_malloc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*p++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CA42FC-B54F-1D2A-D27F-2CA4C161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60183C-C433-588C-D676-85BB2A5F909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A8E44-CC8C-6719-76AD-CB414FC198C7}"/>
              </a:ext>
            </a:extLst>
          </p:cNvPr>
          <p:cNvSpPr/>
          <p:nvPr/>
        </p:nvSpPr>
        <p:spPr>
          <a:xfrm>
            <a:off x="518454" y="2679492"/>
            <a:ext cx="5125989" cy="616864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14F41-B85A-2640-BBB8-E09CD064D38A}"/>
              </a:ext>
            </a:extLst>
          </p:cNvPr>
          <p:cNvSpPr/>
          <p:nvPr/>
        </p:nvSpPr>
        <p:spPr>
          <a:xfrm>
            <a:off x="518454" y="3296355"/>
            <a:ext cx="5125989" cy="1772355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FD5FBD-4B10-773A-2D4B-C8F4C0E74575}"/>
              </a:ext>
            </a:extLst>
          </p:cNvPr>
          <p:cNvSpPr/>
          <p:nvPr/>
        </p:nvSpPr>
        <p:spPr>
          <a:xfrm>
            <a:off x="518454" y="4939635"/>
            <a:ext cx="5125989" cy="46774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36C7FA-AD6E-0120-ACD5-3AE965A2FAD6}"/>
              </a:ext>
            </a:extLst>
          </p:cNvPr>
          <p:cNvSpPr/>
          <p:nvPr/>
        </p:nvSpPr>
        <p:spPr>
          <a:xfrm>
            <a:off x="8381166" y="2706095"/>
            <a:ext cx="3720524" cy="435656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5FBACD-109B-2B74-187D-E1F553C7DAB5}"/>
              </a:ext>
            </a:extLst>
          </p:cNvPr>
          <p:cNvSpPr txBox="1"/>
          <p:nvPr/>
        </p:nvSpPr>
        <p:spPr>
          <a:xfrm>
            <a:off x="9105234" y="2217827"/>
            <a:ext cx="184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49004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BA7A1F-AF4B-BF93-0358-8C9C36971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168C1-2999-C023-36A3-922238E43B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LLVM Intermediate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02341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4B0D4-61D7-007A-F736-B1647A01F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title: Special topics in compilers and programming languages</a:t>
            </a:r>
          </a:p>
          <a:p>
            <a:r>
              <a:rPr lang="en-US" dirty="0"/>
              <a:t>Working title: Compilers, program analysis, and their applications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A9E80-F6E9-7814-ED79-AD5ED517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what is this course about?</a:t>
            </a:r>
          </a:p>
        </p:txBody>
      </p:sp>
    </p:spTree>
    <p:extLst>
      <p:ext uri="{BB962C8B-B14F-4D97-AF65-F5344CB8AC3E}">
        <p14:creationId xmlns:p14="http://schemas.microsoft.com/office/powerpoint/2010/main" val="2323121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71CB8-ACCC-7E68-2882-E7038CCD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basic block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AE536-49C9-5515-C81D-BFAF0007D45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sequence of instructions with one entry point and one exit point</a:t>
            </a: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5271AE-B305-DCD7-744E-CBA5D2A8284C}"/>
              </a:ext>
            </a:extLst>
          </p:cNvPr>
          <p:cNvSpPr/>
          <p:nvPr/>
        </p:nvSpPr>
        <p:spPr>
          <a:xfrm>
            <a:off x="8658225" y="954148"/>
            <a:ext cx="1543050" cy="2766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9160EF-5B02-8D1F-4A68-B888D7FDDA6C}"/>
              </a:ext>
            </a:extLst>
          </p:cNvPr>
          <p:cNvSpPr/>
          <p:nvPr/>
        </p:nvSpPr>
        <p:spPr>
          <a:xfrm>
            <a:off x="8486775" y="1377013"/>
            <a:ext cx="1885950" cy="3388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a = 10;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D980DF-FC27-819B-DFD0-104E358EE014}"/>
              </a:ext>
            </a:extLst>
          </p:cNvPr>
          <p:cNvSpPr/>
          <p:nvPr/>
        </p:nvSpPr>
        <p:spPr>
          <a:xfrm>
            <a:off x="7067550" y="2572108"/>
            <a:ext cx="1695450" cy="6962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20;</a:t>
            </a:r>
            <a:b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30;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F213A6-A4CC-CC69-EF5E-9A6029373BBC}"/>
              </a:ext>
            </a:extLst>
          </p:cNvPr>
          <p:cNvSpPr/>
          <p:nvPr/>
        </p:nvSpPr>
        <p:spPr>
          <a:xfrm>
            <a:off x="10210800" y="2572108"/>
            <a:ext cx="1714500" cy="6962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200;</a:t>
            </a:r>
            <a:b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0;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9030C5-2B10-499B-7396-8F4D668454B6}"/>
              </a:ext>
            </a:extLst>
          </p:cNvPr>
          <p:cNvSpPr/>
          <p:nvPr/>
        </p:nvSpPr>
        <p:spPr>
          <a:xfrm>
            <a:off x="8763000" y="3632719"/>
            <a:ext cx="1695450" cy="3582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= 100;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797F77-EBFB-E74F-F08F-83AD98FB2F78}"/>
              </a:ext>
            </a:extLst>
          </p:cNvPr>
          <p:cNvSpPr/>
          <p:nvPr/>
        </p:nvSpPr>
        <p:spPr>
          <a:xfrm>
            <a:off x="8763000" y="4256106"/>
            <a:ext cx="1695450" cy="3582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C43FDFA9-1315-A2DB-8B35-F4BA5C558F56}"/>
              </a:ext>
            </a:extLst>
          </p:cNvPr>
          <p:cNvSpPr/>
          <p:nvPr/>
        </p:nvSpPr>
        <p:spPr>
          <a:xfrm>
            <a:off x="8401050" y="1948720"/>
            <a:ext cx="2057400" cy="55537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x &gt; 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589974-E8F8-598B-5466-ED3AEE2F8DE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429750" y="1230781"/>
            <a:ext cx="0" cy="146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CF7365-0B71-532B-B2B3-4F61C798FA57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9429750" y="1715852"/>
            <a:ext cx="0" cy="2328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3308BA-16AA-B39E-8FA1-8EEAF21DED8B}"/>
              </a:ext>
            </a:extLst>
          </p:cNvPr>
          <p:cNvCxnSpPr>
            <a:cxnSpLocks/>
            <a:stCxn id="13" idx="1"/>
            <a:endCxn id="9" idx="0"/>
          </p:cNvCxnSpPr>
          <p:nvPr/>
        </p:nvCxnSpPr>
        <p:spPr>
          <a:xfrm flipH="1">
            <a:off x="7915275" y="2226410"/>
            <a:ext cx="485775" cy="3456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B0AFE6-31AA-F5EE-90A6-9A58000F4DB5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>
            <a:off x="10458450" y="2226410"/>
            <a:ext cx="609600" cy="3456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D6D93F-16F3-C25E-FA87-B803B78ECE5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610725" y="3268386"/>
            <a:ext cx="1457325" cy="3643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DCBDDD-E6E2-488E-AD6B-1627F35F871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7915275" y="3268386"/>
            <a:ext cx="1695450" cy="3643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105F3D-9570-B1D8-B907-93771A42214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610725" y="3990975"/>
            <a:ext cx="0" cy="2651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">
            <a:extLst>
              <a:ext uri="{FF2B5EF4-FFF2-40B4-BE49-F238E27FC236}">
                <a16:creationId xmlns:a16="http://schemas.microsoft.com/office/drawing/2014/main" id="{ED64E3ED-63CF-A43E-9ACC-1B5CE226E657}"/>
              </a:ext>
            </a:extLst>
          </p:cNvPr>
          <p:cNvSpPr txBox="1"/>
          <p:nvPr/>
        </p:nvSpPr>
        <p:spPr>
          <a:xfrm>
            <a:off x="2283736" y="2037015"/>
            <a:ext cx="2582758" cy="37856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(int x)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a = 10;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if (x &gt; 10)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b = 20;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c = 30;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 else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b = 200;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c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d = 100;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d;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EC4CB-9398-0DDE-82DC-18B2A453DE7B}"/>
              </a:ext>
            </a:extLst>
          </p:cNvPr>
          <p:cNvSpPr txBox="1"/>
          <p:nvPr/>
        </p:nvSpPr>
        <p:spPr>
          <a:xfrm>
            <a:off x="7583293" y="131520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bb0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C624F-DBB9-9E5F-8A2A-696B91E7E40F}"/>
              </a:ext>
            </a:extLst>
          </p:cNvPr>
          <p:cNvSpPr txBox="1"/>
          <p:nvPr/>
        </p:nvSpPr>
        <p:spPr>
          <a:xfrm>
            <a:off x="7583293" y="1885674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bb1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8A2E2-CC83-2F80-D9F0-82748580DBA5}"/>
              </a:ext>
            </a:extLst>
          </p:cNvPr>
          <p:cNvSpPr txBox="1"/>
          <p:nvPr/>
        </p:nvSpPr>
        <p:spPr>
          <a:xfrm>
            <a:off x="6258001" y="2689414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bb2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399A1A-2F5F-86BD-2939-99E0DA418B75}"/>
              </a:ext>
            </a:extLst>
          </p:cNvPr>
          <p:cNvSpPr txBox="1"/>
          <p:nvPr/>
        </p:nvSpPr>
        <p:spPr>
          <a:xfrm>
            <a:off x="9537311" y="2644999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B96C6-B9CC-F870-DECD-8AD3E37F7D9E}"/>
              </a:ext>
            </a:extLst>
          </p:cNvPr>
          <p:cNvSpPr txBox="1"/>
          <p:nvPr/>
        </p:nvSpPr>
        <p:spPr>
          <a:xfrm>
            <a:off x="7990881" y="3599782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bb4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88DDCE5-C1A1-9045-0344-092E1EE593AE}"/>
              </a:ext>
            </a:extLst>
          </p:cNvPr>
          <p:cNvCxnSpPr>
            <a:stCxn id="8" idx="1"/>
            <a:endCxn id="9" idx="1"/>
          </p:cNvCxnSpPr>
          <p:nvPr/>
        </p:nvCxnSpPr>
        <p:spPr>
          <a:xfrm rot="10800000" flipV="1">
            <a:off x="7067551" y="1546433"/>
            <a:ext cx="1419225" cy="1373814"/>
          </a:xfrm>
          <a:prstGeom prst="curvedConnector3">
            <a:avLst>
              <a:gd name="adj1" fmla="val 14951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6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4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433DFB-8396-3F98-842F-D4AC961F3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LLVM IR is in Single Static Assignment</a:t>
            </a:r>
          </a:p>
          <a:p>
            <a:pPr lvl="1"/>
            <a:r>
              <a:rPr lang="en-US" dirty="0"/>
              <a:t>Every (stack) variable in a SSA form program has only one definition site</a:t>
            </a:r>
          </a:p>
          <a:p>
            <a:pPr lvl="1"/>
            <a:r>
              <a:rPr lang="en-US" dirty="0"/>
              <a:t>Simplifies many analyses</a:t>
            </a:r>
          </a:p>
          <a:p>
            <a:r>
              <a:rPr lang="en-US" dirty="0"/>
              <a:t>C is clearly not in SSA form</a:t>
            </a:r>
          </a:p>
          <a:p>
            <a:pPr lvl="1"/>
            <a:r>
              <a:rPr lang="en-US" dirty="0"/>
              <a:t>Can do the following in C</a:t>
            </a:r>
          </a:p>
          <a:p>
            <a:pPr lvl="2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0E5F2-84CA-90F9-19AE-79902C9C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IR language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E1E5C-FC34-AFBD-B04C-65F7FE20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366" y="2623616"/>
            <a:ext cx="2600688" cy="2314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3B7305-EDA5-EE19-F787-32AB43705928}"/>
              </a:ext>
            </a:extLst>
          </p:cNvPr>
          <p:cNvSpPr txBox="1"/>
          <p:nvPr/>
        </p:nvSpPr>
        <p:spPr>
          <a:xfrm>
            <a:off x="6096000" y="2273279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https://homepages.dcc.ufmg.br/~fernando/classes/dcc888/ementa/slides/StaticSingleAssignment.pdf</a:t>
            </a:r>
          </a:p>
        </p:txBody>
      </p:sp>
    </p:spTree>
    <p:extLst>
      <p:ext uri="{BB962C8B-B14F-4D97-AF65-F5344CB8AC3E}">
        <p14:creationId xmlns:p14="http://schemas.microsoft.com/office/powerpoint/2010/main" val="2404552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0F6B04-7650-9545-DC19-497FD123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1: code without branches (straight line code)</a:t>
            </a:r>
          </a:p>
          <a:p>
            <a:r>
              <a:rPr lang="en-US" dirty="0"/>
              <a:t>Just create versions of the stack variable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2702C2-037F-ADE5-B4A3-45438C0B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to SSA form?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A5BA1-3FDA-0EFE-DFAE-032FCBBBE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434" y="2852236"/>
            <a:ext cx="2934109" cy="2124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631103-0C06-279D-DFEE-E0B2369FA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499" y="2756972"/>
            <a:ext cx="2600688" cy="2314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4DBCD4-A849-D62D-B242-75BC022E70C5}"/>
              </a:ext>
            </a:extLst>
          </p:cNvPr>
          <p:cNvSpPr txBox="1"/>
          <p:nvPr/>
        </p:nvSpPr>
        <p:spPr>
          <a:xfrm>
            <a:off x="2532402" y="2361261"/>
            <a:ext cx="1956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Non-SSA 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0264CD-991C-8A86-F6C4-06FE24D38956}"/>
              </a:ext>
            </a:extLst>
          </p:cNvPr>
          <p:cNvSpPr txBox="1"/>
          <p:nvPr/>
        </p:nvSpPr>
        <p:spPr>
          <a:xfrm>
            <a:off x="7262447" y="2346207"/>
            <a:ext cx="1336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SSA form</a:t>
            </a:r>
          </a:p>
        </p:txBody>
      </p:sp>
    </p:spTree>
    <p:extLst>
      <p:ext uri="{BB962C8B-B14F-4D97-AF65-F5344CB8AC3E}">
        <p14:creationId xmlns:p14="http://schemas.microsoft.com/office/powerpoint/2010/main" val="359319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48BAB-F77F-A1B3-DF99-7EE923E10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B76B6A-69BF-B393-E114-92D9D426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2: code with branches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66F365-B63B-C5A7-B139-AED1FB5F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to SSA form?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B33BB-DDBE-7C43-3497-4529571E3F3D}"/>
              </a:ext>
            </a:extLst>
          </p:cNvPr>
          <p:cNvSpPr txBox="1"/>
          <p:nvPr/>
        </p:nvSpPr>
        <p:spPr>
          <a:xfrm>
            <a:off x="2543691" y="1529857"/>
            <a:ext cx="1956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Non-SSA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12FB80-2778-05DC-85A2-10E43E3D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60" y="2080249"/>
            <a:ext cx="3181794" cy="296268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3776F87-96DA-D5F6-D348-97A6CD4DC803}"/>
              </a:ext>
            </a:extLst>
          </p:cNvPr>
          <p:cNvGrpSpPr/>
          <p:nvPr/>
        </p:nvGrpSpPr>
        <p:grpSpPr>
          <a:xfrm>
            <a:off x="6062119" y="1529856"/>
            <a:ext cx="3962953" cy="3719670"/>
            <a:chOff x="6062119" y="1529856"/>
            <a:chExt cx="3962953" cy="371967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3C3BD4-1483-96CA-4575-D194676248DF}"/>
                </a:ext>
              </a:extLst>
            </p:cNvPr>
            <p:cNvSpPr txBox="1"/>
            <p:nvPr/>
          </p:nvSpPr>
          <p:spPr>
            <a:xfrm>
              <a:off x="7375336" y="1529856"/>
              <a:ext cx="13365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SSA form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ABF20BD-3743-9CA3-6B54-E17CFE422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2119" y="1991521"/>
              <a:ext cx="3962953" cy="325800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E82037-E650-CF7C-8453-8F4BD80AA4DF}"/>
              </a:ext>
            </a:extLst>
          </p:cNvPr>
          <p:cNvSpPr txBox="1"/>
          <p:nvPr/>
        </p:nvSpPr>
        <p:spPr>
          <a:xfrm>
            <a:off x="8711856" y="4098079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i="1" baseline="-25000" dirty="0"/>
              <a:t>0 </a:t>
            </a:r>
            <a:r>
              <a:rPr lang="en-US" sz="2400" b="1" i="1" dirty="0"/>
              <a:t>or b</a:t>
            </a:r>
            <a:r>
              <a:rPr lang="en-US" sz="2400" b="1" i="1" baseline="-25000" dirty="0"/>
              <a:t>1</a:t>
            </a:r>
            <a:r>
              <a:rPr lang="en-US" sz="2400" b="1" i="1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371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91988B-4BD7-FE97-3722-A56D9ADBC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Recall – we want code to be in SSA-form strictly to make some analyses simpler</a:t>
            </a:r>
          </a:p>
          <a:p>
            <a:r>
              <a:rPr lang="en-US" dirty="0"/>
              <a:t>Solution – just “invent” an instruction that says the following</a:t>
            </a:r>
          </a:p>
          <a:p>
            <a:pPr lvl="1"/>
            <a:r>
              <a:rPr lang="en-US" dirty="0"/>
              <a:t>If this basic block is reached on the true-branch of the previous if-else branch, use value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if not, use value </a:t>
            </a:r>
            <a:r>
              <a:rPr lang="en-US" dirty="0">
                <a:latin typeface="Consolas" panose="020B0609020204030204" pitchFamily="49" charset="0"/>
              </a:rPr>
              <a:t>y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Purely an intermediate representation construct that makes analysis easier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phi-nodes are broken down in conditional jump instructions at the machine-IR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A0027B-E524-9735-5A82-72E547C4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Phi-node</a:t>
            </a:r>
          </a:p>
        </p:txBody>
      </p:sp>
    </p:spTree>
    <p:extLst>
      <p:ext uri="{BB962C8B-B14F-4D97-AF65-F5344CB8AC3E}">
        <p14:creationId xmlns:p14="http://schemas.microsoft.com/office/powerpoint/2010/main" val="7259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596DD-3519-E251-FEC9-983257669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80807C-7161-D710-058C-60AF3FA1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2: code with branches, with phi-nodes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C8F854-0BE4-20C4-7321-9965DBB7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to SSA form?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34C94-BAF1-7970-1021-3C1B7EBF64DD}"/>
              </a:ext>
            </a:extLst>
          </p:cNvPr>
          <p:cNvSpPr txBox="1"/>
          <p:nvPr/>
        </p:nvSpPr>
        <p:spPr>
          <a:xfrm>
            <a:off x="2543691" y="1529857"/>
            <a:ext cx="1956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Non-SSA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B8BD1-5820-6411-3F91-737F14E4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60" y="2080249"/>
            <a:ext cx="3181794" cy="2962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9E52E-AE44-0A3A-76B9-8E7B60AF5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048" y="1875044"/>
            <a:ext cx="3334215" cy="3038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CE5911-C11E-7E87-38FF-7C6983196531}"/>
              </a:ext>
            </a:extLst>
          </p:cNvPr>
          <p:cNvSpPr txBox="1"/>
          <p:nvPr/>
        </p:nvSpPr>
        <p:spPr>
          <a:xfrm>
            <a:off x="8012895" y="1513136"/>
            <a:ext cx="1336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SSA 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5C0F7A-23B6-E702-E625-B7A0D393C055}"/>
              </a:ext>
            </a:extLst>
          </p:cNvPr>
          <p:cNvSpPr/>
          <p:nvPr/>
        </p:nvSpPr>
        <p:spPr>
          <a:xfrm>
            <a:off x="8205593" y="4203806"/>
            <a:ext cx="1578179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8922F-BF78-A08C-86EC-531ACCD6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type-casts must be explicit</a:t>
            </a:r>
          </a:p>
          <a:p>
            <a:r>
              <a:rPr lang="en-US" dirty="0"/>
              <a:t>Explicit cast instructions must be added to cast </a:t>
            </a:r>
            <a:r>
              <a:rPr lang="en-US" dirty="0">
                <a:latin typeface="Consolas" panose="020B0609020204030204" pitchFamily="49" charset="0"/>
              </a:rPr>
              <a:t>short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long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3150E3-0E15-5159-5F61-DD4EE0F1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IR strongly typed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9C3CD-EEB4-BD97-0C7D-D70023322A53}"/>
              </a:ext>
            </a:extLst>
          </p:cNvPr>
          <p:cNvSpPr txBox="1"/>
          <p:nvPr/>
        </p:nvSpPr>
        <p:spPr>
          <a:xfrm>
            <a:off x="1640270" y="2906259"/>
            <a:ext cx="2441694" cy="1631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char c = 'a';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d = c;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d;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F25A6-B406-1FF2-3231-5F010F9DC8F6}"/>
              </a:ext>
            </a:extLst>
          </p:cNvPr>
          <p:cNvSpPr txBox="1"/>
          <p:nvPr/>
        </p:nvSpPr>
        <p:spPr>
          <a:xfrm>
            <a:off x="5007539" y="2257149"/>
            <a:ext cx="5321793" cy="31085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define </a:t>
            </a:r>
            <a:r>
              <a:rPr lang="en-US" sz="1600" dirty="0" err="1">
                <a:latin typeface="Consolas" panose="020B0609020204030204" pitchFamily="49" charset="0"/>
              </a:rPr>
              <a:t>dso_local</a:t>
            </a:r>
            <a:r>
              <a:rPr lang="en-US" sz="1600" dirty="0">
                <a:latin typeface="Consolas" panose="020B0609020204030204" pitchFamily="49" charset="0"/>
              </a:rPr>
              <a:t> i32 @main() #0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%1 = </a:t>
            </a:r>
            <a:r>
              <a:rPr lang="en-US" sz="1600" dirty="0" err="1">
                <a:latin typeface="Consolas" panose="020B0609020204030204" pitchFamily="49" charset="0"/>
              </a:rPr>
              <a:t>alloca</a:t>
            </a:r>
            <a:r>
              <a:rPr lang="en-US" sz="16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%2 = </a:t>
            </a:r>
            <a:r>
              <a:rPr lang="en-US" sz="1600" dirty="0" err="1">
                <a:latin typeface="Consolas" panose="020B0609020204030204" pitchFamily="49" charset="0"/>
              </a:rPr>
              <a:t>alloca</a:t>
            </a:r>
            <a:r>
              <a:rPr lang="en-US" sz="1600" dirty="0">
                <a:latin typeface="Consolas" panose="020B0609020204030204" pitchFamily="49" charset="0"/>
              </a:rPr>
              <a:t> i8, align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%3 = </a:t>
            </a:r>
            <a:r>
              <a:rPr lang="en-US" sz="1600" dirty="0" err="1">
                <a:latin typeface="Consolas" panose="020B0609020204030204" pitchFamily="49" charset="0"/>
              </a:rPr>
              <a:t>alloca</a:t>
            </a:r>
            <a:r>
              <a:rPr lang="en-US" sz="16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store i32 0, i32* %1,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store i8 97, i8* %2, align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%4 = load i8, i8* %2, align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%5 = sext i8 %4 to i32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store i32 %5, i32* %3,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%6 = load i32, i32* %3,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 i32 %6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41933-14B3-5717-34B7-752C8A7A5D0B}"/>
              </a:ext>
            </a:extLst>
          </p:cNvPr>
          <p:cNvSpPr/>
          <p:nvPr/>
        </p:nvSpPr>
        <p:spPr>
          <a:xfrm>
            <a:off x="5236616" y="3978028"/>
            <a:ext cx="3128451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0F564-EE38-84A9-FFF9-FEEC3B1D6F32}"/>
              </a:ext>
            </a:extLst>
          </p:cNvPr>
          <p:cNvSpPr/>
          <p:nvPr/>
        </p:nvSpPr>
        <p:spPr>
          <a:xfrm>
            <a:off x="1862669" y="3515507"/>
            <a:ext cx="1840088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8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E45395-A5F4-037A-2D18-2A8B4CB4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– in LLVM IR, a pointer is a “reference”</a:t>
            </a:r>
          </a:p>
          <a:p>
            <a:r>
              <a:rPr lang="en-US" dirty="0"/>
              <a:t>Stack variables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alloca</a:t>
            </a:r>
            <a:r>
              <a:rPr lang="en-US" dirty="0"/>
              <a:t> instruction returns a pointer always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AA75F48-C059-404D-03D4-4753C71D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LLVM IR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416281-0064-4823-806A-E25EB338E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50" y="3022599"/>
            <a:ext cx="8836493" cy="18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84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A64ADF-131F-7637-6BA4-57F700DC4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variables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Heap allocations performed via a </a:t>
            </a:r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instruction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9027C9-D6BC-74D6-343F-CCC86CF4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LLVM IR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FD6653-962C-079F-25A8-3EBA95A65B84}"/>
              </a:ext>
            </a:extLst>
          </p:cNvPr>
          <p:cNvSpPr txBox="1"/>
          <p:nvPr/>
        </p:nvSpPr>
        <p:spPr>
          <a:xfrm>
            <a:off x="1401518" y="3582096"/>
            <a:ext cx="3887603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char* s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(1024));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FC99E-0C02-DEF5-0047-9DCB531BA438}"/>
              </a:ext>
            </a:extLst>
          </p:cNvPr>
          <p:cNvSpPr txBox="1"/>
          <p:nvPr/>
        </p:nvSpPr>
        <p:spPr>
          <a:xfrm>
            <a:off x="6096000" y="3394494"/>
            <a:ext cx="4448654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600" dirty="0">
                <a:latin typeface="Consolas" panose="020B0609020204030204" pitchFamily="49" charset="0"/>
              </a:rPr>
              <a:t>define dso_local i32 @main() #0 {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%1 = alloca i32, align 4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%2 = alloca i8*, align 8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store i32 0, i32* %1, align 4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%3 = call i8* @malloc(i64 noundef 4)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store i8* %3, i8** %2, align 8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ret i32 0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0079F-43DF-7760-B898-1DA26D0E1C0F}"/>
              </a:ext>
            </a:extLst>
          </p:cNvPr>
          <p:cNvSpPr txBox="1"/>
          <p:nvPr/>
        </p:nvSpPr>
        <p:spPr>
          <a:xfrm>
            <a:off x="1401518" y="1408984"/>
            <a:ext cx="1867819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fr-FR" sz="1600" dirty="0" err="1">
                <a:latin typeface="Consolas" panose="020B0609020204030204" pitchFamily="49" charset="0"/>
              </a:rPr>
              <a:t>int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arr</a:t>
            </a:r>
            <a:r>
              <a:rPr lang="fr-FR" sz="1600" dirty="0">
                <a:latin typeface="Consolas" panose="020B0609020204030204" pitchFamily="49" charset="0"/>
              </a:rPr>
              <a:t>[1024];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 err="1">
                <a:latin typeface="Consolas" panose="020B0609020204030204" pitchFamily="49" charset="0"/>
              </a:rPr>
              <a:t>void</a:t>
            </a:r>
            <a:r>
              <a:rPr lang="fr-FR" sz="1600" dirty="0">
                <a:latin typeface="Consolas" panose="020B0609020204030204" pitchFamily="49" charset="0"/>
              </a:rPr>
              <a:t> f()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dirty="0" err="1">
                <a:latin typeface="Consolas" panose="020B0609020204030204" pitchFamily="49" charset="0"/>
              </a:rPr>
              <a:t>arr</a:t>
            </a:r>
            <a:r>
              <a:rPr lang="fr-FR" sz="1600" dirty="0">
                <a:latin typeface="Consolas" panose="020B0609020204030204" pitchFamily="49" charset="0"/>
              </a:rPr>
              <a:t>[1] = 100;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94FE7B-2DF8-6312-84C1-9950501FE1EA}"/>
              </a:ext>
            </a:extLst>
          </p:cNvPr>
          <p:cNvSpPr txBox="1"/>
          <p:nvPr/>
        </p:nvSpPr>
        <p:spPr>
          <a:xfrm>
            <a:off x="3951418" y="1347428"/>
            <a:ext cx="8085868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fr-FR" sz="1200" dirty="0">
                <a:latin typeface="Consolas" panose="020B0609020204030204" pitchFamily="49" charset="0"/>
              </a:rPr>
              <a:t>@arr = </a:t>
            </a:r>
            <a:r>
              <a:rPr lang="fr-FR" sz="1200" dirty="0" err="1">
                <a:latin typeface="Consolas" panose="020B0609020204030204" pitchFamily="49" charset="0"/>
              </a:rPr>
              <a:t>dso_local</a:t>
            </a:r>
            <a:r>
              <a:rPr lang="fr-FR" sz="1200" dirty="0">
                <a:latin typeface="Consolas" panose="020B0609020204030204" pitchFamily="49" charset="0"/>
              </a:rPr>
              <a:t> global [1024 x i32] </a:t>
            </a:r>
            <a:r>
              <a:rPr lang="fr-FR" sz="1200" dirty="0" err="1">
                <a:latin typeface="Consolas" panose="020B0609020204030204" pitchFamily="49" charset="0"/>
              </a:rPr>
              <a:t>zeroinitializer</a:t>
            </a:r>
            <a:r>
              <a:rPr lang="fr-FR" sz="1200" dirty="0">
                <a:latin typeface="Consolas" panose="020B0609020204030204" pitchFamily="49" charset="0"/>
              </a:rPr>
              <a:t>, </a:t>
            </a:r>
            <a:r>
              <a:rPr lang="fr-FR" sz="1200" dirty="0" err="1">
                <a:latin typeface="Consolas" panose="020B0609020204030204" pitchFamily="49" charset="0"/>
              </a:rPr>
              <a:t>align</a:t>
            </a:r>
            <a:r>
              <a:rPr lang="fr-FR" sz="1200" dirty="0">
                <a:latin typeface="Consolas" panose="020B0609020204030204" pitchFamily="49" charset="0"/>
              </a:rPr>
              <a:t> 16</a:t>
            </a:r>
          </a:p>
          <a:p>
            <a:endParaRPr lang="fr-FR" sz="1200" dirty="0"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; </a:t>
            </a:r>
            <a:r>
              <a:rPr lang="fr-FR" sz="1200" dirty="0" err="1">
                <a:latin typeface="Consolas" panose="020B0609020204030204" pitchFamily="49" charset="0"/>
              </a:rPr>
              <a:t>Function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Attrs</a:t>
            </a:r>
            <a:r>
              <a:rPr lang="fr-FR" sz="1200" dirty="0">
                <a:latin typeface="Consolas" panose="020B0609020204030204" pitchFamily="49" charset="0"/>
              </a:rPr>
              <a:t>: </a:t>
            </a:r>
            <a:r>
              <a:rPr lang="fr-FR" sz="1200" dirty="0" err="1">
                <a:latin typeface="Consolas" panose="020B0609020204030204" pitchFamily="49" charset="0"/>
              </a:rPr>
              <a:t>noinline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nounwind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optnone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uwtable</a:t>
            </a:r>
            <a:endParaRPr lang="fr-FR" sz="1200" dirty="0">
              <a:latin typeface="Consolas" panose="020B0609020204030204" pitchFamily="49" charset="0"/>
            </a:endParaRPr>
          </a:p>
          <a:p>
            <a:r>
              <a:rPr lang="fr-FR" sz="1200" dirty="0" err="1">
                <a:latin typeface="Consolas" panose="020B0609020204030204" pitchFamily="49" charset="0"/>
              </a:rPr>
              <a:t>define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dso_local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void</a:t>
            </a:r>
            <a:r>
              <a:rPr lang="fr-FR" sz="1200" dirty="0">
                <a:latin typeface="Consolas" panose="020B0609020204030204" pitchFamily="49" charset="0"/>
              </a:rPr>
              <a:t> @f() #0 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  store i32 100, i32* </a:t>
            </a:r>
            <a:r>
              <a:rPr lang="fr-FR" sz="1200" dirty="0" err="1">
                <a:latin typeface="Consolas" panose="020B0609020204030204" pitchFamily="49" charset="0"/>
              </a:rPr>
              <a:t>getelementptr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inbounds</a:t>
            </a:r>
            <a:r>
              <a:rPr lang="fr-FR" sz="1200" dirty="0">
                <a:latin typeface="Consolas" panose="020B0609020204030204" pitchFamily="49" charset="0"/>
              </a:rPr>
              <a:t> ([1024 x i32], [1024 x i32]* @arr, i64 0, i64 1)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  </a:t>
            </a:r>
            <a:r>
              <a:rPr lang="fr-FR" sz="1200" dirty="0" err="1">
                <a:latin typeface="Consolas" panose="020B0609020204030204" pitchFamily="49" charset="0"/>
              </a:rPr>
              <a:t>ret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void</a:t>
            </a:r>
            <a:endParaRPr lang="fr-FR" sz="1200" dirty="0"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4ECE8B-D98A-025C-1C8D-DE573F382FC7}"/>
              </a:ext>
            </a:extLst>
          </p:cNvPr>
          <p:cNvSpPr/>
          <p:nvPr/>
        </p:nvSpPr>
        <p:spPr>
          <a:xfrm>
            <a:off x="3927759" y="1257536"/>
            <a:ext cx="5690803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3C8AF-F448-AE58-AC0A-C17F6D5D1A84}"/>
              </a:ext>
            </a:extLst>
          </p:cNvPr>
          <p:cNvSpPr/>
          <p:nvPr/>
        </p:nvSpPr>
        <p:spPr>
          <a:xfrm>
            <a:off x="6232804" y="4423417"/>
            <a:ext cx="4220708" cy="54369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7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 animBg="1"/>
      <p:bldP spid="17" grpId="1" animBg="1"/>
      <p:bldP spid="18" grpId="0" animBg="1"/>
      <p:bldP spid="1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19202-23A9-3884-993E-8C0597B14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  <a:p>
            <a:pPr lvl="1"/>
            <a:r>
              <a:rPr lang="en-US" dirty="0"/>
              <a:t>The type of the </a:t>
            </a:r>
            <a:r>
              <a:rPr lang="en-US" dirty="0" err="1">
                <a:latin typeface="Consolas" panose="020B0609020204030204" pitchFamily="49" charset="0"/>
              </a:rPr>
              <a:t>AllocaInst</a:t>
            </a:r>
            <a:r>
              <a:rPr lang="en-US" dirty="0"/>
              <a:t> for </a:t>
            </a:r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dirty="0"/>
              <a:t> is pointer-to-pointer</a:t>
            </a:r>
          </a:p>
          <a:p>
            <a:pPr lvl="1"/>
            <a:r>
              <a:rPr lang="en-US" dirty="0"/>
              <a:t>All memory accesses are explicitly performed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377FBE-416C-CEF8-2F0F-F2FF5D75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AACF4-57DF-B083-1A2A-C62BE0FBE077}"/>
              </a:ext>
            </a:extLst>
          </p:cNvPr>
          <p:cNvSpPr txBox="1"/>
          <p:nvPr/>
        </p:nvSpPr>
        <p:spPr>
          <a:xfrm>
            <a:off x="5385106" y="2453739"/>
            <a:ext cx="4112023" cy="32932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fr-FR" sz="1600" dirty="0" err="1">
                <a:latin typeface="Consolas" panose="020B0609020204030204" pitchFamily="49" charset="0"/>
              </a:rPr>
              <a:t>define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dso_local</a:t>
            </a:r>
            <a:r>
              <a:rPr lang="fr-FR" sz="1600" dirty="0">
                <a:latin typeface="Consolas" panose="020B0609020204030204" pitchFamily="49" charset="0"/>
              </a:rPr>
              <a:t> i32 @main() #0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%1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%2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%3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i32*,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%4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0, i32* %1,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10, i32* %2,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i32* %2, i32** %3,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%5 =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 i32*, i32** %3,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%6 =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 i32, i32* %5,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i32 %6, i32* %4,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dirty="0" err="1">
                <a:latin typeface="Consolas" panose="020B0609020204030204" pitchFamily="49" charset="0"/>
              </a:rPr>
              <a:t>ret</a:t>
            </a:r>
            <a:r>
              <a:rPr lang="fr-FR" sz="1600" dirty="0">
                <a:latin typeface="Consolas" panose="020B0609020204030204" pitchFamily="49" charset="0"/>
              </a:rPr>
              <a:t> i32 0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43038-2F2C-6B4A-89AB-335D3AB447DA}"/>
              </a:ext>
            </a:extLst>
          </p:cNvPr>
          <p:cNvSpPr txBox="1"/>
          <p:nvPr/>
        </p:nvSpPr>
        <p:spPr>
          <a:xfrm>
            <a:off x="2331462" y="3142361"/>
            <a:ext cx="1980029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a = 10;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int* p = &amp;a;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b = *p;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754494-3EB3-3A04-BF26-62C73A78D542}"/>
              </a:ext>
            </a:extLst>
          </p:cNvPr>
          <p:cNvSpPr/>
          <p:nvPr/>
        </p:nvSpPr>
        <p:spPr>
          <a:xfrm>
            <a:off x="5385106" y="3142362"/>
            <a:ext cx="3918019" cy="419132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C32FA6-9ADD-25DC-EC81-FC0AA85B39AC}"/>
              </a:ext>
            </a:extLst>
          </p:cNvPr>
          <p:cNvSpPr/>
          <p:nvPr/>
        </p:nvSpPr>
        <p:spPr>
          <a:xfrm>
            <a:off x="5417971" y="4165599"/>
            <a:ext cx="3918019" cy="27093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3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8EEBB-D03B-9931-2FAA-CC8BDE8DF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F5D71-8B7F-AD67-6E2D-6885B79F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optimization stages (passes)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9C4EB-089E-FE6C-08A3-2BB2583775AD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B84539-C2CD-B436-5F07-54A77519B447}"/>
              </a:ext>
            </a:extLst>
          </p:cNvPr>
          <p:cNvSpPr/>
          <p:nvPr/>
        </p:nvSpPr>
        <p:spPr>
          <a:xfrm>
            <a:off x="2443305" y="2801816"/>
            <a:ext cx="7450972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F8FFE7-AB6A-5B53-ABFB-D17721797A61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8BCE07-9A5B-2B4E-C2C6-210C6432C74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896330" y="3300047"/>
            <a:ext cx="546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92CE23-D15F-15F3-C4B6-FC09E619856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94277" y="3300047"/>
            <a:ext cx="5440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989F99-AA90-0972-6385-FA0ABBF2A2E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D89412-B291-78D5-C72D-7DB8ED519B7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00CDE7F2-76E1-9C69-1324-89655ABA0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4A3EE9B9-9561-5221-4DBB-10F85FD5F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285F8841-C828-CBB1-9B3D-99D96DAA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C805F81D-AE74-75FC-B66A-80307ECEA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1D494A-5EBF-A91D-8C9B-7E9DAE4211CB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C50BD8-F9E3-5E9B-ECA7-ED4283D1F5DE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870985-B55E-159C-04BC-17D11D259F38}"/>
              </a:ext>
            </a:extLst>
          </p:cNvPr>
          <p:cNvCxnSpPr>
            <a:cxnSpLocks/>
          </p:cNvCxnSpPr>
          <p:nvPr/>
        </p:nvCxnSpPr>
        <p:spPr>
          <a:xfrm flipV="1">
            <a:off x="2297723" y="3300047"/>
            <a:ext cx="0" cy="1260232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793F66-1BD7-9C1C-9048-2DD012B7C1C7}"/>
              </a:ext>
            </a:extLst>
          </p:cNvPr>
          <p:cNvCxnSpPr>
            <a:cxnSpLocks/>
          </p:cNvCxnSpPr>
          <p:nvPr/>
        </p:nvCxnSpPr>
        <p:spPr>
          <a:xfrm flipV="1">
            <a:off x="9999785" y="3300047"/>
            <a:ext cx="0" cy="1249755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F9C0B6E-78D1-6343-8932-BA2EA8429C8A}"/>
              </a:ext>
            </a:extLst>
          </p:cNvPr>
          <p:cNvSpPr txBox="1"/>
          <p:nvPr/>
        </p:nvSpPr>
        <p:spPr>
          <a:xfrm>
            <a:off x="1425185" y="4563906"/>
            <a:ext cx="1789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High-level IR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236B88-F1D0-21C9-26A3-06EC6872C477}"/>
              </a:ext>
            </a:extLst>
          </p:cNvPr>
          <p:cNvSpPr txBox="1"/>
          <p:nvPr/>
        </p:nvSpPr>
        <p:spPr>
          <a:xfrm>
            <a:off x="9000788" y="4542057"/>
            <a:ext cx="1716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Low-level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19A4FB-09D6-5063-5141-0C509BB21314}"/>
              </a:ext>
            </a:extLst>
          </p:cNvPr>
          <p:cNvSpPr/>
          <p:nvPr/>
        </p:nvSpPr>
        <p:spPr>
          <a:xfrm>
            <a:off x="2559381" y="285940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Dead code elimination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4B7082-EA14-D1A8-90F6-8064EF5F4497}"/>
              </a:ext>
            </a:extLst>
          </p:cNvPr>
          <p:cNvSpPr/>
          <p:nvPr/>
        </p:nvSpPr>
        <p:spPr>
          <a:xfrm>
            <a:off x="3785090" y="285940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08D2D-F4A9-20F6-6353-DF627DDEB71F}"/>
              </a:ext>
            </a:extLst>
          </p:cNvPr>
          <p:cNvSpPr/>
          <p:nvPr/>
        </p:nvSpPr>
        <p:spPr>
          <a:xfrm>
            <a:off x="4991053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Dead store elimination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4B69-3AEF-5B89-9E31-8FE9F1E4CE5D}"/>
              </a:ext>
            </a:extLst>
          </p:cNvPr>
          <p:cNvSpPr/>
          <p:nvPr/>
        </p:nvSpPr>
        <p:spPr>
          <a:xfrm>
            <a:off x="6197016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rotation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21F3E6-94B8-E4B1-A446-A818642B4EA8}"/>
              </a:ext>
            </a:extLst>
          </p:cNvPr>
          <p:cNvSpPr/>
          <p:nvPr/>
        </p:nvSpPr>
        <p:spPr>
          <a:xfrm>
            <a:off x="7398962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unroll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19C2DD-3AD1-A6E9-94A6-E5658E3BA7E1}"/>
              </a:ext>
            </a:extLst>
          </p:cNvPr>
          <p:cNvSpPr/>
          <p:nvPr/>
        </p:nvSpPr>
        <p:spPr>
          <a:xfrm>
            <a:off x="8579914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SROA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50BAB-226F-0C04-51C2-C79615EDD9DE}"/>
              </a:ext>
            </a:extLst>
          </p:cNvPr>
          <p:cNvSpPr txBox="1"/>
          <p:nvPr/>
        </p:nvSpPr>
        <p:spPr>
          <a:xfrm>
            <a:off x="4991053" y="1645898"/>
            <a:ext cx="4638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Goal: run programs fast!!!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2A31B-BAE9-BE53-AF4F-A67DCF5CE942}"/>
              </a:ext>
            </a:extLst>
          </p:cNvPr>
          <p:cNvSpPr txBox="1"/>
          <p:nvPr/>
        </p:nvSpPr>
        <p:spPr>
          <a:xfrm>
            <a:off x="4052916" y="503749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https://llvm.org/docs/Passes.html</a:t>
            </a:r>
          </a:p>
        </p:txBody>
      </p:sp>
    </p:spTree>
    <p:extLst>
      <p:ext uri="{BB962C8B-B14F-4D97-AF65-F5344CB8AC3E}">
        <p14:creationId xmlns:p14="http://schemas.microsoft.com/office/powerpoint/2010/main" val="1358358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0CE85A-5E78-65B4-7091-577FBACB3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GetElementPtrInst</a:t>
            </a:r>
            <a:endParaRPr lang="en-US" dirty="0"/>
          </a:p>
          <a:p>
            <a:pPr lvl="1"/>
            <a:r>
              <a:rPr lang="en-US" dirty="0"/>
              <a:t>Accessing fields of a struct</a:t>
            </a:r>
          </a:p>
          <a:p>
            <a:pPr lvl="1"/>
            <a:r>
              <a:rPr lang="en-US" dirty="0"/>
              <a:t>Accessing elements of an array</a:t>
            </a:r>
          </a:p>
          <a:p>
            <a:r>
              <a:rPr lang="en-US" dirty="0"/>
              <a:t>Slightly notorious – has its own dedicated page (</a:t>
            </a:r>
            <a:r>
              <a:rPr lang="en-US" dirty="0">
                <a:hlinkClick r:id="rId2"/>
              </a:rPr>
              <a:t>https://llvm.org/docs/GetElementPtr.html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ADEEB0-6221-CB09-E65D-702505CB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computation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E5454-6822-B546-D73C-093F61731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33" y="696277"/>
            <a:ext cx="5249211" cy="20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EEC82-BAED-284D-EB72-87D0C9CF8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0C923A-DA1E-57FC-8FC8-7DEDE6A4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&lt;result&gt; = </a:t>
            </a:r>
            <a:r>
              <a:rPr lang="en-US" sz="2400" dirty="0" err="1">
                <a:latin typeface="Consolas" panose="020B0609020204030204" pitchFamily="49" charset="0"/>
              </a:rPr>
              <a:t>getelementptr</a:t>
            </a:r>
            <a:r>
              <a:rPr lang="en-US" sz="2400" dirty="0">
                <a:latin typeface="Consolas" panose="020B0609020204030204" pitchFamily="49" charset="0"/>
              </a:rPr>
              <a:t> &lt;ty&gt;, </a:t>
            </a:r>
            <a:r>
              <a:rPr lang="en-US" sz="2400" dirty="0" err="1">
                <a:latin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</a:rPr>
              <a:t> &lt;</a:t>
            </a:r>
            <a:r>
              <a:rPr lang="en-US" sz="2400" dirty="0" err="1">
                <a:latin typeface="Consolas" panose="020B0609020204030204" pitchFamily="49" charset="0"/>
              </a:rPr>
              <a:t>ptrval</a:t>
            </a:r>
            <a:r>
              <a:rPr lang="en-US" sz="2400" dirty="0">
                <a:latin typeface="Consolas" panose="020B0609020204030204" pitchFamily="49" charset="0"/>
              </a:rPr>
              <a:t>&gt;{, &lt;ty2&gt; &lt;</a:t>
            </a:r>
            <a:r>
              <a:rPr lang="en-US" sz="2400" dirty="0" err="1">
                <a:latin typeface="Consolas" panose="020B0609020204030204" pitchFamily="49" charset="0"/>
              </a:rPr>
              <a:t>idx</a:t>
            </a:r>
            <a:r>
              <a:rPr lang="en-US" sz="2400" dirty="0">
                <a:latin typeface="Consolas" panose="020B0609020204030204" pitchFamily="49" charset="0"/>
              </a:rPr>
              <a:t>&gt;}*</a:t>
            </a:r>
          </a:p>
          <a:p>
            <a:r>
              <a:rPr lang="en-US" dirty="0">
                <a:latin typeface="Consolas" panose="020B0609020204030204" pitchFamily="49" charset="0"/>
              </a:rPr>
              <a:t>&lt;ty&gt;: </a:t>
            </a:r>
            <a:r>
              <a:rPr lang="en-US" dirty="0"/>
              <a:t>type of the base pointer</a:t>
            </a:r>
          </a:p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ptrval</a:t>
            </a:r>
            <a:r>
              <a:rPr lang="en-US" dirty="0">
                <a:latin typeface="Consolas" panose="020B0609020204030204" pitchFamily="49" charset="0"/>
              </a:rPr>
              <a:t>&gt;: </a:t>
            </a:r>
            <a:r>
              <a:rPr lang="en-US" dirty="0"/>
              <a:t>the base pointer</a:t>
            </a:r>
          </a:p>
          <a:p>
            <a:r>
              <a:rPr lang="en-US" dirty="0">
                <a:latin typeface="Consolas" panose="020B0609020204030204" pitchFamily="49" charset="0"/>
              </a:rPr>
              <a:t>&lt;ty2&gt;</a:t>
            </a:r>
            <a:r>
              <a:rPr lang="en-US" dirty="0"/>
              <a:t>: the index type</a:t>
            </a:r>
          </a:p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: the index being accessed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56E9D2-7A08-6821-2D0C-05BB1B0C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GetElementPtrInst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94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EED94E-6DD1-1F41-0947-F800107F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GEP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26732-10B6-0172-B67D-005F7B52FB49}"/>
              </a:ext>
            </a:extLst>
          </p:cNvPr>
          <p:cNvSpPr txBox="1"/>
          <p:nvPr/>
        </p:nvSpPr>
        <p:spPr>
          <a:xfrm>
            <a:off x="197862" y="1678660"/>
            <a:ext cx="3008183" cy="30469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char name[64];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a = 100;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b = 200;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name[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++] = 'E';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name[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++] = 'C';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name[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++] = 'S';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9425F-6DFC-8D15-D463-70639CFDFF7E}"/>
              </a:ext>
            </a:extLst>
          </p:cNvPr>
          <p:cNvSpPr txBox="1"/>
          <p:nvPr/>
        </p:nvSpPr>
        <p:spPr>
          <a:xfrm>
            <a:off x="3589865" y="612844"/>
            <a:ext cx="8150578" cy="56323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 panose="020B0609020204030204" pitchFamily="49" charset="0"/>
              </a:rPr>
              <a:t>; Function </a:t>
            </a:r>
            <a:r>
              <a:rPr lang="en-US" sz="1200" dirty="0" err="1">
                <a:latin typeface="Consolas" panose="020B0609020204030204" pitchFamily="49" charset="0"/>
              </a:rPr>
              <a:t>Attrs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</a:rPr>
              <a:t>noinline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nounwind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optnone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uwtable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define </a:t>
            </a:r>
            <a:r>
              <a:rPr lang="en-US" sz="1200" dirty="0" err="1">
                <a:latin typeface="Consolas" panose="020B0609020204030204" pitchFamily="49" charset="0"/>
              </a:rPr>
              <a:t>dso_local</a:t>
            </a:r>
            <a:r>
              <a:rPr lang="en-US" sz="1200" dirty="0">
                <a:latin typeface="Consolas" panose="020B0609020204030204" pitchFamily="49" charset="0"/>
              </a:rPr>
              <a:t> i32 @main() #0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 = </a:t>
            </a:r>
            <a:r>
              <a:rPr lang="en-US" sz="1200" dirty="0" err="1">
                <a:latin typeface="Consolas" panose="020B0609020204030204" pitchFamily="49" charset="0"/>
              </a:rPr>
              <a:t>alloca</a:t>
            </a:r>
            <a:r>
              <a:rPr lang="en-US" sz="12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%2 = </a:t>
            </a:r>
            <a:r>
              <a:rPr lang="en-US" sz="1200" dirty="0" err="1">
                <a:latin typeface="Consolas" panose="020B0609020204030204" pitchFamily="49" charset="0"/>
              </a:rPr>
              <a:t>alloca</a:t>
            </a:r>
            <a:r>
              <a:rPr lang="en-US" sz="12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%3 = </a:t>
            </a:r>
            <a:r>
              <a:rPr lang="en-US" sz="1200" dirty="0" err="1">
                <a:latin typeface="Consolas" panose="020B0609020204030204" pitchFamily="49" charset="0"/>
              </a:rPr>
              <a:t>alloca</a:t>
            </a:r>
            <a:r>
              <a:rPr lang="en-US" sz="12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%4 = </a:t>
            </a:r>
            <a:r>
              <a:rPr lang="en-US" sz="1200" dirty="0" err="1">
                <a:latin typeface="Consolas" panose="020B0609020204030204" pitchFamily="49" charset="0"/>
              </a:rPr>
              <a:t>alloca</a:t>
            </a:r>
            <a:r>
              <a:rPr lang="en-US" sz="12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0, i32* %1,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i32 100, i32* %2,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i32 200, i32* %3,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0,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%5 = load i32,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%6 = add </a:t>
            </a:r>
            <a:r>
              <a:rPr lang="en-US" sz="1200" dirty="0" err="1">
                <a:latin typeface="Consolas" panose="020B0609020204030204" pitchFamily="49" charset="0"/>
              </a:rPr>
              <a:t>nsw</a:t>
            </a:r>
            <a:r>
              <a:rPr lang="en-US" sz="1200" dirty="0">
                <a:latin typeface="Consolas" panose="020B0609020204030204" pitchFamily="49" charset="0"/>
              </a:rPr>
              <a:t> i32 %5,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i32 %6,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%7 = sext i32 %5 to i64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%8 = </a:t>
            </a:r>
            <a:r>
              <a:rPr lang="en-US" sz="1200" dirty="0" err="1">
                <a:latin typeface="Consolas" panose="020B0609020204030204" pitchFamily="49" charset="0"/>
              </a:rPr>
              <a:t>getelementptr</a:t>
            </a:r>
            <a:r>
              <a:rPr lang="en-US" sz="1200" dirty="0">
                <a:latin typeface="Consolas" panose="020B0609020204030204" pitchFamily="49" charset="0"/>
              </a:rPr>
              <a:t> inbounds [64 x i8], [64 x i8]* @name, i64 0, i64 %7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i8 69, i8* %8, align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%9 = load i32,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%10 = add </a:t>
            </a:r>
            <a:r>
              <a:rPr lang="en-US" sz="1200" dirty="0" err="1">
                <a:latin typeface="Consolas" panose="020B0609020204030204" pitchFamily="49" charset="0"/>
              </a:rPr>
              <a:t>nsw</a:t>
            </a:r>
            <a:r>
              <a:rPr lang="en-US" sz="1200" dirty="0">
                <a:latin typeface="Consolas" panose="020B0609020204030204" pitchFamily="49" charset="0"/>
              </a:rPr>
              <a:t> i32 %9,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i32 %10,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%11 = sext i32 %9 to i64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%12 = </a:t>
            </a:r>
            <a:r>
              <a:rPr lang="en-US" sz="1200" dirty="0" err="1">
                <a:latin typeface="Consolas" panose="020B0609020204030204" pitchFamily="49" charset="0"/>
              </a:rPr>
              <a:t>getelementptr</a:t>
            </a:r>
            <a:r>
              <a:rPr lang="en-US" sz="1200" dirty="0">
                <a:latin typeface="Consolas" panose="020B0609020204030204" pitchFamily="49" charset="0"/>
              </a:rPr>
              <a:t> inbounds [64 x i8], [64 x i8]* @name, i64 0, i64 %11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i8 67, i8* %12, align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%13 = load i32,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%14 = add </a:t>
            </a:r>
            <a:r>
              <a:rPr lang="en-US" sz="1200" dirty="0" err="1">
                <a:latin typeface="Consolas" panose="020B0609020204030204" pitchFamily="49" charset="0"/>
              </a:rPr>
              <a:t>nsw</a:t>
            </a:r>
            <a:r>
              <a:rPr lang="en-US" sz="1200" dirty="0">
                <a:latin typeface="Consolas" panose="020B0609020204030204" pitchFamily="49" charset="0"/>
              </a:rPr>
              <a:t> i32 %13,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i32 %14,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%15 = sext i32 %13 to i64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%16 = </a:t>
            </a:r>
            <a:r>
              <a:rPr lang="en-US" sz="1200" dirty="0" err="1">
                <a:latin typeface="Consolas" panose="020B0609020204030204" pitchFamily="49" charset="0"/>
              </a:rPr>
              <a:t>getelementptr</a:t>
            </a:r>
            <a:r>
              <a:rPr lang="en-US" sz="1200" dirty="0">
                <a:latin typeface="Consolas" panose="020B0609020204030204" pitchFamily="49" charset="0"/>
              </a:rPr>
              <a:t> inbounds [64 x i8], [64 x i8]* @name, i64 0, i64 %15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i8 83, i8* %16, align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ret i32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365CD-7BE6-A173-6308-D47811A8383F}"/>
              </a:ext>
            </a:extLst>
          </p:cNvPr>
          <p:cNvSpPr/>
          <p:nvPr/>
        </p:nvSpPr>
        <p:spPr>
          <a:xfrm>
            <a:off x="349955" y="3106108"/>
            <a:ext cx="2522760" cy="352125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525E40-9C1F-66D4-6CC5-611D3AB425E7}"/>
              </a:ext>
            </a:extLst>
          </p:cNvPr>
          <p:cNvSpPr/>
          <p:nvPr/>
        </p:nvSpPr>
        <p:spPr>
          <a:xfrm>
            <a:off x="3691466" y="3217333"/>
            <a:ext cx="8048977" cy="24090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0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5B688-921A-31F1-4915-D2004DAB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basic block ends with a terminator instruction</a:t>
            </a:r>
          </a:p>
          <a:p>
            <a:r>
              <a:rPr lang="en-US" dirty="0">
                <a:latin typeface="Consolas" panose="020B0609020204030204" pitchFamily="49" charset="0"/>
              </a:rPr>
              <a:t>ret</a:t>
            </a:r>
          </a:p>
          <a:p>
            <a:pPr lvl="1"/>
            <a:endParaRPr lang="en-US" dirty="0"/>
          </a:p>
          <a:p>
            <a:r>
              <a:rPr lang="en-US" dirty="0"/>
              <a:t>Branch instruction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</a:rPr>
              <a:t> i1 &lt;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&gt;, label &lt;if true&gt;, label &lt;if false&gt;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69FA8B-8FDB-BC5A-2884-933CC190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instructions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FA832C-6131-90E3-29AC-F7B4C0B4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065" y="3945467"/>
            <a:ext cx="5317513" cy="19924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8F0527-BEF4-212C-02C4-408BB45CA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059" y="1400294"/>
            <a:ext cx="9507987" cy="151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46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AFF4E-F513-8140-DFF5-B84A45EFA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B61BC-9FA3-30C9-4069-FA9FDCB1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instruction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&lt;result&gt; = call &lt;</a:t>
            </a:r>
            <a:r>
              <a:rPr lang="en-US" dirty="0" err="1">
                <a:latin typeface="Consolas" panose="020B0609020204030204" pitchFamily="49" charset="0"/>
              </a:rPr>
              <a:t>fnty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fnptrval</a:t>
            </a:r>
            <a:r>
              <a:rPr lang="en-US" dirty="0">
                <a:latin typeface="Consolas" panose="020B0609020204030204" pitchFamily="49" charset="0"/>
              </a:rPr>
              <a:t>&gt; (&lt;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&gt;)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E31D0-1F93-11F9-8D74-BC64AC41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4E2DD-22A9-D206-F05E-4242578B215F}"/>
              </a:ext>
            </a:extLst>
          </p:cNvPr>
          <p:cNvSpPr txBox="1"/>
          <p:nvPr/>
        </p:nvSpPr>
        <p:spPr>
          <a:xfrm>
            <a:off x="2472267" y="2077156"/>
            <a:ext cx="590738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; Function </a:t>
            </a:r>
            <a:r>
              <a:rPr lang="en-US" sz="1600" dirty="0" err="1">
                <a:latin typeface="Consolas" panose="020B0609020204030204" pitchFamily="49" charset="0"/>
              </a:rPr>
              <a:t>Attrs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noinline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nounwind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optnone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uwtable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define </a:t>
            </a:r>
            <a:r>
              <a:rPr lang="en-US" sz="1600" dirty="0" err="1">
                <a:latin typeface="Consolas" panose="020B0609020204030204" pitchFamily="49" charset="0"/>
              </a:rPr>
              <a:t>dso_local</a:t>
            </a:r>
            <a:r>
              <a:rPr lang="en-US" sz="1600" dirty="0">
                <a:latin typeface="Consolas" panose="020B0609020204030204" pitchFamily="49" charset="0"/>
              </a:rPr>
              <a:t> i32 @f(i32 </a:t>
            </a:r>
            <a:r>
              <a:rPr lang="en-US" sz="1600" dirty="0" err="1">
                <a:latin typeface="Consolas" panose="020B0609020204030204" pitchFamily="49" charset="0"/>
              </a:rPr>
              <a:t>noundef</a:t>
            </a:r>
            <a:r>
              <a:rPr lang="en-US" sz="1600" dirty="0">
                <a:latin typeface="Consolas" panose="020B0609020204030204" pitchFamily="49" charset="0"/>
              </a:rPr>
              <a:t> %0) #0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%2 = </a:t>
            </a:r>
            <a:r>
              <a:rPr lang="en-US" sz="1600" dirty="0" err="1">
                <a:latin typeface="Consolas" panose="020B0609020204030204" pitchFamily="49" charset="0"/>
              </a:rPr>
              <a:t>alloca</a:t>
            </a:r>
            <a:r>
              <a:rPr lang="en-US" sz="16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;;;;;; snip ;;;;;;;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 i32 %5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declare i32 @printf(i8* </a:t>
            </a:r>
            <a:r>
              <a:rPr lang="en-US" sz="1600" dirty="0" err="1">
                <a:latin typeface="Consolas" panose="020B0609020204030204" pitchFamily="49" charset="0"/>
              </a:rPr>
              <a:t>noundef</a:t>
            </a:r>
            <a:r>
              <a:rPr lang="en-US" sz="1600" dirty="0">
                <a:latin typeface="Consolas" panose="020B0609020204030204" pitchFamily="49" charset="0"/>
              </a:rPr>
              <a:t>, ...) #1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; Function </a:t>
            </a:r>
            <a:r>
              <a:rPr lang="en-US" sz="1600" dirty="0" err="1">
                <a:latin typeface="Consolas" panose="020B0609020204030204" pitchFamily="49" charset="0"/>
              </a:rPr>
              <a:t>Attrs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noinline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nounwind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optnone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uwtable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define </a:t>
            </a:r>
            <a:r>
              <a:rPr lang="en-US" sz="1600" dirty="0" err="1">
                <a:latin typeface="Consolas" panose="020B0609020204030204" pitchFamily="49" charset="0"/>
              </a:rPr>
              <a:t>dso_local</a:t>
            </a:r>
            <a:r>
              <a:rPr lang="en-US" sz="1600" dirty="0">
                <a:latin typeface="Consolas" panose="020B0609020204030204" pitchFamily="49" charset="0"/>
              </a:rPr>
              <a:t> i32 @main() #0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%1 = call i32 @f(i32 </a:t>
            </a:r>
            <a:r>
              <a:rPr lang="en-US" sz="1600" dirty="0" err="1">
                <a:latin typeface="Consolas" panose="020B0609020204030204" pitchFamily="49" charset="0"/>
              </a:rPr>
              <a:t>noundef</a:t>
            </a:r>
            <a:r>
              <a:rPr lang="en-US" sz="1600" dirty="0">
                <a:latin typeface="Consolas" panose="020B0609020204030204" pitchFamily="49" charset="0"/>
              </a:rPr>
              <a:t> 10)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 i32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CC8860-4C57-87CA-E764-34D1EADCD1A8}"/>
              </a:ext>
            </a:extLst>
          </p:cNvPr>
          <p:cNvSpPr/>
          <p:nvPr/>
        </p:nvSpPr>
        <p:spPr>
          <a:xfrm>
            <a:off x="2719786" y="4755250"/>
            <a:ext cx="4064835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32301-4DDE-5F94-CC2B-C9E6C1BE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instructions (</a:t>
            </a:r>
            <a:r>
              <a:rPr lang="en-US" dirty="0" err="1"/>
              <a:t>icmp</a:t>
            </a:r>
            <a:r>
              <a:rPr lang="en-US" dirty="0"/>
              <a:t> )</a:t>
            </a:r>
          </a:p>
          <a:p>
            <a:r>
              <a:rPr lang="en-US" dirty="0"/>
              <a:t>Control flow instructions (</a:t>
            </a:r>
            <a:r>
              <a:rPr lang="en-US" dirty="0" err="1"/>
              <a:t>br</a:t>
            </a:r>
            <a:r>
              <a:rPr lang="en-US" dirty="0"/>
              <a:t> )</a:t>
            </a:r>
          </a:p>
          <a:p>
            <a:r>
              <a:rPr lang="en-US" dirty="0"/>
              <a:t>Unary, binary (add, sub, div, </a:t>
            </a:r>
            <a:r>
              <a:rPr lang="en-US" dirty="0" err="1"/>
              <a:t>mul</a:t>
            </a:r>
            <a:r>
              <a:rPr lang="en-US" dirty="0"/>
              <a:t>), bitwise (</a:t>
            </a:r>
            <a:r>
              <a:rPr lang="en-US" dirty="0" err="1"/>
              <a:t>shl</a:t>
            </a:r>
            <a:r>
              <a:rPr lang="en-US" dirty="0"/>
              <a:t>, </a:t>
            </a:r>
            <a:r>
              <a:rPr lang="en-US" dirty="0" err="1"/>
              <a:t>shr</a:t>
            </a:r>
            <a:r>
              <a:rPr lang="en-US" dirty="0"/>
              <a:t>) operations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3B4687-0664-220F-197C-D62AD1ED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LLVM instructions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E9D74-BC85-5CDC-8DDE-3FF5814D5624}"/>
              </a:ext>
            </a:extLst>
          </p:cNvPr>
          <p:cNvSpPr txBox="1"/>
          <p:nvPr/>
        </p:nvSpPr>
        <p:spPr>
          <a:xfrm>
            <a:off x="7555089" y="5696208"/>
            <a:ext cx="6101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https://llvm.org/docs/LangRef.html#instruction-reference</a:t>
            </a:r>
          </a:p>
        </p:txBody>
      </p:sp>
    </p:spTree>
    <p:extLst>
      <p:ext uri="{BB962C8B-B14F-4D97-AF65-F5344CB8AC3E}">
        <p14:creationId xmlns:p14="http://schemas.microsoft.com/office/powerpoint/2010/main" val="462642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A80BC-6748-97C9-CAFD-A873D8D0F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631C1A-0D11-F968-1BA9-AAAD62AD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https://llvm.org/docs/LangRef.html</a:t>
            </a:r>
            <a:endParaRPr lang="en-US" dirty="0"/>
          </a:p>
          <a:p>
            <a:r>
              <a:rPr lang="en-US" dirty="0">
                <a:hlinkClick r:id="rId4"/>
              </a:rPr>
              <a:t>https://llvm.org/docs/ProgrammersManual.html</a:t>
            </a:r>
            <a:endParaRPr lang="en-US" dirty="0"/>
          </a:p>
          <a:p>
            <a:r>
              <a:rPr lang="en-US" dirty="0"/>
              <a:t>All samples at: </a:t>
            </a:r>
            <a:r>
              <a:rPr lang="en-US" dirty="0">
                <a:hlinkClick r:id="rId5"/>
              </a:rPr>
              <a:t>https://github.com/davsec-teaching/ECS289-ir-samples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F2C50-74BE-2B5E-3CBB-00644C9F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64094-98A8-04ED-7BD9-01777195C816}"/>
              </a:ext>
            </a:extLst>
          </p:cNvPr>
          <p:cNvSpPr txBox="1"/>
          <p:nvPr/>
        </p:nvSpPr>
        <p:spPr>
          <a:xfrm>
            <a:off x="7555089" y="5696208"/>
            <a:ext cx="6101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https://llvm.org/docs/LangRef.html#instruction-reference</a:t>
            </a:r>
          </a:p>
        </p:txBody>
      </p:sp>
    </p:spTree>
    <p:extLst>
      <p:ext uri="{BB962C8B-B14F-4D97-AF65-F5344CB8AC3E}">
        <p14:creationId xmlns:p14="http://schemas.microsoft.com/office/powerpoint/2010/main" val="3300406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53083-2ED4-2511-CAA6-6E5E8DE4E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D3F231-4B85-CAD0-97CA-09C26188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class hierarchy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E4C76-7795-70A0-59EF-E1B5935C3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554" y="651121"/>
            <a:ext cx="5899423" cy="6328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93C876-E272-D305-F66B-D27DDC605D0C}"/>
              </a:ext>
            </a:extLst>
          </p:cNvPr>
          <p:cNvSpPr txBox="1"/>
          <p:nvPr/>
        </p:nvSpPr>
        <p:spPr>
          <a:xfrm>
            <a:off x="654754" y="5425911"/>
            <a:ext cx="4030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https://llvm.org/doxygen/classllvm_1_1Value.html</a:t>
            </a:r>
          </a:p>
        </p:txBody>
      </p:sp>
    </p:spTree>
    <p:extLst>
      <p:ext uri="{BB962C8B-B14F-4D97-AF65-F5344CB8AC3E}">
        <p14:creationId xmlns:p14="http://schemas.microsoft.com/office/powerpoint/2010/main" val="2519339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BE4FB3-4335-593A-9219-B70EDBD2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llvm::Value maintains a list of its users</a:t>
            </a:r>
          </a:p>
          <a:p>
            <a:pPr lvl="1"/>
            <a:r>
              <a:rPr lang="en-US" dirty="0"/>
              <a:t> The instructions or constants that use it</a:t>
            </a:r>
          </a:p>
          <a:p>
            <a:r>
              <a:rPr lang="en-US" dirty="0"/>
              <a:t>value-&gt;users()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996CA-52DE-DA42-9304-227DCE67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users API: def-use chains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7957B4-1503-A021-8445-30FB82DB9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174" y="2665724"/>
            <a:ext cx="5564530" cy="22258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9654DA-FB3F-F087-5856-61828DB787FF}"/>
              </a:ext>
            </a:extLst>
          </p:cNvPr>
          <p:cNvSpPr/>
          <p:nvPr/>
        </p:nvSpPr>
        <p:spPr>
          <a:xfrm>
            <a:off x="5338300" y="3979764"/>
            <a:ext cx="4873403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586A39-4B2E-0C4B-436A-AA5DC92AEDCD}"/>
              </a:ext>
            </a:extLst>
          </p:cNvPr>
          <p:cNvSpPr/>
          <p:nvPr/>
        </p:nvSpPr>
        <p:spPr>
          <a:xfrm>
            <a:off x="4647174" y="3979764"/>
            <a:ext cx="620890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47C458-FC1D-53D1-9611-0AACD96679DF}"/>
              </a:ext>
            </a:extLst>
          </p:cNvPr>
          <p:cNvSpPr/>
          <p:nvPr/>
        </p:nvSpPr>
        <p:spPr>
          <a:xfrm>
            <a:off x="5363180" y="4274851"/>
            <a:ext cx="3193289" cy="323174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74C9B9-9F49-20D8-5480-AE5A5517012B}"/>
              </a:ext>
            </a:extLst>
          </p:cNvPr>
          <p:cNvSpPr/>
          <p:nvPr/>
        </p:nvSpPr>
        <p:spPr>
          <a:xfrm>
            <a:off x="4647175" y="4216065"/>
            <a:ext cx="620890" cy="38195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FC04C-D06A-89A6-7408-3566A4201141}"/>
              </a:ext>
            </a:extLst>
          </p:cNvPr>
          <p:cNvSpPr/>
          <p:nvPr/>
        </p:nvSpPr>
        <p:spPr>
          <a:xfrm>
            <a:off x="4672055" y="4481211"/>
            <a:ext cx="4621534" cy="38195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12016C7-29C5-7404-2CB2-6760B608FEF5}"/>
              </a:ext>
            </a:extLst>
          </p:cNvPr>
          <p:cNvGrpSpPr/>
          <p:nvPr/>
        </p:nvGrpSpPr>
        <p:grpSpPr>
          <a:xfrm>
            <a:off x="10550371" y="2293346"/>
            <a:ext cx="1354670" cy="2741496"/>
            <a:chOff x="9922928" y="2327213"/>
            <a:chExt cx="1354670" cy="274149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26444E-9CA0-73F7-4CA5-DD45FAC0C924}"/>
                </a:ext>
              </a:extLst>
            </p:cNvPr>
            <p:cNvSpPr/>
            <p:nvPr/>
          </p:nvSpPr>
          <p:spPr>
            <a:xfrm>
              <a:off x="9922930" y="2327213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malloc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64039A-3CFD-2FB0-D603-29C1E0F785FA}"/>
                </a:ext>
              </a:extLst>
            </p:cNvPr>
            <p:cNvSpPr/>
            <p:nvPr/>
          </p:nvSpPr>
          <p:spPr>
            <a:xfrm>
              <a:off x="9922929" y="3118766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bitcast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2FB466-E271-D7AA-856B-E30F34BE40E9}"/>
                </a:ext>
              </a:extLst>
            </p:cNvPr>
            <p:cNvSpPr/>
            <p:nvPr/>
          </p:nvSpPr>
          <p:spPr>
            <a:xfrm>
              <a:off x="9922928" y="3873747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storeInst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6686082-F307-6D6C-DEDA-0904987DD4BF}"/>
                </a:ext>
              </a:extLst>
            </p:cNvPr>
            <p:cNvSpPr/>
            <p:nvPr/>
          </p:nvSpPr>
          <p:spPr>
            <a:xfrm>
              <a:off x="9922931" y="4639731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allocaInst</a:t>
              </a:r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D958843-B387-70F6-EE00-F67BA8AA411C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 flipH="1">
              <a:off x="10600263" y="2756191"/>
              <a:ext cx="1" cy="362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CAA4DC-D8FA-C9D1-49DE-CEB13226D61A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10600262" y="3547744"/>
              <a:ext cx="1" cy="3260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DCE4E4B-7E75-5F55-9002-77612F9C4366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10600262" y="4302725"/>
              <a:ext cx="3" cy="33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299FA6E9-94A1-A012-728B-C50DCFF8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113" y="3513877"/>
            <a:ext cx="4505954" cy="6192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4DB4DF-2984-D52C-ACA7-9B0FCFC1385F}"/>
              </a:ext>
            </a:extLst>
          </p:cNvPr>
          <p:cNvSpPr txBox="1"/>
          <p:nvPr/>
        </p:nvSpPr>
        <p:spPr>
          <a:xfrm>
            <a:off x="10415141" y="1813833"/>
            <a:ext cx="1625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Def-use chain</a:t>
            </a:r>
          </a:p>
        </p:txBody>
      </p:sp>
    </p:spTree>
    <p:extLst>
      <p:ext uri="{BB962C8B-B14F-4D97-AF65-F5344CB8AC3E}">
        <p14:creationId xmlns:p14="http://schemas.microsoft.com/office/powerpoint/2010/main" val="146049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2B139F-60D2-7FF0-52EE-5A4E241F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custom RTTI </a:t>
            </a:r>
          </a:p>
          <a:p>
            <a:r>
              <a:rPr lang="en-US" dirty="0"/>
              <a:t>Three main APIs</a:t>
            </a:r>
          </a:p>
          <a:p>
            <a:pPr lvl="1"/>
            <a:r>
              <a:rPr lang="en-US" dirty="0"/>
              <a:t>isa&lt;&gt;, cast&lt;&gt;, </a:t>
            </a:r>
            <a:r>
              <a:rPr lang="en-US" dirty="0" err="1"/>
              <a:t>dyn_cast</a:t>
            </a:r>
            <a:r>
              <a:rPr lang="en-US" dirty="0"/>
              <a:t>&lt;&gt;</a:t>
            </a:r>
          </a:p>
          <a:p>
            <a:r>
              <a:rPr lang="en-US" dirty="0"/>
              <a:t>For example: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CallInst</a:t>
            </a:r>
            <a:r>
              <a:rPr lang="en-US" dirty="0">
                <a:latin typeface="Consolas" panose="020B0609020204030204" pitchFamily="49" charset="0"/>
              </a:rPr>
              <a:t>* CI = …;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Instruction* I = CI;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errs() &lt;&lt; isa&lt;</a:t>
            </a:r>
            <a:r>
              <a:rPr lang="en-US" dirty="0" err="1">
                <a:latin typeface="Consolas" panose="020B0609020204030204" pitchFamily="49" charset="0"/>
              </a:rPr>
              <a:t>CallInst</a:t>
            </a:r>
            <a:r>
              <a:rPr lang="en-US" dirty="0">
                <a:latin typeface="Consolas" panose="020B0609020204030204" pitchFamily="49" charset="0"/>
              </a:rPr>
              <a:t>&gt;(I) &lt;&lt; “ “ &lt;&lt; isa&lt;</a:t>
            </a:r>
            <a:r>
              <a:rPr lang="en-US" dirty="0" err="1">
                <a:latin typeface="Consolas" panose="020B0609020204030204" pitchFamily="49" charset="0"/>
              </a:rPr>
              <a:t>StoreInst</a:t>
            </a:r>
            <a:r>
              <a:rPr lang="en-US" dirty="0">
                <a:latin typeface="Consolas" panose="020B0609020204030204" pitchFamily="49" charset="0"/>
              </a:rPr>
              <a:t>&gt;(I) &lt;&lt; “\n”; // will print true 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D6687E-4732-79FA-49A0-D6EECDCF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RTTI (runtime type identification)</a:t>
            </a:r>
          </a:p>
        </p:txBody>
      </p:sp>
    </p:spTree>
    <p:extLst>
      <p:ext uri="{BB962C8B-B14F-4D97-AF65-F5344CB8AC3E}">
        <p14:creationId xmlns:p14="http://schemas.microsoft.com/office/powerpoint/2010/main" val="139151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AA553-9D4C-FA43-F2CE-83F5E6C27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189C1-DFC3-DB9E-F026-691B55085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 (int a, int b) {</a:t>
            </a:r>
          </a:p>
          <a:p>
            <a:r>
              <a:rPr lang="en-US" dirty="0"/>
              <a:t>	int p = a – b;</a:t>
            </a:r>
          </a:p>
          <a:p>
            <a:r>
              <a:rPr lang="en-US" dirty="0"/>
              <a:t>	int q = a + b;</a:t>
            </a:r>
          </a:p>
          <a:p>
            <a:r>
              <a:rPr lang="en-US" dirty="0"/>
              <a:t>	int r = 0;</a:t>
            </a:r>
          </a:p>
          <a:p>
            <a:r>
              <a:rPr lang="en-US" dirty="0"/>
              <a:t>	int s = q++;</a:t>
            </a:r>
          </a:p>
          <a:p>
            <a:r>
              <a:rPr lang="en-US" dirty="0"/>
              <a:t>	if (a &gt; 10) {</a:t>
            </a:r>
          </a:p>
          <a:p>
            <a:r>
              <a:rPr lang="en-US" dirty="0"/>
              <a:t>		r = q – 10;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r = q + 10;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 = q + 4;</a:t>
            </a:r>
          </a:p>
          <a:p>
            <a:r>
              <a:rPr lang="en-US" dirty="0"/>
              <a:t>	if (q == 10) {</a:t>
            </a:r>
          </a:p>
          <a:p>
            <a:r>
              <a:rPr lang="en-US" dirty="0"/>
              <a:t>		p = 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p + q + r;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A700D8-F2EE-FF07-E61C-C3960A51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dead code elimination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3BAD0C-4D78-A199-665A-CF7EC93B7A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DCE – need program analysis to tell us which variable assignments are “live” at which program points</a:t>
            </a:r>
          </a:p>
          <a:p>
            <a:r>
              <a:rPr lang="en-US" dirty="0"/>
              <a:t>If an assignment is not “live” after the program point that defines it, then the assignment is dead code and can be removed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26990-5E31-A887-06EC-AB113A1C71DF}"/>
              </a:ext>
            </a:extLst>
          </p:cNvPr>
          <p:cNvSpPr/>
          <p:nvPr/>
        </p:nvSpPr>
        <p:spPr>
          <a:xfrm>
            <a:off x="6555032" y="1026543"/>
            <a:ext cx="2220668" cy="332357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6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088834-3E9A-29E5-F7CC-943DAE673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LLVM provides the </a:t>
            </a:r>
            <a:r>
              <a:rPr lang="en-US" dirty="0" err="1"/>
              <a:t>IRBuilder</a:t>
            </a:r>
            <a:r>
              <a:rPr lang="en-US" dirty="0"/>
              <a:t> class to add IR instructions</a:t>
            </a:r>
          </a:p>
          <a:p>
            <a:pPr lvl="1"/>
            <a:r>
              <a:rPr lang="en-US" dirty="0" err="1"/>
              <a:t>IRBuilder</a:t>
            </a:r>
            <a:r>
              <a:rPr lang="en-US" dirty="0"/>
              <a:t>&lt;&gt; builder(</a:t>
            </a:r>
            <a:r>
              <a:rPr lang="en-US" dirty="0" err="1"/>
              <a:t>inst</a:t>
            </a:r>
            <a:r>
              <a:rPr lang="en-US" dirty="0"/>
              <a:t>);</a:t>
            </a:r>
          </a:p>
          <a:p>
            <a:r>
              <a:rPr lang="en-US" dirty="0"/>
              <a:t> Provides API for the creation of all types of IR instructions</a:t>
            </a:r>
          </a:p>
          <a:p>
            <a:pPr lvl="1"/>
            <a:r>
              <a:rPr lang="en-US" dirty="0">
                <a:hlinkClick r:id="rId2"/>
              </a:rPr>
              <a:t>https://llvm.org/doxygen/classllvm_1_1IRBuilder.html</a:t>
            </a:r>
            <a:endParaRPr lang="en-US" dirty="0"/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7B993E-A2FD-86C2-4A6C-4EC2D107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IRBuilder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852340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E241C89-4904-D785-EC80-5B8A1B5A6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298D805-9355-9E69-D4F6-9E0CAC46C4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Writing an LLVM pass</a:t>
            </a:r>
          </a:p>
        </p:txBody>
      </p:sp>
    </p:spTree>
    <p:extLst>
      <p:ext uri="{BB962C8B-B14F-4D97-AF65-F5344CB8AC3E}">
        <p14:creationId xmlns:p14="http://schemas.microsoft.com/office/powerpoint/2010/main" val="896073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C5463-D844-27C5-0AF8-D2E993E84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4FD339-35D5-2C78-4083-FD348634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DRAMs and SSDs, a third category of memory technology is slowly growing in popularity</a:t>
            </a:r>
          </a:p>
          <a:p>
            <a:pPr lvl="1"/>
            <a:r>
              <a:rPr lang="en-US" dirty="0"/>
              <a:t>These technologies (Intel Optane, and more recently CXL) have a latency characteristic that is faster than SSDs, but slower than DRAMS</a:t>
            </a:r>
          </a:p>
          <a:p>
            <a:pPr lvl="1"/>
            <a:r>
              <a:rPr lang="en-US" dirty="0"/>
              <a:t>And many of them can be transparently accessed like DRAM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mov %</a:t>
            </a:r>
            <a:r>
              <a:rPr lang="en-US" dirty="0" err="1">
                <a:latin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</a:rPr>
              <a:t>, [%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] ;; 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 contains a memory access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E0194C-4A57-DA94-71F9-356E9510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newer memories</a:t>
            </a:r>
          </a:p>
        </p:txBody>
      </p:sp>
    </p:spTree>
    <p:extLst>
      <p:ext uri="{BB962C8B-B14F-4D97-AF65-F5344CB8AC3E}">
        <p14:creationId xmlns:p14="http://schemas.microsoft.com/office/powerpoint/2010/main" val="3498788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452CA-5FEC-3949-01B3-EDDE48F67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DADF96-40D4-AFEE-882C-FD7D1F0CB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Compiler’s goal – given a C program, identify heap allocations that are “rarely” accessed and move them to this type of “slow” memory</a:t>
            </a:r>
          </a:p>
          <a:p>
            <a:r>
              <a:rPr lang="en-US" dirty="0"/>
              <a:t>Keep the DRAM available for frequently used heap objects</a:t>
            </a:r>
          </a:p>
          <a:p>
            <a:r>
              <a:rPr lang="en-US" dirty="0"/>
              <a:t>Assume a library provides a function </a:t>
            </a:r>
            <a:r>
              <a:rPr lang="en-US" dirty="0" err="1">
                <a:latin typeface="Consolas" panose="020B0609020204030204" pitchFamily="49" charset="0"/>
              </a:rPr>
              <a:t>slow_malloc</a:t>
            </a:r>
            <a:r>
              <a:rPr lang="en-US" dirty="0"/>
              <a:t> to allocate an object on this slow memory</a:t>
            </a:r>
          </a:p>
          <a:p>
            <a:r>
              <a:rPr lang="en-US" dirty="0"/>
              <a:t>Simplification – assume that all pointers to heap memory are on the stack and are not copied to any other variable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34E3B4-3C8A-BCD8-0373-411F6019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289326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E0301-E527-6565-C368-6028789F9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67543B-4D7E-49FF-34A9-B305CD439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</a:t>
            </a:r>
            <a:r>
              <a:rPr lang="en-US" sz="1600" dirty="0" err="1">
                <a:latin typeface="Consolas" panose="020B0609020204030204" pitchFamily="49" charset="0"/>
              </a:rPr>
              <a:t>slow_malloc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*p++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E38638-6F79-3514-51AE-F943E273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optimization problem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D7076B-8061-95D2-BC8F-EBB6FDAAA9E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12D2A-C708-BB05-AB2E-BCF0DD326250}"/>
              </a:ext>
            </a:extLst>
          </p:cNvPr>
          <p:cNvSpPr/>
          <p:nvPr/>
        </p:nvSpPr>
        <p:spPr>
          <a:xfrm>
            <a:off x="8381166" y="2706095"/>
            <a:ext cx="3720524" cy="435656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748E18-1CA6-7EDE-8B51-615A66E28948}"/>
              </a:ext>
            </a:extLst>
          </p:cNvPr>
          <p:cNvSpPr txBox="1"/>
          <p:nvPr/>
        </p:nvSpPr>
        <p:spPr>
          <a:xfrm>
            <a:off x="9105234" y="2217827"/>
            <a:ext cx="184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544941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882022-5495-6E5A-6303-BBEDD773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LLVM provides libraries that allow you to access and manipulate IR instructions</a:t>
            </a:r>
          </a:p>
          <a:p>
            <a:pPr lvl="1"/>
            <a:r>
              <a:rPr lang="en-US" dirty="0"/>
              <a:t>Add new code, remove code, modify code</a:t>
            </a:r>
          </a:p>
          <a:p>
            <a:pPr lvl="1"/>
            <a:r>
              <a:rPr lang="en-US" dirty="0"/>
              <a:t>You must link with these libraries</a:t>
            </a:r>
          </a:p>
          <a:p>
            <a:r>
              <a:rPr lang="en-US" dirty="0"/>
              <a:t>Find an existing repo and clone it :)</a:t>
            </a:r>
          </a:p>
          <a:p>
            <a:pPr lvl="1"/>
            <a:r>
              <a:rPr lang="en-US" dirty="0">
                <a:hlinkClick r:id="rId2"/>
              </a:rPr>
              <a:t>https://github.com/sampsyo/llvm-pass-skeleton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7FD4AF-7397-DCC5-2D9B-1E50B321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9511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70D006-CFAE-3792-6D6E-535368E8D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Find all the heap allocation sites</a:t>
            </a:r>
          </a:p>
          <a:p>
            <a:r>
              <a:rPr lang="en-US" dirty="0"/>
              <a:t>Step 3: Track the heap pointers</a:t>
            </a:r>
          </a:p>
          <a:p>
            <a:r>
              <a:rPr lang="en-US" dirty="0"/>
              <a:t>Step 4: Count how many times they are accessed</a:t>
            </a:r>
          </a:p>
          <a:p>
            <a:r>
              <a:rPr lang="en-US" dirty="0"/>
              <a:t>Step 5: Replace the ones accessed less than 2 times with </a:t>
            </a:r>
            <a:r>
              <a:rPr lang="en-US" dirty="0" err="1">
                <a:latin typeface="Consolas" panose="020B0609020204030204" pitchFamily="49" charset="0"/>
              </a:rPr>
              <a:t>slow_malloc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F7FD41-8A73-7BA9-11B3-7F6EEFEB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live-coding</a:t>
            </a:r>
          </a:p>
        </p:txBody>
      </p:sp>
    </p:spTree>
    <p:extLst>
      <p:ext uri="{BB962C8B-B14F-4D97-AF65-F5344CB8AC3E}">
        <p14:creationId xmlns:p14="http://schemas.microsoft.com/office/powerpoint/2010/main" val="37773243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5ED4FE-A318-0A87-403A-E42FEB8C8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D6106-90FE-EA0C-DA25-3D59A49EC8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LLVM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615330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805F2C-651F-FBE7-012A-CB683815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Recap</a:t>
            </a:r>
          </a:p>
          <a:p>
            <a:r>
              <a:rPr lang="en-US" dirty="0"/>
              <a:t>Live coding: LLVM optimization case-study</a:t>
            </a:r>
          </a:p>
          <a:p>
            <a:r>
              <a:rPr lang="en-US" dirty="0"/>
              <a:t>Live coding: LLVM instrumentation case-study</a:t>
            </a:r>
          </a:p>
          <a:p>
            <a:r>
              <a:rPr lang="en-US" dirty="0"/>
              <a:t>Discussions about case-studies</a:t>
            </a:r>
          </a:p>
          <a:p>
            <a:r>
              <a:rPr lang="en-US" dirty="0"/>
              <a:t>How to read a paper</a:t>
            </a:r>
          </a:p>
          <a:p>
            <a:r>
              <a:rPr lang="en-US" dirty="0"/>
              <a:t>Common compiler optimizations</a:t>
            </a:r>
          </a:p>
          <a:p>
            <a:r>
              <a:rPr lang="en-US" dirty="0"/>
              <a:t>Data flow analysis</a:t>
            </a:r>
          </a:p>
          <a:p>
            <a:r>
              <a:rPr lang="en-US" dirty="0"/>
              <a:t>Pointer analysis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F1C93F-3013-030A-4793-5A209E72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5E6D74-11DF-DFB9-A1CD-5E0849FC5ECA}"/>
              </a:ext>
            </a:extLst>
          </p:cNvPr>
          <p:cNvCxnSpPr/>
          <p:nvPr/>
        </p:nvCxnSpPr>
        <p:spPr>
          <a:xfrm>
            <a:off x="0" y="3894666"/>
            <a:ext cx="1219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901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946025-6398-502E-63F3-16D77B883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CXL memory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A185EF-8A08-593A-2D5B-13F51228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memory hierarchy</a:t>
            </a:r>
          </a:p>
        </p:txBody>
      </p:sp>
      <p:pic>
        <p:nvPicPr>
          <p:cNvPr id="6" name="Picture 2" descr="Bridging the Latency Gap with CXL">
            <a:extLst>
              <a:ext uri="{FF2B5EF4-FFF2-40B4-BE49-F238E27FC236}">
                <a16:creationId xmlns:a16="http://schemas.microsoft.com/office/drawing/2014/main" id="{738CEC1E-63EA-8A09-AA0C-F1194798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956" y="152071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B099F3-AAEC-B1D0-52D7-848C6E2532F3}"/>
              </a:ext>
            </a:extLst>
          </p:cNvPr>
          <p:cNvSpPr txBox="1"/>
          <p:nvPr/>
        </p:nvSpPr>
        <p:spPr>
          <a:xfrm>
            <a:off x="7715956" y="1906265"/>
            <a:ext cx="252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Very “hot”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71924-37DC-9148-7626-23EE3DAD1F97}"/>
              </a:ext>
            </a:extLst>
          </p:cNvPr>
          <p:cNvSpPr txBox="1"/>
          <p:nvPr/>
        </p:nvSpPr>
        <p:spPr>
          <a:xfrm>
            <a:off x="7715956" y="2518212"/>
            <a:ext cx="181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“Hot”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E8E57-212D-2C88-6243-4F4A86FB2B1F}"/>
              </a:ext>
            </a:extLst>
          </p:cNvPr>
          <p:cNvSpPr txBox="1"/>
          <p:nvPr/>
        </p:nvSpPr>
        <p:spPr>
          <a:xfrm>
            <a:off x="7715956" y="3248986"/>
            <a:ext cx="3317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Rarely-accessed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26B5E-3BF8-7ABC-2695-864770DDA863}"/>
              </a:ext>
            </a:extLst>
          </p:cNvPr>
          <p:cNvSpPr/>
          <p:nvPr/>
        </p:nvSpPr>
        <p:spPr>
          <a:xfrm>
            <a:off x="3386804" y="2836266"/>
            <a:ext cx="4064835" cy="1244202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4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F057DC-A4B7-AF6D-DE5A-F72481CD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</a:t>
            </a:r>
          </a:p>
          <a:p>
            <a:r>
              <a:rPr lang="en-US" dirty="0"/>
              <a:t>Compilation, linking, and LTO</a:t>
            </a:r>
          </a:p>
          <a:p>
            <a:r>
              <a:rPr lang="en-US" dirty="0"/>
              <a:t>Computer architecture background</a:t>
            </a:r>
          </a:p>
          <a:p>
            <a:r>
              <a:rPr lang="en-US" dirty="0"/>
              <a:t>Case study: sample optimization</a:t>
            </a:r>
          </a:p>
          <a:p>
            <a:pPr lvl="1"/>
            <a:r>
              <a:rPr lang="en-US" dirty="0"/>
              <a:t>LLVM IR introduction</a:t>
            </a:r>
          </a:p>
          <a:p>
            <a:pPr lvl="1"/>
            <a:r>
              <a:rPr lang="en-US" dirty="0"/>
              <a:t>Live coding – optimization pass</a:t>
            </a:r>
          </a:p>
          <a:p>
            <a:r>
              <a:rPr lang="en-US" dirty="0"/>
              <a:t>How to read a paper?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131AEF-2333-F014-A499-9AA4D24F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AE47E-E0EF-774B-BF1B-09B2ED5AAFAC}"/>
              </a:ext>
            </a:extLst>
          </p:cNvPr>
          <p:cNvCxnSpPr/>
          <p:nvPr/>
        </p:nvCxnSpPr>
        <p:spPr>
          <a:xfrm>
            <a:off x="0" y="4811147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503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8052A-E37D-1EC4-7230-376B1A023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A2C989-47F0-32FA-E77C-3C376939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automatically rewrite the application to store less frequently used data on CXL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848EBF-749A-5EFA-65D5-6CB6C600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optimization</a:t>
            </a:r>
          </a:p>
        </p:txBody>
      </p:sp>
      <p:pic>
        <p:nvPicPr>
          <p:cNvPr id="2" name="Picture 2" descr="Bridging the Latency Gap with CXL">
            <a:extLst>
              <a:ext uri="{FF2B5EF4-FFF2-40B4-BE49-F238E27FC236}">
                <a16:creationId xmlns:a16="http://schemas.microsoft.com/office/drawing/2014/main" id="{A4BFD3D7-D907-04F3-F399-8A6E78992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956" y="152071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941E55-FBB5-BED4-1F17-0D66C08E1B86}"/>
              </a:ext>
            </a:extLst>
          </p:cNvPr>
          <p:cNvSpPr txBox="1"/>
          <p:nvPr/>
        </p:nvSpPr>
        <p:spPr>
          <a:xfrm>
            <a:off x="7715956" y="1906265"/>
            <a:ext cx="252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Very “hot”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DD85E6-81FB-6D0C-8212-1E8417C1D62E}"/>
              </a:ext>
            </a:extLst>
          </p:cNvPr>
          <p:cNvSpPr txBox="1"/>
          <p:nvPr/>
        </p:nvSpPr>
        <p:spPr>
          <a:xfrm>
            <a:off x="7715956" y="2518212"/>
            <a:ext cx="181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“Hot”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EC4FB-D4A5-0429-8B09-240F9385FBA7}"/>
              </a:ext>
            </a:extLst>
          </p:cNvPr>
          <p:cNvSpPr txBox="1"/>
          <p:nvPr/>
        </p:nvSpPr>
        <p:spPr>
          <a:xfrm>
            <a:off x="7715956" y="3248986"/>
            <a:ext cx="3317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Rarely-accessed data</a:t>
            </a:r>
          </a:p>
        </p:txBody>
      </p:sp>
    </p:spTree>
    <p:extLst>
      <p:ext uri="{BB962C8B-B14F-4D97-AF65-F5344CB8AC3E}">
        <p14:creationId xmlns:p14="http://schemas.microsoft.com/office/powerpoint/2010/main" val="40879507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773FAA-F70A-0AA5-7B73-7331CEC8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This type of memory can be accessed transparently like DRAM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mov %</a:t>
            </a:r>
            <a:r>
              <a:rPr lang="en-US" dirty="0" err="1">
                <a:latin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</a:rPr>
              <a:t>, [%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] ;; 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 contains a memory access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We have a library that provides a function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slow_malloc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allocate memory on such memory devices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81F365-368B-16A1-7910-4E63AC1F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optimization</a:t>
            </a:r>
          </a:p>
        </p:txBody>
      </p:sp>
    </p:spTree>
    <p:extLst>
      <p:ext uri="{BB962C8B-B14F-4D97-AF65-F5344CB8AC3E}">
        <p14:creationId xmlns:p14="http://schemas.microsoft.com/office/powerpoint/2010/main" val="23118148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C3B5F-B010-4594-6CFE-2E1BDF0C4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8C900C-8167-A2CA-C549-0B3D64690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</a:t>
            </a:r>
            <a:r>
              <a:rPr lang="en-US" sz="1600" dirty="0" err="1">
                <a:latin typeface="Consolas" panose="020B0609020204030204" pitchFamily="49" charset="0"/>
              </a:rPr>
              <a:t>slow_malloc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*p++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391915-E2CD-F3D3-CE30-D927258D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optimization problem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70B4E0-2B56-79C6-996E-48F471FDA4E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4AA4B4-CFB9-D19C-7915-D27428FF1676}"/>
              </a:ext>
            </a:extLst>
          </p:cNvPr>
          <p:cNvSpPr/>
          <p:nvPr/>
        </p:nvSpPr>
        <p:spPr>
          <a:xfrm>
            <a:off x="8381166" y="2706095"/>
            <a:ext cx="3720524" cy="435656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54D68-02F8-C823-CCFE-52B18EDD7711}"/>
              </a:ext>
            </a:extLst>
          </p:cNvPr>
          <p:cNvSpPr txBox="1"/>
          <p:nvPr/>
        </p:nvSpPr>
        <p:spPr>
          <a:xfrm>
            <a:off x="9105234" y="2217827"/>
            <a:ext cx="184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718799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79E99-328F-ACFE-3093-858E21C5B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C0E209-1C10-F12B-098F-358829E0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LLVM IR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D0450-C69B-293E-9C15-9BF177C44B56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A5544A-9C9C-65A6-4761-6EEF8D2EBCA3}"/>
              </a:ext>
            </a:extLst>
          </p:cNvPr>
          <p:cNvSpPr/>
          <p:nvPr/>
        </p:nvSpPr>
        <p:spPr>
          <a:xfrm>
            <a:off x="2443305" y="2801816"/>
            <a:ext cx="7450972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E682C-7DC3-1701-1CD0-84BD528BB6B0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EC9F5D-CCC1-1471-BC99-213891BD32C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896330" y="3300047"/>
            <a:ext cx="546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6E250-6F0D-BF06-5DDA-1B281B105A3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94277" y="3300047"/>
            <a:ext cx="5440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D5C02D-6328-B4CE-B78E-75F32679FDA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A09E85-C3E1-6E27-9CEC-897B53A5AF7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1FDC91F7-093A-8AB5-7FD7-E29B06B8C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08848EF6-1C6C-447C-A2E2-2CAA6B6BF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0C8B5B40-5802-87A2-94FE-6CA6165F1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E21F955E-9236-A21F-918C-08121E139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B059C4-2370-AEC2-BB0E-68800B2A0068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2FD96E-E8B9-C874-4B1C-08E82780F851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2A205A-640B-F96C-F011-65BEE7539236}"/>
              </a:ext>
            </a:extLst>
          </p:cNvPr>
          <p:cNvCxnSpPr>
            <a:cxnSpLocks/>
          </p:cNvCxnSpPr>
          <p:nvPr/>
        </p:nvCxnSpPr>
        <p:spPr>
          <a:xfrm flipV="1">
            <a:off x="2297723" y="3300047"/>
            <a:ext cx="0" cy="1260232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AF3127-2446-6806-3DE8-D732AA873A35}"/>
              </a:ext>
            </a:extLst>
          </p:cNvPr>
          <p:cNvCxnSpPr>
            <a:cxnSpLocks/>
          </p:cNvCxnSpPr>
          <p:nvPr/>
        </p:nvCxnSpPr>
        <p:spPr>
          <a:xfrm flipV="1">
            <a:off x="9999785" y="3300047"/>
            <a:ext cx="0" cy="1249755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7131AA-2B14-EF92-D893-F9E5295349AB}"/>
              </a:ext>
            </a:extLst>
          </p:cNvPr>
          <p:cNvSpPr txBox="1"/>
          <p:nvPr/>
        </p:nvSpPr>
        <p:spPr>
          <a:xfrm>
            <a:off x="1425185" y="4563906"/>
            <a:ext cx="295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High-level IR: </a:t>
            </a:r>
            <a:r>
              <a:rPr lang="en-US" sz="2400" b="1" i="1" u="sng" dirty="0"/>
              <a:t>LLVM IR</a:t>
            </a:r>
            <a:endParaRPr lang="en-US" sz="2400" b="1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25172-A71E-167E-A3A4-6805FD37AA47}"/>
              </a:ext>
            </a:extLst>
          </p:cNvPr>
          <p:cNvSpPr txBox="1"/>
          <p:nvPr/>
        </p:nvSpPr>
        <p:spPr>
          <a:xfrm>
            <a:off x="9000788" y="4542057"/>
            <a:ext cx="1716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Low-level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371662-F89F-6010-7FFB-F11CCC22EAC0}"/>
              </a:ext>
            </a:extLst>
          </p:cNvPr>
          <p:cNvSpPr/>
          <p:nvPr/>
        </p:nvSpPr>
        <p:spPr>
          <a:xfrm>
            <a:off x="2559381" y="2859407"/>
            <a:ext cx="1119867" cy="889591"/>
          </a:xfrm>
          <a:prstGeom prst="rect">
            <a:avLst/>
          </a:prstGeom>
          <a:solidFill>
            <a:srgbClr val="DDDD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CXL Allocate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EA887D-6763-7B4C-4C25-DCA6DCFD5A25}"/>
              </a:ext>
            </a:extLst>
          </p:cNvPr>
          <p:cNvSpPr/>
          <p:nvPr/>
        </p:nvSpPr>
        <p:spPr>
          <a:xfrm>
            <a:off x="3785090" y="285940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>
                <a:ln w="0"/>
                <a:solidFill>
                  <a:srgbClr val="022850"/>
                </a:solidFill>
                <a:effectLst>
                  <a:outerShdw blurRad="38100" dist="19050" dir="2700000" algn="tl" rotWithShape="0">
                    <a:srgbClr val="022850">
                      <a:alpha val="40000"/>
                    </a:srgbClr>
                  </a:outerShdw>
                </a:effectLst>
              </a:rPr>
              <a:t>Dead code elimination</a:t>
            </a:r>
            <a:endParaRPr lang="en-US" sz="1600" dirty="0">
              <a:ln w="0"/>
              <a:solidFill>
                <a:srgbClr val="022850"/>
              </a:solidFill>
              <a:effectLst>
                <a:outerShdw blurRad="38100" dist="19050" dir="2700000" algn="tl" rotWithShape="0">
                  <a:srgbClr val="02285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F4F8-DCE8-7FC8-C289-539012073085}"/>
              </a:ext>
            </a:extLst>
          </p:cNvPr>
          <p:cNvSpPr/>
          <p:nvPr/>
        </p:nvSpPr>
        <p:spPr>
          <a:xfrm>
            <a:off x="4991053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079535-619A-0A88-266B-58D16F28D38D}"/>
              </a:ext>
            </a:extLst>
          </p:cNvPr>
          <p:cNvSpPr/>
          <p:nvPr/>
        </p:nvSpPr>
        <p:spPr>
          <a:xfrm>
            <a:off x="6197016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>
                <a:ln w="0"/>
                <a:solidFill>
                  <a:srgbClr val="022850"/>
                </a:solidFill>
                <a:effectLst>
                  <a:outerShdw blurRad="38100" dist="19050" dir="2700000" algn="tl" rotWithShape="0">
                    <a:srgbClr val="022850">
                      <a:alpha val="40000"/>
                    </a:srgbClr>
                  </a:outerShdw>
                </a:effectLst>
              </a:rPr>
              <a:t>Dead store elimination</a:t>
            </a:r>
            <a:endParaRPr lang="en-US" sz="1600" dirty="0">
              <a:ln w="0"/>
              <a:solidFill>
                <a:srgbClr val="022850"/>
              </a:solidFill>
              <a:effectLst>
                <a:outerShdw blurRad="38100" dist="19050" dir="2700000" algn="tl" rotWithShape="0">
                  <a:srgbClr val="02285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B16A-19D6-6752-6766-5BAB431A35B1}"/>
              </a:ext>
            </a:extLst>
          </p:cNvPr>
          <p:cNvSpPr/>
          <p:nvPr/>
        </p:nvSpPr>
        <p:spPr>
          <a:xfrm>
            <a:off x="7398962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unroll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1910FE-94EE-0D20-A534-31667A65074B}"/>
              </a:ext>
            </a:extLst>
          </p:cNvPr>
          <p:cNvSpPr/>
          <p:nvPr/>
        </p:nvSpPr>
        <p:spPr>
          <a:xfrm>
            <a:off x="8579914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SROA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CAE4C-B659-8CBB-EEF8-B3194C29CEEC}"/>
              </a:ext>
            </a:extLst>
          </p:cNvPr>
          <p:cNvSpPr txBox="1"/>
          <p:nvPr/>
        </p:nvSpPr>
        <p:spPr>
          <a:xfrm>
            <a:off x="4052916" y="503749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https://llvm.org/docs/Passes.html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D0FD0-D593-12DE-EB69-900EA504A1CA}"/>
              </a:ext>
            </a:extLst>
          </p:cNvPr>
          <p:cNvSpPr txBox="1"/>
          <p:nvPr/>
        </p:nvSpPr>
        <p:spPr>
          <a:xfrm>
            <a:off x="5205307" y="2265777"/>
            <a:ext cx="178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LLVM passes</a:t>
            </a:r>
          </a:p>
        </p:txBody>
      </p:sp>
    </p:spTree>
    <p:extLst>
      <p:ext uri="{BB962C8B-B14F-4D97-AF65-F5344CB8AC3E}">
        <p14:creationId xmlns:p14="http://schemas.microsoft.com/office/powerpoint/2010/main" val="14572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D6ED86-4F34-EC7B-3805-126B74E01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293" y="696277"/>
            <a:ext cx="5633413" cy="50464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using namespace llvm;</a:t>
            </a:r>
          </a:p>
          <a:p>
            <a:endParaRPr lang="en-US" dirty="0"/>
          </a:p>
          <a:p>
            <a:r>
              <a:rPr lang="en-US" dirty="0"/>
              <a:t>namespace {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SkeletonPass</a:t>
            </a:r>
            <a:r>
              <a:rPr lang="en-US" dirty="0"/>
              <a:t> : public </a:t>
            </a:r>
            <a:r>
              <a:rPr lang="en-US" dirty="0" err="1"/>
              <a:t>PassInfoMixin</a:t>
            </a:r>
            <a:r>
              <a:rPr lang="en-US" dirty="0"/>
              <a:t>&lt;</a:t>
            </a:r>
            <a:r>
              <a:rPr lang="en-US" dirty="0" err="1"/>
              <a:t>SkeletonPass</a:t>
            </a:r>
            <a:r>
              <a:rPr lang="en-US" dirty="0"/>
              <a:t>&gt;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PreservedAnalyses</a:t>
            </a:r>
            <a:r>
              <a:rPr lang="en-US" dirty="0"/>
              <a:t> run(Module &amp;M, </a:t>
            </a:r>
            <a:r>
              <a:rPr lang="en-US" dirty="0" err="1"/>
              <a:t>ModuleAnalysisManager</a:t>
            </a:r>
            <a:r>
              <a:rPr lang="en-US" dirty="0"/>
              <a:t> &amp;AM) {</a:t>
            </a:r>
          </a:p>
          <a:p>
            <a:r>
              <a:rPr lang="en-US" dirty="0"/>
              <a:t>        return </a:t>
            </a:r>
            <a:r>
              <a:rPr lang="en-US" dirty="0" err="1"/>
              <a:t>PreservedAnalyses</a:t>
            </a:r>
            <a:r>
              <a:rPr lang="en-US" dirty="0"/>
              <a:t>::all();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extern "C" LLVM_ATTRIBUTE_WEAK ::llvm::</a:t>
            </a:r>
            <a:r>
              <a:rPr lang="en-US" dirty="0" err="1"/>
              <a:t>PassPluginLibraryInfo</a:t>
            </a:r>
            <a:endParaRPr lang="en-US" dirty="0"/>
          </a:p>
          <a:p>
            <a:r>
              <a:rPr lang="en-US" dirty="0" err="1"/>
              <a:t>llvmGetPassPluginInfo</a:t>
            </a:r>
            <a:r>
              <a:rPr lang="en-US" dirty="0"/>
              <a:t>() {</a:t>
            </a:r>
          </a:p>
          <a:p>
            <a:r>
              <a:rPr lang="en-US" dirty="0"/>
              <a:t>    return {</a:t>
            </a:r>
          </a:p>
          <a:p>
            <a:r>
              <a:rPr lang="en-US" dirty="0"/>
              <a:t>        .</a:t>
            </a:r>
            <a:r>
              <a:rPr lang="en-US" dirty="0" err="1"/>
              <a:t>APIVersion</a:t>
            </a:r>
            <a:r>
              <a:rPr lang="en-US" dirty="0"/>
              <a:t> = LLVM_PLUGIN_API_VERSION,</a:t>
            </a:r>
          </a:p>
          <a:p>
            <a:r>
              <a:rPr lang="en-US" dirty="0"/>
              <a:t>        .</a:t>
            </a:r>
            <a:r>
              <a:rPr lang="en-US" dirty="0" err="1"/>
              <a:t>PluginName</a:t>
            </a:r>
            <a:r>
              <a:rPr lang="en-US" dirty="0"/>
              <a:t> = "Skeleton pass",</a:t>
            </a:r>
          </a:p>
          <a:p>
            <a:r>
              <a:rPr lang="en-US" dirty="0"/>
              <a:t>        .</a:t>
            </a:r>
            <a:r>
              <a:rPr lang="en-US" dirty="0" err="1"/>
              <a:t>PluginVersion</a:t>
            </a:r>
            <a:r>
              <a:rPr lang="en-US" dirty="0"/>
              <a:t> = "v0.1",</a:t>
            </a:r>
          </a:p>
          <a:p>
            <a:r>
              <a:rPr lang="en-US" dirty="0"/>
              <a:t>        .</a:t>
            </a:r>
            <a:r>
              <a:rPr lang="en-US" dirty="0" err="1"/>
              <a:t>RegisterPassBuilderCallbacks</a:t>
            </a:r>
            <a:r>
              <a:rPr lang="en-US" dirty="0"/>
              <a:t> = [](</a:t>
            </a:r>
            <a:r>
              <a:rPr lang="en-US" dirty="0" err="1"/>
              <a:t>PassBuilder</a:t>
            </a:r>
            <a:r>
              <a:rPr lang="en-US" dirty="0"/>
              <a:t> &amp;PB) {</a:t>
            </a:r>
          </a:p>
          <a:p>
            <a:r>
              <a:rPr lang="en-US" dirty="0"/>
              <a:t>            </a:t>
            </a:r>
            <a:r>
              <a:rPr lang="en-US" dirty="0" err="1"/>
              <a:t>PB.registerPipelineStartEPCallback</a:t>
            </a:r>
            <a:r>
              <a:rPr lang="en-US" dirty="0"/>
              <a:t>(</a:t>
            </a:r>
          </a:p>
          <a:p>
            <a:r>
              <a:rPr lang="en-US" dirty="0"/>
              <a:t>                [](</a:t>
            </a:r>
            <a:r>
              <a:rPr lang="en-US" dirty="0" err="1"/>
              <a:t>ModulePassManager</a:t>
            </a:r>
            <a:r>
              <a:rPr lang="en-US" dirty="0"/>
              <a:t> &amp;MPM, </a:t>
            </a:r>
            <a:r>
              <a:rPr lang="en-US" dirty="0" err="1"/>
              <a:t>OptimizationLevel</a:t>
            </a:r>
            <a:r>
              <a:rPr lang="en-US" dirty="0"/>
              <a:t> Level)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MPM.addPass</a:t>
            </a:r>
            <a:r>
              <a:rPr lang="en-US" dirty="0"/>
              <a:t>(</a:t>
            </a:r>
            <a:r>
              <a:rPr lang="en-US" dirty="0" err="1"/>
              <a:t>SkeletonPass</a:t>
            </a:r>
            <a:r>
              <a:rPr lang="en-US" dirty="0"/>
              <a:t>());</a:t>
            </a:r>
          </a:p>
          <a:p>
            <a:r>
              <a:rPr lang="en-US" dirty="0"/>
              <a:t>                });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DD47A3-6CA5-1C40-2A42-0ECAB43A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pass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7C81D5-ABAA-12F7-8AAE-BB6C2B99AE44}"/>
              </a:ext>
            </a:extLst>
          </p:cNvPr>
          <p:cNvSpPr/>
          <p:nvPr/>
        </p:nvSpPr>
        <p:spPr>
          <a:xfrm>
            <a:off x="6958766" y="1184545"/>
            <a:ext cx="1056345" cy="435656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45DC9-B481-E5DC-AD20-7F3053A3E447}"/>
              </a:ext>
            </a:extLst>
          </p:cNvPr>
          <p:cNvSpPr txBox="1"/>
          <p:nvPr/>
        </p:nvSpPr>
        <p:spPr>
          <a:xfrm>
            <a:off x="8257327" y="884437"/>
            <a:ext cx="1539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Pass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53CB5C-BD81-6778-8D24-D2F0C2B2FF69}"/>
              </a:ext>
            </a:extLst>
          </p:cNvPr>
          <p:cNvSpPr/>
          <p:nvPr/>
        </p:nvSpPr>
        <p:spPr>
          <a:xfrm>
            <a:off x="3941577" y="1184545"/>
            <a:ext cx="1056345" cy="435656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748A16-6F99-AC91-A1D0-C2210D3545DE}"/>
              </a:ext>
            </a:extLst>
          </p:cNvPr>
          <p:cNvSpPr/>
          <p:nvPr/>
        </p:nvSpPr>
        <p:spPr>
          <a:xfrm>
            <a:off x="5468750" y="1769353"/>
            <a:ext cx="1056345" cy="435656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A87C4-80D5-98B0-4209-CC83DAB7E31B}"/>
              </a:ext>
            </a:extLst>
          </p:cNvPr>
          <p:cNvSpPr txBox="1"/>
          <p:nvPr/>
        </p:nvSpPr>
        <p:spPr>
          <a:xfrm>
            <a:off x="8714552" y="1811546"/>
            <a:ext cx="2490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Module-level pass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CF5DCA-8BD5-10D9-E5D3-7284FFB25D2D}"/>
              </a:ext>
            </a:extLst>
          </p:cNvPr>
          <p:cNvSpPr/>
          <p:nvPr/>
        </p:nvSpPr>
        <p:spPr>
          <a:xfrm>
            <a:off x="3681895" y="2042378"/>
            <a:ext cx="5345418" cy="41899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158BB-246F-F02C-ADFA-7DEFFFE90CEB}"/>
              </a:ext>
            </a:extLst>
          </p:cNvPr>
          <p:cNvSpPr txBox="1"/>
          <p:nvPr/>
        </p:nvSpPr>
        <p:spPr>
          <a:xfrm>
            <a:off x="9067327" y="2049027"/>
            <a:ext cx="249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Pass functionality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CBEFB9-6C8D-59DA-1898-B8FDDA0D8F00}"/>
              </a:ext>
            </a:extLst>
          </p:cNvPr>
          <p:cNvSpPr/>
          <p:nvPr/>
        </p:nvSpPr>
        <p:spPr>
          <a:xfrm>
            <a:off x="3279293" y="2985346"/>
            <a:ext cx="5345418" cy="243332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BFAAA-48D1-DD90-C728-BFAF2778EF94}"/>
              </a:ext>
            </a:extLst>
          </p:cNvPr>
          <p:cNvSpPr txBox="1"/>
          <p:nvPr/>
        </p:nvSpPr>
        <p:spPr>
          <a:xfrm>
            <a:off x="9067327" y="3863442"/>
            <a:ext cx="249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Pass registration</a:t>
            </a:r>
          </a:p>
        </p:txBody>
      </p:sp>
    </p:spTree>
    <p:extLst>
      <p:ext uri="{BB962C8B-B14F-4D97-AF65-F5344CB8AC3E}">
        <p14:creationId xmlns:p14="http://schemas.microsoft.com/office/powerpoint/2010/main" val="392742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DC72F-3099-A25B-6D25-A7AD6014D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EE3DD7-E285-7FD9-2033-58C102DC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AFF402-1142-C746-3DF9-515FF966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LLVM class hierarchy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427E8-79D1-D842-2C0E-EA86280A4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554" y="651121"/>
            <a:ext cx="5899423" cy="6328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9E4556-3B45-A90C-D106-8F29D38658E7}"/>
              </a:ext>
            </a:extLst>
          </p:cNvPr>
          <p:cNvSpPr txBox="1"/>
          <p:nvPr/>
        </p:nvSpPr>
        <p:spPr>
          <a:xfrm>
            <a:off x="654754" y="5425911"/>
            <a:ext cx="4030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https://llvm.org/doxygen/classllvm_1_1Value.html</a:t>
            </a:r>
          </a:p>
        </p:txBody>
      </p:sp>
    </p:spTree>
    <p:extLst>
      <p:ext uri="{BB962C8B-B14F-4D97-AF65-F5344CB8AC3E}">
        <p14:creationId xmlns:p14="http://schemas.microsoft.com/office/powerpoint/2010/main" val="29021160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5CF2F4F-0B53-FD9E-4C85-ECF1EA8E1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17" y="2461785"/>
            <a:ext cx="5874763" cy="218842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DE166A9-DAA6-6CA9-4306-B850FDAA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LLVM IR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AFE5E9-4667-B8AC-E550-BF5CE5D98E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variables performed via the </a:t>
            </a:r>
            <a:r>
              <a:rPr lang="en-US" dirty="0" err="1">
                <a:latin typeface="Consolas" panose="020B0609020204030204" pitchFamily="49" charset="0"/>
              </a:rPr>
              <a:t>alloca</a:t>
            </a:r>
            <a:r>
              <a:rPr lang="en-US" dirty="0"/>
              <a:t> instruction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alloca</a:t>
            </a:r>
            <a:r>
              <a:rPr lang="en-US" dirty="0"/>
              <a:t> instruction always returns a pointer</a:t>
            </a:r>
          </a:p>
          <a:p>
            <a:r>
              <a:rPr lang="en-US" dirty="0"/>
              <a:t>Tip</a:t>
            </a:r>
          </a:p>
          <a:p>
            <a:pPr lvl="1"/>
            <a:r>
              <a:rPr lang="en-US" dirty="0"/>
              <a:t>clang -c -emit-llvm -S </a:t>
            </a:r>
            <a:r>
              <a:rPr lang="en-US" b="1" dirty="0"/>
              <a:t>-</a:t>
            </a:r>
            <a:r>
              <a:rPr lang="en-US" b="1" dirty="0" err="1"/>
              <a:t>fno</a:t>
            </a:r>
            <a:r>
              <a:rPr lang="en-US" b="1" dirty="0"/>
              <a:t>-discard-value-names</a:t>
            </a:r>
            <a:r>
              <a:rPr lang="en-US" dirty="0"/>
              <a:t> </a:t>
            </a:r>
            <a:r>
              <a:rPr lang="en-US" dirty="0" err="1"/>
              <a:t>alloca.c</a:t>
            </a:r>
            <a:r>
              <a:rPr lang="en-US" dirty="0"/>
              <a:t> -o </a:t>
            </a:r>
            <a:r>
              <a:rPr lang="en-US" dirty="0" err="1"/>
              <a:t>alloca.ll</a:t>
            </a:r>
            <a:endParaRPr lang="en-US" dirty="0"/>
          </a:p>
          <a:p>
            <a:pPr lvl="1"/>
            <a:r>
              <a:rPr lang="en-US" dirty="0"/>
              <a:t>Retains names in SSA variables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914A6B-C0F4-A2E1-6F80-E140E46BD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914" y="785004"/>
            <a:ext cx="2715464" cy="12754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078FBB-A5ED-67C0-8109-B2EDC8A32472}"/>
              </a:ext>
            </a:extLst>
          </p:cNvPr>
          <p:cNvSpPr/>
          <p:nvPr/>
        </p:nvSpPr>
        <p:spPr>
          <a:xfrm>
            <a:off x="5911478" y="3308230"/>
            <a:ext cx="5690803" cy="24777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610D1-A5B7-B87A-34B0-D36723720662}"/>
              </a:ext>
            </a:extLst>
          </p:cNvPr>
          <p:cNvSpPr/>
          <p:nvPr/>
        </p:nvSpPr>
        <p:spPr>
          <a:xfrm>
            <a:off x="5911477" y="3945953"/>
            <a:ext cx="5690803" cy="24777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5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76170-B0F4-869F-A7B3-3A5971C4A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091928-7F91-7ED2-235A-D676809AC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allocations performed via a </a:t>
            </a:r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instruction</a:t>
            </a:r>
          </a:p>
          <a:p>
            <a:r>
              <a:rPr lang="en-US" dirty="0" err="1"/>
              <a:t>CallInst</a:t>
            </a:r>
            <a:r>
              <a:rPr lang="en-US" dirty="0"/>
              <a:t> returns a virtual register</a:t>
            </a:r>
          </a:p>
          <a:p>
            <a:r>
              <a:rPr lang="en-US" dirty="0"/>
              <a:t>Must be stored to a stack/global/heap variable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C65F5F-BC97-A035-3D4D-08E4DFB2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LLVM IR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477331-F53A-ECCB-8B1A-8CF90C75C598}"/>
              </a:ext>
            </a:extLst>
          </p:cNvPr>
          <p:cNvSpPr txBox="1"/>
          <p:nvPr/>
        </p:nvSpPr>
        <p:spPr>
          <a:xfrm>
            <a:off x="1307080" y="3919314"/>
            <a:ext cx="3887603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char* s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(1024));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FEB428-1D87-F3FA-A325-9C0A2A34BE82}"/>
              </a:ext>
            </a:extLst>
          </p:cNvPr>
          <p:cNvSpPr txBox="1"/>
          <p:nvPr/>
        </p:nvSpPr>
        <p:spPr>
          <a:xfrm>
            <a:off x="5870223" y="3429000"/>
            <a:ext cx="4448654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600" dirty="0">
                <a:latin typeface="Consolas" panose="020B0609020204030204" pitchFamily="49" charset="0"/>
              </a:rPr>
              <a:t>define dso_local i32 @main() #0 {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%1 = alloca i32, align 4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%2 = alloca i8*, align 8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store i32 0, i32* %1, align 4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%3 = call i8* @malloc(i64 noundef 4)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store i8* %3, i8** %2, align 8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ret i32 0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7A0ED5-C1F8-342A-07BC-1A29F4AF2416}"/>
              </a:ext>
            </a:extLst>
          </p:cNvPr>
          <p:cNvSpPr/>
          <p:nvPr/>
        </p:nvSpPr>
        <p:spPr>
          <a:xfrm>
            <a:off x="6007027" y="4457923"/>
            <a:ext cx="4220708" cy="54369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8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8" grpId="0" animBg="1"/>
      <p:bldP spid="18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1C97-9913-87F0-001A-B0B8E3293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DAFD39-EF65-4209-559F-56D7AF5B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memory accesses are explicitly performed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40E058-D305-4827-9511-B01A14B3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LLVM 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E077B-2A8B-F4B9-5031-E48BA2E37D20}"/>
              </a:ext>
            </a:extLst>
          </p:cNvPr>
          <p:cNvSpPr txBox="1"/>
          <p:nvPr/>
        </p:nvSpPr>
        <p:spPr>
          <a:xfrm>
            <a:off x="4967417" y="1494183"/>
            <a:ext cx="4112023" cy="32932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fr-FR" sz="1600" dirty="0" err="1">
                <a:latin typeface="Consolas" panose="020B0609020204030204" pitchFamily="49" charset="0"/>
              </a:rPr>
              <a:t>define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dso_local</a:t>
            </a:r>
            <a:r>
              <a:rPr lang="fr-FR" sz="1600" dirty="0">
                <a:latin typeface="Consolas" panose="020B0609020204030204" pitchFamily="49" charset="0"/>
              </a:rPr>
              <a:t> i32 @main() #0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%1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%2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%3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i32*,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%4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0, i32* %1,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10, i32* %2,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i32* %2, i32** %3,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%5 =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 i32*, i32** %3,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%6 =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 i32, i32* %5,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i32 %6, i32* %4,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dirty="0" err="1">
                <a:latin typeface="Consolas" panose="020B0609020204030204" pitchFamily="49" charset="0"/>
              </a:rPr>
              <a:t>ret</a:t>
            </a:r>
            <a:r>
              <a:rPr lang="fr-FR" sz="1600" dirty="0">
                <a:latin typeface="Consolas" panose="020B0609020204030204" pitchFamily="49" charset="0"/>
              </a:rPr>
              <a:t> i32 0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2AFDC-942E-4B0F-CC33-418385721960}"/>
              </a:ext>
            </a:extLst>
          </p:cNvPr>
          <p:cNvSpPr txBox="1"/>
          <p:nvPr/>
        </p:nvSpPr>
        <p:spPr>
          <a:xfrm>
            <a:off x="1913773" y="2182805"/>
            <a:ext cx="1980029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a = 10;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int* p = &amp;a;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b = *p;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1C440A-C28D-5E50-61CB-921B71B38311}"/>
              </a:ext>
            </a:extLst>
          </p:cNvPr>
          <p:cNvSpPr/>
          <p:nvPr/>
        </p:nvSpPr>
        <p:spPr>
          <a:xfrm>
            <a:off x="4967417" y="2182806"/>
            <a:ext cx="3918019" cy="419132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FB7C0-033E-B2FF-1E9F-E62EE19D98B1}"/>
              </a:ext>
            </a:extLst>
          </p:cNvPr>
          <p:cNvSpPr/>
          <p:nvPr/>
        </p:nvSpPr>
        <p:spPr>
          <a:xfrm>
            <a:off x="5000282" y="3206043"/>
            <a:ext cx="3918019" cy="27093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1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3ABE0-BE57-FFF8-89F2-7D068A5D6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4E39DE-B9C7-573B-A9C4-3470995B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Loaded values are stored in “virtual registers”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A701B4-2EA8-8DC4-C4C4-AC5DDD3A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LLVM 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4085C-8F1E-4F0C-D4DA-0FB9911413C4}"/>
              </a:ext>
            </a:extLst>
          </p:cNvPr>
          <p:cNvSpPr txBox="1"/>
          <p:nvPr/>
        </p:nvSpPr>
        <p:spPr>
          <a:xfrm>
            <a:off x="4967417" y="1494183"/>
            <a:ext cx="4112023" cy="32932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fr-FR" sz="1600" dirty="0" err="1">
                <a:latin typeface="Consolas" panose="020B0609020204030204" pitchFamily="49" charset="0"/>
              </a:rPr>
              <a:t>define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dso_local</a:t>
            </a:r>
            <a:r>
              <a:rPr lang="fr-FR" sz="1600" dirty="0">
                <a:latin typeface="Consolas" panose="020B0609020204030204" pitchFamily="49" charset="0"/>
              </a:rPr>
              <a:t> i32 @main() #0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%1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%2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%3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i32*,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%4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0, i32* %1,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10, i32* %2,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i32* %2, i32** %3,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%5 =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 i32*, i32** %3,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%6 =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 i32, i32* %5,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i32 %6, i32* %4,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dirty="0" err="1">
                <a:latin typeface="Consolas" panose="020B0609020204030204" pitchFamily="49" charset="0"/>
              </a:rPr>
              <a:t>ret</a:t>
            </a:r>
            <a:r>
              <a:rPr lang="fr-FR" sz="1600" dirty="0">
                <a:latin typeface="Consolas" panose="020B0609020204030204" pitchFamily="49" charset="0"/>
              </a:rPr>
              <a:t> i32 0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BFC16-AF89-77C8-49E3-8B2FEB3C70F7}"/>
              </a:ext>
            </a:extLst>
          </p:cNvPr>
          <p:cNvSpPr txBox="1"/>
          <p:nvPr/>
        </p:nvSpPr>
        <p:spPr>
          <a:xfrm>
            <a:off x="1913773" y="2182805"/>
            <a:ext cx="1980029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a = 10;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int* p = &amp;a;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b = *p;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20252-3ADE-B2DE-1960-9B6106A8434D}"/>
              </a:ext>
            </a:extLst>
          </p:cNvPr>
          <p:cNvSpPr/>
          <p:nvPr/>
        </p:nvSpPr>
        <p:spPr>
          <a:xfrm>
            <a:off x="4967417" y="3481532"/>
            <a:ext cx="4112023" cy="27093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9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EFA9B-CEE3-2963-5B63-5D545A91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E1508-8729-F208-3105-B5B81FEB745A}"/>
              </a:ext>
            </a:extLst>
          </p:cNvPr>
          <p:cNvSpPr txBox="1"/>
          <p:nvPr/>
        </p:nvSpPr>
        <p:spPr>
          <a:xfrm>
            <a:off x="1877512" y="1129414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&gt; clang -O3 </a:t>
            </a:r>
            <a:r>
              <a:rPr lang="en-US" sz="3600" dirty="0" err="1">
                <a:latin typeface="Consolas" panose="020B0609020204030204" pitchFamily="49" charset="0"/>
              </a:rPr>
              <a:t>a.c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b.c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c.c</a:t>
            </a:r>
            <a:r>
              <a:rPr lang="en-US" sz="3600" dirty="0">
                <a:latin typeface="Consolas" panose="020B0609020204030204" pitchFamily="49" charset="0"/>
              </a:rPr>
              <a:t> -o app</a:t>
            </a:r>
          </a:p>
        </p:txBody>
      </p:sp>
    </p:spTree>
    <p:extLst>
      <p:ext uri="{BB962C8B-B14F-4D97-AF65-F5344CB8AC3E}">
        <p14:creationId xmlns:p14="http://schemas.microsoft.com/office/powerpoint/2010/main" val="38927239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12F82-1F76-C23D-A6D5-43CFC4E0A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24833-5E5E-3B51-1B7C-65D55D916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llvm::Value maintains a list of its users</a:t>
            </a:r>
          </a:p>
          <a:p>
            <a:pPr lvl="1"/>
            <a:r>
              <a:rPr lang="en-US" dirty="0"/>
              <a:t> The instructions or constants that use it</a:t>
            </a:r>
          </a:p>
          <a:p>
            <a:r>
              <a:rPr lang="en-US" dirty="0"/>
              <a:t>value-&gt;users()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17230A-0624-8CAB-822A-6FC3F4C8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def-use chains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8096FC-112C-8E49-14F3-E6685E43A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174" y="2665724"/>
            <a:ext cx="5564530" cy="22258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5929C3-4537-7EC7-CD58-B50F7B67510B}"/>
              </a:ext>
            </a:extLst>
          </p:cNvPr>
          <p:cNvSpPr/>
          <p:nvPr/>
        </p:nvSpPr>
        <p:spPr>
          <a:xfrm>
            <a:off x="5338300" y="3979764"/>
            <a:ext cx="4873403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D21DA6-924D-B3DA-7EDA-86CCA54C1C0F}"/>
              </a:ext>
            </a:extLst>
          </p:cNvPr>
          <p:cNvSpPr/>
          <p:nvPr/>
        </p:nvSpPr>
        <p:spPr>
          <a:xfrm>
            <a:off x="4647174" y="3979764"/>
            <a:ext cx="620890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060EF-4787-E589-0419-760028B97AD0}"/>
              </a:ext>
            </a:extLst>
          </p:cNvPr>
          <p:cNvSpPr/>
          <p:nvPr/>
        </p:nvSpPr>
        <p:spPr>
          <a:xfrm>
            <a:off x="5363180" y="4274851"/>
            <a:ext cx="3193289" cy="323174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7ACF5-B598-F4E2-4BEC-E5FF01B2D2EE}"/>
              </a:ext>
            </a:extLst>
          </p:cNvPr>
          <p:cNvSpPr/>
          <p:nvPr/>
        </p:nvSpPr>
        <p:spPr>
          <a:xfrm>
            <a:off x="4647175" y="4216065"/>
            <a:ext cx="620890" cy="38195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38CE1C-64CE-3790-31FF-B8051A6EBF4C}"/>
              </a:ext>
            </a:extLst>
          </p:cNvPr>
          <p:cNvSpPr/>
          <p:nvPr/>
        </p:nvSpPr>
        <p:spPr>
          <a:xfrm>
            <a:off x="4672055" y="4481211"/>
            <a:ext cx="4621534" cy="38195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8C7BD4E-D734-759D-F1E9-55B05611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113" y="3513877"/>
            <a:ext cx="4505954" cy="6192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5F3BE1-7DCE-D747-4C18-D4F668594FFD}"/>
              </a:ext>
            </a:extLst>
          </p:cNvPr>
          <p:cNvSpPr txBox="1"/>
          <p:nvPr/>
        </p:nvSpPr>
        <p:spPr>
          <a:xfrm>
            <a:off x="10415141" y="1813833"/>
            <a:ext cx="1625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Def-use chain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B31826-4DF1-F91B-BD42-4B2B078FC806}"/>
              </a:ext>
            </a:extLst>
          </p:cNvPr>
          <p:cNvGrpSpPr/>
          <p:nvPr/>
        </p:nvGrpSpPr>
        <p:grpSpPr>
          <a:xfrm>
            <a:off x="10515722" y="2293346"/>
            <a:ext cx="1389319" cy="2741496"/>
            <a:chOff x="10515722" y="2293346"/>
            <a:chExt cx="1389319" cy="274149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BC4132-2DD4-FBB8-30CB-EAD3F1B51F6D}"/>
                </a:ext>
              </a:extLst>
            </p:cNvPr>
            <p:cNvSpPr/>
            <p:nvPr/>
          </p:nvSpPr>
          <p:spPr>
            <a:xfrm>
              <a:off x="10550373" y="2293346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malloc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055632-2246-57C2-0447-17B58AA9C195}"/>
                </a:ext>
              </a:extLst>
            </p:cNvPr>
            <p:cNvSpPr/>
            <p:nvPr/>
          </p:nvSpPr>
          <p:spPr>
            <a:xfrm>
              <a:off x="10550372" y="3084899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bitcast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D8A2D9-6E55-A6A9-0ECC-B5918E008FE6}"/>
                </a:ext>
              </a:extLst>
            </p:cNvPr>
            <p:cNvSpPr/>
            <p:nvPr/>
          </p:nvSpPr>
          <p:spPr>
            <a:xfrm>
              <a:off x="10550371" y="3839880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storeInst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88EEE5-4D5C-C894-9B2C-9FFC953B272F}"/>
                </a:ext>
              </a:extLst>
            </p:cNvPr>
            <p:cNvSpPr/>
            <p:nvPr/>
          </p:nvSpPr>
          <p:spPr>
            <a:xfrm>
              <a:off x="10550374" y="4605864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allocaInst</a:t>
              </a:r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073D845-D1AB-3968-155A-548DD32884A5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 flipH="1">
              <a:off x="11227706" y="2722324"/>
              <a:ext cx="1" cy="362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68C9A5E-882C-9234-1F30-3B0A11A8CDA2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11227705" y="3513877"/>
              <a:ext cx="1" cy="3260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8265948-5134-4A98-F820-F399779D3A9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11227705" y="4268858"/>
              <a:ext cx="3" cy="33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7EEF124-9428-53F0-F7A5-D048FEF58637}"/>
                </a:ext>
              </a:extLst>
            </p:cNvPr>
            <p:cNvSpPr txBox="1"/>
            <p:nvPr/>
          </p:nvSpPr>
          <p:spPr>
            <a:xfrm>
              <a:off x="10515722" y="268607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user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355F6D-5ED8-349B-272D-30187776030E}"/>
                </a:ext>
              </a:extLst>
            </p:cNvPr>
            <p:cNvSpPr txBox="1"/>
            <p:nvPr/>
          </p:nvSpPr>
          <p:spPr>
            <a:xfrm>
              <a:off x="10515722" y="3492212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user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BD9090-E479-6BA6-C41B-FBE73F682573}"/>
                </a:ext>
              </a:extLst>
            </p:cNvPr>
            <p:cNvSpPr txBox="1"/>
            <p:nvPr/>
          </p:nvSpPr>
          <p:spPr>
            <a:xfrm>
              <a:off x="10515722" y="424560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00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691F26-D3E9-67D5-33F3-E2352A72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heap allocation sites</a:t>
            </a:r>
          </a:p>
          <a:p>
            <a:r>
              <a:rPr lang="en-US" dirty="0"/>
              <a:t>Find the pointers where these heap objects are stored</a:t>
            </a:r>
          </a:p>
          <a:p>
            <a:pPr lvl="1"/>
            <a:r>
              <a:rPr lang="en-US" dirty="0"/>
              <a:t>Assumption: only stack pointers exist</a:t>
            </a:r>
          </a:p>
          <a:p>
            <a:r>
              <a:rPr lang="en-US" dirty="0"/>
              <a:t>Find the instructions that use these pointers</a:t>
            </a:r>
          </a:p>
          <a:p>
            <a:pPr lvl="1"/>
            <a:r>
              <a:rPr lang="en-US" dirty="0"/>
              <a:t>Assumption: the heap pointers aren’t copied to other pointers</a:t>
            </a:r>
          </a:p>
          <a:p>
            <a:r>
              <a:rPr lang="en-US" dirty="0"/>
              <a:t>Count how many times they are used</a:t>
            </a:r>
          </a:p>
          <a:p>
            <a:pPr lvl="1"/>
            <a:r>
              <a:rPr lang="en-US" dirty="0"/>
              <a:t>Assumption: we only care about how many times the heap object is updated</a:t>
            </a:r>
          </a:p>
          <a:p>
            <a:pPr lvl="2"/>
            <a:r>
              <a:rPr lang="en-US" dirty="0"/>
              <a:t>Which instruction should we care about?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FC7F17-B03D-502B-E3D6-320D81C7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994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AA9FA7-045A-6214-B7D8-89D4CC7D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https://github.com/davsec-teaching/ECS289-optimizer-example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097EC-C7D3-2403-B461-7AAE32B3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full solution</a:t>
            </a:r>
          </a:p>
        </p:txBody>
      </p:sp>
    </p:spTree>
    <p:extLst>
      <p:ext uri="{BB962C8B-B14F-4D97-AF65-F5344CB8AC3E}">
        <p14:creationId xmlns:p14="http://schemas.microsoft.com/office/powerpoint/2010/main" val="15997287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02F393-FB6A-16D9-2AE4-18DC8A81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2AD5D9-9DB1-E380-2AD1-E634BC79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complete this solution?</a:t>
            </a:r>
          </a:p>
        </p:txBody>
      </p:sp>
    </p:spTree>
    <p:extLst>
      <p:ext uri="{BB962C8B-B14F-4D97-AF65-F5344CB8AC3E}">
        <p14:creationId xmlns:p14="http://schemas.microsoft.com/office/powerpoint/2010/main" val="26385875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64C0AE-FEB9-3B47-6985-E516CC8E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is a tool that detects memory leaks for binary objects</a:t>
            </a:r>
          </a:p>
          <a:p>
            <a:r>
              <a:rPr lang="en-US" dirty="0"/>
              <a:t>We will create a LLVM-based compiler tool that records the number of </a:t>
            </a:r>
            <a:r>
              <a:rPr lang="en-US" dirty="0" err="1"/>
              <a:t>malloc’s</a:t>
            </a:r>
            <a:r>
              <a:rPr lang="en-US" dirty="0"/>
              <a:t> and free’s</a:t>
            </a:r>
          </a:p>
          <a:p>
            <a:r>
              <a:rPr lang="en-US" dirty="0"/>
              <a:t>We will </a:t>
            </a:r>
            <a:r>
              <a:rPr lang="en-US" i="1" dirty="0"/>
              <a:t>instrument </a:t>
            </a:r>
            <a:r>
              <a:rPr lang="en-US" dirty="0"/>
              <a:t>each malloc call-site to invoke another function </a:t>
            </a:r>
            <a:r>
              <a:rPr lang="en-US" dirty="0" err="1">
                <a:latin typeface="Consolas" panose="020B0609020204030204" pitchFamily="49" charset="0"/>
              </a:rPr>
              <a:t>incr_and_print_count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We will </a:t>
            </a:r>
            <a:r>
              <a:rPr lang="en-US" i="1" dirty="0"/>
              <a:t>instrument </a:t>
            </a:r>
            <a:r>
              <a:rPr lang="en-US" dirty="0"/>
              <a:t>each free call-site to invoke another function </a:t>
            </a:r>
            <a:r>
              <a:rPr lang="en-US" dirty="0" err="1">
                <a:latin typeface="Consolas" panose="020B0609020204030204" pitchFamily="49" charset="0"/>
              </a:rPr>
              <a:t>decr_and_print_count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54CFD7-C57D-87AA-83F8-13B89A06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poor person’s </a:t>
            </a:r>
            <a:r>
              <a:rPr lang="en-US" dirty="0" err="1"/>
              <a:t>Valgrind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897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7B02A-490B-FF52-435F-84FA4DADA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E2A85E-65E0-94BE-A8CF-16435338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clone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AA5896-C80C-609E-ACB8-2F595AB3A0D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9293" y="905773"/>
            <a:ext cx="6417863" cy="5046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 </a:t>
            </a:r>
            <a:r>
              <a:rPr lang="en-US" sz="1600" dirty="0" err="1">
                <a:latin typeface="Consolas" panose="020B0609020204030204" pitchFamily="49" charset="0"/>
              </a:rPr>
              <a:t>valgring_clone.c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unsigned long </a:t>
            </a:r>
            <a:r>
              <a:rPr lang="en-US" sz="1600" dirty="0" err="1">
                <a:latin typeface="Consolas" panose="020B0609020204030204" pitchFamily="49" charset="0"/>
              </a:rPr>
              <a:t>heap_count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incr_and_print_count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heap_count</a:t>
            </a:r>
            <a:r>
              <a:rPr lang="en-US" sz="1600" dirty="0">
                <a:latin typeface="Consolas" panose="020B0609020204030204" pitchFamily="49" charset="0"/>
              </a:rPr>
              <a:t>++;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(“Current heap allocations: %d\n”, </a:t>
            </a:r>
            <a:r>
              <a:rPr lang="en-US" sz="1600" dirty="0" err="1">
                <a:latin typeface="Consolas" panose="020B0609020204030204" pitchFamily="49" charset="0"/>
              </a:rPr>
              <a:t>heap_count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decr_and_print_count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heap_count</a:t>
            </a:r>
            <a:r>
              <a:rPr lang="en-US" sz="1600" dirty="0">
                <a:latin typeface="Consolas" panose="020B0609020204030204" pitchFamily="49" charset="0"/>
              </a:rPr>
              <a:t>--;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(“Current heap allocations: %d\n”, </a:t>
            </a:r>
            <a:r>
              <a:rPr lang="en-US" sz="1600" dirty="0" err="1">
                <a:latin typeface="Consolas" panose="020B0609020204030204" pitchFamily="49" charset="0"/>
              </a:rPr>
              <a:t>heap_count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42079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1B95D-78BD-1FF5-20EF-DF228A13D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49E474-904B-D672-40DF-961814BA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incr_and_print_</a:t>
            </a:r>
            <a:r>
              <a:rPr lang="en-US" b="1" dirty="0" err="1"/>
              <a:t>count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r>
              <a:rPr lang="en-US" dirty="0"/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incr_and_print_count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*p++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decr_and_print_</a:t>
            </a:r>
            <a:r>
              <a:rPr lang="en-US" b="1" dirty="0" err="1"/>
              <a:t>count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free(p);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decr_and_print_</a:t>
            </a:r>
            <a:r>
              <a:rPr lang="en-US" b="1" dirty="0" err="1"/>
              <a:t>count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free(stat);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3D4D44-4E33-B733-3DD6-D6B1219E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clone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4D8E8B-DA3B-87CC-561C-2EC92583D52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free(p);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free(stat);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FF0E91-5BDA-AC73-8FCC-B96ECBB6803D}"/>
              </a:ext>
            </a:extLst>
          </p:cNvPr>
          <p:cNvSpPr txBox="1"/>
          <p:nvPr/>
        </p:nvSpPr>
        <p:spPr>
          <a:xfrm>
            <a:off x="9387456" y="1653382"/>
            <a:ext cx="189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Instrumented</a:t>
            </a:r>
          </a:p>
        </p:txBody>
      </p:sp>
    </p:spTree>
    <p:extLst>
      <p:ext uri="{BB962C8B-B14F-4D97-AF65-F5344CB8AC3E}">
        <p14:creationId xmlns:p14="http://schemas.microsoft.com/office/powerpoint/2010/main" val="16671030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BAA24-E502-3B32-0DC1-C2032BC17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C88E9C-955E-8531-40F5-FC38C37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LLVM provides the </a:t>
            </a:r>
            <a:r>
              <a:rPr lang="en-US" dirty="0" err="1"/>
              <a:t>IRBuilder</a:t>
            </a:r>
            <a:r>
              <a:rPr lang="en-US" dirty="0"/>
              <a:t> class to add IR instructions</a:t>
            </a:r>
          </a:p>
          <a:p>
            <a:pPr lvl="1"/>
            <a:r>
              <a:rPr lang="en-US" dirty="0" err="1"/>
              <a:t>IRBuilder</a:t>
            </a:r>
            <a:r>
              <a:rPr lang="en-US" dirty="0"/>
              <a:t>&lt;&gt; builder(</a:t>
            </a:r>
            <a:r>
              <a:rPr lang="en-US" dirty="0" err="1"/>
              <a:t>inst</a:t>
            </a:r>
            <a:r>
              <a:rPr lang="en-US" dirty="0"/>
              <a:t>); // sets up the builder to insert BEFORE the instruction </a:t>
            </a:r>
            <a:r>
              <a:rPr lang="en-US" dirty="0" err="1"/>
              <a:t>inst</a:t>
            </a:r>
            <a:endParaRPr lang="en-US" dirty="0"/>
          </a:p>
          <a:p>
            <a:pPr lvl="1"/>
            <a:r>
              <a:rPr lang="en-US" dirty="0" err="1"/>
              <a:t>IRBuilder</a:t>
            </a:r>
            <a:r>
              <a:rPr lang="en-US" dirty="0"/>
              <a:t>&lt;&gt; builder(</a:t>
            </a:r>
            <a:r>
              <a:rPr lang="en-US" dirty="0" err="1"/>
              <a:t>inst</a:t>
            </a:r>
            <a:r>
              <a:rPr lang="en-US" dirty="0"/>
              <a:t>-&gt;</a:t>
            </a:r>
            <a:r>
              <a:rPr lang="en-US" dirty="0" err="1"/>
              <a:t>getNextNode</a:t>
            </a:r>
            <a:r>
              <a:rPr lang="en-US" dirty="0"/>
              <a:t>()); // to insert after the instruction </a:t>
            </a:r>
            <a:r>
              <a:rPr lang="en-US" dirty="0" err="1"/>
              <a:t>inst</a:t>
            </a:r>
            <a:endParaRPr lang="en-US" dirty="0"/>
          </a:p>
          <a:p>
            <a:r>
              <a:rPr lang="en-US" dirty="0"/>
              <a:t> Provides API for the creation of all types of IR instructions</a:t>
            </a:r>
          </a:p>
          <a:p>
            <a:pPr lvl="1"/>
            <a:r>
              <a:rPr lang="en-US" dirty="0">
                <a:hlinkClick r:id="rId2"/>
              </a:rPr>
              <a:t>https://llvm.org/doxygen/classllvm_1_1IRBuilder.html</a:t>
            </a:r>
            <a:endParaRPr lang="en-US" dirty="0"/>
          </a:p>
          <a:p>
            <a:pPr lvl="1"/>
            <a:r>
              <a:rPr lang="en-US" dirty="0"/>
              <a:t>[In-class review of documentation]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FE5FD1-C605-3D01-D48E-1ADABBCC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IRBuilder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3093527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153C33-73F9-9CBF-5A5E-BB1CC0E28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https://github.com/davsec-teaching/ECS289-valgrind-clone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13FDF-4C2B-1364-BF54-CE4BFA22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full solution</a:t>
            </a:r>
          </a:p>
        </p:txBody>
      </p:sp>
    </p:spTree>
    <p:extLst>
      <p:ext uri="{BB962C8B-B14F-4D97-AF65-F5344CB8AC3E}">
        <p14:creationId xmlns:p14="http://schemas.microsoft.com/office/powerpoint/2010/main" val="41262400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D7BC63-1444-8F05-E9A3-1A22B9858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C5D02-1F54-785A-8761-E2785E69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case-studies</a:t>
            </a:r>
          </a:p>
        </p:txBody>
      </p:sp>
    </p:spTree>
    <p:extLst>
      <p:ext uri="{BB962C8B-B14F-4D97-AF65-F5344CB8AC3E}">
        <p14:creationId xmlns:p14="http://schemas.microsoft.com/office/powerpoint/2010/main" val="247144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2EE25-006F-A5AA-27E5-0D19A11EA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6624D6-A1BD-7CFE-840A-D8C72927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linking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5361E-EE5C-4BA8-1AC4-CEAB30E464AE}"/>
              </a:ext>
            </a:extLst>
          </p:cNvPr>
          <p:cNvSpPr txBox="1"/>
          <p:nvPr/>
        </p:nvSpPr>
        <p:spPr>
          <a:xfrm>
            <a:off x="1877512" y="1129414"/>
            <a:ext cx="905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clang </a:t>
            </a:r>
            <a:r>
              <a:rPr lang="en-US" b="1" dirty="0">
                <a:latin typeface="Consolas" panose="020B0609020204030204" pitchFamily="49" charset="0"/>
              </a:rPr>
              <a:t>-v</a:t>
            </a:r>
            <a:r>
              <a:rPr lang="en-US" dirty="0">
                <a:latin typeface="Consolas" panose="020B0609020204030204" pitchFamily="49" charset="0"/>
              </a:rPr>
              <a:t> -O3 </a:t>
            </a:r>
            <a:r>
              <a:rPr lang="en-US" dirty="0" err="1">
                <a:latin typeface="Consolas" panose="020B0609020204030204" pitchFamily="49" charset="0"/>
              </a:rPr>
              <a:t>a.c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b.c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c.c</a:t>
            </a:r>
            <a:r>
              <a:rPr lang="en-US" dirty="0">
                <a:latin typeface="Consolas" panose="020B0609020204030204" pitchFamily="49" charset="0"/>
              </a:rPr>
              <a:t> -o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B716F-9E72-2E4B-6491-1F445FD721E5}"/>
              </a:ext>
            </a:extLst>
          </p:cNvPr>
          <p:cNvSpPr txBox="1"/>
          <p:nvPr/>
        </p:nvSpPr>
        <p:spPr>
          <a:xfrm>
            <a:off x="1877512" y="1570571"/>
            <a:ext cx="9055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"/home/tpalit/clang-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/llvm-project-14.0.0.src/release-build/bin/clang-14" -cc1 -triple x86_64-unknown-linux-gnu -o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/a-00ec8e.o -x c </a:t>
            </a:r>
            <a:r>
              <a:rPr lang="en-US" dirty="0" err="1">
                <a:latin typeface="Consolas" panose="020B0609020204030204" pitchFamily="49" charset="0"/>
              </a:rPr>
              <a:t>a.c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4401B-A0FA-EB6E-7A9D-888760E453D9}"/>
              </a:ext>
            </a:extLst>
          </p:cNvPr>
          <p:cNvSpPr txBox="1"/>
          <p:nvPr/>
        </p:nvSpPr>
        <p:spPr>
          <a:xfrm>
            <a:off x="1877511" y="2493901"/>
            <a:ext cx="9055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"/home/tpalit/clang-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/llvm-project-14.0.0.src/release-build/bin/clang-14" -cc1 -triple x86_64-unknown-linux-gnu -o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/b-9ecfd0.o -x c </a:t>
            </a:r>
            <a:r>
              <a:rPr lang="en-US" dirty="0" err="1">
                <a:latin typeface="Consolas" panose="020B0609020204030204" pitchFamily="49" charset="0"/>
              </a:rPr>
              <a:t>b.c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2737C-84F2-0EF0-8983-1C04993CAA2F}"/>
              </a:ext>
            </a:extLst>
          </p:cNvPr>
          <p:cNvSpPr txBox="1"/>
          <p:nvPr/>
        </p:nvSpPr>
        <p:spPr>
          <a:xfrm>
            <a:off x="1877510" y="3417231"/>
            <a:ext cx="9055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"/home/tpalit/clang-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/llvm-project-14.0.0.src/release-build/bin/clang-14" -cc1 -triple x86_64-unknown-linux-gnu -emit-obj --</a:t>
            </a:r>
            <a:r>
              <a:rPr lang="en-US" dirty="0" err="1">
                <a:latin typeface="Consolas" panose="020B0609020204030204" pitchFamily="49" charset="0"/>
              </a:rPr>
              <a:t>mrelax</a:t>
            </a:r>
            <a:r>
              <a:rPr lang="en-US" dirty="0">
                <a:latin typeface="Consolas" panose="020B0609020204030204" pitchFamily="49" charset="0"/>
              </a:rPr>
              <a:t>-relocations -disable-free -clear-</a:t>
            </a:r>
            <a:r>
              <a:rPr lang="en-US" dirty="0" err="1">
                <a:latin typeface="Consolas" panose="020B0609020204030204" pitchFamily="49" charset="0"/>
              </a:rPr>
              <a:t>ast</a:t>
            </a:r>
            <a:r>
              <a:rPr lang="en-US" dirty="0">
                <a:latin typeface="Consolas" panose="020B0609020204030204" pitchFamily="49" charset="0"/>
              </a:rPr>
              <a:t>-before-backend -o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/c-a778c9.o -x c </a:t>
            </a:r>
            <a:r>
              <a:rPr lang="en-US" dirty="0" err="1">
                <a:latin typeface="Consolas" panose="020B0609020204030204" pitchFamily="49" charset="0"/>
              </a:rPr>
              <a:t>c.c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C0EE3-B349-691E-5687-D40D0C0AC39F}"/>
              </a:ext>
            </a:extLst>
          </p:cNvPr>
          <p:cNvSpPr txBox="1"/>
          <p:nvPr/>
        </p:nvSpPr>
        <p:spPr>
          <a:xfrm>
            <a:off x="1877509" y="4617560"/>
            <a:ext cx="9055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"/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/bin/</a:t>
            </a:r>
            <a:r>
              <a:rPr lang="en-US" dirty="0" err="1">
                <a:latin typeface="Consolas" panose="020B0609020204030204" pitchFamily="49" charset="0"/>
              </a:rPr>
              <a:t>ld</a:t>
            </a:r>
            <a:r>
              <a:rPr lang="en-US" dirty="0">
                <a:latin typeface="Consolas" panose="020B0609020204030204" pitchFamily="49" charset="0"/>
              </a:rPr>
              <a:t>" -z </a:t>
            </a:r>
            <a:r>
              <a:rPr lang="en-US" dirty="0" err="1">
                <a:latin typeface="Consolas" panose="020B0609020204030204" pitchFamily="49" charset="0"/>
              </a:rPr>
              <a:t>relro</a:t>
            </a:r>
            <a:r>
              <a:rPr lang="en-US" dirty="0">
                <a:latin typeface="Consolas" panose="020B0609020204030204" pitchFamily="49" charset="0"/>
              </a:rPr>
              <a:t> --hash-style=gnu --eh-frame-</a:t>
            </a:r>
            <a:r>
              <a:rPr lang="en-US" dirty="0" err="1">
                <a:latin typeface="Consolas" panose="020B0609020204030204" pitchFamily="49" charset="0"/>
              </a:rPr>
              <a:t>hdr</a:t>
            </a:r>
            <a:r>
              <a:rPr lang="en-US" dirty="0">
                <a:latin typeface="Consolas" panose="020B0609020204030204" pitchFamily="49" charset="0"/>
              </a:rPr>
              <a:t> -m elf_x86_64 -dynamic-linker /lib64/ld-linux-x86-64.so.2 -o app /lib/x86_64-linux-gnu/crt1.o /lib/x86_64-linux-gnu/</a:t>
            </a:r>
            <a:r>
              <a:rPr lang="en-US" dirty="0" err="1">
                <a:latin typeface="Consolas" panose="020B0609020204030204" pitchFamily="49" charset="0"/>
              </a:rPr>
              <a:t>crti.o</a:t>
            </a:r>
            <a:r>
              <a:rPr lang="en-US" dirty="0">
                <a:latin typeface="Consolas" panose="020B0609020204030204" pitchFamily="49" charset="0"/>
              </a:rPr>
              <a:t> -L/lib/../lib64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/a-00ec8e.o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/b-9ecfd0.o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/c-a778c9.o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63D36-BAE9-D730-239E-32B5128DF08B}"/>
              </a:ext>
            </a:extLst>
          </p:cNvPr>
          <p:cNvSpPr/>
          <p:nvPr/>
        </p:nvSpPr>
        <p:spPr>
          <a:xfrm>
            <a:off x="2922394" y="1121939"/>
            <a:ext cx="542702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0AE444-9F0C-593D-8A7D-DF623C62CF30}"/>
              </a:ext>
            </a:extLst>
          </p:cNvPr>
          <p:cNvSpPr/>
          <p:nvPr/>
        </p:nvSpPr>
        <p:spPr>
          <a:xfrm>
            <a:off x="2810099" y="2081181"/>
            <a:ext cx="2090764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FFA1A-C72F-84A6-1CCD-76A830721DB6}"/>
              </a:ext>
            </a:extLst>
          </p:cNvPr>
          <p:cNvSpPr/>
          <p:nvPr/>
        </p:nvSpPr>
        <p:spPr>
          <a:xfrm>
            <a:off x="2810099" y="3028050"/>
            <a:ext cx="2090764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0D1FE2-8FDF-AD4B-D09D-BF8052498060}"/>
              </a:ext>
            </a:extLst>
          </p:cNvPr>
          <p:cNvSpPr/>
          <p:nvPr/>
        </p:nvSpPr>
        <p:spPr>
          <a:xfrm>
            <a:off x="2810099" y="4240753"/>
            <a:ext cx="2090764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90BDB1-4F01-ABD4-BED2-254D67023ED4}"/>
              </a:ext>
            </a:extLst>
          </p:cNvPr>
          <p:cNvSpPr/>
          <p:nvPr/>
        </p:nvSpPr>
        <p:spPr>
          <a:xfrm>
            <a:off x="1877507" y="5413997"/>
            <a:ext cx="5445713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8EC2E-4EE6-FDB9-7886-521EA2BE31E6}"/>
              </a:ext>
            </a:extLst>
          </p:cNvPr>
          <p:cNvSpPr/>
          <p:nvPr/>
        </p:nvSpPr>
        <p:spPr>
          <a:xfrm>
            <a:off x="7211508" y="4866474"/>
            <a:ext cx="994030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7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351B8A-BB49-168C-2404-7EAF653B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2570AF-78EF-8912-5153-B35A5F4F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how to read a paper</a:t>
            </a:r>
          </a:p>
        </p:txBody>
      </p:sp>
    </p:spTree>
    <p:extLst>
      <p:ext uri="{BB962C8B-B14F-4D97-AF65-F5344CB8AC3E}">
        <p14:creationId xmlns:p14="http://schemas.microsoft.com/office/powerpoint/2010/main" val="33355672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15A6D5-51DB-A9DD-5C4C-AF65C54E1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3B420-3DE1-9A81-D50F-5452F04BA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Common compiler optimizations</a:t>
            </a:r>
          </a:p>
        </p:txBody>
      </p:sp>
    </p:spTree>
    <p:extLst>
      <p:ext uri="{BB962C8B-B14F-4D97-AF65-F5344CB8AC3E}">
        <p14:creationId xmlns:p14="http://schemas.microsoft.com/office/powerpoint/2010/main" val="330734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1F2B14-2358-6872-AF34-EC422F5AF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a function call look like on x86-64?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16ABB6-26A8-A60B-D32D-6798B926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inlining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F00DE-1AE6-4586-D8C4-A1BC0A11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05" y="1791225"/>
            <a:ext cx="3871845" cy="2882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B67AB5-23AD-EFBC-8897-1C86F395C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266" y="174459"/>
            <a:ext cx="5258534" cy="61159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F83340-36A1-650F-22EC-E461E61010F5}"/>
              </a:ext>
            </a:extLst>
          </p:cNvPr>
          <p:cNvSpPr/>
          <p:nvPr/>
        </p:nvSpPr>
        <p:spPr>
          <a:xfrm>
            <a:off x="6133407" y="4921955"/>
            <a:ext cx="5162252" cy="531684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B01A5-5F01-62D0-61EF-ABA3A420B139}"/>
              </a:ext>
            </a:extLst>
          </p:cNvPr>
          <p:cNvSpPr/>
          <p:nvPr/>
        </p:nvSpPr>
        <p:spPr>
          <a:xfrm>
            <a:off x="6181548" y="350553"/>
            <a:ext cx="5162252" cy="94766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EA0D44-8334-2CA7-AA2A-7C503CB5160C}"/>
              </a:ext>
            </a:extLst>
          </p:cNvPr>
          <p:cNvSpPr/>
          <p:nvPr/>
        </p:nvSpPr>
        <p:spPr>
          <a:xfrm>
            <a:off x="6133407" y="2639751"/>
            <a:ext cx="5162252" cy="61144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3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A520B-497E-A673-3612-4C0A93C71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3DD32C-6331-A414-0E42-34725297B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function has a stack frame</a:t>
            </a:r>
          </a:p>
          <a:p>
            <a:pPr lvl="1"/>
            <a:r>
              <a:rPr lang="en-US" dirty="0"/>
              <a:t>Return address</a:t>
            </a:r>
          </a:p>
          <a:p>
            <a:pPr lvl="1"/>
            <a:r>
              <a:rPr lang="en-US" dirty="0"/>
              <a:t>Return values</a:t>
            </a:r>
          </a:p>
          <a:p>
            <a:pPr lvl="1"/>
            <a:r>
              <a:rPr lang="en-US" dirty="0"/>
              <a:t>Contains stack variables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1E24C2-D559-6EA2-C81E-F808670D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 call in x86-64</a:t>
            </a:r>
          </a:p>
        </p:txBody>
      </p:sp>
    </p:spTree>
    <p:extLst>
      <p:ext uri="{BB962C8B-B14F-4D97-AF65-F5344CB8AC3E}">
        <p14:creationId xmlns:p14="http://schemas.microsoft.com/office/powerpoint/2010/main" val="12487431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9F143A-8276-EA49-CD09-9965FF39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22FF06-5AD8-EBA8-7FB0-742839F5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 call in x86-64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A1966-C5CD-99AE-85C6-AB244C7A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05" y="1791225"/>
            <a:ext cx="3871845" cy="28823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16668D-ECCD-779B-DA43-2B7EEC8386BA}"/>
              </a:ext>
            </a:extLst>
          </p:cNvPr>
          <p:cNvCxnSpPr/>
          <p:nvPr/>
        </p:nvCxnSpPr>
        <p:spPr>
          <a:xfrm>
            <a:off x="7574844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E92013-1627-E735-B25C-222FDB50B3C7}"/>
              </a:ext>
            </a:extLst>
          </p:cNvPr>
          <p:cNvCxnSpPr/>
          <p:nvPr/>
        </p:nvCxnSpPr>
        <p:spPr>
          <a:xfrm>
            <a:off x="10109200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0D3D9F-F4BB-2748-5F87-19763F06F35D}"/>
              </a:ext>
            </a:extLst>
          </p:cNvPr>
          <p:cNvCxnSpPr>
            <a:cxnSpLocks/>
          </p:cNvCxnSpPr>
          <p:nvPr/>
        </p:nvCxnSpPr>
        <p:spPr>
          <a:xfrm flipH="1">
            <a:off x="7574844" y="1061156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905FD-31A5-02EB-B76D-922AFFF8D104}"/>
              </a:ext>
            </a:extLst>
          </p:cNvPr>
          <p:cNvCxnSpPr>
            <a:cxnSpLocks/>
          </p:cNvCxnSpPr>
          <p:nvPr/>
        </p:nvCxnSpPr>
        <p:spPr>
          <a:xfrm flipH="1">
            <a:off x="7574844" y="1574801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C27704-718E-F8BD-B094-E94291B46E42}"/>
              </a:ext>
            </a:extLst>
          </p:cNvPr>
          <p:cNvCxnSpPr>
            <a:cxnSpLocks/>
          </p:cNvCxnSpPr>
          <p:nvPr/>
        </p:nvCxnSpPr>
        <p:spPr>
          <a:xfrm flipH="1">
            <a:off x="7574844" y="2111023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B931DA-06E0-A2EC-710E-2D918F4BFC03}"/>
              </a:ext>
            </a:extLst>
          </p:cNvPr>
          <p:cNvCxnSpPr>
            <a:cxnSpLocks/>
          </p:cNvCxnSpPr>
          <p:nvPr/>
        </p:nvCxnSpPr>
        <p:spPr>
          <a:xfrm flipH="1">
            <a:off x="7574844" y="2681112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46E588-2FA6-8233-7F43-4D52E4B53CEE}"/>
              </a:ext>
            </a:extLst>
          </p:cNvPr>
          <p:cNvCxnSpPr>
            <a:cxnSpLocks/>
          </p:cNvCxnSpPr>
          <p:nvPr/>
        </p:nvCxnSpPr>
        <p:spPr>
          <a:xfrm flipH="1">
            <a:off x="7574844" y="32737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F7852A-6E6B-6B5C-BB66-9B23C4671643}"/>
              </a:ext>
            </a:extLst>
          </p:cNvPr>
          <p:cNvCxnSpPr>
            <a:cxnSpLocks/>
          </p:cNvCxnSpPr>
          <p:nvPr/>
        </p:nvCxnSpPr>
        <p:spPr>
          <a:xfrm flipH="1">
            <a:off x="7574844" y="38325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C37E0E2-ADF8-EA88-4DB5-E48E2A79F56D}"/>
              </a:ext>
            </a:extLst>
          </p:cNvPr>
          <p:cNvSpPr/>
          <p:nvPr/>
        </p:nvSpPr>
        <p:spPr>
          <a:xfrm rot="10800000">
            <a:off x="2200378" y="3392311"/>
            <a:ext cx="778933" cy="451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84F8A0-208C-DBE0-F29A-3E405DCC2796}"/>
              </a:ext>
            </a:extLst>
          </p:cNvPr>
          <p:cNvSpPr/>
          <p:nvPr/>
        </p:nvSpPr>
        <p:spPr>
          <a:xfrm>
            <a:off x="8542867" y="1095025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D096B5-F6D5-FEF3-FF52-992FF67FFA71}"/>
              </a:ext>
            </a:extLst>
          </p:cNvPr>
          <p:cNvSpPr/>
          <p:nvPr/>
        </p:nvSpPr>
        <p:spPr>
          <a:xfrm>
            <a:off x="8542867" y="1640951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ADB81A-34AE-1137-C773-F98CC6D9DD3B}"/>
              </a:ext>
            </a:extLst>
          </p:cNvPr>
          <p:cNvCxnSpPr/>
          <p:nvPr/>
        </p:nvCxnSpPr>
        <p:spPr>
          <a:xfrm>
            <a:off x="6524978" y="1095025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BA7F19-7F77-114D-B3A7-77720E4C3209}"/>
              </a:ext>
            </a:extLst>
          </p:cNvPr>
          <p:cNvSpPr txBox="1"/>
          <p:nvPr/>
        </p:nvSpPr>
        <p:spPr>
          <a:xfrm>
            <a:off x="5799141" y="864192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rbp</a:t>
            </a:r>
            <a:endParaRPr lang="en-US" b="1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0B1F5-1A35-F8CD-FE62-2AA4F53B5603}"/>
              </a:ext>
            </a:extLst>
          </p:cNvPr>
          <p:cNvCxnSpPr/>
          <p:nvPr/>
        </p:nvCxnSpPr>
        <p:spPr>
          <a:xfrm>
            <a:off x="6521040" y="2098150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A0AA180-5AE7-9A3F-626A-CAE630CA6551}"/>
              </a:ext>
            </a:extLst>
          </p:cNvPr>
          <p:cNvSpPr txBox="1"/>
          <p:nvPr/>
        </p:nvSpPr>
        <p:spPr>
          <a:xfrm>
            <a:off x="5795203" y="186731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rsp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288850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12697-B2E9-0B25-5705-17AE92894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CF8390-CE79-5AD0-E1CA-E518340D5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B20DBB-16F3-C99B-D514-13BFED2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 call in x86-64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3AA78-15C5-2196-D827-9AE8452AC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05" y="1791225"/>
            <a:ext cx="3871845" cy="28823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D543D-2CAE-134D-792B-A722AA9C171A}"/>
              </a:ext>
            </a:extLst>
          </p:cNvPr>
          <p:cNvCxnSpPr/>
          <p:nvPr/>
        </p:nvCxnSpPr>
        <p:spPr>
          <a:xfrm>
            <a:off x="7574844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55BD3D-B248-5602-64D7-532FFE25A1F4}"/>
              </a:ext>
            </a:extLst>
          </p:cNvPr>
          <p:cNvCxnSpPr/>
          <p:nvPr/>
        </p:nvCxnSpPr>
        <p:spPr>
          <a:xfrm>
            <a:off x="10109200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A6278A-B270-8BEC-4DE2-E0212DC15FF5}"/>
              </a:ext>
            </a:extLst>
          </p:cNvPr>
          <p:cNvCxnSpPr>
            <a:cxnSpLocks/>
          </p:cNvCxnSpPr>
          <p:nvPr/>
        </p:nvCxnSpPr>
        <p:spPr>
          <a:xfrm flipH="1">
            <a:off x="7574844" y="1061156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E073E2-1B7A-580F-5117-E44A29B830B3}"/>
              </a:ext>
            </a:extLst>
          </p:cNvPr>
          <p:cNvCxnSpPr>
            <a:cxnSpLocks/>
          </p:cNvCxnSpPr>
          <p:nvPr/>
        </p:nvCxnSpPr>
        <p:spPr>
          <a:xfrm flipH="1">
            <a:off x="7574844" y="1574801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0C218E-52B5-BACA-CE5E-5B99E2FD0369}"/>
              </a:ext>
            </a:extLst>
          </p:cNvPr>
          <p:cNvCxnSpPr>
            <a:cxnSpLocks/>
          </p:cNvCxnSpPr>
          <p:nvPr/>
        </p:nvCxnSpPr>
        <p:spPr>
          <a:xfrm flipH="1">
            <a:off x="7574844" y="2111023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101E9A-DD4E-F3A9-C09B-3A7812C0F59C}"/>
              </a:ext>
            </a:extLst>
          </p:cNvPr>
          <p:cNvCxnSpPr>
            <a:cxnSpLocks/>
          </p:cNvCxnSpPr>
          <p:nvPr/>
        </p:nvCxnSpPr>
        <p:spPr>
          <a:xfrm flipH="1">
            <a:off x="7574844" y="2681112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3ED49F-F57A-7DCD-0439-6AC16278A84D}"/>
              </a:ext>
            </a:extLst>
          </p:cNvPr>
          <p:cNvCxnSpPr>
            <a:cxnSpLocks/>
          </p:cNvCxnSpPr>
          <p:nvPr/>
        </p:nvCxnSpPr>
        <p:spPr>
          <a:xfrm flipH="1">
            <a:off x="7574844" y="32737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B6BEF8-858C-43DC-EE01-1067DB9F20E8}"/>
              </a:ext>
            </a:extLst>
          </p:cNvPr>
          <p:cNvCxnSpPr>
            <a:cxnSpLocks/>
          </p:cNvCxnSpPr>
          <p:nvPr/>
        </p:nvCxnSpPr>
        <p:spPr>
          <a:xfrm flipH="1">
            <a:off x="7574844" y="38325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12DB4C4-24F6-41A7-EFD4-AC82CE8171E6}"/>
              </a:ext>
            </a:extLst>
          </p:cNvPr>
          <p:cNvSpPr/>
          <p:nvPr/>
        </p:nvSpPr>
        <p:spPr>
          <a:xfrm rot="10800000">
            <a:off x="2021760" y="3832579"/>
            <a:ext cx="778933" cy="451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363B99-487A-2687-CAB8-69E4699672C4}"/>
              </a:ext>
            </a:extLst>
          </p:cNvPr>
          <p:cNvSpPr/>
          <p:nvPr/>
        </p:nvSpPr>
        <p:spPr>
          <a:xfrm>
            <a:off x="8542867" y="1095025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E653F8-63D2-EDF7-AE85-7E9400A4BA0B}"/>
              </a:ext>
            </a:extLst>
          </p:cNvPr>
          <p:cNvSpPr/>
          <p:nvPr/>
        </p:nvSpPr>
        <p:spPr>
          <a:xfrm>
            <a:off x="8542867" y="1640951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CB6CDD5-3573-C3C8-6DC6-3418FF670A50}"/>
              </a:ext>
            </a:extLst>
          </p:cNvPr>
          <p:cNvCxnSpPr/>
          <p:nvPr/>
        </p:nvCxnSpPr>
        <p:spPr>
          <a:xfrm>
            <a:off x="6524978" y="1095025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25DCB5-CA02-68F2-E073-4DD08E139EBC}"/>
              </a:ext>
            </a:extLst>
          </p:cNvPr>
          <p:cNvSpPr txBox="1"/>
          <p:nvPr/>
        </p:nvSpPr>
        <p:spPr>
          <a:xfrm>
            <a:off x="5799141" y="864192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rbp</a:t>
            </a:r>
            <a:endParaRPr lang="en-US" b="1" i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AF83F2-283F-91DC-7450-056630715FAC}"/>
              </a:ext>
            </a:extLst>
          </p:cNvPr>
          <p:cNvCxnSpPr/>
          <p:nvPr/>
        </p:nvCxnSpPr>
        <p:spPr>
          <a:xfrm>
            <a:off x="6521040" y="2098150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B84DF3-2C70-A672-4441-0DA97D7B336A}"/>
              </a:ext>
            </a:extLst>
          </p:cNvPr>
          <p:cNvSpPr txBox="1"/>
          <p:nvPr/>
        </p:nvSpPr>
        <p:spPr>
          <a:xfrm>
            <a:off x="5795203" y="186731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rsp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45257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B6FE0-5B42-FB43-DE81-0F0A2E12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FE9950-7524-FC41-A385-58E98E5F2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82D229-EE69-1AA7-E0DC-247D89C6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 call in x86-64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35D13F-FAD7-9C7C-0A0B-7E72A38D7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05" y="1791225"/>
            <a:ext cx="3871845" cy="28823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032151-767B-F101-3758-DB584B52CA70}"/>
              </a:ext>
            </a:extLst>
          </p:cNvPr>
          <p:cNvCxnSpPr/>
          <p:nvPr/>
        </p:nvCxnSpPr>
        <p:spPr>
          <a:xfrm>
            <a:off x="7574844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0EC01-F51D-AC98-07E6-FA36D4972BD0}"/>
              </a:ext>
            </a:extLst>
          </p:cNvPr>
          <p:cNvCxnSpPr/>
          <p:nvPr/>
        </p:nvCxnSpPr>
        <p:spPr>
          <a:xfrm>
            <a:off x="10109200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46A361-4353-9315-56F2-6ED59318B2DC}"/>
              </a:ext>
            </a:extLst>
          </p:cNvPr>
          <p:cNvCxnSpPr>
            <a:cxnSpLocks/>
          </p:cNvCxnSpPr>
          <p:nvPr/>
        </p:nvCxnSpPr>
        <p:spPr>
          <a:xfrm flipH="1">
            <a:off x="7574844" y="1061156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0926E5-9CEF-D1C2-C08A-0EFDDA9760C3}"/>
              </a:ext>
            </a:extLst>
          </p:cNvPr>
          <p:cNvCxnSpPr>
            <a:cxnSpLocks/>
          </p:cNvCxnSpPr>
          <p:nvPr/>
        </p:nvCxnSpPr>
        <p:spPr>
          <a:xfrm flipH="1">
            <a:off x="7574844" y="1574801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7935F1-AA78-44FA-5FA3-A016C3250027}"/>
              </a:ext>
            </a:extLst>
          </p:cNvPr>
          <p:cNvCxnSpPr>
            <a:cxnSpLocks/>
          </p:cNvCxnSpPr>
          <p:nvPr/>
        </p:nvCxnSpPr>
        <p:spPr>
          <a:xfrm flipH="1">
            <a:off x="7574844" y="2111023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87409E-AE46-7A5C-3A47-BFDC83A8FE93}"/>
              </a:ext>
            </a:extLst>
          </p:cNvPr>
          <p:cNvCxnSpPr>
            <a:cxnSpLocks/>
          </p:cNvCxnSpPr>
          <p:nvPr/>
        </p:nvCxnSpPr>
        <p:spPr>
          <a:xfrm flipH="1">
            <a:off x="7574844" y="2681112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C63496-6C0A-47DF-E7C2-47A2B94B28E1}"/>
              </a:ext>
            </a:extLst>
          </p:cNvPr>
          <p:cNvCxnSpPr>
            <a:cxnSpLocks/>
          </p:cNvCxnSpPr>
          <p:nvPr/>
        </p:nvCxnSpPr>
        <p:spPr>
          <a:xfrm flipH="1">
            <a:off x="7574844" y="32737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80CE42-C6D7-A9C2-8881-9073100BF798}"/>
              </a:ext>
            </a:extLst>
          </p:cNvPr>
          <p:cNvCxnSpPr>
            <a:cxnSpLocks/>
          </p:cNvCxnSpPr>
          <p:nvPr/>
        </p:nvCxnSpPr>
        <p:spPr>
          <a:xfrm flipH="1">
            <a:off x="7574844" y="38325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0CF369F-F1CC-ACF1-0D94-FD4C6AC6F1AD}"/>
              </a:ext>
            </a:extLst>
          </p:cNvPr>
          <p:cNvSpPr/>
          <p:nvPr/>
        </p:nvSpPr>
        <p:spPr>
          <a:xfrm rot="10800000">
            <a:off x="2936160" y="2111023"/>
            <a:ext cx="778933" cy="451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807696-8FEC-CB38-3DB9-FD1BC6FD583A}"/>
              </a:ext>
            </a:extLst>
          </p:cNvPr>
          <p:cNvSpPr/>
          <p:nvPr/>
        </p:nvSpPr>
        <p:spPr>
          <a:xfrm>
            <a:off x="8542867" y="1095025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FE6D0B-8753-9BB4-C730-ED0F3C73B1EB}"/>
              </a:ext>
            </a:extLst>
          </p:cNvPr>
          <p:cNvSpPr/>
          <p:nvPr/>
        </p:nvSpPr>
        <p:spPr>
          <a:xfrm>
            <a:off x="8542867" y="1640951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1B6973-F5CE-89FB-5ABD-CA4393F5296A}"/>
              </a:ext>
            </a:extLst>
          </p:cNvPr>
          <p:cNvSpPr/>
          <p:nvPr/>
        </p:nvSpPr>
        <p:spPr>
          <a:xfrm>
            <a:off x="7888111" y="2177172"/>
            <a:ext cx="190782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BEA162-E503-7CD5-187D-72968B00FA3D}"/>
              </a:ext>
            </a:extLst>
          </p:cNvPr>
          <p:cNvSpPr/>
          <p:nvPr/>
        </p:nvSpPr>
        <p:spPr>
          <a:xfrm>
            <a:off x="8562623" y="2743648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FE262-72AA-3AF4-1F09-C07A8400B06E}"/>
              </a:ext>
            </a:extLst>
          </p:cNvPr>
          <p:cNvSpPr/>
          <p:nvPr/>
        </p:nvSpPr>
        <p:spPr>
          <a:xfrm>
            <a:off x="8568268" y="3324580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F9918D-CF10-9A7C-685D-FBAACFCAB8FF}"/>
              </a:ext>
            </a:extLst>
          </p:cNvPr>
          <p:cNvCxnSpPr/>
          <p:nvPr/>
        </p:nvCxnSpPr>
        <p:spPr>
          <a:xfrm>
            <a:off x="6513098" y="2150473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0DD49C-EA37-9C32-32F1-B44F0F0323CB}"/>
              </a:ext>
            </a:extLst>
          </p:cNvPr>
          <p:cNvSpPr txBox="1"/>
          <p:nvPr/>
        </p:nvSpPr>
        <p:spPr>
          <a:xfrm>
            <a:off x="5787261" y="1919640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rbp</a:t>
            </a:r>
            <a:endParaRPr lang="en-US" b="1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0A962E-D086-8D67-B527-31269E37A029}"/>
              </a:ext>
            </a:extLst>
          </p:cNvPr>
          <p:cNvCxnSpPr/>
          <p:nvPr/>
        </p:nvCxnSpPr>
        <p:spPr>
          <a:xfrm>
            <a:off x="6509160" y="3746773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20DBE8-7718-E095-3184-9353374C9DC6}"/>
              </a:ext>
            </a:extLst>
          </p:cNvPr>
          <p:cNvSpPr txBox="1"/>
          <p:nvPr/>
        </p:nvSpPr>
        <p:spPr>
          <a:xfrm>
            <a:off x="5783323" y="351594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rsp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8844869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F1AD3-AC90-D275-6B42-DBE67E530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4C5EC-C3CC-B578-B7B7-2A4218B59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C73C7D-EA53-8E22-34D9-4C54F3B7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function call in x86-64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3E904-97AF-67B3-6E67-021FCF1AC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05" y="1791225"/>
            <a:ext cx="3871845" cy="28823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F2D592-AFA4-1500-95C2-FE6FEDF245F2}"/>
              </a:ext>
            </a:extLst>
          </p:cNvPr>
          <p:cNvCxnSpPr/>
          <p:nvPr/>
        </p:nvCxnSpPr>
        <p:spPr>
          <a:xfrm>
            <a:off x="7574844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802B5D-F642-0BE8-2AA5-8B7D765A62F5}"/>
              </a:ext>
            </a:extLst>
          </p:cNvPr>
          <p:cNvCxnSpPr/>
          <p:nvPr/>
        </p:nvCxnSpPr>
        <p:spPr>
          <a:xfrm>
            <a:off x="10109200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0B981F-E0B3-097F-3D4D-0CEE5B413B70}"/>
              </a:ext>
            </a:extLst>
          </p:cNvPr>
          <p:cNvCxnSpPr>
            <a:cxnSpLocks/>
          </p:cNvCxnSpPr>
          <p:nvPr/>
        </p:nvCxnSpPr>
        <p:spPr>
          <a:xfrm flipH="1">
            <a:off x="7574844" y="1061156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4450E7-D82C-5213-2489-BFA0F01A78C4}"/>
              </a:ext>
            </a:extLst>
          </p:cNvPr>
          <p:cNvCxnSpPr>
            <a:cxnSpLocks/>
          </p:cNvCxnSpPr>
          <p:nvPr/>
        </p:nvCxnSpPr>
        <p:spPr>
          <a:xfrm flipH="1">
            <a:off x="7574844" y="1574801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F85804-7224-E763-3B83-865198782074}"/>
              </a:ext>
            </a:extLst>
          </p:cNvPr>
          <p:cNvCxnSpPr>
            <a:cxnSpLocks/>
          </p:cNvCxnSpPr>
          <p:nvPr/>
        </p:nvCxnSpPr>
        <p:spPr>
          <a:xfrm flipH="1">
            <a:off x="7574844" y="2111023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2845A4-A3B5-E4B8-086E-BF7090417653}"/>
              </a:ext>
            </a:extLst>
          </p:cNvPr>
          <p:cNvCxnSpPr>
            <a:cxnSpLocks/>
          </p:cNvCxnSpPr>
          <p:nvPr/>
        </p:nvCxnSpPr>
        <p:spPr>
          <a:xfrm flipH="1">
            <a:off x="7574844" y="2681112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5DEFE-FDBE-8394-DD42-E772AB0BBD80}"/>
              </a:ext>
            </a:extLst>
          </p:cNvPr>
          <p:cNvCxnSpPr>
            <a:cxnSpLocks/>
          </p:cNvCxnSpPr>
          <p:nvPr/>
        </p:nvCxnSpPr>
        <p:spPr>
          <a:xfrm flipH="1">
            <a:off x="7574844" y="32737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E123DD-0221-C8B1-2964-2EDF1B1ED3B0}"/>
              </a:ext>
            </a:extLst>
          </p:cNvPr>
          <p:cNvCxnSpPr>
            <a:cxnSpLocks/>
          </p:cNvCxnSpPr>
          <p:nvPr/>
        </p:nvCxnSpPr>
        <p:spPr>
          <a:xfrm flipH="1">
            <a:off x="7574844" y="38325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ABABDF6-15E4-905F-36F7-CCEA876F49BA}"/>
              </a:ext>
            </a:extLst>
          </p:cNvPr>
          <p:cNvSpPr/>
          <p:nvPr/>
        </p:nvSpPr>
        <p:spPr>
          <a:xfrm rot="10800000">
            <a:off x="2082799" y="4064001"/>
            <a:ext cx="778933" cy="451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BEF7EC-B285-9621-3704-36A7BA4F2EB4}"/>
              </a:ext>
            </a:extLst>
          </p:cNvPr>
          <p:cNvSpPr/>
          <p:nvPr/>
        </p:nvSpPr>
        <p:spPr>
          <a:xfrm>
            <a:off x="8542867" y="1095025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F639C4-A61E-1343-E959-A7325F867361}"/>
              </a:ext>
            </a:extLst>
          </p:cNvPr>
          <p:cNvSpPr/>
          <p:nvPr/>
        </p:nvSpPr>
        <p:spPr>
          <a:xfrm>
            <a:off x="8542867" y="1640951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663EEC-F29C-6F96-A7A6-BD25A6B6F3A0}"/>
              </a:ext>
            </a:extLst>
          </p:cNvPr>
          <p:cNvSpPr/>
          <p:nvPr/>
        </p:nvSpPr>
        <p:spPr>
          <a:xfrm>
            <a:off x="7888111" y="2177172"/>
            <a:ext cx="1907821" cy="457199"/>
          </a:xfrm>
          <a:prstGeom prst="rect">
            <a:avLst/>
          </a:prstGeom>
          <a:pattFill prst="spher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64D609-4D11-7F8B-2639-D8B66C802576}"/>
              </a:ext>
            </a:extLst>
          </p:cNvPr>
          <p:cNvSpPr/>
          <p:nvPr/>
        </p:nvSpPr>
        <p:spPr>
          <a:xfrm>
            <a:off x="8562623" y="2743648"/>
            <a:ext cx="598311" cy="457199"/>
          </a:xfrm>
          <a:prstGeom prst="rect">
            <a:avLst/>
          </a:prstGeom>
          <a:pattFill prst="spher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1863BD-62FD-D066-32BD-F07A02FEF0E0}"/>
              </a:ext>
            </a:extLst>
          </p:cNvPr>
          <p:cNvSpPr/>
          <p:nvPr/>
        </p:nvSpPr>
        <p:spPr>
          <a:xfrm>
            <a:off x="8568268" y="3324580"/>
            <a:ext cx="598311" cy="457199"/>
          </a:xfrm>
          <a:prstGeom prst="rect">
            <a:avLst/>
          </a:prstGeom>
          <a:pattFill prst="spher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91F831-8EB3-8C6F-5A1A-1869FBCF57AF}"/>
              </a:ext>
            </a:extLst>
          </p:cNvPr>
          <p:cNvCxnSpPr/>
          <p:nvPr/>
        </p:nvCxnSpPr>
        <p:spPr>
          <a:xfrm>
            <a:off x="6617742" y="1095025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3AE662-CBA1-0E14-372E-F246E668CFC7}"/>
              </a:ext>
            </a:extLst>
          </p:cNvPr>
          <p:cNvSpPr txBox="1"/>
          <p:nvPr/>
        </p:nvSpPr>
        <p:spPr>
          <a:xfrm>
            <a:off x="5891905" y="864192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rbp</a:t>
            </a:r>
            <a:endParaRPr lang="en-US" b="1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22CF22-0CF2-897B-7A97-0AB6941B22CB}"/>
              </a:ext>
            </a:extLst>
          </p:cNvPr>
          <p:cNvCxnSpPr/>
          <p:nvPr/>
        </p:nvCxnSpPr>
        <p:spPr>
          <a:xfrm>
            <a:off x="6613804" y="2098150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29CB94-2AE4-31DE-6F6B-84A44791948C}"/>
              </a:ext>
            </a:extLst>
          </p:cNvPr>
          <p:cNvSpPr txBox="1"/>
          <p:nvPr/>
        </p:nvSpPr>
        <p:spPr>
          <a:xfrm>
            <a:off x="5887967" y="186731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rsp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07401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B5526-8487-476F-966F-EEC6D401F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998F8C-B4FF-0DB5-C9C6-7F8535267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a function call look like on x86-64?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EC138-D3FF-CAF9-31C6-398241DC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inlining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842C2D-63C3-CB69-6E9F-FC5674EC4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05" y="1791225"/>
            <a:ext cx="3871845" cy="2882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664CB6-A777-6160-1014-853B5ED6E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266" y="174459"/>
            <a:ext cx="5258534" cy="61159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117C85-1127-4BC2-9A31-81F5FFD07EA2}"/>
              </a:ext>
            </a:extLst>
          </p:cNvPr>
          <p:cNvSpPr/>
          <p:nvPr/>
        </p:nvSpPr>
        <p:spPr>
          <a:xfrm>
            <a:off x="6133407" y="4921955"/>
            <a:ext cx="5162252" cy="531684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44D717-C5CA-F721-51EB-ADDF810FB044}"/>
              </a:ext>
            </a:extLst>
          </p:cNvPr>
          <p:cNvSpPr/>
          <p:nvPr/>
        </p:nvSpPr>
        <p:spPr>
          <a:xfrm>
            <a:off x="6181548" y="350553"/>
            <a:ext cx="5162252" cy="94766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035ADC-360E-8F9F-1E7B-E1F91CE426FF}"/>
              </a:ext>
            </a:extLst>
          </p:cNvPr>
          <p:cNvSpPr/>
          <p:nvPr/>
        </p:nvSpPr>
        <p:spPr>
          <a:xfrm>
            <a:off x="6133407" y="2639751"/>
            <a:ext cx="5162252" cy="61144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66BBB-D607-541B-3FB1-920BDE6ED6DE}"/>
              </a:ext>
            </a:extLst>
          </p:cNvPr>
          <p:cNvSpPr txBox="1"/>
          <p:nvPr/>
        </p:nvSpPr>
        <p:spPr>
          <a:xfrm>
            <a:off x="2586903" y="5156599"/>
            <a:ext cx="2650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28 instructions</a:t>
            </a:r>
          </a:p>
        </p:txBody>
      </p:sp>
    </p:spTree>
    <p:extLst>
      <p:ext uri="{BB962C8B-B14F-4D97-AF65-F5344CB8AC3E}">
        <p14:creationId xmlns:p14="http://schemas.microsoft.com/office/powerpoint/2010/main" val="420766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A0221-0E9F-9118-F44F-2952EA6CE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76DBC2-F844-575C-298C-AA463015A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we inline the function?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359621-883E-46A4-8AE5-029934FE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inlining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7C4DF8-BAA5-3504-F931-7FFE385B5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86" y="1935403"/>
            <a:ext cx="4647677" cy="2083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CF5B98-C6E4-E068-E263-C6152495A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538" y="1495155"/>
            <a:ext cx="5382376" cy="38676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6E825E-08A1-E936-52F6-F512E11A2DA2}"/>
              </a:ext>
            </a:extLst>
          </p:cNvPr>
          <p:cNvSpPr txBox="1"/>
          <p:nvPr/>
        </p:nvSpPr>
        <p:spPr>
          <a:xfrm>
            <a:off x="2586903" y="5156599"/>
            <a:ext cx="2650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19 instructions</a:t>
            </a:r>
          </a:p>
        </p:txBody>
      </p:sp>
    </p:spTree>
    <p:extLst>
      <p:ext uri="{BB962C8B-B14F-4D97-AF65-F5344CB8AC3E}">
        <p14:creationId xmlns:p14="http://schemas.microsoft.com/office/powerpoint/2010/main" val="3531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3D9008-B0F8-3C46-E5A9-3B194646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linking process</a:t>
            </a:r>
          </a:p>
        </p:txBody>
      </p:sp>
      <p:pic>
        <p:nvPicPr>
          <p:cNvPr id="6" name="Picture 2" descr="Source code - Free seo and web icons">
            <a:extLst>
              <a:ext uri="{FF2B5EF4-FFF2-40B4-BE49-F238E27FC236}">
                <a16:creationId xmlns:a16="http://schemas.microsoft.com/office/drawing/2014/main" id="{602D31C2-C87D-5B2B-63FB-82D8661FE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850358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ource code - Free seo and web icons">
            <a:extLst>
              <a:ext uri="{FF2B5EF4-FFF2-40B4-BE49-F238E27FC236}">
                <a16:creationId xmlns:a16="http://schemas.microsoft.com/office/drawing/2014/main" id="{05E1F6AE-849F-AE30-15DA-C677DEFD8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2099292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ource code - Free seo and web icons">
            <a:extLst>
              <a:ext uri="{FF2B5EF4-FFF2-40B4-BE49-F238E27FC236}">
                <a16:creationId xmlns:a16="http://schemas.microsoft.com/office/drawing/2014/main" id="{954F86DA-6BD8-21AA-A9D0-AF9D8CFD3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3381975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BBA2C5-628B-936E-942B-03DBA807D550}"/>
              </a:ext>
            </a:extLst>
          </p:cNvPr>
          <p:cNvSpPr txBox="1"/>
          <p:nvPr/>
        </p:nvSpPr>
        <p:spPr>
          <a:xfrm>
            <a:off x="1606065" y="1172197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a.c</a:t>
            </a:r>
            <a:endParaRPr lang="en-US" sz="24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8AE40-990A-15A3-14D7-F893EBCB2A20}"/>
              </a:ext>
            </a:extLst>
          </p:cNvPr>
          <p:cNvSpPr txBox="1"/>
          <p:nvPr/>
        </p:nvSpPr>
        <p:spPr>
          <a:xfrm>
            <a:off x="1620705" y="2346370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b.c</a:t>
            </a:r>
            <a:endParaRPr lang="en-US" sz="24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C4B5A9-EE9B-D061-C1F2-DC2C471FBB2B}"/>
              </a:ext>
            </a:extLst>
          </p:cNvPr>
          <p:cNvSpPr txBox="1"/>
          <p:nvPr/>
        </p:nvSpPr>
        <p:spPr>
          <a:xfrm>
            <a:off x="1620705" y="3609253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c.c</a:t>
            </a:r>
            <a:endParaRPr lang="en-US" sz="2400" b="1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03198E-5204-0662-76B9-535EF10FAB94}"/>
              </a:ext>
            </a:extLst>
          </p:cNvPr>
          <p:cNvSpPr/>
          <p:nvPr/>
        </p:nvSpPr>
        <p:spPr>
          <a:xfrm>
            <a:off x="4676274" y="868729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400029-302B-F8B1-E5E1-C489D64FF416}"/>
              </a:ext>
            </a:extLst>
          </p:cNvPr>
          <p:cNvSpPr/>
          <p:nvPr/>
        </p:nvSpPr>
        <p:spPr>
          <a:xfrm>
            <a:off x="4676274" y="2136035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CF427A-F96D-43A6-876E-5B03346C6E92}"/>
              </a:ext>
            </a:extLst>
          </p:cNvPr>
          <p:cNvSpPr/>
          <p:nvPr/>
        </p:nvSpPr>
        <p:spPr>
          <a:xfrm>
            <a:off x="4676274" y="3403341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9248C3-1B39-4FF9-827A-B836BDD95F78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3380225" y="1305877"/>
            <a:ext cx="129604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C84B6C-44FD-D9A6-B6FD-E2F583BAC47C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380225" y="2554811"/>
            <a:ext cx="1296049" cy="1837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087206-E7F5-F7B3-33DE-702A5350C45C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380225" y="3837494"/>
            <a:ext cx="1296049" cy="29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BF7064-8F91-C709-C406-1AFE7A33E34E}"/>
              </a:ext>
            </a:extLst>
          </p:cNvPr>
          <p:cNvCxnSpPr>
            <a:cxnSpLocks/>
            <a:stCxn id="12" idx="3"/>
            <a:endCxn id="1026" idx="1"/>
          </p:cNvCxnSpPr>
          <p:nvPr/>
        </p:nvCxnSpPr>
        <p:spPr>
          <a:xfrm>
            <a:off x="7483642" y="1305877"/>
            <a:ext cx="50381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ELF file format - Free interface icons">
            <a:extLst>
              <a:ext uri="{FF2B5EF4-FFF2-40B4-BE49-F238E27FC236}">
                <a16:creationId xmlns:a16="http://schemas.microsoft.com/office/drawing/2014/main" id="{AF8FBDE4-403E-DFAB-EAA0-7090B62D3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61" y="1018135"/>
            <a:ext cx="575484" cy="57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ELF file format - Free interface icons">
            <a:extLst>
              <a:ext uri="{FF2B5EF4-FFF2-40B4-BE49-F238E27FC236}">
                <a16:creationId xmlns:a16="http://schemas.microsoft.com/office/drawing/2014/main" id="{DB89D1D5-7E5D-ECA6-BA80-0C324D187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61" y="2285441"/>
            <a:ext cx="575484" cy="57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ELF file format - Free interface icons">
            <a:extLst>
              <a:ext uri="{FF2B5EF4-FFF2-40B4-BE49-F238E27FC236}">
                <a16:creationId xmlns:a16="http://schemas.microsoft.com/office/drawing/2014/main" id="{5A80DBFD-0EAB-045A-56BF-7D39F9206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61" y="3550312"/>
            <a:ext cx="575484" cy="57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ACE787-1535-7386-2350-97E1C3B9DC8F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7483642" y="2573183"/>
            <a:ext cx="50381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74202F-1D5D-1C23-C9B6-64D69467C059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 flipV="1">
            <a:off x="7483642" y="3838054"/>
            <a:ext cx="503819" cy="243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CC54E6-98BA-5CD0-4AFC-3C08D0BD8809}"/>
              </a:ext>
            </a:extLst>
          </p:cNvPr>
          <p:cNvSpPr txBox="1"/>
          <p:nvPr/>
        </p:nvSpPr>
        <p:spPr>
          <a:xfrm>
            <a:off x="8688918" y="1020570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a.o</a:t>
            </a:r>
            <a:endParaRPr lang="en-US" sz="2400" b="1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43FAFA-69E8-6DF8-B57C-FD4D6C811DA5}"/>
              </a:ext>
            </a:extLst>
          </p:cNvPr>
          <p:cNvSpPr txBox="1"/>
          <p:nvPr/>
        </p:nvSpPr>
        <p:spPr>
          <a:xfrm>
            <a:off x="8688918" y="2285441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b.o</a:t>
            </a:r>
            <a:endParaRPr lang="en-US" sz="2400" b="1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9D8ACD-C4F8-C027-2863-C20FB7D6790C}"/>
              </a:ext>
            </a:extLst>
          </p:cNvPr>
          <p:cNvSpPr txBox="1"/>
          <p:nvPr/>
        </p:nvSpPr>
        <p:spPr>
          <a:xfrm>
            <a:off x="8706551" y="3550312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c.o</a:t>
            </a:r>
            <a:endParaRPr lang="en-US" sz="2400" b="1" i="1" dirty="0"/>
          </a:p>
        </p:txBody>
      </p:sp>
      <p:pic>
        <p:nvPicPr>
          <p:cNvPr id="42" name="Picture 2" descr="ELF file format - Free interface icons">
            <a:extLst>
              <a:ext uri="{FF2B5EF4-FFF2-40B4-BE49-F238E27FC236}">
                <a16:creationId xmlns:a16="http://schemas.microsoft.com/office/drawing/2014/main" id="{C17B7BA4-3562-081A-AC8D-77AF4A60B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00" y="4833789"/>
            <a:ext cx="728171" cy="72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ELF file format - Free interface icons">
            <a:extLst>
              <a:ext uri="{FF2B5EF4-FFF2-40B4-BE49-F238E27FC236}">
                <a16:creationId xmlns:a16="http://schemas.microsoft.com/office/drawing/2014/main" id="{41DFBECE-2322-B0B4-0A76-07981BA4C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54" y="4833790"/>
            <a:ext cx="728171" cy="72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ELF file format - Free interface icons">
            <a:extLst>
              <a:ext uri="{FF2B5EF4-FFF2-40B4-BE49-F238E27FC236}">
                <a16:creationId xmlns:a16="http://schemas.microsoft.com/office/drawing/2014/main" id="{EFDBEC7F-348E-4537-1287-3A1E27D85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408" y="4840648"/>
            <a:ext cx="728171" cy="72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B6445E-CB13-F3C4-430E-34FAC92BA006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3649579" y="5197876"/>
            <a:ext cx="1042737" cy="685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88DC323-8434-5D07-CB37-D05688B8B64C}"/>
              </a:ext>
            </a:extLst>
          </p:cNvPr>
          <p:cNvSpPr/>
          <p:nvPr/>
        </p:nvSpPr>
        <p:spPr>
          <a:xfrm>
            <a:off x="4692316" y="4760728"/>
            <a:ext cx="2807368" cy="874295"/>
          </a:xfrm>
          <a:prstGeom prst="rect">
            <a:avLst/>
          </a:prstGeom>
          <a:solidFill>
            <a:srgbClr val="DDDD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Linker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90EE8CD-43F2-A5FC-1129-CA0BFF7CAF51}"/>
              </a:ext>
            </a:extLst>
          </p:cNvPr>
          <p:cNvCxnSpPr>
            <a:cxnSpLocks/>
            <a:stCxn id="46" idx="3"/>
            <a:endCxn id="2" idx="1"/>
          </p:cNvCxnSpPr>
          <p:nvPr/>
        </p:nvCxnSpPr>
        <p:spPr>
          <a:xfrm flipV="1">
            <a:off x="7499684" y="5190723"/>
            <a:ext cx="939673" cy="715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35A795F6-5250-BFD3-91BE-2E1FAFD8DA09}"/>
              </a:ext>
            </a:extLst>
          </p:cNvPr>
          <p:cNvSpPr/>
          <p:nvPr/>
        </p:nvSpPr>
        <p:spPr>
          <a:xfrm>
            <a:off x="978567" y="4660423"/>
            <a:ext cx="2807369" cy="1025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Write Exe Stock Illustrations – 31 Write Exe Stock ...">
            <a:extLst>
              <a:ext uri="{FF2B5EF4-FFF2-40B4-BE49-F238E27FC236}">
                <a16:creationId xmlns:a16="http://schemas.microsoft.com/office/drawing/2014/main" id="{EDF1E791-7AA2-F8F9-EF43-0B27405C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357" y="4833789"/>
            <a:ext cx="713868" cy="71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C2495A-23CE-6508-A511-30FBB9457627}"/>
              </a:ext>
            </a:extLst>
          </p:cNvPr>
          <p:cNvSpPr/>
          <p:nvPr/>
        </p:nvSpPr>
        <p:spPr>
          <a:xfrm>
            <a:off x="4550300" y="806930"/>
            <a:ext cx="3047121" cy="1041361"/>
          </a:xfrm>
          <a:prstGeom prst="rect">
            <a:avLst/>
          </a:prstGeom>
          <a:noFill/>
          <a:ln w="508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9A5B5-BF5E-D405-57FA-027D5B3F6EA4}"/>
              </a:ext>
            </a:extLst>
          </p:cNvPr>
          <p:cNvSpPr txBox="1"/>
          <p:nvPr/>
        </p:nvSpPr>
        <p:spPr>
          <a:xfrm>
            <a:off x="5634511" y="1769922"/>
            <a:ext cx="1962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144648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22AC2F-7610-8CC9-1C6F-1DB3182AF6D8}"/>
              </a:ext>
            </a:extLst>
          </p:cNvPr>
          <p:cNvSpPr txBox="1"/>
          <p:nvPr/>
        </p:nvSpPr>
        <p:spPr>
          <a:xfrm>
            <a:off x="2228082" y="3136612"/>
            <a:ext cx="7735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/>
              <a:t>Should</a:t>
            </a:r>
            <a:r>
              <a:rPr lang="en-US" sz="3200" b="1" i="1" dirty="0"/>
              <a:t> the compiler always inline functions?</a:t>
            </a:r>
          </a:p>
        </p:txBody>
      </p:sp>
    </p:spTree>
    <p:extLst>
      <p:ext uri="{BB962C8B-B14F-4D97-AF65-F5344CB8AC3E}">
        <p14:creationId xmlns:p14="http://schemas.microsoft.com/office/powerpoint/2010/main" val="17238256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F2B0B-4B28-2670-7095-7FC8488DB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6DAC5-A424-496B-AC5C-4B05BEC4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Hint: instructions are also “cached”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78764B-0555-18DD-3DE7-FD3723BDF479}"/>
              </a:ext>
            </a:extLst>
          </p:cNvPr>
          <p:cNvSpPr/>
          <p:nvPr/>
        </p:nvSpPr>
        <p:spPr>
          <a:xfrm>
            <a:off x="1606791" y="1135306"/>
            <a:ext cx="3650544" cy="3175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44E401-F255-09BB-8BB6-474BC519D7D2}"/>
              </a:ext>
            </a:extLst>
          </p:cNvPr>
          <p:cNvGrpSpPr/>
          <p:nvPr/>
        </p:nvGrpSpPr>
        <p:grpSpPr>
          <a:xfrm>
            <a:off x="1979324" y="1255957"/>
            <a:ext cx="1054100" cy="1079500"/>
            <a:chOff x="4229100" y="1276350"/>
            <a:chExt cx="1054100" cy="10795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15A831-17B0-949C-734A-AD21227DC594}"/>
                </a:ext>
              </a:extLst>
            </p:cNvPr>
            <p:cNvSpPr/>
            <p:nvPr/>
          </p:nvSpPr>
          <p:spPr>
            <a:xfrm>
              <a:off x="4229100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D6BD2AA-4409-2B12-AAC6-FA9093D84468}"/>
                </a:ext>
              </a:extLst>
            </p:cNvPr>
            <p:cNvSpPr/>
            <p:nvPr/>
          </p:nvSpPr>
          <p:spPr>
            <a:xfrm>
              <a:off x="4331970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929573-7494-B8C7-C10D-E295AE64A53A}"/>
              </a:ext>
            </a:extLst>
          </p:cNvPr>
          <p:cNvGrpSpPr/>
          <p:nvPr/>
        </p:nvGrpSpPr>
        <p:grpSpPr>
          <a:xfrm>
            <a:off x="3676891" y="1255957"/>
            <a:ext cx="1054100" cy="1079500"/>
            <a:chOff x="6158018" y="1276350"/>
            <a:chExt cx="1054100" cy="10795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5DC737-D9CA-3631-CDD0-3BB914210198}"/>
                </a:ext>
              </a:extLst>
            </p:cNvPr>
            <p:cNvSpPr/>
            <p:nvPr/>
          </p:nvSpPr>
          <p:spPr>
            <a:xfrm>
              <a:off x="6158018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59ACC-08E3-3547-0B72-C9F24591949C}"/>
                </a:ext>
              </a:extLst>
            </p:cNvPr>
            <p:cNvSpPr/>
            <p:nvPr/>
          </p:nvSpPr>
          <p:spPr>
            <a:xfrm>
              <a:off x="6260888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A7AC542-07EA-ED97-9FBE-4CA0149A5F39}"/>
              </a:ext>
            </a:extLst>
          </p:cNvPr>
          <p:cNvSpPr/>
          <p:nvPr/>
        </p:nvSpPr>
        <p:spPr>
          <a:xfrm>
            <a:off x="1755663" y="2493642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L1 Cache (I/D)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451C8-F493-F545-A70E-3DF030E794AA}"/>
              </a:ext>
            </a:extLst>
          </p:cNvPr>
          <p:cNvSpPr/>
          <p:nvPr/>
        </p:nvSpPr>
        <p:spPr>
          <a:xfrm>
            <a:off x="3453230" y="2505319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L1 Cache (I/D)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90CD15-F700-5978-9096-03C6DFC64D01}"/>
              </a:ext>
            </a:extLst>
          </p:cNvPr>
          <p:cNvSpPr/>
          <p:nvPr/>
        </p:nvSpPr>
        <p:spPr>
          <a:xfrm>
            <a:off x="1829633" y="3763321"/>
            <a:ext cx="3217333" cy="4402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LLC Cache (I/D)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797752-91FA-FF30-0043-E6421200E1D8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2506374" y="2335457"/>
            <a:ext cx="0" cy="158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6E2C27-A79A-40E6-B445-45FB50D2F474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4203941" y="2335457"/>
            <a:ext cx="0" cy="169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997E97-00A5-4453-1B5B-2F2330B86AC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06374" y="2933909"/>
            <a:ext cx="0" cy="220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B2A714-2937-03E3-670B-60B43A0854BA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203941" y="2945586"/>
            <a:ext cx="0" cy="21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D28C91-7DAA-E768-73E2-D4F5A3EA5602}"/>
              </a:ext>
            </a:extLst>
          </p:cNvPr>
          <p:cNvSpPr txBox="1"/>
          <p:nvPr/>
        </p:nvSpPr>
        <p:spPr>
          <a:xfrm>
            <a:off x="2814553" y="662222"/>
            <a:ext cx="123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Socket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CA9B71-817B-D55D-9BEB-C1D02DD4F647}"/>
              </a:ext>
            </a:extLst>
          </p:cNvPr>
          <p:cNvSpPr/>
          <p:nvPr/>
        </p:nvSpPr>
        <p:spPr>
          <a:xfrm>
            <a:off x="1579261" y="4691943"/>
            <a:ext cx="8116117" cy="6962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85D341-903A-E68A-558A-C46DF5FB38E2}"/>
              </a:ext>
            </a:extLst>
          </p:cNvPr>
          <p:cNvCxnSpPr/>
          <p:nvPr/>
        </p:nvCxnSpPr>
        <p:spPr>
          <a:xfrm>
            <a:off x="1579261" y="4497128"/>
            <a:ext cx="808858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B4648A4-F708-1E97-3731-CB308C0F9429}"/>
              </a:ext>
            </a:extLst>
          </p:cNvPr>
          <p:cNvSpPr txBox="1"/>
          <p:nvPr/>
        </p:nvSpPr>
        <p:spPr>
          <a:xfrm>
            <a:off x="9815832" y="4235518"/>
            <a:ext cx="2051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Memory bus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CD99859-B2C4-205F-0CD4-3BDF9945E6E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438300" y="4203588"/>
            <a:ext cx="0" cy="284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D3E0C8-4859-A23C-28D0-5DE69234D7E0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637320" y="4497128"/>
            <a:ext cx="0" cy="194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BF219AB9-5080-A982-A8A8-FBFB811E1D1F}"/>
              </a:ext>
            </a:extLst>
          </p:cNvPr>
          <p:cNvSpPr txBox="1"/>
          <p:nvPr/>
        </p:nvSpPr>
        <p:spPr>
          <a:xfrm>
            <a:off x="180445" y="2508862"/>
            <a:ext cx="186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(32 KB)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91591E3D-6C0E-475A-7BA9-6D8B55FD3930}"/>
              </a:ext>
            </a:extLst>
          </p:cNvPr>
          <p:cNvSpPr txBox="1"/>
          <p:nvPr/>
        </p:nvSpPr>
        <p:spPr>
          <a:xfrm>
            <a:off x="95679" y="3817207"/>
            <a:ext cx="131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(1-8 MB)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192D0B-F0B0-E4AF-48DF-0EB47094E81C}"/>
              </a:ext>
            </a:extLst>
          </p:cNvPr>
          <p:cNvSpPr txBox="1"/>
          <p:nvPr/>
        </p:nvSpPr>
        <p:spPr>
          <a:xfrm>
            <a:off x="0" y="4901367"/>
            <a:ext cx="2111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(Multiple GB)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88FE100D-2DEF-B171-A009-BD0A265AEF3E}"/>
              </a:ext>
            </a:extLst>
          </p:cNvPr>
          <p:cNvSpPr/>
          <p:nvPr/>
        </p:nvSpPr>
        <p:spPr>
          <a:xfrm>
            <a:off x="1785256" y="3144980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L2 Cache (I/D)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ACE81D9-7151-E259-583D-FB88BC4F2956}"/>
              </a:ext>
            </a:extLst>
          </p:cNvPr>
          <p:cNvSpPr txBox="1"/>
          <p:nvPr/>
        </p:nvSpPr>
        <p:spPr>
          <a:xfrm>
            <a:off x="122625" y="3175387"/>
            <a:ext cx="186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(256 KB)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298E3EA0-958B-2EF8-0F5B-FEEF39EA2AA5}"/>
              </a:ext>
            </a:extLst>
          </p:cNvPr>
          <p:cNvSpPr/>
          <p:nvPr/>
        </p:nvSpPr>
        <p:spPr>
          <a:xfrm>
            <a:off x="3453230" y="3146110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L2 Cache (I/D)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48CA6A64-E0CC-6F84-039D-DA9723066D23}"/>
              </a:ext>
            </a:extLst>
          </p:cNvPr>
          <p:cNvCxnSpPr>
            <a:cxnSpLocks/>
            <a:stCxn id="1038" idx="2"/>
          </p:cNvCxnSpPr>
          <p:nvPr/>
        </p:nvCxnSpPr>
        <p:spPr>
          <a:xfrm>
            <a:off x="2535967" y="3585247"/>
            <a:ext cx="0" cy="166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E6EA0385-94A9-963C-9B24-F81D73C06C42}"/>
              </a:ext>
            </a:extLst>
          </p:cNvPr>
          <p:cNvCxnSpPr>
            <a:cxnSpLocks/>
            <a:stCxn id="1043" idx="2"/>
          </p:cNvCxnSpPr>
          <p:nvPr/>
        </p:nvCxnSpPr>
        <p:spPr>
          <a:xfrm flipH="1">
            <a:off x="4203940" y="3586377"/>
            <a:ext cx="1" cy="176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5138CDAD-C21F-5BA6-C02B-AF1BEE7942D8}"/>
              </a:ext>
            </a:extLst>
          </p:cNvPr>
          <p:cNvSpPr/>
          <p:nvPr/>
        </p:nvSpPr>
        <p:spPr>
          <a:xfrm>
            <a:off x="5806370" y="1103787"/>
            <a:ext cx="3650544" cy="3175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9D1184E8-7FF9-C2EA-8853-118CECC686B4}"/>
              </a:ext>
            </a:extLst>
          </p:cNvPr>
          <p:cNvGrpSpPr/>
          <p:nvPr/>
        </p:nvGrpSpPr>
        <p:grpSpPr>
          <a:xfrm>
            <a:off x="6178903" y="1224438"/>
            <a:ext cx="1054100" cy="1079500"/>
            <a:chOff x="4229100" y="1276350"/>
            <a:chExt cx="1054100" cy="1079500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68539CA3-5487-63E1-DA1C-6FA7B0DB8494}"/>
                </a:ext>
              </a:extLst>
            </p:cNvPr>
            <p:cNvSpPr/>
            <p:nvPr/>
          </p:nvSpPr>
          <p:spPr>
            <a:xfrm>
              <a:off x="4229100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452E262F-91B6-2533-70C0-E3947FC7000D}"/>
                </a:ext>
              </a:extLst>
            </p:cNvPr>
            <p:cNvSpPr/>
            <p:nvPr/>
          </p:nvSpPr>
          <p:spPr>
            <a:xfrm>
              <a:off x="4331970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C6F60305-EFD9-F051-53A3-724A7B8667C2}"/>
              </a:ext>
            </a:extLst>
          </p:cNvPr>
          <p:cNvGrpSpPr/>
          <p:nvPr/>
        </p:nvGrpSpPr>
        <p:grpSpPr>
          <a:xfrm>
            <a:off x="7876470" y="1224438"/>
            <a:ext cx="1054100" cy="1079500"/>
            <a:chOff x="6158018" y="1276350"/>
            <a:chExt cx="1054100" cy="1079500"/>
          </a:xfrm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8EBB53B2-A645-5AE2-33F6-8DC0ACA4C051}"/>
                </a:ext>
              </a:extLst>
            </p:cNvPr>
            <p:cNvSpPr/>
            <p:nvPr/>
          </p:nvSpPr>
          <p:spPr>
            <a:xfrm>
              <a:off x="6158018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F7D3E79B-2B0F-4F11-5F25-CF9A600C1FFD}"/>
                </a:ext>
              </a:extLst>
            </p:cNvPr>
            <p:cNvSpPr/>
            <p:nvPr/>
          </p:nvSpPr>
          <p:spPr>
            <a:xfrm>
              <a:off x="6260888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28515AAA-E34E-3C06-AA1E-191E6CA4166C}"/>
              </a:ext>
            </a:extLst>
          </p:cNvPr>
          <p:cNvSpPr/>
          <p:nvPr/>
        </p:nvSpPr>
        <p:spPr>
          <a:xfrm>
            <a:off x="5955242" y="2462123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L1 Cache (I/D)</a:t>
            </a: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E25D1DD0-67D6-9120-5521-B200484EEB48}"/>
              </a:ext>
            </a:extLst>
          </p:cNvPr>
          <p:cNvSpPr/>
          <p:nvPr/>
        </p:nvSpPr>
        <p:spPr>
          <a:xfrm>
            <a:off x="7652809" y="2473800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L1 Cache (I/D)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4C4A5A86-F3C0-758A-E379-A073729E0FE0}"/>
              </a:ext>
            </a:extLst>
          </p:cNvPr>
          <p:cNvSpPr/>
          <p:nvPr/>
        </p:nvSpPr>
        <p:spPr>
          <a:xfrm>
            <a:off x="6029212" y="3731802"/>
            <a:ext cx="3217333" cy="4402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LLC Cache (I/D)</a:t>
            </a:r>
          </a:p>
        </p:txBody>
      </p: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0A5A6AB0-975B-ED91-C8D6-6E01F987A277}"/>
              </a:ext>
            </a:extLst>
          </p:cNvPr>
          <p:cNvCxnSpPr>
            <a:cxnSpLocks/>
            <a:stCxn id="1054" idx="2"/>
            <a:endCxn id="1059" idx="0"/>
          </p:cNvCxnSpPr>
          <p:nvPr/>
        </p:nvCxnSpPr>
        <p:spPr>
          <a:xfrm>
            <a:off x="6705953" y="2303938"/>
            <a:ext cx="0" cy="158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4E887463-2F0F-782F-6AAF-CB14AAD219B0}"/>
              </a:ext>
            </a:extLst>
          </p:cNvPr>
          <p:cNvCxnSpPr>
            <a:cxnSpLocks/>
            <a:stCxn id="1057" idx="2"/>
            <a:endCxn id="1060" idx="0"/>
          </p:cNvCxnSpPr>
          <p:nvPr/>
        </p:nvCxnSpPr>
        <p:spPr>
          <a:xfrm>
            <a:off x="8403520" y="2303938"/>
            <a:ext cx="0" cy="169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57DF74E3-434E-5A81-7735-B8F2F4461879}"/>
              </a:ext>
            </a:extLst>
          </p:cNvPr>
          <p:cNvCxnSpPr>
            <a:cxnSpLocks/>
            <a:stCxn id="1059" idx="2"/>
          </p:cNvCxnSpPr>
          <p:nvPr/>
        </p:nvCxnSpPr>
        <p:spPr>
          <a:xfrm>
            <a:off x="6705953" y="2902390"/>
            <a:ext cx="0" cy="220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02C5C186-B521-ED3D-715A-7C9E8CFACF65}"/>
              </a:ext>
            </a:extLst>
          </p:cNvPr>
          <p:cNvCxnSpPr>
            <a:cxnSpLocks/>
            <a:stCxn id="1060" idx="2"/>
          </p:cNvCxnSpPr>
          <p:nvPr/>
        </p:nvCxnSpPr>
        <p:spPr>
          <a:xfrm>
            <a:off x="8403520" y="2914067"/>
            <a:ext cx="0" cy="21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6" name="TextBox 1065">
            <a:extLst>
              <a:ext uri="{FF2B5EF4-FFF2-40B4-BE49-F238E27FC236}">
                <a16:creationId xmlns:a16="http://schemas.microsoft.com/office/drawing/2014/main" id="{D665C9D9-B189-639C-4FEE-3F9EA13E31FF}"/>
              </a:ext>
            </a:extLst>
          </p:cNvPr>
          <p:cNvSpPr txBox="1"/>
          <p:nvPr/>
        </p:nvSpPr>
        <p:spPr>
          <a:xfrm>
            <a:off x="7014132" y="630703"/>
            <a:ext cx="123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Socket 2</a:t>
            </a: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5D4417F3-77AC-A082-E3B1-B6B71AB3257E}"/>
              </a:ext>
            </a:extLst>
          </p:cNvPr>
          <p:cNvSpPr/>
          <p:nvPr/>
        </p:nvSpPr>
        <p:spPr>
          <a:xfrm>
            <a:off x="5984835" y="3113461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L2 Cache (I/D)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100919CA-2FC2-6C7E-56CC-A8F1106943CE}"/>
              </a:ext>
            </a:extLst>
          </p:cNvPr>
          <p:cNvSpPr/>
          <p:nvPr/>
        </p:nvSpPr>
        <p:spPr>
          <a:xfrm>
            <a:off x="7652809" y="3114591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L2 Cache (I/D)</a:t>
            </a:r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5AD8FEFB-296B-25E5-C2CA-B0A29759040E}"/>
              </a:ext>
            </a:extLst>
          </p:cNvPr>
          <p:cNvCxnSpPr>
            <a:cxnSpLocks/>
            <a:stCxn id="1067" idx="2"/>
          </p:cNvCxnSpPr>
          <p:nvPr/>
        </p:nvCxnSpPr>
        <p:spPr>
          <a:xfrm>
            <a:off x="6735546" y="3553728"/>
            <a:ext cx="0" cy="166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334A8B57-4626-14D1-3603-ABE7BE07B942}"/>
              </a:ext>
            </a:extLst>
          </p:cNvPr>
          <p:cNvCxnSpPr>
            <a:cxnSpLocks/>
            <a:stCxn id="1068" idx="2"/>
          </p:cNvCxnSpPr>
          <p:nvPr/>
        </p:nvCxnSpPr>
        <p:spPr>
          <a:xfrm flipH="1">
            <a:off x="8403519" y="3554858"/>
            <a:ext cx="1" cy="176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970167A3-2953-3CE7-57A0-50683FBA07A4}"/>
              </a:ext>
            </a:extLst>
          </p:cNvPr>
          <p:cNvCxnSpPr>
            <a:cxnSpLocks/>
            <a:stCxn id="1061" idx="2"/>
          </p:cNvCxnSpPr>
          <p:nvPr/>
        </p:nvCxnSpPr>
        <p:spPr>
          <a:xfrm>
            <a:off x="7637879" y="4172069"/>
            <a:ext cx="0" cy="3493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4053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BA8EA9-3546-6D24-A4B1-55E87FE37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37" y="1226778"/>
            <a:ext cx="3821486" cy="2853427"/>
          </a:xfrm>
        </p:spPr>
        <p:txBody>
          <a:bodyPr>
            <a:normAutofit/>
          </a:bodyPr>
          <a:lstStyle/>
          <a:p>
            <a:r>
              <a:rPr lang="en-US" dirty="0"/>
              <a:t>int function(int a) {</a:t>
            </a:r>
            <a:br>
              <a:rPr lang="en-US" dirty="0"/>
            </a:br>
            <a:r>
              <a:rPr lang="en-US" dirty="0"/>
              <a:t>   // 20 instructions s</a:t>
            </a:r>
            <a:r>
              <a:rPr lang="en-US" baseline="-25000" dirty="0"/>
              <a:t>0</a:t>
            </a:r>
            <a:r>
              <a:rPr lang="en-US" dirty="0"/>
              <a:t> to s</a:t>
            </a:r>
            <a:r>
              <a:rPr lang="en-US" baseline="-25000" dirty="0"/>
              <a:t>19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   int a = 100;</a:t>
            </a:r>
            <a:br>
              <a:rPr lang="en-US" dirty="0"/>
            </a:br>
            <a:r>
              <a:rPr lang="en-US" dirty="0"/>
              <a:t>   function(a);</a:t>
            </a:r>
          </a:p>
          <a:p>
            <a:r>
              <a:rPr lang="en-US" dirty="0"/>
              <a:t>   int b = 20;</a:t>
            </a:r>
          </a:p>
          <a:p>
            <a:r>
              <a:rPr lang="en-US" dirty="0"/>
              <a:t>   b++;</a:t>
            </a:r>
          </a:p>
          <a:p>
            <a:r>
              <a:rPr lang="en-US" dirty="0"/>
              <a:t>   function(b);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2E672A-5810-E911-FD03-1A154C19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the compiler always inline functions?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39D1E-9F1F-BC29-C209-45DCA3C97F1D}"/>
              </a:ext>
            </a:extLst>
          </p:cNvPr>
          <p:cNvSpPr txBox="1"/>
          <p:nvPr/>
        </p:nvSpPr>
        <p:spPr>
          <a:xfrm>
            <a:off x="1052167" y="716323"/>
            <a:ext cx="204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Before inlining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4DEEC-FC42-78C9-3CD2-CA7DC5AC710F}"/>
              </a:ext>
            </a:extLst>
          </p:cNvPr>
          <p:cNvSpPr txBox="1"/>
          <p:nvPr/>
        </p:nvSpPr>
        <p:spPr>
          <a:xfrm>
            <a:off x="411847" y="5249839"/>
            <a:ext cx="11368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Compilers use heuristics to determine when to inline and when not to inline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98683A0-6905-DE77-39EB-126C663B5279}"/>
              </a:ext>
            </a:extLst>
          </p:cNvPr>
          <p:cNvGrpSpPr/>
          <p:nvPr/>
        </p:nvGrpSpPr>
        <p:grpSpPr>
          <a:xfrm>
            <a:off x="6095999" y="730695"/>
            <a:ext cx="2777068" cy="3880944"/>
            <a:chOff x="6095999" y="730695"/>
            <a:chExt cx="2777068" cy="3880944"/>
          </a:xfrm>
        </p:grpSpPr>
        <p:sp>
          <p:nvSpPr>
            <p:cNvPr id="2" name="Content Placeholder 6">
              <a:extLst>
                <a:ext uri="{FF2B5EF4-FFF2-40B4-BE49-F238E27FC236}">
                  <a16:creationId xmlns:a16="http://schemas.microsoft.com/office/drawing/2014/main" id="{8327D881-A3C6-5B26-625C-1B6F2EAA71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95999" y="1226778"/>
              <a:ext cx="2777068" cy="3384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defTabSz="912813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tabLst>
                  <a:tab pos="461963" algn="l"/>
                </a:tabLst>
                <a:defRPr sz="1600" kern="12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346075" indent="-177800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2pPr>
              <a:lvl3pPr marL="514350" indent="-168275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3pPr>
              <a:lvl4pPr marL="684213" indent="-169863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4pPr>
              <a:lvl5pPr marL="860425" indent="-176213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int main(void) {</a:t>
              </a:r>
            </a:p>
            <a:p>
              <a:r>
                <a:rPr lang="en-US" dirty="0"/>
                <a:t>   int a = 100;</a:t>
              </a:r>
              <a:br>
                <a:rPr lang="en-US" dirty="0"/>
              </a:br>
              <a:r>
                <a:rPr lang="en-US" dirty="0"/>
                <a:t>   s</a:t>
              </a:r>
              <a:r>
                <a:rPr lang="en-US" baseline="-25000" dirty="0"/>
                <a:t>0</a:t>
              </a:r>
            </a:p>
            <a:p>
              <a:r>
                <a:rPr lang="en-US" dirty="0"/>
                <a:t>   s</a:t>
              </a:r>
              <a:r>
                <a:rPr lang="en-US" baseline="-25000" dirty="0"/>
                <a:t>1</a:t>
              </a:r>
            </a:p>
            <a:p>
              <a:r>
                <a:rPr lang="en-US" dirty="0"/>
                <a:t>   …</a:t>
              </a:r>
            </a:p>
            <a:p>
              <a:r>
                <a:rPr lang="en-US" dirty="0"/>
                <a:t>   s</a:t>
              </a:r>
              <a:r>
                <a:rPr lang="en-US" baseline="-25000" dirty="0"/>
                <a:t>19</a:t>
              </a:r>
              <a:endParaRPr lang="en-US" dirty="0"/>
            </a:p>
            <a:p>
              <a:r>
                <a:rPr lang="en-US" dirty="0"/>
                <a:t>   int b = 20;</a:t>
              </a:r>
            </a:p>
            <a:p>
              <a:r>
                <a:rPr lang="en-US" dirty="0"/>
                <a:t>   b++;</a:t>
              </a:r>
            </a:p>
            <a:p>
              <a:r>
                <a:rPr lang="en-US" dirty="0"/>
                <a:t>   s</a:t>
              </a:r>
              <a:r>
                <a:rPr lang="en-US" baseline="-25000" dirty="0"/>
                <a:t>0</a:t>
              </a:r>
            </a:p>
            <a:p>
              <a:r>
                <a:rPr lang="en-US" dirty="0"/>
                <a:t>   s</a:t>
              </a:r>
              <a:r>
                <a:rPr lang="en-US" baseline="-25000" dirty="0"/>
                <a:t>1</a:t>
              </a:r>
            </a:p>
            <a:p>
              <a:r>
                <a:rPr lang="en-US" dirty="0"/>
                <a:t>   …</a:t>
              </a:r>
            </a:p>
            <a:p>
              <a:r>
                <a:rPr lang="en-US" dirty="0"/>
                <a:t>   s</a:t>
              </a:r>
              <a:r>
                <a:rPr lang="en-US" baseline="-25000" dirty="0"/>
                <a:t>19</a:t>
              </a:r>
              <a:br>
                <a:rPr lang="en-US" baseline="-25000" dirty="0"/>
              </a:br>
              <a:r>
                <a:rPr lang="en-US" dirty="0"/>
                <a:t>}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09B4009-772F-0CBC-EED1-0CC4D170AD74}"/>
                </a:ext>
              </a:extLst>
            </p:cNvPr>
            <p:cNvSpPr txBox="1"/>
            <p:nvPr/>
          </p:nvSpPr>
          <p:spPr>
            <a:xfrm>
              <a:off x="6310488" y="730695"/>
              <a:ext cx="1850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After inlining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077400-6082-4B58-265F-11BA166E1BEA}"/>
              </a:ext>
            </a:extLst>
          </p:cNvPr>
          <p:cNvGrpSpPr/>
          <p:nvPr/>
        </p:nvGrpSpPr>
        <p:grpSpPr>
          <a:xfrm>
            <a:off x="8161187" y="3307644"/>
            <a:ext cx="3484894" cy="1200329"/>
            <a:chOff x="8161187" y="3307644"/>
            <a:chExt cx="3484894" cy="1200329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140C090E-712F-E8F9-2CE4-F21CFCBDD9FF}"/>
                </a:ext>
              </a:extLst>
            </p:cNvPr>
            <p:cNvSpPr/>
            <p:nvPr/>
          </p:nvSpPr>
          <p:spPr>
            <a:xfrm>
              <a:off x="8161187" y="3307644"/>
              <a:ext cx="440946" cy="914400"/>
            </a:xfrm>
            <a:prstGeom prst="rightBrac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2B684A-31AC-10ED-6835-0643CFB23898}"/>
                </a:ext>
              </a:extLst>
            </p:cNvPr>
            <p:cNvSpPr txBox="1"/>
            <p:nvPr/>
          </p:nvSpPr>
          <p:spPr>
            <a:xfrm>
              <a:off x="8720665" y="3307644"/>
              <a:ext cx="292541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i</a:t>
              </a:r>
              <a:r>
                <a:rPr lang="en-US" sz="2400" b="1" i="1" dirty="0"/>
                <a:t>-cache doesn’t know</a:t>
              </a:r>
            </a:p>
            <a:p>
              <a:r>
                <a:rPr lang="en-US" sz="2400" b="1" i="1" dirty="0"/>
                <a:t>these instructions are</a:t>
              </a:r>
            </a:p>
            <a:p>
              <a:r>
                <a:rPr lang="en-US" sz="2400" b="1" i="1" dirty="0"/>
                <a:t>repeated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C1E677B-18AA-3F83-5480-447C96E4B02D}"/>
              </a:ext>
            </a:extLst>
          </p:cNvPr>
          <p:cNvSpPr txBox="1"/>
          <p:nvPr/>
        </p:nvSpPr>
        <p:spPr>
          <a:xfrm>
            <a:off x="411847" y="4726619"/>
            <a:ext cx="10518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Even though it reduces # of instructions, it causes more </a:t>
            </a:r>
            <a:r>
              <a:rPr lang="en-US" sz="2800" b="1" i="1" dirty="0" err="1"/>
              <a:t>i</a:t>
            </a:r>
            <a:r>
              <a:rPr lang="en-US" sz="2800" b="1" i="1" dirty="0"/>
              <a:t>-cache misses</a:t>
            </a:r>
          </a:p>
        </p:txBody>
      </p:sp>
    </p:spTree>
    <p:extLst>
      <p:ext uri="{BB962C8B-B14F-4D97-AF65-F5344CB8AC3E}">
        <p14:creationId xmlns:p14="http://schemas.microsoft.com/office/powerpoint/2010/main" val="37613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1822A-CFCF-0B26-CEAC-DAAAC395D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5AB1BF-6456-9C88-1AB6-7BB2FA855593}"/>
              </a:ext>
            </a:extLst>
          </p:cNvPr>
          <p:cNvSpPr txBox="1"/>
          <p:nvPr/>
        </p:nvSpPr>
        <p:spPr>
          <a:xfrm>
            <a:off x="2228082" y="3136612"/>
            <a:ext cx="7224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/>
              <a:t>Can</a:t>
            </a:r>
            <a:r>
              <a:rPr lang="en-US" sz="3200" b="1" i="1" dirty="0"/>
              <a:t> the compiler always inline functions?</a:t>
            </a:r>
          </a:p>
        </p:txBody>
      </p:sp>
    </p:spTree>
    <p:extLst>
      <p:ext uri="{BB962C8B-B14F-4D97-AF65-F5344CB8AC3E}">
        <p14:creationId xmlns:p14="http://schemas.microsoft.com/office/powerpoint/2010/main" val="21143456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65A1C-B668-A7D5-F8B5-07679A302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5127C2-375A-E0DB-B414-C3AC7892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37" y="1226778"/>
            <a:ext cx="3821486" cy="2853427"/>
          </a:xfrm>
        </p:spPr>
        <p:txBody>
          <a:bodyPr>
            <a:normAutofit/>
          </a:bodyPr>
          <a:lstStyle/>
          <a:p>
            <a:r>
              <a:rPr lang="en-US" dirty="0"/>
              <a:t>int (*</a:t>
            </a:r>
            <a:r>
              <a:rPr lang="en-US" dirty="0" err="1"/>
              <a:t>fptr</a:t>
            </a:r>
            <a:r>
              <a:rPr lang="en-US" dirty="0"/>
              <a:t>)(int);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   int a = 100;</a:t>
            </a:r>
            <a:br>
              <a:rPr lang="en-US" dirty="0"/>
            </a:br>
            <a:r>
              <a:rPr lang="en-US" dirty="0"/>
              <a:t>   (*</a:t>
            </a:r>
            <a:r>
              <a:rPr lang="en-US" dirty="0" err="1"/>
              <a:t>fptr</a:t>
            </a:r>
            <a:r>
              <a:rPr lang="en-US" dirty="0"/>
              <a:t>)(a);</a:t>
            </a:r>
          </a:p>
          <a:p>
            <a:r>
              <a:rPr lang="en-US" dirty="0"/>
              <a:t>   int b = 20;</a:t>
            </a:r>
          </a:p>
          <a:p>
            <a:r>
              <a:rPr lang="en-US" dirty="0"/>
              <a:t>   b++;</a:t>
            </a:r>
          </a:p>
          <a:p>
            <a:r>
              <a:rPr lang="en-US" dirty="0"/>
              <a:t>   (*</a:t>
            </a:r>
            <a:r>
              <a:rPr lang="en-US" dirty="0" err="1"/>
              <a:t>fptr</a:t>
            </a:r>
            <a:r>
              <a:rPr lang="en-US" dirty="0"/>
              <a:t>)(b);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B7251-9066-E33E-C50F-BB371593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the compiler always inline functions?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AF714-4B62-E351-76CD-066B7AA809AF}"/>
              </a:ext>
            </a:extLst>
          </p:cNvPr>
          <p:cNvSpPr txBox="1"/>
          <p:nvPr/>
        </p:nvSpPr>
        <p:spPr>
          <a:xfrm>
            <a:off x="1052167" y="716323"/>
            <a:ext cx="204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Before inlining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09264F-645F-C7C0-BFF8-6B2A48547251}"/>
              </a:ext>
            </a:extLst>
          </p:cNvPr>
          <p:cNvGrpSpPr/>
          <p:nvPr/>
        </p:nvGrpSpPr>
        <p:grpSpPr>
          <a:xfrm>
            <a:off x="6095999" y="730695"/>
            <a:ext cx="2777068" cy="3880944"/>
            <a:chOff x="6095999" y="730695"/>
            <a:chExt cx="2777068" cy="3880944"/>
          </a:xfrm>
        </p:grpSpPr>
        <p:sp>
          <p:nvSpPr>
            <p:cNvPr id="2" name="Content Placeholder 6">
              <a:extLst>
                <a:ext uri="{FF2B5EF4-FFF2-40B4-BE49-F238E27FC236}">
                  <a16:creationId xmlns:a16="http://schemas.microsoft.com/office/drawing/2014/main" id="{AA942CF6-E1C5-36C1-7E74-B989B835974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95999" y="1226778"/>
              <a:ext cx="2777068" cy="3384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defTabSz="912813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tabLst>
                  <a:tab pos="461963" algn="l"/>
                </a:tabLst>
                <a:defRPr sz="1600" kern="12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346075" indent="-177800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2pPr>
              <a:lvl3pPr marL="514350" indent="-168275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3pPr>
              <a:lvl4pPr marL="684213" indent="-169863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4pPr>
              <a:lvl5pPr marL="860425" indent="-176213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… ?????....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CF541C-026A-2789-F45A-EBA5BF35911F}"/>
                </a:ext>
              </a:extLst>
            </p:cNvPr>
            <p:cNvSpPr txBox="1"/>
            <p:nvPr/>
          </p:nvSpPr>
          <p:spPr>
            <a:xfrm>
              <a:off x="6310488" y="730695"/>
              <a:ext cx="1850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After inlining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B78790-EEB0-3C6C-3A19-13FBF2EF0AB1}"/>
              </a:ext>
            </a:extLst>
          </p:cNvPr>
          <p:cNvSpPr txBox="1"/>
          <p:nvPr/>
        </p:nvSpPr>
        <p:spPr>
          <a:xfrm>
            <a:off x="411847" y="4726619"/>
            <a:ext cx="11016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The compiler first needs to resolve the target of </a:t>
            </a:r>
            <a:r>
              <a:rPr lang="en-US" sz="2800" b="1" i="1" dirty="0" err="1"/>
              <a:t>fptr</a:t>
            </a:r>
            <a:r>
              <a:rPr lang="en-US" sz="2800" b="1" i="1" dirty="0"/>
              <a:t> to be able to inline it</a:t>
            </a:r>
          </a:p>
        </p:txBody>
      </p:sp>
    </p:spTree>
    <p:extLst>
      <p:ext uri="{BB962C8B-B14F-4D97-AF65-F5344CB8AC3E}">
        <p14:creationId xmlns:p14="http://schemas.microsoft.com/office/powerpoint/2010/main" val="248003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E2BA19-476D-47FD-71D0-96E244E2C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function() {</a:t>
            </a:r>
            <a:br>
              <a:rPr lang="en-US" dirty="0"/>
            </a:br>
            <a:r>
              <a:rPr lang="en-US" dirty="0"/>
              <a:t>	int a, b, c;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(“%d”, &amp;a);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(“%d”, &amp;b);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(“%d”, &amp;c);</a:t>
            </a:r>
          </a:p>
          <a:p>
            <a:r>
              <a:rPr lang="en-US" dirty="0"/>
              <a:t>	b = 10 – a;</a:t>
            </a:r>
          </a:p>
          <a:p>
            <a:r>
              <a:rPr lang="en-US" dirty="0"/>
              <a:t>	c = a + 30;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 %d %d\n”, a, b, c);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D1100F-AC21-5BAB-CC17-5B0AC4CC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promotion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690A5-C4B6-2211-E5C8-28EA88027E8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Main idea: promote stack variables to registers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E53548-70DC-81A3-393D-836F12940AD3}"/>
              </a:ext>
            </a:extLst>
          </p:cNvPr>
          <p:cNvGrpSpPr/>
          <p:nvPr/>
        </p:nvGrpSpPr>
        <p:grpSpPr>
          <a:xfrm>
            <a:off x="6581423" y="1019507"/>
            <a:ext cx="5633413" cy="407146"/>
            <a:chOff x="3612446" y="2420244"/>
            <a:chExt cx="5633413" cy="4071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8A1491-0C6C-6887-BE50-5F2BED157BAC}"/>
                </a:ext>
              </a:extLst>
            </p:cNvPr>
            <p:cNvSpPr txBox="1"/>
            <p:nvPr/>
          </p:nvSpPr>
          <p:spPr>
            <a:xfrm>
              <a:off x="5185324" y="2420244"/>
              <a:ext cx="4060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Can likely be stored in hardware regs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3522B7-7470-92CB-3DB6-DBD6C137B8D5}"/>
                </a:ext>
              </a:extLst>
            </p:cNvPr>
            <p:cNvSpPr/>
            <p:nvPr/>
          </p:nvSpPr>
          <p:spPr>
            <a:xfrm>
              <a:off x="3612446" y="2427280"/>
              <a:ext cx="1572878" cy="400110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736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28B7D-4F84-B8A5-1CF6-0D236F56C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Replacement of Aggregates</a:t>
            </a:r>
          </a:p>
          <a:p>
            <a:r>
              <a:rPr lang="en-US" dirty="0"/>
              <a:t>Breaks down aggregates into individual scalar variables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C859C7-5CAA-CD94-3C82-5DEB4AD6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SROA</a:t>
            </a:r>
          </a:p>
        </p:txBody>
      </p:sp>
    </p:spTree>
    <p:extLst>
      <p:ext uri="{BB962C8B-B14F-4D97-AF65-F5344CB8AC3E}">
        <p14:creationId xmlns:p14="http://schemas.microsoft.com/office/powerpoint/2010/main" val="83240749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E5CB1-4E26-1842-E12C-E5CED9146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A {</a:t>
            </a:r>
          </a:p>
          <a:p>
            <a:r>
              <a:rPr lang="en-US" dirty="0"/>
              <a:t>	int a;</a:t>
            </a:r>
            <a:br>
              <a:rPr lang="en-US" dirty="0"/>
            </a:br>
            <a:r>
              <a:rPr lang="en-US" dirty="0"/>
              <a:t>   	int b;</a:t>
            </a:r>
            <a:br>
              <a:rPr lang="en-US" dirty="0"/>
            </a:br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   	struct A obj;</a:t>
            </a:r>
          </a:p>
          <a:p>
            <a:r>
              <a:rPr lang="en-US" dirty="0"/>
              <a:t>  	</a:t>
            </a:r>
            <a:r>
              <a:rPr lang="en-US" dirty="0" err="1"/>
              <a:t>scanf</a:t>
            </a:r>
            <a:r>
              <a:rPr lang="en-US" dirty="0"/>
              <a:t>(“%d”, &amp;(</a:t>
            </a:r>
            <a:r>
              <a:rPr lang="en-US" dirty="0" err="1"/>
              <a:t>obj.a</a:t>
            </a:r>
            <a:r>
              <a:rPr lang="en-US" dirty="0"/>
              <a:t>));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(“%d”, &amp;(</a:t>
            </a:r>
            <a:r>
              <a:rPr lang="en-US" dirty="0" err="1"/>
              <a:t>obj.b</a:t>
            </a:r>
            <a:r>
              <a:rPr lang="en-US" dirty="0"/>
              <a:t>));</a:t>
            </a:r>
          </a:p>
          <a:p>
            <a:r>
              <a:rPr lang="en-US" dirty="0"/>
              <a:t>	int sum = </a:t>
            </a:r>
            <a:r>
              <a:rPr lang="en-US" dirty="0" err="1"/>
              <a:t>obj.a</a:t>
            </a:r>
            <a:r>
              <a:rPr lang="en-US" dirty="0"/>
              <a:t> + </a:t>
            </a:r>
            <a:r>
              <a:rPr lang="en-US" dirty="0" err="1"/>
              <a:t>obj.b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(“%d\n”, sum);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FE1B73-BE9F-2931-F4ED-0A5900EE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SROA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583909-E073-12A5-9FD9-C05FF459DD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Can struct A obj be promoted to a register?</a:t>
            </a:r>
          </a:p>
        </p:txBody>
      </p:sp>
    </p:spTree>
    <p:extLst>
      <p:ext uri="{BB962C8B-B14F-4D97-AF65-F5344CB8AC3E}">
        <p14:creationId xmlns:p14="http://schemas.microsoft.com/office/powerpoint/2010/main" val="1827390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CFEEE-26E1-2FEE-C843-6C500C53F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867B6-17B7-FB1B-D886-4FDBC8BB7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A {</a:t>
            </a:r>
          </a:p>
          <a:p>
            <a:r>
              <a:rPr lang="en-US" dirty="0"/>
              <a:t>	int a;</a:t>
            </a:r>
            <a:br>
              <a:rPr lang="en-US" dirty="0"/>
            </a:br>
            <a:r>
              <a:rPr lang="en-US" dirty="0"/>
              <a:t>   	int b;</a:t>
            </a:r>
            <a:br>
              <a:rPr lang="en-US" dirty="0"/>
            </a:br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   	int </a:t>
            </a:r>
            <a:r>
              <a:rPr lang="en-US" dirty="0" err="1"/>
              <a:t>s_a</a:t>
            </a:r>
            <a:r>
              <a:rPr lang="en-US" dirty="0"/>
              <a:t>;</a:t>
            </a:r>
          </a:p>
          <a:p>
            <a:r>
              <a:rPr lang="en-US" dirty="0"/>
              <a:t>	int </a:t>
            </a:r>
            <a:r>
              <a:rPr lang="en-US" dirty="0" err="1"/>
              <a:t>s_b</a:t>
            </a:r>
            <a:r>
              <a:rPr lang="en-US" dirty="0"/>
              <a:t>;</a:t>
            </a:r>
          </a:p>
          <a:p>
            <a:r>
              <a:rPr lang="en-US" dirty="0"/>
              <a:t>  	</a:t>
            </a:r>
            <a:r>
              <a:rPr lang="en-US" dirty="0" err="1"/>
              <a:t>scanf</a:t>
            </a:r>
            <a:r>
              <a:rPr lang="en-US" dirty="0"/>
              <a:t>(“%d”, &amp;(</a:t>
            </a:r>
            <a:r>
              <a:rPr lang="en-US" dirty="0" err="1"/>
              <a:t>s_a</a:t>
            </a:r>
            <a:r>
              <a:rPr lang="en-US" dirty="0"/>
              <a:t>));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(“%d”, &amp;(</a:t>
            </a:r>
            <a:r>
              <a:rPr lang="en-US" dirty="0" err="1"/>
              <a:t>s_b</a:t>
            </a:r>
            <a:r>
              <a:rPr lang="en-US" dirty="0"/>
              <a:t>));</a:t>
            </a:r>
          </a:p>
          <a:p>
            <a:r>
              <a:rPr lang="en-US" dirty="0"/>
              <a:t>	int sum = </a:t>
            </a:r>
            <a:r>
              <a:rPr lang="en-US" dirty="0" err="1"/>
              <a:t>s_a</a:t>
            </a:r>
            <a:r>
              <a:rPr lang="en-US" dirty="0"/>
              <a:t> + </a:t>
            </a:r>
            <a:r>
              <a:rPr lang="en-US" dirty="0" err="1"/>
              <a:t>s_b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(“%d\n”, sum);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3C86C9-3FDA-A285-7EAB-D43F1306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SROA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C517CD-81A5-B0A6-0E56-2CD1C0B28E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Splitting the struct (aggregate) into its individual fields (scalars, such as int, char, </a:t>
            </a:r>
            <a:r>
              <a:rPr lang="en-US" dirty="0" err="1"/>
              <a:t>etc</a:t>
            </a:r>
            <a:r>
              <a:rPr lang="en-US" dirty="0"/>
              <a:t>) allows it to be promoted to a register</a:t>
            </a:r>
          </a:p>
          <a:p>
            <a:r>
              <a:rPr lang="en-US" dirty="0"/>
              <a:t>struct must not escape the function/module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74053C-6DC4-D8C6-01CA-2D3E5028C53B}"/>
              </a:ext>
            </a:extLst>
          </p:cNvPr>
          <p:cNvSpPr/>
          <p:nvPr/>
        </p:nvSpPr>
        <p:spPr>
          <a:xfrm>
            <a:off x="6176512" y="2306510"/>
            <a:ext cx="3340021" cy="493134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777C0-F6DC-1F88-8FF3-88E0AA703434}"/>
              </a:ext>
            </a:extLst>
          </p:cNvPr>
          <p:cNvSpPr txBox="1"/>
          <p:nvPr/>
        </p:nvSpPr>
        <p:spPr>
          <a:xfrm>
            <a:off x="8195734" y="1817673"/>
            <a:ext cx="3261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Can be promoted </a:t>
            </a:r>
            <a:r>
              <a:rPr lang="en-US" sz="2000" b="1" i="1"/>
              <a:t>to registers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04936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74B8F-4D50-D2B4-AB42-F87D2A53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5"/>
            <a:ext cx="5633413" cy="1901752"/>
          </a:xfrm>
        </p:spPr>
        <p:txBody>
          <a:bodyPr/>
          <a:lstStyle/>
          <a:p>
            <a:r>
              <a:rPr lang="en-US" dirty="0"/>
              <a:t>// Without loop unrolling</a:t>
            </a:r>
          </a:p>
          <a:p>
            <a:r>
              <a:rPr lang="en-US" dirty="0"/>
              <a:t>void f() {</a:t>
            </a:r>
          </a:p>
          <a:p>
            <a:r>
              <a:rPr lang="en-US" dirty="0"/>
              <a:t>    int </a:t>
            </a:r>
            <a:r>
              <a:rPr lang="en-US" dirty="0" err="1"/>
              <a:t>arr</a:t>
            </a:r>
            <a:r>
              <a:rPr lang="en-US" dirty="0"/>
              <a:t>[5];</a:t>
            </a:r>
          </a:p>
          <a:p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*2;</a:t>
            </a:r>
            <a:br>
              <a:rPr lang="en-US" dirty="0"/>
            </a:br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C1F38D-43D9-D88B-5F89-EECD9B11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C4FAC-DCA9-8A32-1080-F4D6876E232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Main idea: if the compiler can determine the bounds of the loop, it can “unroll” it</a:t>
            </a:r>
          </a:p>
          <a:p>
            <a:r>
              <a:rPr lang="en-US" dirty="0"/>
              <a:t>Removes all loop maintenance instructions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C2683DB-F94D-1DF4-1175-C3AFB31BA655}"/>
              </a:ext>
            </a:extLst>
          </p:cNvPr>
          <p:cNvSpPr txBox="1">
            <a:spLocks/>
          </p:cNvSpPr>
          <p:nvPr/>
        </p:nvSpPr>
        <p:spPr bwMode="auto">
          <a:xfrm>
            <a:off x="6176512" y="2821067"/>
            <a:ext cx="5633413" cy="301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// With loop unrolling</a:t>
            </a:r>
          </a:p>
          <a:p>
            <a:r>
              <a:rPr lang="en-US" dirty="0"/>
              <a:t>void f() {</a:t>
            </a:r>
          </a:p>
          <a:p>
            <a:r>
              <a:rPr lang="en-US" dirty="0"/>
              <a:t>    int </a:t>
            </a:r>
            <a:r>
              <a:rPr lang="en-US" dirty="0" err="1"/>
              <a:t>arr</a:t>
            </a:r>
            <a:r>
              <a:rPr lang="en-US" dirty="0"/>
              <a:t>[5];</a:t>
            </a:r>
          </a:p>
          <a:p>
            <a:r>
              <a:rPr lang="en-US" dirty="0"/>
              <a:t>	</a:t>
            </a:r>
            <a:r>
              <a:rPr lang="en-US" dirty="0" err="1"/>
              <a:t>arr</a:t>
            </a:r>
            <a:r>
              <a:rPr lang="en-US" dirty="0"/>
              <a:t>[0] = 0;</a:t>
            </a:r>
          </a:p>
          <a:p>
            <a:r>
              <a:rPr lang="en-US" dirty="0"/>
              <a:t>	</a:t>
            </a:r>
            <a:r>
              <a:rPr lang="en-US" dirty="0" err="1"/>
              <a:t>arr</a:t>
            </a:r>
            <a:r>
              <a:rPr lang="en-US" dirty="0"/>
              <a:t>[1] = 2;</a:t>
            </a:r>
          </a:p>
          <a:p>
            <a:r>
              <a:rPr lang="en-US" dirty="0"/>
              <a:t>	</a:t>
            </a:r>
            <a:r>
              <a:rPr lang="en-US" dirty="0" err="1"/>
              <a:t>arr</a:t>
            </a:r>
            <a:r>
              <a:rPr lang="en-US" dirty="0"/>
              <a:t>[2] = 4;</a:t>
            </a:r>
          </a:p>
          <a:p>
            <a:r>
              <a:rPr lang="en-US" dirty="0"/>
              <a:t>	</a:t>
            </a:r>
            <a:r>
              <a:rPr lang="en-US" dirty="0" err="1"/>
              <a:t>arr</a:t>
            </a:r>
            <a:r>
              <a:rPr lang="en-US" dirty="0"/>
              <a:t>[3] = 6;</a:t>
            </a:r>
          </a:p>
          <a:p>
            <a:r>
              <a:rPr lang="en-US" dirty="0"/>
              <a:t> 	</a:t>
            </a:r>
            <a:r>
              <a:rPr lang="en-US" dirty="0" err="1"/>
              <a:t>arr</a:t>
            </a:r>
            <a:r>
              <a:rPr lang="en-US" dirty="0"/>
              <a:t>[4] = 8;	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71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10001</TotalTime>
  <Words>6998</Words>
  <Application>Microsoft Office PowerPoint</Application>
  <PresentationFormat>Widescreen</PresentationFormat>
  <Paragraphs>870</Paragraphs>
  <Slides>99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4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Announcements</vt:lpstr>
      <vt:lpstr>Recap: what is this course about?</vt:lpstr>
      <vt:lpstr>Recap: optimization stages (passes)</vt:lpstr>
      <vt:lpstr>Recap: dead code elimination</vt:lpstr>
      <vt:lpstr>Agenda</vt:lpstr>
      <vt:lpstr>Compiling process</vt:lpstr>
      <vt:lpstr>Compiling and linking process</vt:lpstr>
      <vt:lpstr>Compiling and linking process</vt:lpstr>
      <vt:lpstr>Implications</vt:lpstr>
      <vt:lpstr>Solution: link time optimization (LTO)</vt:lpstr>
      <vt:lpstr>Question: why can’t the linker optimize?</vt:lpstr>
      <vt:lpstr>LTO benefits</vt:lpstr>
      <vt:lpstr>LTO challenges</vt:lpstr>
      <vt:lpstr>Demo / live coding</vt:lpstr>
      <vt:lpstr>PowerPoint Presentation</vt:lpstr>
      <vt:lpstr>Compiler optimization</vt:lpstr>
      <vt:lpstr>PowerPoint Presentation</vt:lpstr>
      <vt:lpstr>Memory hierarchy</vt:lpstr>
      <vt:lpstr>Memory hierarchy</vt:lpstr>
      <vt:lpstr>Compiler goal: improve cache locality</vt:lpstr>
      <vt:lpstr>Compiler goal: improve cache locality</vt:lpstr>
      <vt:lpstr>Architecture-specific registers</vt:lpstr>
      <vt:lpstr>PowerPoint Presentation</vt:lpstr>
      <vt:lpstr>Newer memories</vt:lpstr>
      <vt:lpstr>Visualizing latency</vt:lpstr>
      <vt:lpstr>Optimization problem</vt:lpstr>
      <vt:lpstr>Optimization problem</vt:lpstr>
      <vt:lpstr>PowerPoint Presentation</vt:lpstr>
      <vt:lpstr>Background: basic block</vt:lpstr>
      <vt:lpstr>LLVM IR language</vt:lpstr>
      <vt:lpstr>How to convert to SSA form?</vt:lpstr>
      <vt:lpstr>How to convert to SSA form?</vt:lpstr>
      <vt:lpstr>Phi-node</vt:lpstr>
      <vt:lpstr>How to convert to SSA form?</vt:lpstr>
      <vt:lpstr>LLVM IR strongly typed</vt:lpstr>
      <vt:lpstr>Declaring variables in LLVM IR</vt:lpstr>
      <vt:lpstr>Declaring variables in LLVM IR</vt:lpstr>
      <vt:lpstr>Load and store instructions</vt:lpstr>
      <vt:lpstr>Address computation</vt:lpstr>
      <vt:lpstr>GetElementPtrInst</vt:lpstr>
      <vt:lpstr>GEP example</vt:lpstr>
      <vt:lpstr>Control flow instructions</vt:lpstr>
      <vt:lpstr>Control flow instructions</vt:lpstr>
      <vt:lpstr>Other LLVM instructions</vt:lpstr>
      <vt:lpstr>Important resources</vt:lpstr>
      <vt:lpstr>LLVM class hierarchy</vt:lpstr>
      <vt:lpstr>LLVM users API: def-use chains</vt:lpstr>
      <vt:lpstr>LLVM RTTI (runtime type identification)</vt:lpstr>
      <vt:lpstr>The IRBuilder class</vt:lpstr>
      <vt:lpstr>PowerPoint Presentation</vt:lpstr>
      <vt:lpstr>Recap: newer memories</vt:lpstr>
      <vt:lpstr>Recap: optimization problem</vt:lpstr>
      <vt:lpstr>Recap: optimization problem</vt:lpstr>
      <vt:lpstr>Step 1</vt:lpstr>
      <vt:lpstr>Demo / live-coding</vt:lpstr>
      <vt:lpstr>PowerPoint Presentation</vt:lpstr>
      <vt:lpstr>Agenda</vt:lpstr>
      <vt:lpstr>Recap: memory hierarchy</vt:lpstr>
      <vt:lpstr>Recap: optimization</vt:lpstr>
      <vt:lpstr>Recap: optimization</vt:lpstr>
      <vt:lpstr>Recap: optimization problem</vt:lpstr>
      <vt:lpstr>Recap: LLVM IR</vt:lpstr>
      <vt:lpstr>LLVM pass structure</vt:lpstr>
      <vt:lpstr>Recap: LLVM class hierarchy</vt:lpstr>
      <vt:lpstr>Recap: LLVM IR</vt:lpstr>
      <vt:lpstr>Recap: LLVM IR</vt:lpstr>
      <vt:lpstr>Recap: LLVM IR</vt:lpstr>
      <vt:lpstr>Recap: LLVM IR</vt:lpstr>
      <vt:lpstr>Recap: def-use chains</vt:lpstr>
      <vt:lpstr>Steps</vt:lpstr>
      <vt:lpstr>Link to full solution</vt:lpstr>
      <vt:lpstr>How would you complete this solution?</vt:lpstr>
      <vt:lpstr>Case study: poor person’s Valgrind</vt:lpstr>
      <vt:lpstr>Valgrind clone</vt:lpstr>
      <vt:lpstr>Valgrind clone</vt:lpstr>
      <vt:lpstr>The IRBuilder class</vt:lpstr>
      <vt:lpstr>Link to full solution</vt:lpstr>
      <vt:lpstr>Discussion on case-studies</vt:lpstr>
      <vt:lpstr>Discussion: how to read a paper</vt:lpstr>
      <vt:lpstr>PowerPoint Presentation</vt:lpstr>
      <vt:lpstr>Function inlining</vt:lpstr>
      <vt:lpstr>Anatomy of a function call in x86-64</vt:lpstr>
      <vt:lpstr>Anatomy of a function call in x86-64</vt:lpstr>
      <vt:lpstr>Anatomy of a function call in x86-64</vt:lpstr>
      <vt:lpstr>Anatomy of a function call in x86-64</vt:lpstr>
      <vt:lpstr>Anatomy of a function call in x86-64</vt:lpstr>
      <vt:lpstr>Function inlining</vt:lpstr>
      <vt:lpstr>Function inlining</vt:lpstr>
      <vt:lpstr>PowerPoint Presentation</vt:lpstr>
      <vt:lpstr>Hint: instructions are also “cached”</vt:lpstr>
      <vt:lpstr>Should the compiler always inline functions?</vt:lpstr>
      <vt:lpstr>PowerPoint Presentation</vt:lpstr>
      <vt:lpstr>Can the compiler always inline functions?</vt:lpstr>
      <vt:lpstr>Register promotion</vt:lpstr>
      <vt:lpstr>SROA</vt:lpstr>
      <vt:lpstr>SROA</vt:lpstr>
      <vt:lpstr>SROA</vt:lpstr>
      <vt:lpstr>Loop unrolling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1349</cp:revision>
  <dcterms:created xsi:type="dcterms:W3CDTF">2019-06-30T03:25:06Z</dcterms:created>
  <dcterms:modified xsi:type="dcterms:W3CDTF">2025-04-08T15:13:24Z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