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7"/>
  </p:notesMasterIdLst>
  <p:handoutMasterIdLst>
    <p:handoutMasterId r:id="rId88"/>
  </p:handoutMasterIdLst>
  <p:sldIdLst>
    <p:sldId id="256" r:id="rId2"/>
    <p:sldId id="340" r:id="rId3"/>
    <p:sldId id="257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83" r:id="rId14"/>
    <p:sldId id="282" r:id="rId15"/>
    <p:sldId id="284" r:id="rId16"/>
    <p:sldId id="285" r:id="rId17"/>
    <p:sldId id="341" r:id="rId18"/>
    <p:sldId id="287" r:id="rId19"/>
    <p:sldId id="288" r:id="rId20"/>
    <p:sldId id="342" r:id="rId21"/>
    <p:sldId id="286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4" r:id="rId33"/>
    <p:sldId id="299" r:id="rId34"/>
    <p:sldId id="301" r:id="rId35"/>
    <p:sldId id="300" r:id="rId36"/>
    <p:sldId id="302" r:id="rId37"/>
    <p:sldId id="303" r:id="rId38"/>
    <p:sldId id="305" r:id="rId39"/>
    <p:sldId id="334" r:id="rId40"/>
    <p:sldId id="338" r:id="rId41"/>
    <p:sldId id="306" r:id="rId42"/>
    <p:sldId id="339" r:id="rId43"/>
    <p:sldId id="310" r:id="rId44"/>
    <p:sldId id="311" r:id="rId45"/>
    <p:sldId id="312" r:id="rId46"/>
    <p:sldId id="343" r:id="rId47"/>
    <p:sldId id="330" r:id="rId48"/>
    <p:sldId id="326" r:id="rId49"/>
    <p:sldId id="324" r:id="rId50"/>
    <p:sldId id="344" r:id="rId51"/>
    <p:sldId id="328" r:id="rId52"/>
    <p:sldId id="331" r:id="rId53"/>
    <p:sldId id="332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08" r:id="rId72"/>
    <p:sldId id="307" r:id="rId73"/>
    <p:sldId id="260" r:id="rId74"/>
    <p:sldId id="265" r:id="rId75"/>
    <p:sldId id="267" r:id="rId76"/>
    <p:sldId id="269" r:id="rId77"/>
    <p:sldId id="266" r:id="rId78"/>
    <p:sldId id="270" r:id="rId79"/>
    <p:sldId id="273" r:id="rId80"/>
    <p:sldId id="274" r:id="rId81"/>
    <p:sldId id="275" r:id="rId82"/>
    <p:sldId id="277" r:id="rId83"/>
    <p:sldId id="276" r:id="rId84"/>
    <p:sldId id="280" r:id="rId85"/>
    <p:sldId id="281" r:id="rId8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F7FE-CBB3-E0E2-287F-8E265B3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46FE8-768E-EF7B-B7D3-20ED91C5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99376-2E48-6D57-E7E7-A3C010A1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319414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at different abstraction levels</a:t>
            </a:r>
          </a:p>
        </p:txBody>
      </p:sp>
    </p:spTree>
    <p:extLst>
      <p:ext uri="{BB962C8B-B14F-4D97-AF65-F5344CB8AC3E}">
        <p14:creationId xmlns:p14="http://schemas.microsoft.com/office/powerpoint/2010/main" val="38126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 of it as bringing to life</a:t>
            </a:r>
          </a:p>
        </p:txBody>
      </p:sp>
    </p:spTree>
    <p:extLst>
      <p:ext uri="{BB962C8B-B14F-4D97-AF65-F5344CB8AC3E}">
        <p14:creationId xmlns:p14="http://schemas.microsoft.com/office/powerpoint/2010/main" val="110064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dataflow equations represent a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When control paths merge, we are using the 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08AE-625E-AE0B-49BE-073AA165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71367-BCAE-95A0-B6C3-83C0150E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relation</a:t>
            </a:r>
          </a:p>
          <a:p>
            <a:r>
              <a:rPr lang="en-US" dirty="0"/>
              <a:t>Every element in the domain maps to exactly one element in the co-domain</a:t>
            </a:r>
          </a:p>
          <a:p>
            <a:r>
              <a:rPr lang="en-US" dirty="0"/>
              <a:t>f : A -&gt; 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CD1BE-CDB0-D306-38FB-CA8D5B8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96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354-0A28-AA12-B374-400D5F05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203DB-978E-53C9-1811-E261CD0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C95EB-858E-DA5E-FC6E-1C1CDD004B1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F3131-0F3F-1BA9-6E50-2220D5012697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A8B02-4189-1EC9-CB37-3667C029DAE1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728E6-2D87-27F5-E092-4C98640FE69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18445A-452C-A9EB-3BBF-6665434487B4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4C5DC-1161-5391-2823-EB280D1F8A02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A3070-9754-3156-BC8E-37968026F342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22E84-EC99-5DF0-64D5-CF7B469B76D7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22862-E031-FA98-0B7E-7AFCB67D3C81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2BC3A-D9A2-904B-B8EC-103E0F720B1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4400" y="2906889"/>
            <a:ext cx="4222047" cy="160259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5AFB0-30A6-CF6C-E7CA-B9E43608AF67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BCEE6-AE02-85D6-C0B1-C1815A4A59B9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D105-670E-2238-A5DE-EBF0058EDC5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2B139-BA66-37F1-AE75-69BC911C4041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153D1-7F08-BBCD-9730-A6BE3CDA0C52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983ED-6DBE-5BF3-185D-4B5D271465BF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5FEBF-FC17-93B9-0B98-55C9156D6BFE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86D01-809D-FED8-AA9F-4676E7E2ADB0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4), (2, 5), (3, 4) }</a:t>
            </a:r>
          </a:p>
        </p:txBody>
      </p:sp>
    </p:spTree>
    <p:extLst>
      <p:ext uri="{BB962C8B-B14F-4D97-AF65-F5344CB8AC3E}">
        <p14:creationId xmlns:p14="http://schemas.microsoft.com/office/powerpoint/2010/main" val="35095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0A57-14F5-807F-4898-4D7DF0EC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6BAA-2801-CC88-FDF3-3789B2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relation/function can map to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FD013-DC89-CE03-2BF0-1C0A9D805F41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14381-D9BA-20DC-1F1C-008C385E694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036B-76E3-5F79-E348-8BF8251386CD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41784-98D6-C211-00A4-6D06397B721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261F7-2136-D91B-7B66-8E7741D63A3B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81FF-6182-B303-41EA-E2EF73BECD60}"/>
              </a:ext>
            </a:extLst>
          </p:cNvPr>
          <p:cNvSpPr/>
          <p:nvPr/>
        </p:nvSpPr>
        <p:spPr>
          <a:xfrm>
            <a:off x="7676447" y="317585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7EC43-96F8-70BD-1F7E-64C7C032978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207B-ACEB-39E5-9B49-02AC5D47F75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454400" y="2376965"/>
            <a:ext cx="4222046" cy="106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56625D-7BA7-452F-CF71-F28CB380CF7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5EBD3-7E3B-91F2-4890-8B23553826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4400" y="3328251"/>
            <a:ext cx="4222047" cy="1142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0E6C3-ECD1-32D7-3483-D0ECE24C2314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386A1-E581-C246-9CC7-C8C8D196696E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7DCDB-0459-5720-786C-3C30D6592BA5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B361D-5FB2-2787-E272-C2832C82CFBB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659B7-F75B-548A-62F9-955A1CFC2274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00EE6-7B9B-88D3-4D40-BCB199BF6AFD}"/>
              </a:ext>
            </a:extLst>
          </p:cNvPr>
          <p:cNvSpPr/>
          <p:nvPr/>
        </p:nvSpPr>
        <p:spPr>
          <a:xfrm>
            <a:off x="8016751" y="3016166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5E329-98AC-FFFC-235B-B9A173DA4457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221FA-8B8D-30F9-BFA2-14B879D49CE1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1), (2, 3), (3, 2) 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FD09-DF10-6BA9-1FD2-3CD036D3081B}"/>
              </a:ext>
            </a:extLst>
          </p:cNvPr>
          <p:cNvSpPr/>
          <p:nvPr/>
        </p:nvSpPr>
        <p:spPr>
          <a:xfrm>
            <a:off x="7676446" y="2224565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CA283-31AA-E6FE-9476-4E0D7F10A165}"/>
              </a:ext>
            </a:extLst>
          </p:cNvPr>
          <p:cNvSpPr/>
          <p:nvPr/>
        </p:nvSpPr>
        <p:spPr>
          <a:xfrm>
            <a:off x="8034100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49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62C41-6E2C-EDDE-C82A-BAAAFAD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0F9ED-BA2A-FC9C-C1DB-D037DCCB1B4A}"/>
              </a:ext>
            </a:extLst>
          </p:cNvPr>
          <p:cNvSpPr txBox="1"/>
          <p:nvPr/>
        </p:nvSpPr>
        <p:spPr>
          <a:xfrm>
            <a:off x="780146" y="2425412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B0CC6-1A03-EC21-A3F7-5377979B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Program is considered as a graph</a:t>
            </a:r>
          </a:p>
          <a:p>
            <a:r>
              <a:rPr lang="en-US" dirty="0"/>
              <a:t>Nodes are elementary blocks </a:t>
            </a:r>
          </a:p>
          <a:p>
            <a:r>
              <a:rPr lang="en-US" dirty="0"/>
              <a:t>Edges describe how control might pass from one block to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CEA94-ABFC-AB79-F851-4B78D08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7581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9051-F927-A874-C44C-083D3D0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91C6-CDFE-A062-3B37-AA206CD12D19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E0454-EC30-2C3D-CB75-95CC9ACB0354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B3EC-3186-5599-301F-9B0339460D1E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99AF6-DFDD-CFF9-C17C-87B2B768E524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FACDC-219C-400B-2557-015C21F82C45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9E738-FEF0-B239-ED5F-0B2B1E2B54CC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FC108-3D29-BD29-85CF-3EB02FF124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DA07-CFD2-1D70-2446-99A5CDA4B6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73F2A-77F3-5CB9-64C8-97AD7A4FA2C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6023C-A645-24EA-530D-A9BF73C59FC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B50E7-955C-EC4F-8340-B6582D092E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CABD5-8924-CE17-C787-72B914BE823F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8DBDD-D7AE-0C58-B7EE-E1D84BF75DA8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E55F5-70E9-320B-5594-EAEB5F4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An assignment (or “definition”) of the form 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dirty="0"/>
              <a:t> may reach a certain program point (typically the entry or exit of an elementary block) if there is an execution of the program where x was last assigned a value at label when the program point was reached</a:t>
            </a:r>
          </a:p>
          <a:p>
            <a:r>
              <a:rPr lang="en-US" dirty="0"/>
              <a:t>Reaching definitions analysis is used to construct def-use chains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591C8-6521-8D11-441E-56B7695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DDBFA-F3C5-4323-E36D-20E0D9691FC1}"/>
              </a:ext>
            </a:extLst>
          </p:cNvPr>
          <p:cNvSpPr/>
          <p:nvPr/>
        </p:nvSpPr>
        <p:spPr>
          <a:xfrm>
            <a:off x="1163498" y="854015"/>
            <a:ext cx="435498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60B4-B875-74A3-0D1F-091C6055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C1FD-FC21-F8D1-2AAD-E90627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A78FA-BEFC-0E28-DA63-FE7FDAA956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RD analysis does not assume code is in SSA form</a:t>
            </a:r>
          </a:p>
          <a:p>
            <a:r>
              <a:rPr lang="en-US" dirty="0"/>
              <a:t>Reaching definition analysis is almost trivial in SSA variables because they are assigned only once</a:t>
            </a:r>
          </a:p>
          <a:p>
            <a:pPr marL="1682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C281B-5609-D742-44DE-57DDBA2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86" y="1632061"/>
            <a:ext cx="1797246" cy="15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1EDD-0DB5-C234-4E5C-0342F9B0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0" y="1710895"/>
            <a:ext cx="1991749" cy="144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716F2-6F73-266A-0D6D-EF73AAF4009D}"/>
              </a:ext>
            </a:extLst>
          </p:cNvPr>
          <p:cNvSpPr txBox="1"/>
          <p:nvPr/>
        </p:nvSpPr>
        <p:spPr>
          <a:xfrm>
            <a:off x="6587693" y="123195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Non-SSA 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44C48-EBD8-A0D7-85DC-205580E12CF3}"/>
              </a:ext>
            </a:extLst>
          </p:cNvPr>
          <p:cNvGrpSpPr/>
          <p:nvPr/>
        </p:nvGrpSpPr>
        <p:grpSpPr>
          <a:xfrm>
            <a:off x="6665495" y="1961096"/>
            <a:ext cx="1583231" cy="1191877"/>
            <a:chOff x="6665495" y="1961096"/>
            <a:chExt cx="1583231" cy="1191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F86DA-81B9-D049-9F18-B1D3F7D022D2}"/>
                </a:ext>
              </a:extLst>
            </p:cNvPr>
            <p:cNvSpPr/>
            <p:nvPr/>
          </p:nvSpPr>
          <p:spPr>
            <a:xfrm>
              <a:off x="6994358" y="1961096"/>
              <a:ext cx="1254368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60B354-6B9D-A014-5AC9-5C164AF6B3DB}"/>
                </a:ext>
              </a:extLst>
            </p:cNvPr>
            <p:cNvSpPr/>
            <p:nvPr/>
          </p:nvSpPr>
          <p:spPr>
            <a:xfrm>
              <a:off x="6665495" y="2812027"/>
              <a:ext cx="328863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542E846-17CD-EB2E-AE4C-9E5103C89EB6}"/>
                </a:ext>
              </a:extLst>
            </p:cNvPr>
            <p:cNvCxnSpPr>
              <a:endCxn id="15" idx="1"/>
            </p:cNvCxnSpPr>
            <p:nvPr/>
          </p:nvCxnSpPr>
          <p:spPr>
            <a:xfrm rot="5400000">
              <a:off x="6393446" y="2381587"/>
              <a:ext cx="872963" cy="328863"/>
            </a:xfrm>
            <a:prstGeom prst="curvedConnector4">
              <a:avLst>
                <a:gd name="adj1" fmla="val -1111"/>
                <a:gd name="adj2" fmla="val 269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0D3-9B0E-BB74-A0FA-D4D30935DB5A}"/>
              </a:ext>
            </a:extLst>
          </p:cNvPr>
          <p:cNvSpPr txBox="1"/>
          <p:nvPr/>
        </p:nvSpPr>
        <p:spPr>
          <a:xfrm>
            <a:off x="7251031" y="3491970"/>
            <a:ext cx="329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the definition @ 1 reach 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5554-D69D-A996-248D-A63246703F77}"/>
              </a:ext>
            </a:extLst>
          </p:cNvPr>
          <p:cNvSpPr txBox="1"/>
          <p:nvPr/>
        </p:nvSpPr>
        <p:spPr>
          <a:xfrm>
            <a:off x="9868961" y="122866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SSA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0D4C4-F743-1C45-FC18-63B03EE564A3}"/>
              </a:ext>
            </a:extLst>
          </p:cNvPr>
          <p:cNvSpPr/>
          <p:nvPr/>
        </p:nvSpPr>
        <p:spPr>
          <a:xfrm>
            <a:off x="11013826" y="2739838"/>
            <a:ext cx="328863" cy="3409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96C8-D5CE-EB84-53D7-CBF63B97CAE5}"/>
              </a:ext>
            </a:extLst>
          </p:cNvPr>
          <p:cNvSpPr txBox="1"/>
          <p:nvPr/>
        </p:nvSpPr>
        <p:spPr>
          <a:xfrm>
            <a:off x="7109061" y="3937584"/>
            <a:ext cx="491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SSA form, we see that b</a:t>
            </a:r>
            <a:r>
              <a:rPr lang="en-US" b="1" i="1" baseline="-25000" dirty="0"/>
              <a:t>2 </a:t>
            </a:r>
            <a:r>
              <a:rPr lang="en-US" b="1" i="1" dirty="0"/>
              <a:t>is used, indicating b</a:t>
            </a:r>
            <a:r>
              <a:rPr lang="en-US" b="1" i="1" baseline="-25000" dirty="0"/>
              <a:t>1 </a:t>
            </a:r>
            <a:r>
              <a:rPr lang="en-US" b="1" i="1" dirty="0"/>
              <a:t>has been overwritten</a:t>
            </a:r>
          </a:p>
        </p:txBody>
      </p:sp>
    </p:spTree>
    <p:extLst>
      <p:ext uri="{BB962C8B-B14F-4D97-AF65-F5344CB8AC3E}">
        <p14:creationId xmlns:p14="http://schemas.microsoft.com/office/powerpoint/2010/main" val="241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BD4-93FF-B88D-78FE-3E14EF6F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15AD6-4F64-C4FE-FD2E-1A17F75D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BD086-28C9-6588-5807-06674B3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E0873-098A-34FC-838F-4799ECC465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RDs at the exit of an elementary block to the RDs at the entry of the same elementary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1EAF3-5CF3-33CE-6F39-9B027A164329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40C2-EE1F-8103-D7F7-0B603AA6E1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7A36-2681-038B-F661-74A874DFDE2D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C96F-9FF4-E2CA-0582-D86A4E67E81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38DB-0E11-CE17-F2AF-BACD3D232E34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66B8A-3A15-6AB4-BD71-AD24ECE83EA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174B4-B46B-9C92-8DC7-80E668C7426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8E3C7-1166-BBDB-1F44-77B9B380B6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992F-D20B-0F1A-678F-EE1F546BC7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E30F5-9689-E9F4-DE9D-977CB4C104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A79F3-D6C9-8DF5-D6D3-E27E37BC884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1BF03BA-2DE0-B8A6-9B03-0C96DE4CADBF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FFAA-8845-65DA-CF25-D4DA080D03DC}"/>
              </a:ext>
            </a:extLst>
          </p:cNvPr>
          <p:cNvGrpSpPr/>
          <p:nvPr/>
        </p:nvGrpSpPr>
        <p:grpSpPr>
          <a:xfrm>
            <a:off x="8207022" y="1713940"/>
            <a:ext cx="2449686" cy="1111009"/>
            <a:chOff x="8207022" y="1713940"/>
            <a:chExt cx="2449686" cy="11110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099846-8BD8-0EEA-8E73-3195FFD718E4}"/>
                </a:ext>
              </a:extLst>
            </p:cNvPr>
            <p:cNvCxnSpPr/>
            <p:nvPr/>
          </p:nvCxnSpPr>
          <p:spPr>
            <a:xfrm>
              <a:off x="8207022" y="1907822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8FF163-296F-4C1A-4C36-18CED6166D24}"/>
                </a:ext>
              </a:extLst>
            </p:cNvPr>
            <p:cNvSpPr/>
            <p:nvPr/>
          </p:nvSpPr>
          <p:spPr>
            <a:xfrm>
              <a:off x="10250311" y="1713940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655F9-ACBC-018D-2F87-3A1CEB75F3DC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9F4B6F-2835-2D3D-FC78-DDA1DD476496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923C3-37DD-E12F-EDE0-FC91D3206B77}"/>
              </a:ext>
            </a:extLst>
          </p:cNvPr>
          <p:cNvSpPr/>
          <p:nvPr/>
        </p:nvSpPr>
        <p:spPr>
          <a:xfrm>
            <a:off x="7093575" y="1974315"/>
            <a:ext cx="2435436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8979-2F57-FF57-6039-33A44133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42D3B-E636-E13A-EF5C-6C2EE90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B859C-3B02-C3F7-E72D-1A748F2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E239A-6528-2967-48E2-0162DCC3AE2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RDs at the exit of an elementary block to the RDs at the entry of the same elementary block</a:t>
            </a:r>
          </a:p>
          <a:p>
            <a:r>
              <a:rPr lang="en-US" dirty="0"/>
              <a:t>Express RDs at entry of an elementary block to the RDs at the exit of the previous elementary blocks</a:t>
            </a:r>
          </a:p>
          <a:p>
            <a:r>
              <a:rPr lang="en-US" dirty="0"/>
              <a:t>Solve…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283C-74C7-B7FB-93BA-83A43B7CDAF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95F7-48EF-3367-C2D9-261E8B3C545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44C71-9337-A9BB-A287-0099DF46A45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06607-A949-7218-1C65-9E6B63B6E5A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F7DE-3DE0-1414-58C9-BBD934D7CF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DEFE-699D-12CB-53F0-5E540570ECD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5D388-E140-8EFF-FBB3-9034FE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75DE3-1CB1-C879-8216-0990D21F6F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FF24-9584-BADD-E79F-13D2657F5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6E001-D57D-DBC6-D6A2-084C4E7D5D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F4A2F-9598-BBF6-8C34-2B8E0E10A4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81D456-3FD9-C82E-C62B-8829B7870B4C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7EA91-DC7F-0941-C7F5-1DE548D7FFB3}"/>
              </a:ext>
            </a:extLst>
          </p:cNvPr>
          <p:cNvGrpSpPr/>
          <p:nvPr/>
        </p:nvGrpSpPr>
        <p:grpSpPr>
          <a:xfrm>
            <a:off x="6086041" y="2471054"/>
            <a:ext cx="4570666" cy="921335"/>
            <a:chOff x="6086042" y="2437186"/>
            <a:chExt cx="4570666" cy="92133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AE459F-FC1B-3D96-AB77-C6A6B63684EC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6469863" y="3164640"/>
              <a:ext cx="5162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91F2BC-B569-DC6B-DE55-2C08187B528B}"/>
                </a:ext>
              </a:extLst>
            </p:cNvPr>
            <p:cNvSpPr/>
            <p:nvPr/>
          </p:nvSpPr>
          <p:spPr>
            <a:xfrm>
              <a:off x="6086042" y="2970758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49B6E5-C6C6-EB34-3341-72A951572C92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7403D1-B9C9-46E7-9B1F-715AC1ABB2A3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E28AD-5F85-1952-32FA-501FCBEB34A6}"/>
              </a:ext>
            </a:extLst>
          </p:cNvPr>
          <p:cNvSpPr/>
          <p:nvPr/>
        </p:nvSpPr>
        <p:spPr>
          <a:xfrm>
            <a:off x="7120529" y="2780239"/>
            <a:ext cx="2232303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29B8-85D1-3BCA-524F-21449D0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Foundation on which many compiler optimizations are constructed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F2011-87AC-8C4F-9320-57FF8A9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</p:spTree>
    <p:extLst>
      <p:ext uri="{BB962C8B-B14F-4D97-AF65-F5344CB8AC3E}">
        <p14:creationId xmlns:p14="http://schemas.microsoft.com/office/powerpoint/2010/main" val="6878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ADD5-C1E6-B960-E142-5917CF6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system of equations</a:t>
            </a:r>
          </a:p>
          <a:p>
            <a:pPr lvl="1"/>
            <a:r>
              <a:rPr lang="en-US" dirty="0"/>
              <a:t>And solve them</a:t>
            </a:r>
          </a:p>
          <a:p>
            <a:r>
              <a:rPr lang="en-US" dirty="0"/>
              <a:t>We will gradually build this system of equations…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111C1-DB64-2868-BFF7-08C1D40D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38636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B2E5E-3A5B-7310-E8D1-2D9495EA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324D9-2BD2-8F43-4A37-D01EA4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9E9EE1-BC0C-00D9-EE53-D756D89D34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3A71-5DE9-4660-0A06-EF421B55006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724E-5D4A-347D-7D75-9A0FBF501A8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58CEE-BA99-C4F0-286A-AE17CEA1BFD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78222-6D8F-9988-5555-B9C21EF35F5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286C51-4989-7BC9-3AA9-254DF03DE91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5AAF5-79E2-E38F-206D-0030B5059B2F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9E957-2E88-5110-0E23-8EBA6337B2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24C54-EEAD-89F0-D454-7D0D8CFFCD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63DBA7-5C5F-32CF-1F8A-5386B2DD9BD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0A903-DA6F-FCF1-45B9-29FF5CB711D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759825-DBCB-3805-73A3-C9947F2CBF3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348A21-E870-8470-D892-C5738F1C279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5F9A-249B-4D1A-BD61-619E197B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E3B91A-0751-3095-41F8-D194902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AD235-4408-E14E-535B-40E6474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CDD625-55F6-C903-0AE0-DF37BE43C0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752E-9181-3412-66FD-27391DECB843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2A698-FE7B-F382-52B3-C0D250DE385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F1B5-3DAA-34BF-CD15-4DA454331E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7598D-D930-D92E-BC08-131751B14AC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F67A3-B195-7BF9-3BB9-55D37958A15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788E8-BACA-C36C-44DB-D5A167E20F6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58578-1DC7-C9A5-D5D2-D8FB1B29DE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3AD4B-E54E-39BF-A849-9B827FF5493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C1EC5-B771-953D-B0D6-3CD4C56B31B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AE048-81BB-CCCB-66DC-3147590B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930DD-4F7C-E824-83C9-632C149C47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2DDBC7-3F82-715E-6F1A-C68851B6B79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8065-0217-7533-542A-82E0A94F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7296B-5DCE-B71E-A64B-BB13546C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A33B7-9C81-42C7-5E97-921D4F1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09A872A-3508-289A-EC8E-F4FF5C743A5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27858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754CF8D-F678-4163-F8C4-E374C68A3EB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0D72A-68EE-162A-EE28-83FD6518B92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0189B-ACCC-7B6F-CA0C-16DD01C68E2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E69-D400-2A4A-4313-831AD076975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B952A-3B04-FD7F-DAAB-98EFD35C991E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29A47-7601-20DA-32CB-FB7A758C35C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DF8FD6-A783-3391-A19A-01426BD5F7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E4AA6-A633-7411-B92F-A7322FA823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5D0AF3-C29A-0EDF-B37F-6DF7997F6B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207A4-965D-D177-05E3-C5233C3F5D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9DEA4-4481-3C55-ED91-44C491BE97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292696-957E-381D-7563-906D3523E19F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0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F5A7-0665-EB87-32AD-000401E9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27DCD6-BA2F-2E5A-79F7-0141653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F43B4-03A8-D21A-4152-525E44C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DFA83-C034-1DC1-CDF2-2BDD2A60AF6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370912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CCBFA3-7E07-E03B-5DD2-7F03B1F3440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C0730-756A-A854-B29A-45512F647B9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4AAD1-34AD-67D0-0A4C-E5648C7FC236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8BF87-0270-BC06-1E07-D67B938F1B9F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6CD69-B5D2-593E-5704-F65EB06F3085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2AA2F-0FFA-E3BC-A165-B5E62C5F738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3DDC2-C98B-5E96-C623-E2D8222E570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C30CE-A1DC-4029-E27D-0EF798F642B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99058-82DA-36EF-1751-92D3CC0122B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2F7A8-27F7-B45A-4692-1089C6E87A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61F33-8F80-B178-6BE8-F5BEEE71A7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938AF4-23E7-E2A1-1E0E-9F0B427D7B3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63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730B-352B-AEC0-13CC-0EB2CC4F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256AE8-3853-C7FF-40F1-14DE8FDF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60F28-4C24-2318-14CA-8084474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A8598E5-66D5-FA87-7905-4B44D6CF7F2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15502443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AA03C26-48D8-07C0-423B-D610A25409A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CC07C-DB5E-A962-1EE6-B0300832A2D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827400-F5CF-A747-6452-5F9482643B6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5EAC-8527-5A7E-CEB6-A05D9AC87E6A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A84DF0-E3D6-E663-7A4D-7D1A4635FB96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C3F19-0C79-A2B0-ECEB-7D878CDF821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8F363-B983-E85C-7427-1479FD6265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7B7E1-2A0B-DBB4-7576-CE05BACE595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8226F-1456-548C-8C38-AC24E908750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E779A-92EB-325F-CA1F-FA92E898D3C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7DB5F-AA13-5C4A-8F5E-6533EAA30B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CA1C32-4DBB-E47C-E43D-9AF252DDFB6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9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17-9C23-601C-6178-2D6F22EA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995C8B-B23D-1F2B-9681-8657E96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39ADA-92AA-5177-C1CB-0B8DE3C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8C8B52-D676-1033-87F0-FC270B0E401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011505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9120BF5-ABBB-FFCA-A57A-2462CF3145D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EF0A9-6798-1BDA-CDCE-247D2178D9F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92785-0E78-53ED-38EA-C8BA503B045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7329-4E6D-AB4B-8B42-B57825D7DF5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9E8FA-D342-BD4D-5D38-EA271D282932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402A8-38BF-0719-77E3-E8C883742665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7564E-43CF-7A10-E288-32B37019E2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4FB99-B340-F86E-6317-5AAAB889BBE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81F0-F957-0872-EB37-88855C7399B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1BE81-EBE8-0C94-C109-4072599364C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5BDEA0-4057-18D6-3AA6-0EC0C319F6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F96E86-44A2-A485-62A3-774305D144B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8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69B41-5C7B-2EC4-B776-4E29365E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703CF-B2B0-65C5-89BD-7373F37A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7F83C-4003-5620-4B45-646BB02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B9BFDD-47F2-13A5-B24B-B62C6C0B81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694197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3F2745-0134-5A65-87EE-562F8459235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D101C-7A24-A520-2C5D-A00E631109B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777F9-95C5-EE4F-89B6-90F7E864585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D51E86-664E-85A1-1011-1AF0D96CEC6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39097-D107-7432-6CDD-C3D97754E9A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F893-4590-C3DF-1914-85F4B386EBC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60AC3F-5544-4FA4-EA88-98A1A38684D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34FF-717A-420F-0C3A-4988EB70F7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07707-8ED3-2025-15A0-F8059284CB6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55B19-E734-EDC2-E3E0-270989601F2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33F75-1835-03D1-7497-522EC4205B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F29B6A-80C5-B271-F359-7DCF1BCFBE27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1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7257-9AF8-EE2D-0EDB-5616A1AB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4FB12C-2FE8-7157-FD06-0E49AF3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34C-2676-BADD-77A2-60833E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0EB4DF-D2AD-44E3-AD44-F4799B1BAFD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301450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7035D1-15D8-217C-B016-47B75E7513D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95D53-153E-F0B8-FC66-70A56D9526FB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6D68B-4B69-3186-5832-A09B52F313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A8D76-49F7-D7DC-0EA5-F92AC173CD3C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924C7-3F11-8AF8-6A67-739E6FDD4EA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4BA5B-61AE-EB66-3467-A6D6FFFF38AD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027EC-5E3F-4C34-8BD4-FAE278E45CA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6FED7-1BB5-21A6-0D4B-EA1C2D39C0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6B85F-1134-F371-4BEE-388E4BF77F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3E926-D490-0EAF-5D27-FAB5B8174CF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5CDDC-11A9-F7AC-C346-85BADD44AD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72B17C-47C1-1953-D42B-B8B76D1FDE74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94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9D56-C6EE-EC4D-372D-672DF9E7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AC8425-3B1A-9AE1-3B6A-564987C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332FD-F157-8016-3806-D7A46BC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C09B5A-981B-664C-995D-7CB4D9237ED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1406384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C98E45B-E86D-E4E1-2D36-08FEA924EC2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4A0DA-9AE8-8F77-E96C-5C3CEEAFBF3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04F92-551C-FE6D-5F11-39B03E9F865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46CCB-345C-111D-16FC-AF8D2E4091E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0C0E88-C9D4-E8DA-725A-B184E252AAC1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26644-E1AC-885A-5BD6-A73310E4923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04BDC-F0B6-23DD-6724-7F7B2FE655B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A2A5E-8187-5D74-9805-977517BEC4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542B1-57E3-9C87-EB58-F4F8ACA62E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9497-5D18-7657-E83E-E6805DFD933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29ADC-3102-FC3D-1E9F-590D4BDA5E3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330E6D-CCA6-D257-352C-66AA44F391CB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30DEF-326B-763F-E6B2-2C8DDF3E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theory review</a:t>
            </a:r>
          </a:p>
          <a:p>
            <a:r>
              <a:rPr lang="en-US" dirty="0"/>
              <a:t>Data flow analysis</a:t>
            </a:r>
          </a:p>
          <a:p>
            <a:pPr lvl="1"/>
            <a:r>
              <a:rPr lang="en-US" dirty="0"/>
              <a:t>Reaching definition analysis</a:t>
            </a:r>
          </a:p>
          <a:p>
            <a:pPr lvl="1"/>
            <a:r>
              <a:rPr lang="en-US" dirty="0"/>
              <a:t>Live variable analysis</a:t>
            </a:r>
          </a:p>
          <a:p>
            <a:r>
              <a:rPr lang="en-US" dirty="0"/>
              <a:t>Fixed point analysis – mathematical intuition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0574D-8A50-9156-30DC-3B08AD77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6053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5502-9494-C2DF-7BC2-42608CA1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D674D0-9D4C-1DCD-EC2F-86D48890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67A75-002F-3E39-36DF-4FB9081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A6D481-1466-C16D-2F3E-D8425F0613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0169159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294FF73-6336-2086-B9E1-EBABA01A743B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67046-AF04-2AF2-40F2-4E981E68636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CF78F-D741-874D-25E2-E8A6B2CBCF9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D40F7-25C1-CF1A-EC5E-47D6CB411B9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A017-C4A3-8509-4C87-C4A75D40AE1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037A9-A6AC-A243-3182-0479BB4D6A13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74BBC-0184-F376-3C26-F4F2066A7C2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293D6-B2F7-7068-4261-82ED4469896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AC216-760D-C275-6490-7ABE29ECCC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29497-45E1-E949-EF87-570AAB9A18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BF3F6-EECD-F391-3951-3184C25F0C8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E62288-3A6D-2D9C-3F27-7A8293A9B35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0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D5D3-137E-0BF2-5F8D-097C8CF9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C81EC2-1EB2-2109-F9B7-BB686426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0E08-E101-2DAC-F596-60931C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6374F2-8A04-2D47-FD95-C6885FE5CD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282260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27F62C-B828-4C8E-E325-A58444665AB0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CCC88-F598-8682-4A55-4BF13619CD8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CE572-6A36-C836-794D-40F53BE72AC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D9CBB-FF97-851B-8F7D-89A7B10C8B9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853F4-D7AB-44D5-F469-593B3D07BA4F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9569F-6776-7641-B5BD-DAEA31BDC736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D42FF-AC7C-138F-BCEE-D41809E8F10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8F6015-E0C2-97D5-A4A6-0E41497201A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3603B-3D9A-F3CF-6BFD-62A98B06861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74217-A402-7098-16CF-6BDE763FA82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9C9A1C-7253-F321-098C-21DE09E152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AF5EC-4E73-AD5A-2951-EB1A6437F76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0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8862-AF6B-FA98-2C9F-37FB11F7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7315CF2-EF70-FB78-B217-A38869DC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96BBD-43C2-AF22-AC7E-AE90595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A82F3A-A0D8-7909-0B20-82F7815FF6C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3565801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A61B01D-A1C1-8712-4551-C4E22DD88DF7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576A1-6815-70CC-2FAF-E790CE6CE92E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EE3F-7C24-B617-2CC8-404023F64FB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44FA-8B4E-F194-9246-8CBB8D043C2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1301-F1D4-074D-6CD9-B8C167B420E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F7686-9A8E-8680-0560-C4CB368BA74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19188-E9D8-BBB3-394E-A9A30162AA5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962B1-7FAC-328B-C1B2-C45A25EA1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C5F01-7409-9B63-AFFA-43E0BA8AA4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B1FA4F-9BE7-F0F5-FD5C-48D53B63CED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26F846-9A0C-B443-1892-698313C7B41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E0CC02-6926-382E-178F-8550F7121FD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13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2685-48BB-D437-7180-30894FED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9952C5-328F-B697-75FD-A6A94197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AC8BE-3387-6C7C-2245-7E91079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756A69-4869-D3FF-A198-2D2C64ECDD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8659784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dirty="0"/>
                        <a:t>(z, 2)</a:t>
                      </a:r>
                      <a:r>
                        <a:rPr lang="en-US" b="1" dirty="0"/>
                        <a:t> (z, 4)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46D344-C4B0-60FD-614C-66AAB8AB4D1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67082-D952-38F4-F772-5CBC39B975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CF0B6-E2B2-263D-F5EA-7F34FA60D7E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8FF5A-A50F-AB2B-FD49-1A0EB9FCDF1E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07E79-5850-C047-4DE8-73C8A7A52C0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88222-ACD5-6195-8058-56C56E907F7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7A8B-BDAF-AD7D-B7AA-99B9DC36BF5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CDEA-8BEB-7D9F-09AE-63F19E855EF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091FC-7CAC-BA53-E559-1C15703298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812C9-31CC-2BB9-8B9A-27404B0AC26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3385D-C6E1-B034-6AF2-7ECE20D41A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EE4A2B-6774-383C-A224-D2C7F774B1F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2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0B4-4A03-C2E9-E891-347EBDE6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FD81842-9E32-B70B-33B3-B118114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3472F-2E3F-3782-386F-C54412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E608CF-CB44-18E3-304E-233BC7760A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50022993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b="0" dirty="0"/>
                        <a:t>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69BBA1-47C0-6E8B-FF20-668DDF97F58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57060-CC57-AFCC-41EB-C606D42CAEB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EFA6-2670-7288-BFD3-88515B624DF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10769-B859-2C7E-2EB8-BCF7139196F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78E91-C36A-0753-5A5B-11D8E764D5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32A564-D434-A2B0-B5D8-E14E16816C9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BCB04-278B-0340-17BE-5D6F82C0CE8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E9917-0FC7-5954-4DE0-7AFF57346A4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653E7-9097-7FC8-8D82-607E13DD76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E8B2E-5737-57F7-42FB-0933ED359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03585-846B-C658-FEEF-4F2366BA272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F2B4AB-4C14-FFA9-6229-4C8108DEDBC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0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F9F0-A2A4-8121-3D5A-C8E47154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2A958E-BE12-73B8-75BC-C470ABB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E4C4A-C351-2EA2-9DE9-B274566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19A872-C250-3A39-9112-44049838AAF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2400705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 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CB76BF6-3E8F-9CD8-E41A-E6C36FDFF182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09309-EEC4-A773-37A9-2198D377C155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A5779-8129-F861-8A53-8BC34F9520EA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F89BC-3FFD-4413-3F89-2A19BF67F93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162DD-44EB-F01E-1B13-8EE410FA574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4FF88-9E9F-4A90-8C84-8EADEC6C076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245CE-73D9-9E5F-27AC-609ADC8539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814D7-C3D3-BCAC-FF5B-EBF545E107D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C9F45-55D6-8F51-87DC-5EBBD988B33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EBDFD-E320-C61E-02AD-5E26FAD32D3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54E6A-2FF7-C544-FED2-6F1C8C9D80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982F38-7F21-FD28-9431-BE9149D2435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07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8FF-42C3-FC07-E718-FBDF1981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3A7C60-05C4-8BBF-0C7D-34EBE8A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A7AFB-6EF5-2168-169A-FDB13BC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1ED8DD-FE68-0E5F-B296-F26DDDDDAE7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65334767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C5EF086-DCB2-FECF-7069-366AE795CBD1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5B7-A472-3409-2327-EBE5C6FF0E4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17421-3B87-C59A-86BF-FED2929E8B7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52E7F-B743-E02A-81B0-E32B18574413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5254-6DFA-4E31-6C9D-5248D936079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FBA9D-0473-71D9-67EF-F44F728340E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8F0-B5DD-E5CF-4D76-63A1AA2449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B64892-6500-8B61-6840-FB4BADEDF13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8FACD-0F9B-39E2-73D7-265518E49E1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F9420-9C2B-510D-97D2-37732CE7DF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5656-6BBA-7777-A5FF-CEDC0164D8C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2E8A4E-B6B0-6BDD-5DB4-382400C3D19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2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58A6-299F-3E77-A42F-D08BA661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A80248-092D-6F3D-0EE6-7FD2351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64182-B6F0-7C62-0C07-E906AB1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206B5F-EE7B-7594-392D-AAD71DB4F5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3023619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5F24E9-F539-E487-BBF1-27CD8EE2CF2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B6DE5-6975-D0E4-F263-45520AA329BD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DBEC9-FC2D-AC5F-B607-517F2476D43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ED21A-404A-C7DC-1D93-D332A6A2934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8F3CA-8EB7-3A02-EFEA-7577DD6AF14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65E9F-34F6-75F6-7041-F4D6E220FCB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91F21-29F9-605B-498F-308EDA4C7E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1B1181-D8D5-BE9E-B68F-4D5B9FDC0F8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0A490-BC2B-9C74-70C1-1F2FC6B767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32DBEC-5D52-E017-D709-8FFFA02416E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1C626-EEF3-0D40-8F18-1E029A23D48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91FA3B-0414-8BCC-C193-A93436CB7F9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0F1-810E-AF23-D0B1-9F3F41CD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C96E13-D094-9A20-3F35-F2F51844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0E4B0-63E3-BED7-19C5-D573DE3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73BA58-A53B-5B0E-CBFE-985AD617E3B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74228763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B1B1A9-2CAB-FCC3-B728-05F9CF51047E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BD4BC-2DEF-CA7E-1D58-D5A9A1F15ED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3473B9-73C9-5E1A-8EA9-C65733851DE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44183-49FF-C755-D006-E72D961A4A5D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4A37-B5EA-D836-0160-1DC91A1AD96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A9144-B136-1771-5F9E-DE103DD451C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9184-EF6F-6120-387C-8EBACA7A8F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5971A-F40A-4F19-6EDC-3B13D84792F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E5136-3F9B-2A42-AE4A-DD2CD3631B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2D7B8-DF70-023E-3245-D1D9933ECC0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5B243-8B55-9E0A-FA33-BB81216FB09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D64E0C-841C-2A60-8CC2-649AAF9CD6E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16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0EFA-485A-D49C-F40F-951675C9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7B42223-F16C-3B94-FA38-4B5C6FEE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B4C48-2A39-775B-BE11-3E2D3DC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over-approximation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6BD99-A972-F390-CE3F-5D75E51F354B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E02C72-645D-2199-9326-4F1CF0B2F26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E9F04-87C6-002B-EC78-6C8C159FB910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CDDDA-A66A-2225-5CA9-3B563CDAE72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D2E9B-9A34-3726-DB21-9E6135A5462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48898-E583-6632-76FA-0B3A87ED8A6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AA7CC-36F8-B12C-133F-21E4992CDEB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C8721-1BB5-B742-736A-F7DF645AFF5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F8FAB4-3790-467F-78AC-010EBBC20F2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CCCFF-D7D3-7CDD-0A93-8904FFA470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2C05C0-7BA6-E8A3-0B03-A6A5BCC0B25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549A9-2EEB-F445-3647-DFB7895AD8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AE5AD-ACFC-A019-3718-C540D9C2571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FC80B-B5E1-7177-6802-E4B975AC3FAF}"/>
              </a:ext>
            </a:extLst>
          </p:cNvPr>
          <p:cNvSpPr/>
          <p:nvPr/>
        </p:nvSpPr>
        <p:spPr>
          <a:xfrm>
            <a:off x="207294" y="4585470"/>
            <a:ext cx="6268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superset of this solution is valid</a:t>
            </a:r>
          </a:p>
        </p:txBody>
      </p:sp>
    </p:spTree>
    <p:extLst>
      <p:ext uri="{BB962C8B-B14F-4D97-AF65-F5344CB8AC3E}">
        <p14:creationId xmlns:p14="http://schemas.microsoft.com/office/powerpoint/2010/main" val="218091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C2A2-DD7B-3E13-2751-1F6C2603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116-0679-185C-F000-1B73168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?</a:t>
            </a:r>
          </a:p>
          <a:p>
            <a:pPr lvl="1"/>
            <a:r>
              <a:rPr lang="en-US" dirty="0"/>
              <a:t>Intersection: A ∩ B = ?</a:t>
            </a:r>
          </a:p>
          <a:p>
            <a:pPr lvl="1"/>
            <a:r>
              <a:rPr lang="en-US" dirty="0"/>
              <a:t>Difference: A / B = 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53C64-8022-53D6-A274-582E9A4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EAE3-A066-F5C1-6AF9-9A2C7B5C9622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2072273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82BA3-6A85-325E-9D09-25A8129A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F2F99-7050-2067-4E73-C090612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D5A7B-568A-75BE-BFCA-64B3B3B7E2FF}"/>
              </a:ext>
            </a:extLst>
          </p:cNvPr>
          <p:cNvSpPr txBox="1"/>
          <p:nvPr/>
        </p:nvSpPr>
        <p:spPr>
          <a:xfrm>
            <a:off x="3254286" y="2730212"/>
            <a:ext cx="647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analysis?</a:t>
            </a:r>
          </a:p>
        </p:txBody>
      </p:sp>
    </p:spTree>
    <p:extLst>
      <p:ext uri="{BB962C8B-B14F-4D97-AF65-F5344CB8AC3E}">
        <p14:creationId xmlns:p14="http://schemas.microsoft.com/office/powerpoint/2010/main" val="1350479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4F28-65B8-264A-F71A-DF8E472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sequence of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C0480-6339-8324-C3A9-CBF060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217211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E709-4ED1-1913-C01F-1163BCE2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5985C-A1A7-322C-A666-D3A83D0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7FA6-CDD2-356C-F2D9-D490D66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C56A2-C53B-024A-18FB-FBF98A12A725}"/>
              </a:ext>
            </a:extLst>
          </p:cNvPr>
          <p:cNvSpPr/>
          <p:nvPr/>
        </p:nvSpPr>
        <p:spPr>
          <a:xfrm>
            <a:off x="2398296" y="145181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E9011-01C9-453C-213A-EE1801A80EC0}"/>
              </a:ext>
            </a:extLst>
          </p:cNvPr>
          <p:cNvSpPr/>
          <p:nvPr/>
        </p:nvSpPr>
        <p:spPr>
          <a:xfrm>
            <a:off x="2237875" y="178067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02F73-CADD-104F-4760-22216F4D947C}"/>
              </a:ext>
            </a:extLst>
          </p:cNvPr>
          <p:cNvSpPr/>
          <p:nvPr/>
        </p:nvSpPr>
        <p:spPr>
          <a:xfrm>
            <a:off x="3866149" y="21656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525F1-FC51-7FAA-6E34-6F64EC838FB0}"/>
              </a:ext>
            </a:extLst>
          </p:cNvPr>
          <p:cNvSpPr/>
          <p:nvPr/>
        </p:nvSpPr>
        <p:spPr>
          <a:xfrm>
            <a:off x="3232486" y="254267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E7A8A-F9D2-8D44-2C46-317B9D636585}"/>
              </a:ext>
            </a:extLst>
          </p:cNvPr>
          <p:cNvSpPr/>
          <p:nvPr/>
        </p:nvSpPr>
        <p:spPr>
          <a:xfrm>
            <a:off x="2566738" y="3767999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9518-086D-DED2-0E14-A57721A582AA}"/>
              </a:ext>
            </a:extLst>
          </p:cNvPr>
          <p:cNvSpPr/>
          <p:nvPr/>
        </p:nvSpPr>
        <p:spPr>
          <a:xfrm>
            <a:off x="2398296" y="4153014"/>
            <a:ext cx="1002632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AA3F5-EF98-8DE4-8118-9FD97102BFA1}"/>
              </a:ext>
            </a:extLst>
          </p:cNvPr>
          <p:cNvSpPr/>
          <p:nvPr/>
        </p:nvSpPr>
        <p:spPr>
          <a:xfrm>
            <a:off x="4066676" y="4481876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AF2A-7519-531A-FD0E-AAE2053EB930}"/>
              </a:ext>
            </a:extLst>
          </p:cNvPr>
          <p:cNvSpPr/>
          <p:nvPr/>
        </p:nvSpPr>
        <p:spPr>
          <a:xfrm>
            <a:off x="3400928" y="4858859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2C951-AD63-28EB-D50A-A7B3790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5CB0F-B99C-D58B-46F4-15E0B03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24201-1E50-00F8-61C9-DE433A4E2EA3}"/>
              </a:ext>
            </a:extLst>
          </p:cNvPr>
          <p:cNvSpPr/>
          <p:nvPr/>
        </p:nvSpPr>
        <p:spPr>
          <a:xfrm>
            <a:off x="2855497" y="2067533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23994-D64D-F49D-DD02-932D5D7CAAFC}"/>
              </a:ext>
            </a:extLst>
          </p:cNvPr>
          <p:cNvSpPr/>
          <p:nvPr/>
        </p:nvSpPr>
        <p:spPr>
          <a:xfrm>
            <a:off x="2679033" y="2502679"/>
            <a:ext cx="6368713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6BF3-CD9E-BBD0-A5AF-783A15A78E4C}"/>
              </a:ext>
            </a:extLst>
          </p:cNvPr>
          <p:cNvSpPr/>
          <p:nvPr/>
        </p:nvSpPr>
        <p:spPr>
          <a:xfrm>
            <a:off x="4692317" y="2937823"/>
            <a:ext cx="5414209" cy="91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662BB-689F-3147-966A-BFEE43BDF1B0}"/>
              </a:ext>
            </a:extLst>
          </p:cNvPr>
          <p:cNvSpPr/>
          <p:nvPr/>
        </p:nvSpPr>
        <p:spPr>
          <a:xfrm>
            <a:off x="3882191" y="3852115"/>
            <a:ext cx="5775156" cy="4311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2B37-530F-AF62-02CF-E209D952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FAF19-C07C-F682-F835-06B8EE1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D2EF-CD3A-4F8D-7EE4-F9FC08D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71336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E96D-8D20-D5E9-7C04-8E98C93F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 reaching definitions, typically through a new assignment</a:t>
            </a:r>
          </a:p>
          <a:p>
            <a:pPr lvl="1"/>
            <a:r>
              <a:rPr lang="en-US" dirty="0"/>
              <a:t>Gen function generates new reaching definitions, through an assignment in the form x =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69A98-A05B-30FF-4AB1-9CAB66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</p:spTree>
    <p:extLst>
      <p:ext uri="{BB962C8B-B14F-4D97-AF65-F5344CB8AC3E}">
        <p14:creationId xmlns:p14="http://schemas.microsoft.com/office/powerpoint/2010/main" val="332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A938-F81E-2DA7-B8F4-FD816357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5E29B-F876-27A5-DEC0-1EAA536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1681-A104-46F1-6B47-CAC52567C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E2548-A8EC-CDB7-2F15-33C0CA93B3F2}"/>
              </a:ext>
            </a:extLst>
          </p:cNvPr>
          <p:cNvSpPr/>
          <p:nvPr/>
        </p:nvSpPr>
        <p:spPr>
          <a:xfrm>
            <a:off x="6096000" y="1680460"/>
            <a:ext cx="44430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kills all other definitions of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CF2FA-BEF8-379B-522E-282DD3E49DDD}"/>
              </a:ext>
            </a:extLst>
          </p:cNvPr>
          <p:cNvSpPr/>
          <p:nvPr/>
        </p:nvSpPr>
        <p:spPr>
          <a:xfrm>
            <a:off x="6015487" y="3774549"/>
            <a:ext cx="4774496" cy="94132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generates new information in the form of a new assignment of x</a:t>
            </a:r>
          </a:p>
        </p:txBody>
      </p:sp>
    </p:spTree>
    <p:extLst>
      <p:ext uri="{BB962C8B-B14F-4D97-AF65-F5344CB8AC3E}">
        <p14:creationId xmlns:p14="http://schemas.microsoft.com/office/powerpoint/2010/main" val="369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4FFD-13EF-EBE2-38E0-58D2DBC3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82205-3A7D-EF46-4033-9849D9D2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 (x, ?) | x </a:t>
            </a:r>
            <a:r>
              <a:rPr lang="pt-BR" dirty="0"/>
              <a:t>∈ FV(S)} </a:t>
            </a:r>
            <a:br>
              <a:rPr lang="pt-BR" dirty="0"/>
            </a:br>
            <a:r>
              <a:rPr lang="pt-BR" dirty="0"/>
              <a:t>            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</a:t>
            </a:r>
            <a:br>
              <a:rPr lang="pt-BR" dirty="0"/>
            </a:br>
            <a:r>
              <a:rPr lang="pt-BR" dirty="0"/>
              <a:t>                 flow(S)) .... Otherwise</a:t>
            </a:r>
          </a:p>
          <a:p>
            <a:pPr lvl="1"/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244E-2D27-DA35-FF31-D05EFC6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B7509-C0F9-C12C-4E9C-9728BB86A9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A6F13-989D-86DE-E3AB-8AC225021E32}"/>
              </a:ext>
            </a:extLst>
          </p:cNvPr>
          <p:cNvGrpSpPr/>
          <p:nvPr/>
        </p:nvGrpSpPr>
        <p:grpSpPr>
          <a:xfrm>
            <a:off x="7804783" y="1495116"/>
            <a:ext cx="2576794" cy="1514798"/>
            <a:chOff x="7804783" y="1495116"/>
            <a:chExt cx="2576794" cy="1514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0515DF-85E9-7E68-01B8-CC1D37D961CE}"/>
                </a:ext>
              </a:extLst>
            </p:cNvPr>
            <p:cNvSpPr/>
            <p:nvPr/>
          </p:nvSpPr>
          <p:spPr>
            <a:xfrm>
              <a:off x="7804783" y="196409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1]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CB5C4-10FA-7553-3FFE-099757783DC5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8013032" y="1564105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72379-648A-6851-12AB-9DB95F2F80E6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8792560" y="1564105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4E906-5CE0-AE8A-0FF6-D2935AF589F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792561" y="1564105"/>
              <a:ext cx="640197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9DF746-F3B0-D4A8-B130-ABF47C4F613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013032" y="2521194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5A4BC-2883-4E48-75B9-8AE707DBD7F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792560" y="2521194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3588C5-F21F-CFB3-20C6-2F956446F6D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8792561" y="2521194"/>
              <a:ext cx="779528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AC482-F5CD-1C51-6E18-1CD6E4D47C97}"/>
                </a:ext>
              </a:extLst>
            </p:cNvPr>
            <p:cNvSpPr txBox="1"/>
            <p:nvPr/>
          </p:nvSpPr>
          <p:spPr>
            <a:xfrm>
              <a:off x="9517751" y="1495116"/>
              <a:ext cx="863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entry</a:t>
              </a:r>
              <a:endParaRPr lang="en-US" sz="2000" b="1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BE6B6B-412B-A70E-A4A9-C285E1C3CFE3}"/>
                </a:ext>
              </a:extLst>
            </p:cNvPr>
            <p:cNvSpPr txBox="1"/>
            <p:nvPr/>
          </p:nvSpPr>
          <p:spPr>
            <a:xfrm>
              <a:off x="9517751" y="2609804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exit</a:t>
              </a:r>
              <a:endParaRPr lang="en-US" sz="2000" b="1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AE31D-5B78-C6CA-2C29-3A4267BFA395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BCD5B-A1C5-510E-CD91-7F916D0BD990}"/>
              </a:ext>
            </a:extLst>
          </p:cNvPr>
          <p:cNvSpPr/>
          <p:nvPr/>
        </p:nvSpPr>
        <p:spPr>
          <a:xfrm>
            <a:off x="841226" y="3305827"/>
            <a:ext cx="49416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 is th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free variables in S are unassigned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570BB-A48C-FA5E-AE83-98EE8CF08E1D}"/>
              </a:ext>
            </a:extLst>
          </p:cNvPr>
          <p:cNvSpPr/>
          <p:nvPr/>
        </p:nvSpPr>
        <p:spPr>
          <a:xfrm>
            <a:off x="727955" y="4232936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perform the union on all reaching definitions that flow into this elementary block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1490F-3A9C-32FA-D04C-4A4FE406ADC7}"/>
              </a:ext>
            </a:extLst>
          </p:cNvPr>
          <p:cNvSpPr/>
          <p:nvPr/>
        </p:nvSpPr>
        <p:spPr>
          <a:xfrm>
            <a:off x="861673" y="4432032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what this block killed from whatever reached this block and then union with what this block generated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2" grpId="1"/>
      <p:bldP spid="33" grpId="0"/>
      <p:bldP spid="33" grpId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AD58-F7CA-A0AF-FF0D-41E8C11F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construction of def-use (du) chains</a:t>
            </a:r>
          </a:p>
          <a:p>
            <a:pPr lvl="1"/>
            <a:r>
              <a:rPr lang="en-US" dirty="0"/>
              <a:t>Optimization case-study from previous lectures</a:t>
            </a:r>
          </a:p>
          <a:p>
            <a:r>
              <a:rPr lang="en-US" dirty="0"/>
              <a:t>LLVM compiler constructs the def-use chains</a:t>
            </a:r>
          </a:p>
          <a:p>
            <a:r>
              <a:rPr lang="en-US" dirty="0"/>
              <a:t>Compiler developer can just use the def-use chains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A800B-5BB2-14F5-FEF3-364B56E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uses</a:t>
            </a:r>
          </a:p>
        </p:txBody>
      </p:sp>
    </p:spTree>
    <p:extLst>
      <p:ext uri="{BB962C8B-B14F-4D97-AF65-F5344CB8AC3E}">
        <p14:creationId xmlns:p14="http://schemas.microsoft.com/office/powerpoint/2010/main" val="786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2F54D-75A5-0400-95FA-FBDD602E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the exit from a label if there exists a path from the label to a use of the variable that does not redefine the variable. </a:t>
            </a:r>
          </a:p>
          <a:p>
            <a:r>
              <a:rPr lang="en-US" dirty="0"/>
              <a:t>For each program point, which variables may be live at the exit from the point</a:t>
            </a:r>
          </a:p>
          <a:p>
            <a:r>
              <a:rPr lang="en-US" dirty="0"/>
              <a:t>Used in dead code elimination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CAC19-8324-DE3C-4141-CDEA744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0833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9A16-9F66-BF7B-2CE6-7B8F9220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B1C71-64AB-6F20-CF74-BC50F97A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{1, 2, 3, 4, 5}</a:t>
            </a:r>
          </a:p>
          <a:p>
            <a:pPr lvl="1"/>
            <a:r>
              <a:rPr lang="en-US" dirty="0"/>
              <a:t>Intersection: A ∩ B = {4} </a:t>
            </a:r>
          </a:p>
          <a:p>
            <a:pPr lvl="1"/>
            <a:r>
              <a:rPr lang="en-US" dirty="0"/>
              <a:t>Difference: A / B = {1, 2, 3}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53AB5-3B6A-7387-D00E-7092AC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09B8-F8F7-0EB9-FFEB-20787BD684ED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3934845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C1951-A74C-4658-CBD9-88D846A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a variable by overwriting it (e.g. x = a)</a:t>
            </a:r>
          </a:p>
          <a:p>
            <a:pPr lvl="1"/>
            <a:r>
              <a:rPr lang="en-US" dirty="0"/>
              <a:t>Gen function “generates” a variable by using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EF288-4048-CF04-A2D0-6E9B491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 formalization</a:t>
            </a:r>
          </a:p>
        </p:txBody>
      </p:sp>
    </p:spTree>
    <p:extLst>
      <p:ext uri="{BB962C8B-B14F-4D97-AF65-F5344CB8AC3E}">
        <p14:creationId xmlns:p14="http://schemas.microsoft.com/office/powerpoint/2010/main" val="813756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1BD7-8DC6-F3B4-1523-7E96727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769C-44AF-39C4-E3F9-FEFB2F7B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7553-29F4-1A26-72E4-63CD25BCD1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1375-F05D-FBA7-3BAE-149D51A0A945}"/>
              </a:ext>
            </a:extLst>
          </p:cNvPr>
          <p:cNvSpPr/>
          <p:nvPr/>
        </p:nvSpPr>
        <p:spPr>
          <a:xfrm>
            <a:off x="6418382" y="1324860"/>
            <a:ext cx="416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x (because we overwrite 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7BA25-5F47-A6D7-0F33-85512EAE87D2}"/>
              </a:ext>
            </a:extLst>
          </p:cNvPr>
          <p:cNvSpPr/>
          <p:nvPr/>
        </p:nvSpPr>
        <p:spPr>
          <a:xfrm>
            <a:off x="6303848" y="3198167"/>
            <a:ext cx="5797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 (or generates) variables appearing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C82CE-8295-FB21-E065-CD9D51319ACA}"/>
              </a:ext>
            </a:extLst>
          </p:cNvPr>
          <p:cNvSpPr/>
          <p:nvPr/>
        </p:nvSpPr>
        <p:spPr>
          <a:xfrm>
            <a:off x="6303847" y="4288415"/>
            <a:ext cx="5797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 (or generates) variables appearing in b</a:t>
            </a:r>
          </a:p>
        </p:txBody>
      </p:sp>
    </p:spTree>
    <p:extLst>
      <p:ext uri="{BB962C8B-B14F-4D97-AF65-F5344CB8AC3E}">
        <p14:creationId xmlns:p14="http://schemas.microsoft.com/office/powerpoint/2010/main" val="36033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9572-5874-637C-58E6-11B0F22C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1E120-07CD-8D6B-6FCE-98C241E3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46CFD-7438-434A-D495-5226FEC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2AC1-FE42-1B5B-2AD0-425DBF512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8A0A-2622-5158-4C9F-2BB9811AC6A0}"/>
              </a:ext>
            </a:extLst>
          </p:cNvPr>
          <p:cNvSpPr/>
          <p:nvPr/>
        </p:nvSpPr>
        <p:spPr>
          <a:xfrm>
            <a:off x="1187852" y="5123571"/>
            <a:ext cx="4277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 means “use” in this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3E8A6-4817-AACF-265C-45D79B466AC2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70407-8DA7-AB1F-9AEB-3DA9BE0244FB}"/>
              </a:ext>
            </a:extLst>
          </p:cNvPr>
          <p:cNvSpPr/>
          <p:nvPr/>
        </p:nvSpPr>
        <p:spPr>
          <a:xfrm>
            <a:off x="675012" y="1392554"/>
            <a:ext cx="5047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is live if exiting the final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7DC68-C5F1-D762-AFB8-1BC15AECDC9F}"/>
              </a:ext>
            </a:extLst>
          </p:cNvPr>
          <p:cNvSpPr/>
          <p:nvPr/>
        </p:nvSpPr>
        <p:spPr>
          <a:xfrm>
            <a:off x="594499" y="1805004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union of variables that are live at the entries of successor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451A2-4818-4897-76AE-523084198291}"/>
              </a:ext>
            </a:extLst>
          </p:cNvPr>
          <p:cNvSpPr/>
          <p:nvPr/>
        </p:nvSpPr>
        <p:spPr>
          <a:xfrm>
            <a:off x="594499" y="2825004"/>
            <a:ext cx="52085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what is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killed at ℓ from what is live at the block’s exit and union with what is generated (used) in the block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5C39-96BB-6E74-167F-705AD4F8C2DD}"/>
              </a:ext>
            </a:extLst>
          </p:cNvPr>
          <p:cNvSpPr/>
          <p:nvPr/>
        </p:nvSpPr>
        <p:spPr>
          <a:xfrm>
            <a:off x="675012" y="4277185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variable analysis is a backward analysis</a:t>
            </a:r>
          </a:p>
        </p:txBody>
      </p:sp>
    </p:spTree>
    <p:extLst>
      <p:ext uri="{BB962C8B-B14F-4D97-AF65-F5344CB8AC3E}">
        <p14:creationId xmlns:p14="http://schemas.microsoft.com/office/powerpoint/2010/main" val="2815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12E4-3C82-0F59-700D-004C93B9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67658-37AF-8E77-5E4A-67A8533E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DF5923-746D-4529-A4F5-A6F7A9AE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8C08-CFD4-28F0-EB29-89697FDFE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0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DD63B-9A0C-0445-DA5E-B1D879AD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61AA-E0F9-A708-B89A-E3F7D8D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553CD-D81D-C4F8-CB1D-9937B69A425F}"/>
              </a:ext>
            </a:extLst>
          </p:cNvPr>
          <p:cNvSpPr txBox="1"/>
          <p:nvPr/>
        </p:nvSpPr>
        <p:spPr>
          <a:xfrm>
            <a:off x="356082" y="911938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4EF53-F73E-8004-7519-556F26530E54}"/>
              </a:ext>
            </a:extLst>
          </p:cNvPr>
          <p:cNvGrpSpPr/>
          <p:nvPr/>
        </p:nvGrpSpPr>
        <p:grpSpPr>
          <a:xfrm>
            <a:off x="4120445" y="1712374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24630C-3CC9-8C8D-B76D-781A252DCCAC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77F728-72A9-269C-EFD3-B1C6D4494B0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721767-C368-6BDA-1D85-4B9EF2972E8C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9A75F5-8012-803B-2401-AA37A0D6D22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D2A918-FC78-FBF9-D1BE-FB44ADE4CE2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64642-BD8B-624E-28E7-EC0727CC5D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D13E3E-ECEA-F004-9C83-F9D2B2BD6259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0B75E-B2A7-668C-B041-825A7C5DFFB1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ECA575-0105-5664-3421-B00576D4D9A7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FEB7AC-841B-7788-FB9F-0E2BA46DED1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69F23-7401-D0D9-2B2D-C1AA13A5B1CF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197607-F440-DD09-F2AD-3BAD3F62C10E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68732B-E76B-C08E-EBD9-6BE1E5C55AB7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A45E0-FDB1-B004-5F0C-740AF72A187B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9A2-DBF0-E4CF-D229-46E6090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090FB-0B4A-D3FF-81D7-C1723E2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1A250-34BE-9F8E-ADC2-8FBDBBB8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86ED83-5EE2-3222-1514-E3F8115438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31927-BAFC-1954-0FD5-E3FDA281F0B6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61720-51D5-B033-64B7-9FB731E4C85B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F333F-7888-956C-506A-6AE155E7B589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CE3FD-8451-843B-5A90-969CA7A18DA0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BD694F-175E-3EF4-4AF4-A076266D9C4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48AD0-142C-6006-075C-A70ABADD98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61B3B-BB45-1F35-09E2-17B82C9A8517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DF80A-0041-8CE6-A9AE-8022267DD7DC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02958D-C0CB-538E-C52C-ED2F3B7B97E8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D9DED-E5FE-6E11-709B-2887663E665F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1D6D7-7536-7E9C-564E-74B1CF04CB9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949CA6-ABED-9909-4980-46E0EE08BDB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25BCF-6F36-7207-C835-D425008B2441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8B3CA6-CEDE-84A6-3096-03E16587512C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166FD-1C91-0F90-DDFC-6C09DEC807D1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ED9DC81-EFDE-A694-49F8-BDF62802E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9845"/>
              </p:ext>
            </p:extLst>
          </p:nvPr>
        </p:nvGraphicFramePr>
        <p:xfrm>
          <a:off x="382588" y="784225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kill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gen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967F3-1D9E-8468-5357-BB5C42E5DB2B}"/>
              </a:ext>
            </a:extLst>
          </p:cNvPr>
          <p:cNvSpPr/>
          <p:nvPr/>
        </p:nvSpPr>
        <p:spPr>
          <a:xfrm>
            <a:off x="2294022" y="155914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67695-0B53-C572-A7BA-BFA675A991B6}"/>
              </a:ext>
            </a:extLst>
          </p:cNvPr>
          <p:cNvSpPr/>
          <p:nvPr/>
        </p:nvSpPr>
        <p:spPr>
          <a:xfrm>
            <a:off x="4154529" y="15470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D9D6-641B-7B58-3039-6E8A57865A32}"/>
              </a:ext>
            </a:extLst>
          </p:cNvPr>
          <p:cNvSpPr/>
          <p:nvPr/>
        </p:nvSpPr>
        <p:spPr>
          <a:xfrm>
            <a:off x="2294022" y="1912066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7282B-DEA1-C71A-BD22-2D8854593A0E}"/>
              </a:ext>
            </a:extLst>
          </p:cNvPr>
          <p:cNvSpPr/>
          <p:nvPr/>
        </p:nvSpPr>
        <p:spPr>
          <a:xfrm>
            <a:off x="4154529" y="193872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3FF85-4CF9-BAF6-F088-8CF9F28031DF}"/>
              </a:ext>
            </a:extLst>
          </p:cNvPr>
          <p:cNvSpPr/>
          <p:nvPr/>
        </p:nvSpPr>
        <p:spPr>
          <a:xfrm>
            <a:off x="2294022" y="2296987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3BB7B-ABB8-DEDA-69D0-D906C1ABD5F2}"/>
              </a:ext>
            </a:extLst>
          </p:cNvPr>
          <p:cNvSpPr/>
          <p:nvPr/>
        </p:nvSpPr>
        <p:spPr>
          <a:xfrm>
            <a:off x="4154529" y="228876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95218-E465-B86C-4A2A-C0668E6B1C34}"/>
              </a:ext>
            </a:extLst>
          </p:cNvPr>
          <p:cNvSpPr/>
          <p:nvPr/>
        </p:nvSpPr>
        <p:spPr>
          <a:xfrm>
            <a:off x="2294022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BB97-91CD-8CE0-6ED4-5C3690E9A606}"/>
              </a:ext>
            </a:extLst>
          </p:cNvPr>
          <p:cNvSpPr/>
          <p:nvPr/>
        </p:nvSpPr>
        <p:spPr>
          <a:xfrm>
            <a:off x="4154529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6FD69-E3C5-29C9-F418-A666E64A2EE3}"/>
              </a:ext>
            </a:extLst>
          </p:cNvPr>
          <p:cNvSpPr/>
          <p:nvPr/>
        </p:nvSpPr>
        <p:spPr>
          <a:xfrm>
            <a:off x="2294022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6C2FB-9770-0D01-46FC-79CC6C9A1EAB}"/>
              </a:ext>
            </a:extLst>
          </p:cNvPr>
          <p:cNvSpPr/>
          <p:nvPr/>
        </p:nvSpPr>
        <p:spPr>
          <a:xfrm>
            <a:off x="4154529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B0EB3-06B3-4132-5F09-7FEDD5E0D9E0}"/>
              </a:ext>
            </a:extLst>
          </p:cNvPr>
          <p:cNvSpPr/>
          <p:nvPr/>
        </p:nvSpPr>
        <p:spPr>
          <a:xfrm>
            <a:off x="2285927" y="339270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2BAF1-D381-36F8-FBDD-47BDC02167BD}"/>
              </a:ext>
            </a:extLst>
          </p:cNvPr>
          <p:cNvSpPr/>
          <p:nvPr/>
        </p:nvSpPr>
        <p:spPr>
          <a:xfrm>
            <a:off x="4150482" y="338877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119-0574-835D-B72C-BE4E8C50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EA4CB6-F19D-FB6E-9DA9-47C7506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8968-FEAC-A556-2391-8F8AD9C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226873-1920-F847-42C3-B3C1BCAD8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\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{x, 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(7) = {z}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4AE8-3396-82C3-A3AD-3DE0045252B9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35F9E-AE17-6CF8-C5BB-8D3AEDE423EF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D1FAE-E2DC-0143-E0D8-A0C48326BB8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BCBBA-E70B-B06B-B06F-89E466A9CD34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53D182-82C1-ECB7-2DB5-FB62329F097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33A9F-B24A-E0D5-55A3-BE69D08C8B3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EE05E-D735-E55E-3EA9-8A1B334068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9B604-BF1B-F537-CEB2-FFD2AEBEBA25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A4B875-EE8A-7DF3-DDCC-7E3F3FA4E59D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F7659-0EDE-A200-65BE-B79A13652976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A4E8A1-A525-89FC-4DFF-8AC5F62D7CA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4454-9FF8-9D21-7A4E-6DAF8B47FC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DE2AA-0725-3CDA-EA47-FDED1121C2C0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A07480-1CA0-2BC8-F811-BD53CB49CE49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2D0419F-A31B-4824-9665-D18DD53EC8E6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6DB8A8-2E43-C5F5-6AA6-2A5E8341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128FA-BB7E-EAD9-105C-0FE41FBCF0ED}"/>
              </a:ext>
            </a:extLst>
          </p:cNvPr>
          <p:cNvSpPr/>
          <p:nvPr/>
        </p:nvSpPr>
        <p:spPr>
          <a:xfrm>
            <a:off x="2247009" y="890814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7742C-C07B-74E5-1398-AB62333A028B}"/>
              </a:ext>
            </a:extLst>
          </p:cNvPr>
          <p:cNvSpPr/>
          <p:nvPr/>
        </p:nvSpPr>
        <p:spPr>
          <a:xfrm>
            <a:off x="2247008" y="1413242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1656-9CA7-6F9D-2755-F4E55A7FB5D8}"/>
              </a:ext>
            </a:extLst>
          </p:cNvPr>
          <p:cNvSpPr/>
          <p:nvPr/>
        </p:nvSpPr>
        <p:spPr>
          <a:xfrm>
            <a:off x="2232800" y="1919737"/>
            <a:ext cx="2267011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1626E-4AB6-F80D-1F04-5722D42BDA01}"/>
              </a:ext>
            </a:extLst>
          </p:cNvPr>
          <p:cNvSpPr/>
          <p:nvPr/>
        </p:nvSpPr>
        <p:spPr>
          <a:xfrm>
            <a:off x="2232799" y="2425082"/>
            <a:ext cx="255576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8C36A-1419-5E62-E527-5AC8DF41E9F6}"/>
              </a:ext>
            </a:extLst>
          </p:cNvPr>
          <p:cNvSpPr/>
          <p:nvPr/>
        </p:nvSpPr>
        <p:spPr>
          <a:xfrm>
            <a:off x="2232798" y="293042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858-CC7F-0033-A563-36957D28EAF2}"/>
              </a:ext>
            </a:extLst>
          </p:cNvPr>
          <p:cNvSpPr/>
          <p:nvPr/>
        </p:nvSpPr>
        <p:spPr>
          <a:xfrm>
            <a:off x="2166461" y="3435772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8CB8A-1ED1-CDF7-F100-DA2F1B9BBEF8}"/>
              </a:ext>
            </a:extLst>
          </p:cNvPr>
          <p:cNvSpPr/>
          <p:nvPr/>
        </p:nvSpPr>
        <p:spPr>
          <a:xfrm>
            <a:off x="2254615" y="398636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D92-F753-B43D-767E-06DADF9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CB2BF-05E6-D551-1874-262A3A7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883EF-5B71-A88D-2CCA-7AC8976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ACC686-3605-4FB7-BF09-DFE499EB8E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(7) = {}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9D4B8-74C8-DF69-545B-A23023ED1A2F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88B8E0-F6B1-BE17-3485-D8CBCD5182E3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84573-1553-3024-471E-E360EA699C35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996AE-1E51-C6F1-817D-5222F91C3603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787C7-0096-6335-F376-8B28EDA5F10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F0F51-4AE2-AB13-2916-56B9EA12FA5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277A-11FD-ABC5-5086-D812941D5CFB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F0EBC-C862-0EA9-A048-D0422803DBDE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35F95-E032-1F55-76B4-9F85B2811490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3FCCDD-216A-6E32-EC57-232863DC6DC0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60960F-4D84-C2E6-6539-317F9C52385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26A306-2171-640D-C05F-46E72B34BB3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6281AF-12F6-03C3-A2AA-E5C7C81139AB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AD8C58-F02F-874D-BC65-F750D137174D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1F58BB-88BB-4B02-6100-7049E648D590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ED563-8BD6-D9E0-6FDF-F72E729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FB82E-A2DD-F0A2-F0C2-BEBE4FE4D14A}"/>
              </a:ext>
            </a:extLst>
          </p:cNvPr>
          <p:cNvSpPr/>
          <p:nvPr/>
        </p:nvSpPr>
        <p:spPr>
          <a:xfrm>
            <a:off x="2011140" y="91717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97D21-0F4C-6F75-C387-171B76FF14C0}"/>
              </a:ext>
            </a:extLst>
          </p:cNvPr>
          <p:cNvSpPr/>
          <p:nvPr/>
        </p:nvSpPr>
        <p:spPr>
          <a:xfrm>
            <a:off x="2081354" y="141881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72CA1-782E-8856-C48F-9D9C7426BCAD}"/>
              </a:ext>
            </a:extLst>
          </p:cNvPr>
          <p:cNvSpPr/>
          <p:nvPr/>
        </p:nvSpPr>
        <p:spPr>
          <a:xfrm>
            <a:off x="2081354" y="192045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0956-38BE-FAE5-C500-D1FFAF7FE056}"/>
              </a:ext>
            </a:extLst>
          </p:cNvPr>
          <p:cNvSpPr/>
          <p:nvPr/>
        </p:nvSpPr>
        <p:spPr>
          <a:xfrm>
            <a:off x="2081354" y="2390507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81EFA-13CE-E668-E40C-F125327F6FA8}"/>
              </a:ext>
            </a:extLst>
          </p:cNvPr>
          <p:cNvSpPr/>
          <p:nvPr/>
        </p:nvSpPr>
        <p:spPr>
          <a:xfrm>
            <a:off x="2075582" y="289975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6BE61-1117-2017-AE84-393FC396F922}"/>
              </a:ext>
            </a:extLst>
          </p:cNvPr>
          <p:cNvSpPr/>
          <p:nvPr/>
        </p:nvSpPr>
        <p:spPr>
          <a:xfrm>
            <a:off x="2069810" y="3407695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7C785-7658-515C-4E21-8B9BFC64237F}"/>
              </a:ext>
            </a:extLst>
          </p:cNvPr>
          <p:cNvSpPr/>
          <p:nvPr/>
        </p:nvSpPr>
        <p:spPr>
          <a:xfrm>
            <a:off x="2064038" y="393676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D7CA-720F-0430-49F4-58FDBD42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BF196-08E8-BCB7-1200-BDB85B0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E65CF-9301-344D-5889-D468082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CEF0-5A5D-CF58-53AB-78A11B37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93515-C8C6-1A83-C3BA-59DCE313DA4C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90F0D833-0004-FF42-F70A-E14518098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349674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0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F9AD-D344-0B77-4223-C43BCB79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1F53D-0CE3-BD42-173D-3BA4FF0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D15E0-79C2-EE9E-80A6-5405F88D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AC79A-3D37-4F9E-2F92-0CFE567E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7A8287-2099-56B8-D49B-FABD6D60A09D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BD0BA1C4-ED35-E56E-593C-6AABFA16D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712194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EE5C-4AA3-468B-8321-DAB350F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F8EA0-87CF-EC7C-F531-171D9224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A is a subset of set B if every element of A is also an element of B, written as A ⊆ B.</a:t>
            </a:r>
          </a:p>
          <a:p>
            <a:pPr lvl="1"/>
            <a:r>
              <a:rPr lang="en-US" dirty="0"/>
              <a:t>A = {1, 2, 3}, B = {2, 3}, then B ⊆ A.</a:t>
            </a:r>
          </a:p>
          <a:p>
            <a:pPr lvl="1"/>
            <a:r>
              <a:rPr lang="en-US" dirty="0"/>
              <a:t>A = {1, 2, 3], B = {2, 4}, then B </a:t>
            </a:r>
            <a:r>
              <a:rPr lang="en-US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⊄ A.</a:t>
            </a:r>
          </a:p>
          <a:p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Powerset is the set of all subsets of A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P(A) = {{}, {1}, {2}, {3}, {1, 2}, {2, 3}, {1, 3}, {1, 2, 3}}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17F2-AF6A-BDDA-A0A3-72BB0384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powersets</a:t>
            </a:r>
          </a:p>
        </p:txBody>
      </p:sp>
    </p:spTree>
    <p:extLst>
      <p:ext uri="{BB962C8B-B14F-4D97-AF65-F5344CB8AC3E}">
        <p14:creationId xmlns:p14="http://schemas.microsoft.com/office/powerpoint/2010/main" val="2933797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5FC-D5EA-D752-27D7-81F1F69B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367C6-8522-5BC5-DBB1-1898626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54B18-904D-93E2-34A8-07A65388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19B69-E165-5510-A589-AAE4CEE3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DE355-904A-5681-A093-B53F9D2ED54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533D09D-7D3B-A675-EC4A-9C8D40C8E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04087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1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E94A-4ADD-CBB0-9324-3737B8CA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A400-33E4-CF4A-EB76-9DB88218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A26-968C-990E-6076-D1F4BC8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98EB0-CF1C-B612-4F92-3B60CF1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19FEB-0E28-FBB9-3B76-03E51B8AD1C9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A58468A-3653-EDCB-C7BF-940CB7670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47339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96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3688-273E-FDC5-246D-93FA9EB6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89828-2612-2C1F-A807-9F4CD74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C17A4-327A-4B80-9746-01B149C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36BFB5-FBBE-F88A-37DE-DE77113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3C0446-8309-6CEB-56D1-E4062202748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BE00162-D7BA-CD46-77CA-279481AA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92095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169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E32-B296-CD1C-9157-37794F5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0689F-6DBD-AF4D-B9DB-7BA4D9A6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C18F2-3107-AC6A-B5B1-C368754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503C5-9E19-4A57-02CC-57D94110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19499-2A57-E433-4FA4-6704D26A1B4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27D9DE9D-8035-C43D-8671-2E52F4E3D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3271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70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A9E9-0D38-C2DA-B1AF-44BE005A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27434-4996-2DD5-3D3D-1525B34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9F119-A8F0-768B-867D-2ABB217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7AEE4-D328-BBBF-5FE2-A46A58FD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B094F-440D-3CB6-05EC-6418CBFF5BB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7C1B1AC-3C74-ED77-0736-C6A3C196B99A}"/>
              </a:ext>
            </a:extLst>
          </p:cNvPr>
          <p:cNvGraphicFramePr>
            <a:graphicFrameLocks/>
          </p:cNvGraphicFramePr>
          <p:nvPr/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7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469B-19C8-4209-1B70-5511960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BAF5E-B128-340A-26D3-C37A606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FDE39-948D-F695-A9AD-C9A51895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066FE-AE63-6D98-A4D4-A1F6FDE0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05F83-8834-089F-1C18-DDBEA3E6AB74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1E2A58D8-E1B1-FA21-08EF-7A3BF3E90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39018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32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CE15-F428-96A1-9F90-80890AEA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5C73E-6549-90FE-15A3-68F8F23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A40C8-6619-50C8-080F-AC1C4B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F83B0-28CD-07E0-BF46-C6DE2D15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1074E-6D86-033E-1CE3-76A5A7DA966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6F640D2-753D-F63C-C21A-5D9545CFA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070394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53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8FBB-5126-D1FD-8F9C-33FEF69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402D6-C733-6035-E57C-13793BC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25FB4-3C78-6C43-2430-68F84AF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3C93B-8670-FFED-DB01-F86FDBC9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C230C2-C8CE-80A9-32C0-F68B697F8C6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CDC5CB1-EB93-E15E-5AF7-AD10FEBAD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4230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80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D5DD0-6619-E540-7F8A-9DB6EA80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2003-60FB-0CCE-090C-4D4BBE8B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3A81E-E567-BCC3-FEC8-FAE946F0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521-3151-3A7D-9460-6ED18F3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D4B0E-E5F8-22B1-46C7-9E9F400E941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9B433EF-21E7-0FE2-9AF7-330185DF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105650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10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94FA-3E90-0088-D8A0-DCDF4287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20A42-CCF4-63BC-97DB-6485678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D4479-4C8E-31FE-8338-0B9160C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8C41D-4E85-FC8D-75BB-A866E93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EF3EB-69C6-30B4-8704-EB8E423E761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8CAE4C4F-BE02-7B7F-2661-F4FC12A7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08250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8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4534-22B7-7597-3AD6-131C676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E3452-F735-B397-819F-E322B4DA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8D322-E33B-BBAA-1777-BB26C26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93238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79EA-DCF0-DECB-A33D-684A4E86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27D4E-09B5-5B2B-050B-644C7C11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D5D1-A841-2A87-C224-8226A08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0057A-6560-45AB-DFEC-64EEF2E2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6599-44F6-1FF4-6E7A-D0206A2B4FC0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CC55B5D-7840-0D08-A60F-9F584EA02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067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E4D29D9-97BB-317D-1A81-F34CDEC1765E}"/>
              </a:ext>
            </a:extLst>
          </p:cNvPr>
          <p:cNvSpPr/>
          <p:nvPr/>
        </p:nvSpPr>
        <p:spPr>
          <a:xfrm>
            <a:off x="2510589" y="2350168"/>
            <a:ext cx="2991853" cy="745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2A3F-3802-380B-292C-4FC0BC6B0DD9}"/>
              </a:ext>
            </a:extLst>
          </p:cNvPr>
          <p:cNvSpPr txBox="1"/>
          <p:nvPr/>
        </p:nvSpPr>
        <p:spPr>
          <a:xfrm>
            <a:off x="376989" y="5079234"/>
            <a:ext cx="763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ℓ</a:t>
            </a:r>
            <a:r>
              <a:rPr lang="en-US" b="1" i="1" baseline="-25000" dirty="0"/>
              <a:t>1</a:t>
            </a:r>
            <a:r>
              <a:rPr lang="en-US" b="1" i="1" dirty="0"/>
              <a:t> defines x but x is not live at </a:t>
            </a:r>
            <a:r>
              <a:rPr lang="en-US" b="1" i="1" dirty="0" err="1"/>
              <a:t>LV</a:t>
            </a:r>
            <a:r>
              <a:rPr lang="en-US" b="1" i="1" baseline="-25000" dirty="0" err="1"/>
              <a:t>exit</a:t>
            </a:r>
            <a:r>
              <a:rPr lang="en-US" b="1" i="1" dirty="0"/>
              <a:t>(1) does not contain x. Implies x = 2 is dead code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9873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97883-87C8-932C-695B-6B6697CB915D}"/>
              </a:ext>
            </a:extLst>
          </p:cNvPr>
          <p:cNvSpPr txBox="1"/>
          <p:nvPr/>
        </p:nvSpPr>
        <p:spPr>
          <a:xfrm>
            <a:off x="1918752" y="2730212"/>
            <a:ext cx="9149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Do these analyses “stabilize” or reach a “fixed point”</a:t>
            </a:r>
            <a:br>
              <a:rPr lang="en-US" sz="3200" b="1" i="1" dirty="0"/>
            </a:br>
            <a:r>
              <a:rPr lang="en-US" sz="3200" b="1" i="1" dirty="0"/>
              <a:t>for all possible programs?</a:t>
            </a:r>
          </a:p>
        </p:txBody>
      </p:sp>
    </p:spTree>
    <p:extLst>
      <p:ext uri="{BB962C8B-B14F-4D97-AF65-F5344CB8AC3E}">
        <p14:creationId xmlns:p14="http://schemas.microsoft.com/office/powerpoint/2010/main" val="31655793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6E0D-D6C1-E255-C0FF-88C01B9B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083-0A4A-F6A3-123B-11A2A9A5F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Mathematical intuition</a:t>
            </a:r>
          </a:p>
        </p:txBody>
      </p:sp>
    </p:spTree>
    <p:extLst>
      <p:ext uri="{BB962C8B-B14F-4D97-AF65-F5344CB8AC3E}">
        <p14:creationId xmlns:p14="http://schemas.microsoft.com/office/powerpoint/2010/main" val="21954920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40C3-2621-EC3A-1323-32A95E10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A80A-A7B9-91B9-FDAB-CC05EC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2864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EAAB-5D0E-B69C-5FDA-7A567FFA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pPr lvl="1"/>
            <a:r>
              <a:rPr lang="en-US" dirty="0"/>
              <a:t>Every element relates to itself</a:t>
            </a:r>
          </a:p>
          <a:p>
            <a:pPr lvl="1"/>
            <a:r>
              <a:rPr lang="pt-BR" dirty="0"/>
              <a:t>∀a ∈ A, (a,a) ∈ R</a:t>
            </a:r>
          </a:p>
          <a:p>
            <a:pPr lvl="1"/>
            <a:r>
              <a:rPr lang="pt-BR" dirty="0"/>
              <a:t>Example: { (1, 1), (2, 2), (1, 2)}</a:t>
            </a:r>
            <a:endParaRPr lang="en-US" dirty="0"/>
          </a:p>
          <a:p>
            <a:r>
              <a:rPr lang="en-US" dirty="0"/>
              <a:t>Symmetric </a:t>
            </a:r>
          </a:p>
          <a:p>
            <a:pPr lvl="1"/>
            <a:r>
              <a:rPr lang="en-US" dirty="0"/>
              <a:t>If a relates to b, then b relates to a</a:t>
            </a:r>
          </a:p>
          <a:p>
            <a:pPr lvl="1"/>
            <a:r>
              <a:rPr lang="pt-BR" dirty="0"/>
              <a:t>∀a,b ∈ A, (a,b) ∈ R =&gt; (b,a)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AC2F9-2CAD-BEDE-57AC-19AE7A59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36716059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B8E9-47C0-EA0C-5192-227668FC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99365-71A6-8F1A-5F7E-CB94A00C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Asymmetric</a:t>
            </a:r>
          </a:p>
          <a:p>
            <a:pPr lvl="1"/>
            <a:r>
              <a:rPr lang="en-US" dirty="0"/>
              <a:t>If a relates to b, then b does not relate to a</a:t>
            </a:r>
          </a:p>
          <a:p>
            <a:pPr lvl="1"/>
            <a:r>
              <a:rPr lang="pt-BR" dirty="0"/>
              <a:t>∀a,b ∈ A, (a,b) ∈ R =&gt; (b,a) ∉ R</a:t>
            </a:r>
            <a:endParaRPr lang="en-US" dirty="0"/>
          </a:p>
          <a:p>
            <a:r>
              <a:rPr lang="en-US" dirty="0"/>
              <a:t>Anti-symmetric </a:t>
            </a:r>
          </a:p>
          <a:p>
            <a:pPr lvl="1"/>
            <a:r>
              <a:rPr lang="en-US" dirty="0"/>
              <a:t>If a relates to b, and b relates to a, then a = b</a:t>
            </a:r>
          </a:p>
          <a:p>
            <a:pPr lvl="1"/>
            <a:r>
              <a:rPr lang="pt-BR" dirty="0"/>
              <a:t>∀a,b ∈ A, (a,b) ∈ R ∧ (b,a) ∈ R =&gt; a = b</a:t>
            </a:r>
          </a:p>
          <a:p>
            <a:r>
              <a:rPr lang="pt-BR" dirty="0"/>
              <a:t>Transitive</a:t>
            </a:r>
          </a:p>
          <a:p>
            <a:pPr lvl="1"/>
            <a:r>
              <a:rPr lang="pt-BR" dirty="0"/>
              <a:t>If a relates to b, and b relates to c, then a relates to c</a:t>
            </a:r>
          </a:p>
          <a:p>
            <a:pPr lvl="1"/>
            <a:r>
              <a:rPr lang="pt-BR" dirty="0"/>
              <a:t>∀a,b,c ∈ A, (a,b) ∈ R ∧ (b,c) ∈ R =&gt; (a, c)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09DF-0815-DFF0-4E68-1C8C31F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4060452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48905-7D7D-1E2A-5528-A869C13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a reflexive relation on A = {a, b, c}?</a:t>
            </a:r>
          </a:p>
          <a:p>
            <a:pPr lvl="1"/>
            <a:r>
              <a:rPr lang="en-US" dirty="0"/>
              <a:t>R = {(a, a), (b, a), (c, c), (c, b)}?</a:t>
            </a:r>
          </a:p>
          <a:p>
            <a:r>
              <a:rPr lang="en-US" dirty="0"/>
              <a:t>Is the following an asymmetric relation on A = = {a, b, c}?</a:t>
            </a:r>
          </a:p>
          <a:p>
            <a:pPr lvl="1"/>
            <a:r>
              <a:rPr lang="en-US" dirty="0"/>
              <a:t>R = {(a, b), (b, c), (c, a), (b, a)}</a:t>
            </a:r>
          </a:p>
          <a:p>
            <a:r>
              <a:rPr lang="en-US" dirty="0"/>
              <a:t>Is the following a symmetric relation on A = = {a, b, c}?</a:t>
            </a:r>
          </a:p>
          <a:p>
            <a:pPr lvl="1"/>
            <a:r>
              <a:rPr lang="en-US" dirty="0"/>
              <a:t>R = {(a, b), (b, a), (c, a), (a, c)}</a:t>
            </a:r>
          </a:p>
          <a:p>
            <a:r>
              <a:rPr lang="en-US" dirty="0"/>
              <a:t>Is the following a transitive relation on A = {a, b, c}?</a:t>
            </a:r>
          </a:p>
          <a:p>
            <a:pPr lvl="1"/>
            <a:r>
              <a:rPr lang="en-US" dirty="0"/>
              <a:t>R = {(a, b), (b, a), (b, c), (a, c)}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80C02-0A0A-480A-20E4-5D2966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8BA4-C4D7-C052-FA05-2A25460C6830}"/>
              </a:ext>
            </a:extLst>
          </p:cNvPr>
          <p:cNvSpPr txBox="1"/>
          <p:nvPr/>
        </p:nvSpPr>
        <p:spPr>
          <a:xfrm>
            <a:off x="9561689" y="3551955"/>
            <a:ext cx="1095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7375-28BF-9C6F-B640-79F1E957EF9B}"/>
              </a:ext>
            </a:extLst>
          </p:cNvPr>
          <p:cNvSpPr txBox="1"/>
          <p:nvPr/>
        </p:nvSpPr>
        <p:spPr>
          <a:xfrm>
            <a:off x="9637888" y="85401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BCED-1FD3-DFA8-4252-793329EDFFCA}"/>
              </a:ext>
            </a:extLst>
          </p:cNvPr>
          <p:cNvSpPr txBox="1"/>
          <p:nvPr/>
        </p:nvSpPr>
        <p:spPr>
          <a:xfrm>
            <a:off x="9637888" y="2018474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B9C4-BBBC-B3D2-2ECD-2300BD0F9D34}"/>
              </a:ext>
            </a:extLst>
          </p:cNvPr>
          <p:cNvSpPr txBox="1"/>
          <p:nvPr/>
        </p:nvSpPr>
        <p:spPr>
          <a:xfrm>
            <a:off x="9637887" y="478542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670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0A42A-F6B0-4903-F2EE-D7E961E6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order is a relation ⪯: L X L </a:t>
            </a:r>
            <a:r>
              <a:rPr lang="en-US" dirty="0">
                <a:sym typeface="Wingdings" panose="05000000000000000000" pitchFamily="2" charset="2"/>
              </a:rPr>
              <a:t> { true, false} that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Reflexive (</a:t>
            </a:r>
            <a:r>
              <a:rPr lang="pt-BR" dirty="0"/>
              <a:t>∀l: l </a:t>
            </a:r>
            <a:r>
              <a:rPr lang="en-US" dirty="0"/>
              <a:t>⪯ l)</a:t>
            </a:r>
          </a:p>
          <a:p>
            <a:pPr lvl="1"/>
            <a:r>
              <a:rPr lang="en-US" dirty="0"/>
              <a:t>Transitive (</a:t>
            </a:r>
            <a:r>
              <a:rPr lang="pt-BR" dirty="0"/>
              <a:t>∀l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3</a:t>
            </a:r>
            <a:r>
              <a:rPr lang="pt-BR" dirty="0"/>
              <a:t>: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baseline="-25000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=&gt; </a:t>
            </a: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dirty="0"/>
              <a:t>)</a:t>
            </a:r>
            <a:endParaRPr lang="pt-BR" baseline="-25000" dirty="0"/>
          </a:p>
          <a:p>
            <a:pPr lvl="1"/>
            <a:r>
              <a:rPr lang="pt-BR" dirty="0"/>
              <a:t>Anti-symmetric (∀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,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=&gt; l</a:t>
            </a:r>
            <a:r>
              <a:rPr lang="pt-BR" baseline="-25000" dirty="0"/>
              <a:t>1 </a:t>
            </a:r>
            <a:r>
              <a:rPr lang="pt-BR" dirty="0"/>
              <a:t>= l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Is the following a partial order on L = {a, b, c, d}</a:t>
            </a:r>
          </a:p>
          <a:p>
            <a:pPr lvl="1"/>
            <a:r>
              <a:rPr lang="pt-BR" dirty="0"/>
              <a:t>R = {(a, a), (b, b), (c, c), (a, b), (b, a), (a, c), (c, b), (a, d), (d, d)}</a:t>
            </a:r>
          </a:p>
          <a:p>
            <a:pPr lvl="1"/>
            <a:r>
              <a:rPr lang="pt-BR" dirty="0"/>
              <a:t>R = {(a, a), (b, b), (c, c), (a, b), (b, c), (a,c), (a, d), (d, d)}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D5D8D-6241-A8EE-A56E-D055271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B6C72-399F-F7B2-CA45-1F18AC297E7A}"/>
              </a:ext>
            </a:extLst>
          </p:cNvPr>
          <p:cNvSpPr txBox="1"/>
          <p:nvPr/>
        </p:nvSpPr>
        <p:spPr>
          <a:xfrm>
            <a:off x="9516533" y="4423573"/>
            <a:ext cx="81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6685A-5307-43E8-A321-8B1D1CA254A3}"/>
              </a:ext>
            </a:extLst>
          </p:cNvPr>
          <p:cNvSpPr txBox="1"/>
          <p:nvPr/>
        </p:nvSpPr>
        <p:spPr>
          <a:xfrm>
            <a:off x="9615310" y="3715687"/>
            <a:ext cx="714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556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06F6-D65A-EB58-16F4-44C1E66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{(a, a), (b, b), (c, c), (a, b), (b, c), (a,c), (a, d), (d, d)}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CAE82-8989-B943-223D-903BD02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46303-B371-7997-4AC9-B1EAAEBF9DEC}"/>
              </a:ext>
            </a:extLst>
          </p:cNvPr>
          <p:cNvSpPr/>
          <p:nvPr/>
        </p:nvSpPr>
        <p:spPr>
          <a:xfrm>
            <a:off x="4402667" y="476391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21E65-779E-8A4D-3DB8-87E4EC8871DD}"/>
              </a:ext>
            </a:extLst>
          </p:cNvPr>
          <p:cNvSpPr/>
          <p:nvPr/>
        </p:nvSpPr>
        <p:spPr>
          <a:xfrm>
            <a:off x="4402667" y="349108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5B48BF-1ABE-43FA-2D8D-FF055B3466C1}"/>
              </a:ext>
            </a:extLst>
          </p:cNvPr>
          <p:cNvSpPr/>
          <p:nvPr/>
        </p:nvSpPr>
        <p:spPr>
          <a:xfrm>
            <a:off x="4402667" y="21544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3D939-C35B-D1C5-57E9-E3E45ED14DA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780845" y="4247444"/>
            <a:ext cx="0" cy="516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D6A8-332A-00AA-E990-AD7C59F4D85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780845" y="2910774"/>
            <a:ext cx="0" cy="58031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E8-8202-B760-361F-448FD8592C46}"/>
              </a:ext>
            </a:extLst>
          </p:cNvPr>
          <p:cNvSpPr txBox="1"/>
          <p:nvPr/>
        </p:nvSpPr>
        <p:spPr>
          <a:xfrm>
            <a:off x="6508045" y="2409721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Gives you an ordering, </a:t>
            </a:r>
            <a:r>
              <a:rPr lang="en-US" sz="3200" dirty="0"/>
              <a:t>⪯</a:t>
            </a:r>
            <a:endParaRPr lang="en-US" sz="3200" b="1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B51F5-FE7D-573C-E7E7-A0F9953E5134}"/>
              </a:ext>
            </a:extLst>
          </p:cNvPr>
          <p:cNvSpPr/>
          <p:nvPr/>
        </p:nvSpPr>
        <p:spPr>
          <a:xfrm>
            <a:off x="2675467" y="349108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CA297-A527-896B-A977-27D821CBEEAF}"/>
              </a:ext>
            </a:extLst>
          </p:cNvPr>
          <p:cNvCxnSpPr>
            <a:cxnSpLocks/>
            <a:stCxn id="6" idx="1"/>
            <a:endCxn id="17" idx="4"/>
          </p:cNvCxnSpPr>
          <p:nvPr/>
        </p:nvCxnSpPr>
        <p:spPr>
          <a:xfrm flipH="1" flipV="1">
            <a:off x="3053645" y="4247443"/>
            <a:ext cx="1459788" cy="6272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13477-3D2A-C362-F477-620CE9F971C1}"/>
              </a:ext>
            </a:extLst>
          </p:cNvPr>
          <p:cNvSpPr txBox="1"/>
          <p:nvPr/>
        </p:nvSpPr>
        <p:spPr>
          <a:xfrm>
            <a:off x="6508045" y="3038860"/>
            <a:ext cx="501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Not a complete order … no relation between b and d, or c and d</a:t>
            </a:r>
          </a:p>
        </p:txBody>
      </p:sp>
    </p:spTree>
    <p:extLst>
      <p:ext uri="{BB962C8B-B14F-4D97-AF65-F5344CB8AC3E}">
        <p14:creationId xmlns:p14="http://schemas.microsoft.com/office/powerpoint/2010/main" val="41620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59BE-03D2-08E7-F90E-3452B15A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549CB-AE39-74D5-C350-DA90CF1C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an upper bound if ∀ l’ ∈ Y: l’ </a:t>
            </a:r>
            <a:r>
              <a:rPr lang="en-US" sz="2800" dirty="0"/>
              <a:t>⪯ l </a:t>
            </a:r>
          </a:p>
          <a:p>
            <a:r>
              <a:rPr lang="en-US" dirty="0"/>
              <a:t>Least Upper Bound (LUB) l of Y is an upper bound of Y that satisfies l ⪯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upper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D9F0C-F9AA-2BE2-2320-14016C3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bounds and LUB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CAA8A-7C91-24EA-CBB8-DA2DA1916FE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D43AD5-6067-AF31-07DE-6908CE8B855D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56DA2E-58CF-A3AA-B1A4-75D1626E4432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304DAB-E0CB-70AE-09B4-998FE1970FEA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C51FD9-FEA9-03ED-E1AE-21A337E035C7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0CBA0-D520-F2FA-0347-BA750602077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7303B-3181-A48E-2D63-E4E46ABDB98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2BC8FC-438C-9D06-8A84-D309915BF1BA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40EFC5-D4A9-5615-85AD-2DDFB0FD76A4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BA220-0ED0-01F6-45B8-08A6D5F110DD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724D2F-5022-20CD-26C0-B9DE63A14DE4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62D8AF-CBAF-F8F3-BF66-16AAF248369E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FA6118-B6FE-8038-6AAB-708935102BEB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4F5B52-8669-F99C-44D0-1A0BD9E4FBD1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B75B6-2CA1-F676-DEAD-FCF36F1337A6}"/>
              </a:ext>
            </a:extLst>
          </p:cNvPr>
          <p:cNvSpPr/>
          <p:nvPr/>
        </p:nvSpPr>
        <p:spPr>
          <a:xfrm>
            <a:off x="2991556" y="4526843"/>
            <a:ext cx="233680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F45CD-A62F-2B62-65FE-4AC75129271B}"/>
              </a:ext>
            </a:extLst>
          </p:cNvPr>
          <p:cNvSpPr txBox="1"/>
          <p:nvPr/>
        </p:nvSpPr>
        <p:spPr>
          <a:xfrm>
            <a:off x="6497500" y="3393814"/>
            <a:ext cx="216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{f, g}</a:t>
            </a:r>
            <a:br>
              <a:rPr lang="en-US" sz="2800" b="1" dirty="0"/>
            </a:br>
            <a:r>
              <a:rPr lang="en-US" sz="2800" b="1" dirty="0"/>
              <a:t>UB(Y) = {d, a}</a:t>
            </a:r>
            <a:br>
              <a:rPr lang="en-US" sz="2800" b="1" dirty="0"/>
            </a:br>
            <a:r>
              <a:rPr lang="en-US" sz="2800" b="1" dirty="0"/>
              <a:t>LUB(Y) = {d}</a:t>
            </a:r>
          </a:p>
        </p:txBody>
      </p:sp>
    </p:spTree>
    <p:extLst>
      <p:ext uri="{BB962C8B-B14F-4D97-AF65-F5344CB8AC3E}">
        <p14:creationId xmlns:p14="http://schemas.microsoft.com/office/powerpoint/2010/main" val="231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1B35-2167-744C-12DB-5B62BC94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833AB-7FFC-374E-A7AF-F705C26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B11C0-1D0B-7FD8-519C-569DCCD974C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FE4A5-6830-2D15-1C20-85EBC5D282B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A7299-CC97-9BB7-45B9-76B25313204E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707F5-A05E-5614-1176-9C415E10F035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D56EE-2600-0A9F-7EFE-3FA031671693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79007-B75E-E98C-9A51-ED3EEF459803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DCA12-12E0-7B4C-AA34-985E73183DC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5B4FD-7DCC-075D-7E53-0279C82CC505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7767A-A278-525E-CD7C-316BC2AE344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454400" y="2387600"/>
            <a:ext cx="4222047" cy="188242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097CA-6396-16CD-1FEC-DA05F216D6F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454400" y="2906889"/>
            <a:ext cx="4222047" cy="4741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900AB-D110-97F1-1EDF-49BDB72EE59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096037-F5AF-F497-09AE-40852870368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454400" y="2895814"/>
            <a:ext cx="4222047" cy="157458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C97E3-BB03-D625-E540-3352CBCBBB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E8984-0905-6EBD-892C-AC7AEEE38DFD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1608E-3085-DCE1-347F-59E109609066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9534EB-FE57-C93F-0DFC-98A501C1712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42767-1092-1B18-B47A-F33CDAE8D456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AC428C-7A39-B65E-CA98-500DFEFFDF5F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9C0FA-16DB-D427-903D-721C712C8B6C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41AA4-8EF4-1636-BB42-32416567BE02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EAE4A-0A23-D48A-73A7-532DE7F5A2AE}"/>
              </a:ext>
            </a:extLst>
          </p:cNvPr>
          <p:cNvSpPr/>
          <p:nvPr/>
        </p:nvSpPr>
        <p:spPr>
          <a:xfrm>
            <a:off x="2607243" y="5225270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5FF78-F374-F2B0-1A8C-F26FB3DF43FB}"/>
              </a:ext>
            </a:extLst>
          </p:cNvPr>
          <p:cNvSpPr/>
          <p:nvPr/>
        </p:nvSpPr>
        <p:spPr>
          <a:xfrm>
            <a:off x="6806637" y="5230649"/>
            <a:ext cx="19992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Co-domain</a:t>
            </a:r>
          </a:p>
        </p:txBody>
      </p:sp>
    </p:spTree>
    <p:extLst>
      <p:ext uri="{BB962C8B-B14F-4D97-AF65-F5344CB8AC3E}">
        <p14:creationId xmlns:p14="http://schemas.microsoft.com/office/powerpoint/2010/main" val="3839844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F43C-062E-484C-FD5A-63F7D5D2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9994-D84D-296A-D3AD-B03BB2EC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 lower bound if ∀ l’ ∈ Y: l’ </a:t>
            </a:r>
            <a:r>
              <a:rPr lang="en-US" dirty="0"/>
              <a:t>⪰</a:t>
            </a:r>
            <a:r>
              <a:rPr lang="en-US" sz="2800" dirty="0"/>
              <a:t> l </a:t>
            </a:r>
          </a:p>
          <a:p>
            <a:r>
              <a:rPr lang="en-US" dirty="0"/>
              <a:t>Greatest Lower Bound (GLB) l of Y is a lower bound of Y that satisfies l ⪰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lower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3B8E0-FA0C-4E09-4E1C-7029FEC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and GLB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F754D-539A-26BF-AC9C-9C5A2A4651D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7E763-F78E-4135-90CA-B05FAC94FCE4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E9D5F9-ABC8-1B23-43BD-B3C79747B3F5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C0838-086F-93BC-8DE5-CA8171E06AAB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B01C0-989D-FABC-3BD4-38949A79DBCB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EA780F-A80A-4231-4BEF-656976CA68B1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0606D-D172-11F4-BDB8-EDC948BF8F9B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E97292-3A7B-4562-0279-93358536DB73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A2AB73-E75E-4A1E-D2D4-5CC3CF53F988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F9F55E-3C55-DFC9-8B8F-806498BE22D5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897804-4F97-5F7A-C2F3-8EDF03CCF01D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F23183-8755-CE14-336C-3ED62E552B01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A1D448-C245-40EA-4C8F-D840CA88E5ED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FB1600-F338-14C1-A4A3-8E6DB9917BD0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3B807-0739-3577-F237-4D9C8F2BF862}"/>
              </a:ext>
            </a:extLst>
          </p:cNvPr>
          <p:cNvSpPr/>
          <p:nvPr/>
        </p:nvSpPr>
        <p:spPr>
          <a:xfrm>
            <a:off x="620251" y="3374835"/>
            <a:ext cx="251806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C9C8-FC03-011E-ABFF-0507896581AB}"/>
              </a:ext>
            </a:extLst>
          </p:cNvPr>
          <p:cNvSpPr txBox="1"/>
          <p:nvPr/>
        </p:nvSpPr>
        <p:spPr>
          <a:xfrm>
            <a:off x="6497500" y="3393814"/>
            <a:ext cx="1956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{b, c}</a:t>
            </a:r>
            <a:br>
              <a:rPr lang="en-US" sz="2800" b="1" dirty="0"/>
            </a:br>
            <a:r>
              <a:rPr lang="en-US" sz="2800" b="1" dirty="0"/>
              <a:t>LB(Y) = {e}</a:t>
            </a:r>
            <a:br>
              <a:rPr lang="en-US" sz="2800" b="1" dirty="0"/>
            </a:br>
            <a:r>
              <a:rPr lang="en-US" sz="2800" b="1" dirty="0"/>
              <a:t>LUB(Y) = {e}</a:t>
            </a:r>
          </a:p>
        </p:txBody>
      </p:sp>
    </p:spTree>
    <p:extLst>
      <p:ext uri="{BB962C8B-B14F-4D97-AF65-F5344CB8AC3E}">
        <p14:creationId xmlns:p14="http://schemas.microsoft.com/office/powerpoint/2010/main" val="3831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382C8E-2FF5-84CA-68DE-496279E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ADD9C-86AB-406C-F88C-44DB63B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 and GLB don’t have to exist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5E1348B-35DE-17FA-AE8D-F181EDD88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Let Y = {b, c, e, f}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  <a:p>
            <a:r>
              <a:rPr lang="en-US" dirty="0"/>
              <a:t>Let Y = {b, c}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12215-0044-CCBA-6250-18656AD1AA21}"/>
              </a:ext>
            </a:extLst>
          </p:cNvPr>
          <p:cNvGrpSpPr/>
          <p:nvPr/>
        </p:nvGrpSpPr>
        <p:grpSpPr>
          <a:xfrm>
            <a:off x="6964928" y="1520539"/>
            <a:ext cx="4617473" cy="3149115"/>
            <a:chOff x="710884" y="2638139"/>
            <a:chExt cx="4617473" cy="3149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5707B7-FF6C-73BB-3EC7-AEFEE519C6D0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6FCCF6-DAC7-ED7D-287E-6F144A58C859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613C5-2850-ACD5-D88F-F8FA0D86C2D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DCC4A-DBFC-451D-49B2-62A51E688E24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BAC6D-DE1B-3C67-8E6A-9C321B771BD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2E6CFB-FD5A-3D1B-4CE8-8DBABB658C99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C2DB6-77AE-EC57-8411-20188DC5F805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1E8EBD-52B1-636B-1991-2AEC0AD04EE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5A364-BCB3-E093-DEC9-2163731146EC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4539-2DAB-7825-EE10-2FBE3A4092E7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A627FB-F289-F105-8826-A050905ECBB0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CE535D-09AF-6EB0-D1C5-E2BF7B71B298}"/>
                </a:ext>
              </a:extLst>
            </p:cNvPr>
            <p:cNvCxnSpPr>
              <a:cxnSpLocks/>
              <a:stCxn id="11" idx="0"/>
              <a:endCxn id="17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2E11D2-55B7-1E00-CFFC-E331DABAE2BC}"/>
                </a:ext>
              </a:extLst>
            </p:cNvPr>
            <p:cNvCxnSpPr>
              <a:cxnSpLocks/>
              <a:stCxn id="8" idx="0"/>
              <a:endCxn id="16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2205-F952-DD23-A2F9-D6C5FC84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E9184-4329-385D-C97D-2575DC6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A0039-E183-ADD0-4697-5D52219EDD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46FCC-6E5E-4FF7-70C8-476B93D71B7F}"/>
              </a:ext>
            </a:extLst>
          </p:cNvPr>
          <p:cNvGrpSpPr/>
          <p:nvPr/>
        </p:nvGrpSpPr>
        <p:grpSpPr>
          <a:xfrm>
            <a:off x="6950975" y="1479978"/>
            <a:ext cx="4617473" cy="3293531"/>
            <a:chOff x="710884" y="2493723"/>
            <a:chExt cx="4617473" cy="32935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DC4BED-6EF0-6EE9-8590-73EC9410FE07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3B44AA-D5C6-EB18-C41C-2D4EB1F61A81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496E2-66E5-92C1-E74A-4C4A3579EC8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A39A5-A446-3157-CAA5-3DD7C4C13C3A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4A7EFB-15E5-31F9-2AFE-7099233120CC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A6F8A-03E4-73C5-63E2-CECDA8740594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30F2D-1160-0B20-28AC-C52A4139BA3C}"/>
                </a:ext>
              </a:extLst>
            </p:cNvPr>
            <p:cNvCxnSpPr>
              <a:cxnSpLocks/>
              <a:stCxn id="12" idx="0"/>
              <a:endCxn id="9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0C467-73DB-4B0D-AC30-12271B71F14A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758BF8-1731-77EF-2B87-A80ED6FBB747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D2FD03-1ED3-1240-8703-FA789ECA15A4}"/>
                </a:ext>
              </a:extLst>
            </p:cNvPr>
            <p:cNvSpPr/>
            <p:nvPr/>
          </p:nvSpPr>
          <p:spPr>
            <a:xfrm>
              <a:off x="3855157" y="2493723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32F4C-5253-6A4E-3711-087E30397CE2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D0AA44-756F-5B69-6D8B-0BF0B0F4BA41}"/>
                </a:ext>
              </a:extLst>
            </p:cNvPr>
            <p:cNvCxnSpPr>
              <a:cxnSpLocks/>
              <a:stCxn id="13" idx="0"/>
              <a:endCxn id="19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23209F-0992-B123-F679-FCC3C0D4B195}"/>
                </a:ext>
              </a:extLst>
            </p:cNvPr>
            <p:cNvCxnSpPr>
              <a:cxnSpLocks/>
              <a:stCxn id="10" idx="0"/>
              <a:endCxn id="18" idx="4"/>
            </p:cNvCxnSpPr>
            <p:nvPr/>
          </p:nvCxnSpPr>
          <p:spPr>
            <a:xfrm flipV="1">
              <a:off x="4233335" y="3250078"/>
              <a:ext cx="0" cy="3414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448838-901D-4F3F-EC9B-E6DE8C0A4496}"/>
              </a:ext>
            </a:extLst>
          </p:cNvPr>
          <p:cNvSpPr txBox="1"/>
          <p:nvPr/>
        </p:nvSpPr>
        <p:spPr>
          <a:xfrm>
            <a:off x="8044078" y="4965439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</p:spTree>
    <p:extLst>
      <p:ext uri="{BB962C8B-B14F-4D97-AF65-F5344CB8AC3E}">
        <p14:creationId xmlns:p14="http://schemas.microsoft.com/office/powerpoint/2010/main" val="2882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F9F1A-A172-46F0-762E-16814A2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9A74F-9576-2911-B4C5-1071FB5CF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9A8C0-13C7-AD6A-C1E5-78E019C88D10}"/>
              </a:ext>
            </a:extLst>
          </p:cNvPr>
          <p:cNvSpPr/>
          <p:nvPr/>
        </p:nvSpPr>
        <p:spPr>
          <a:xfrm>
            <a:off x="86107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27CCA-1F01-CDCF-DDE1-7300CF8C6B72}"/>
              </a:ext>
            </a:extLst>
          </p:cNvPr>
          <p:cNvSpPr/>
          <p:nvPr/>
        </p:nvSpPr>
        <p:spPr>
          <a:xfrm>
            <a:off x="100839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A7EDD-BEC9-5D21-14C8-08B938CDACA9}"/>
              </a:ext>
            </a:extLst>
          </p:cNvPr>
          <p:cNvSpPr/>
          <p:nvPr/>
        </p:nvSpPr>
        <p:spPr>
          <a:xfrm>
            <a:off x="10800803" y="372126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49DC5D-7583-D6DC-9DC0-D4340444A74A}"/>
              </a:ext>
            </a:extLst>
          </p:cNvPr>
          <p:cNvSpPr/>
          <p:nvPr/>
        </p:nvSpPr>
        <p:spPr>
          <a:xfrm>
            <a:off x="9327603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97EF7-4701-86A0-5BFD-D9A32C67B92F}"/>
              </a:ext>
            </a:extLst>
          </p:cNvPr>
          <p:cNvSpPr/>
          <p:nvPr/>
        </p:nvSpPr>
        <p:spPr>
          <a:xfrm>
            <a:off x="7639276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729D1-73EE-7680-E7DB-B9BB10436D1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8017454" y="3038291"/>
            <a:ext cx="971483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078C-F545-65BA-9AA8-54132365029F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8988937" y="3038291"/>
            <a:ext cx="716844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79395-14F6-B57E-985E-F19CF7270F7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9705781" y="3038291"/>
            <a:ext cx="756356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7253E-A412-C5C4-8E64-2BA316BCFE1E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0462137" y="3038291"/>
            <a:ext cx="716844" cy="6829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9A237-3A19-071F-3575-339B3FA4B727}"/>
              </a:ext>
            </a:extLst>
          </p:cNvPr>
          <p:cNvSpPr/>
          <p:nvPr/>
        </p:nvSpPr>
        <p:spPr>
          <a:xfrm>
            <a:off x="10072828" y="11109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1405E-C2D5-A6D0-D1B8-E682A6E0DECC}"/>
              </a:ext>
            </a:extLst>
          </p:cNvPr>
          <p:cNvSpPr/>
          <p:nvPr/>
        </p:nvSpPr>
        <p:spPr>
          <a:xfrm>
            <a:off x="6939686" y="228193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B19CD-A674-C330-EDCC-20FCE9FEEC42}"/>
              </a:ext>
            </a:extLst>
          </p:cNvPr>
          <p:cNvCxnSpPr>
            <a:cxnSpLocks/>
            <a:stCxn id="13" idx="0"/>
            <a:endCxn id="19" idx="4"/>
          </p:cNvCxnSpPr>
          <p:nvPr/>
        </p:nvCxnSpPr>
        <p:spPr>
          <a:xfrm flipH="1" flipV="1">
            <a:off x="7317864" y="3038290"/>
            <a:ext cx="699590" cy="68297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135A1-7E00-70EE-6F24-887ACCF8D28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H="1" flipV="1">
            <a:off x="10451006" y="1867283"/>
            <a:ext cx="11131" cy="41465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5E473C-78A8-CDB4-79E0-C697C1D48821}"/>
              </a:ext>
            </a:extLst>
          </p:cNvPr>
          <p:cNvSpPr txBox="1"/>
          <p:nvPr/>
        </p:nvSpPr>
        <p:spPr>
          <a:xfrm>
            <a:off x="5816866" y="5046628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4C7B99-9920-5AFA-7E0E-1C3B2C11F993}"/>
              </a:ext>
            </a:extLst>
          </p:cNvPr>
          <p:cNvSpPr/>
          <p:nvPr/>
        </p:nvSpPr>
        <p:spPr>
          <a:xfrm>
            <a:off x="8610759" y="14724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724E0-12D1-DD10-A288-2AB4A6267746}"/>
              </a:ext>
            </a:extLst>
          </p:cNvPr>
          <p:cNvSpPr/>
          <p:nvPr/>
        </p:nvSpPr>
        <p:spPr>
          <a:xfrm>
            <a:off x="8974986" y="49767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B723C-D773-84A4-B385-7175805F29CF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V="1">
            <a:off x="7317864" y="903602"/>
            <a:ext cx="1671073" cy="137833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E3A84-0D87-56C8-F0F4-15F50DAEE384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V="1">
            <a:off x="8988937" y="903602"/>
            <a:ext cx="0" cy="13783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4E7D6-89ED-9831-3D26-4A356A9DCF1C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8988937" y="903602"/>
            <a:ext cx="1462069" cy="20732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1CF0C3-9740-70F8-B8A5-9CC97B21617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8017454" y="4477623"/>
            <a:ext cx="1335710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1542B8-901E-F64A-63FE-21F0DE08B3E0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9353164" y="4477623"/>
            <a:ext cx="352617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6F6-3ACE-E828-3868-2018D43CB9D4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9353164" y="4477622"/>
            <a:ext cx="1825817" cy="499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64946-3F42-7D69-7888-4CE6104D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2E5D0-C535-5617-2A36-BB69BD4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88E-3C83-CD57-C3F4-16F36D527A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Example – your program has variables a, b, and c</a:t>
            </a:r>
          </a:p>
          <a:p>
            <a:pPr lvl="1"/>
            <a:r>
              <a:rPr lang="en-US" dirty="0"/>
              <a:t>Vars(prog) = {a, b, c}</a:t>
            </a:r>
          </a:p>
          <a:p>
            <a:r>
              <a:rPr lang="en-US" dirty="0"/>
              <a:t>P(Vars) = {{}, {a}, {b}, {c}, {a, b}, {</a:t>
            </a:r>
            <a:r>
              <a:rPr lang="en-US" dirty="0" err="1"/>
              <a:t>b,c</a:t>
            </a:r>
            <a:r>
              <a:rPr lang="en-US" dirty="0"/>
              <a:t>}, {a, </a:t>
            </a:r>
            <a:r>
              <a:rPr lang="en-US" dirty="0" err="1"/>
              <a:t>b,c</a:t>
            </a:r>
            <a:r>
              <a:rPr lang="en-US" dirty="0"/>
              <a:t>}}</a:t>
            </a:r>
          </a:p>
          <a:p>
            <a:r>
              <a:rPr lang="en-US" dirty="0"/>
              <a:t>Consider the lattice of the power set of all variables in the program</a:t>
            </a:r>
          </a:p>
          <a:p>
            <a:pPr lvl="1"/>
            <a:r>
              <a:rPr lang="en-US" dirty="0"/>
              <a:t>Each set ordered by subset-inclusion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3C58-9A6A-BBEE-2AB6-E39264C91ECA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A7172-C90A-13CD-287C-7CCD8B5E2087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1CBEB-3DC8-0885-5D38-BE37B8974AC7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B8228A-32BF-4A34-8D9A-DEF66AE3A61E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8EABB-CFD3-5C2C-BCCD-FB0C254DBEAF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C29D3-C336-9FA0-35F7-D2B308DBB2F9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25D99-04B3-F4BC-A2C9-8A3A85C04FE5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163BA-D0BC-9F87-86E5-D14718D8684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8DBA9-B35E-9B71-19DC-A3B153A3CE2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7F00F-02B1-2B2D-E8DC-710187A14B09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63D65-2105-67E7-1325-53F6CF18B80D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02C7-FEB4-064E-DB51-5AD446BD606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9631-853F-D8D9-B508-EF35058A4C5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06D25-2955-79C2-2E7F-12B1E98F559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5495E-1B2C-63EB-48F4-D4FEDF62180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E13DCA2-A0D8-1440-B13D-427EE2DA3192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7F2A91-6154-7D6E-C187-008B03530AF0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B88C38-F8ED-419D-703F-D2A41DCD0BF8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135CE7-44C6-C4A1-B9A0-7459B5EBF38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6285-C064-2E33-CC3D-E0F5950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F5B6-2C6C-3DC3-9BC2-B581425E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D8E574-1496-7E65-C297-1AA45A2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31FD-B035-C5F8-3E11-00868E102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lattice has a fixed height</a:t>
            </a:r>
          </a:p>
          <a:p>
            <a:r>
              <a:rPr lang="en-US" dirty="0"/>
              <a:t>As long as the analysis moves </a:t>
            </a:r>
            <a:r>
              <a:rPr lang="en-US" i="1" dirty="0"/>
              <a:t>only in one direction </a:t>
            </a:r>
            <a:r>
              <a:rPr lang="en-US" dirty="0"/>
              <a:t>the analysis will terminate as it reaches the </a:t>
            </a:r>
            <a:r>
              <a:rPr lang="en-US" b="1" u="sng" dirty="0"/>
              <a:t>fixed point</a:t>
            </a:r>
          </a:p>
          <a:p>
            <a:r>
              <a:rPr lang="en-US" dirty="0"/>
              <a:t>Such analyses are called “fixed point analyses”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E6B36-C36D-BAEE-DE98-0FFA656CF363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9D46-AC0C-52CB-7F91-755BE5F966DB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E13F0-E06B-9A5F-0A0A-9F5F7C445C05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F894D-0953-6064-30A9-24C058C5A574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CF4949-F9E2-1F90-0A59-FDC7F03A5FCD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0430B-44E8-F7C1-C40A-8876A8844E6C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70EA-8C69-9632-9C7B-A7EE9798C2E3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9D434-5CEF-D4BE-C05A-2BE534BD1C2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CF9D4-1956-7AA8-9331-39164DC44BB1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775CF-BC03-0015-7B2B-2A750D8DB668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7ED148-8E67-A24C-D8C1-F6F8C85A3C8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73282-8170-AC73-DC1F-22D6F3C52799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28C74-D79C-DE59-F1A9-9649540BA39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1A3F2-506E-A734-DE1C-1EA082EE3912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7E287-59F4-927B-5610-CF3DF0F6EC11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0B1F9-F172-8B03-D118-07679F3DAC3C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5AC009-8D80-9EB2-4AE7-40E1E354FC59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A61A1D-C1B5-111A-5EE3-6980CB390394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A3E545-0CF5-0442-F919-3BB4737BC6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8408473-2037-00DF-3ECB-4EEA913969C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>
            <a:off x="6630339" y="2801197"/>
            <a:ext cx="265896" cy="1515132"/>
          </a:xfrm>
          <a:prstGeom prst="curvedConnector3">
            <a:avLst>
              <a:gd name="adj1" fmla="val 18597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BABB3-8146-4CC9-5013-AD4887F4804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rot="5400000" flipH="1" flipV="1">
            <a:off x="7354570" y="1257960"/>
            <a:ext cx="819007" cy="1511113"/>
          </a:xfrm>
          <a:prstGeom prst="curvedConnector2">
            <a:avLst/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4CBEB-64F9-03C2-4331-87D8224C67E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11143978" y="2801198"/>
            <a:ext cx="173454" cy="1515130"/>
          </a:xfrm>
          <a:prstGeom prst="curvedConnector3">
            <a:avLst>
              <a:gd name="adj1" fmla="val 23179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E6B2D0-4D62-6AD6-6BAE-465FD4F13941}"/>
              </a:ext>
            </a:extLst>
          </p:cNvPr>
          <p:cNvCxnSpPr>
            <a:cxnSpLocks/>
            <a:stCxn id="10" idx="6"/>
            <a:endCxn id="7" idx="6"/>
          </p:cNvCxnSpPr>
          <p:nvPr/>
        </p:nvCxnSpPr>
        <p:spPr>
          <a:xfrm flipH="1">
            <a:off x="9573298" y="4316328"/>
            <a:ext cx="1744134" cy="970845"/>
          </a:xfrm>
          <a:prstGeom prst="curvedConnector3">
            <a:avLst>
              <a:gd name="adj1" fmla="val -13107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A1A2-5703-2FBF-7895-3E3EE9D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3BE9C-5181-CED0-2EDC-53990A5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69376-1044-6D0D-8EA1-C42D46F5EF14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1FA60-FD45-2376-4B8E-E3DF8960F125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C403B-00CA-F381-1C35-F34E75E474D7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AE2AA-D7C8-2152-6EBF-CA289B169F49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50D52-B0C9-7458-E8D7-4B2DACE9F037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E4A41-015F-3E6E-A0E3-05DD1A801411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4CA6F-AA14-D817-4B0E-47DF06612F4A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57AFA-B4C7-6A85-C195-6E651C8C4B29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516E-B5F2-1358-D95D-5B02C6C14C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DEDBC5-B84C-A3A6-BC16-054EDAE30DE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80ECF-344C-A39E-9EAA-8FA8E8738E55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785BF-B4D0-FF9D-3A00-E0E35443CED1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FFA1A1-B0F6-0EDA-2D99-362CDCE44231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F9AFF-7884-36E7-050E-32019A64D660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EE8BF-4B00-4DB8-A2C9-E864737F9BC1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3CBEA-5F57-6532-3E20-890D8DBCD5D7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91437-F956-534B-3FAD-4246EE73A4EB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E94C9-D403-7819-4BDD-01BD8C8AB946}"/>
              </a:ext>
            </a:extLst>
          </p:cNvPr>
          <p:cNvSpPr/>
          <p:nvPr/>
        </p:nvSpPr>
        <p:spPr>
          <a:xfrm>
            <a:off x="3194756" y="5134327"/>
            <a:ext cx="498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{(1, 4), (2, 5), (3, 5)}</a:t>
            </a:r>
          </a:p>
        </p:txBody>
      </p:sp>
    </p:spTree>
    <p:extLst>
      <p:ext uri="{BB962C8B-B14F-4D97-AF65-F5344CB8AC3E}">
        <p14:creationId xmlns:p14="http://schemas.microsoft.com/office/powerpoint/2010/main" val="26047511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8626</TotalTime>
  <Words>8284</Words>
  <Application>Microsoft Office PowerPoint</Application>
  <PresentationFormat>Widescreen</PresentationFormat>
  <Paragraphs>1126</Paragraphs>
  <Slides>85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Program analysis</vt:lpstr>
      <vt:lpstr>Agenda</vt:lpstr>
      <vt:lpstr>Sets</vt:lpstr>
      <vt:lpstr>Sets</vt:lpstr>
      <vt:lpstr>Subsets and powersets</vt:lpstr>
      <vt:lpstr>Relations</vt:lpstr>
      <vt:lpstr>Cartesian products, visually</vt:lpstr>
      <vt:lpstr>Relations, visually</vt:lpstr>
      <vt:lpstr>Function</vt:lpstr>
      <vt:lpstr>Functions, visually</vt:lpstr>
      <vt:lpstr>A relation/function can map to itself</vt:lpstr>
      <vt:lpstr>While language</vt:lpstr>
      <vt:lpstr>Data flow analysis</vt:lpstr>
      <vt:lpstr>Flow graph</vt:lpstr>
      <vt:lpstr>Reaching definitions analysis</vt:lpstr>
      <vt:lpstr>Reaching definitions analysis</vt:lpstr>
      <vt:lpstr>Solving reaching definitions analysis</vt:lpstr>
      <vt:lpstr>Solving reaching definitions analysis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Soundness and over-approximation</vt:lpstr>
      <vt:lpstr>PowerPoint Presentation</vt:lpstr>
      <vt:lpstr>A few more definitions</vt:lpstr>
      <vt:lpstr>A few more definitions</vt:lpstr>
      <vt:lpstr>A few more definitions</vt:lpstr>
      <vt:lpstr>A few more definitions</vt:lpstr>
      <vt:lpstr>Reaching definitions: final formalization</vt:lpstr>
      <vt:lpstr>Reaching definitions: final formalization</vt:lpstr>
      <vt:lpstr>Reaching definitions: final formalization</vt:lpstr>
      <vt:lpstr>Reaching definitions uses</vt:lpstr>
      <vt:lpstr>Live variable analysis</vt:lpstr>
      <vt:lpstr>LVA formalization</vt:lpstr>
      <vt:lpstr>Formalization</vt:lpstr>
      <vt:lpstr>Formalization</vt:lpstr>
      <vt:lpstr>Formalization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PowerPoint Presentation</vt:lpstr>
      <vt:lpstr>PowerPoint Presentation</vt:lpstr>
      <vt:lpstr>Relations</vt:lpstr>
      <vt:lpstr>Properties of a relation</vt:lpstr>
      <vt:lpstr>Properties of a relation</vt:lpstr>
      <vt:lpstr>Questions</vt:lpstr>
      <vt:lpstr>Partial order</vt:lpstr>
      <vt:lpstr>Partial orders, visually</vt:lpstr>
      <vt:lpstr>Upper bounds and LUB</vt:lpstr>
      <vt:lpstr>Lower bounds and GLB</vt:lpstr>
      <vt:lpstr>LUB and GLB don’t have to exist </vt:lpstr>
      <vt:lpstr>Lattice</vt:lpstr>
      <vt:lpstr>Lattice</vt:lpstr>
      <vt:lpstr>Formulation of program analysis problems</vt:lpstr>
      <vt:lpstr>Formulation of program analysis problems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1233</cp:revision>
  <dcterms:created xsi:type="dcterms:W3CDTF">2019-06-30T03:25:06Z</dcterms:created>
  <dcterms:modified xsi:type="dcterms:W3CDTF">2025-04-09T23:01:20Z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