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83" r:id="rId10"/>
    <p:sldId id="284" r:id="rId11"/>
    <p:sldId id="273" r:id="rId12"/>
    <p:sldId id="266" r:id="rId13"/>
    <p:sldId id="294" r:id="rId14"/>
    <p:sldId id="289" r:id="rId15"/>
    <p:sldId id="290" r:id="rId16"/>
    <p:sldId id="288" r:id="rId17"/>
    <p:sldId id="274" r:id="rId18"/>
    <p:sldId id="318" r:id="rId19"/>
    <p:sldId id="285" r:id="rId20"/>
    <p:sldId id="275" r:id="rId21"/>
    <p:sldId id="276" r:id="rId22"/>
    <p:sldId id="286" r:id="rId23"/>
    <p:sldId id="282" r:id="rId24"/>
    <p:sldId id="303" r:id="rId25"/>
    <p:sldId id="280" r:id="rId26"/>
    <p:sldId id="293" r:id="rId27"/>
    <p:sldId id="295" r:id="rId28"/>
    <p:sldId id="296" r:id="rId29"/>
    <p:sldId id="298" r:id="rId30"/>
    <p:sldId id="299" r:id="rId31"/>
    <p:sldId id="301" r:id="rId32"/>
    <p:sldId id="300" r:id="rId33"/>
    <p:sldId id="304" r:id="rId34"/>
    <p:sldId id="291" r:id="rId35"/>
    <p:sldId id="292" r:id="rId36"/>
    <p:sldId id="297" r:id="rId37"/>
    <p:sldId id="281" r:id="rId38"/>
    <p:sldId id="269" r:id="rId39"/>
    <p:sldId id="278" r:id="rId40"/>
    <p:sldId id="279" r:id="rId41"/>
    <p:sldId id="302" r:id="rId42"/>
    <p:sldId id="306" r:id="rId43"/>
    <p:sldId id="307" r:id="rId44"/>
    <p:sldId id="308" r:id="rId45"/>
    <p:sldId id="309" r:id="rId46"/>
    <p:sldId id="305" r:id="rId47"/>
    <p:sldId id="310" r:id="rId48"/>
    <p:sldId id="311" r:id="rId49"/>
    <p:sldId id="312" r:id="rId50"/>
    <p:sldId id="319" r:id="rId51"/>
    <p:sldId id="313" r:id="rId52"/>
    <p:sldId id="316" r:id="rId53"/>
    <p:sldId id="320" r:id="rId54"/>
    <p:sldId id="314" r:id="rId55"/>
    <p:sldId id="321" r:id="rId56"/>
    <p:sldId id="322" r:id="rId57"/>
    <p:sldId id="323" r:id="rId58"/>
    <p:sldId id="317" r:id="rId5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D5D5"/>
    <a:srgbClr val="FFFFFF"/>
    <a:srgbClr val="0000FF"/>
    <a:srgbClr val="B9B9FF"/>
    <a:srgbClr val="003399"/>
    <a:srgbClr val="DDDDFF"/>
    <a:srgbClr val="E6E0EC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1BC7C-BE96-48DD-03D3-CACCE8892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3B54-0083-FA8F-7504-A7EABD4E1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F5AB8-98A7-545B-32E4-96618DD69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05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A6B8-1C2C-8C1A-40CE-58C902261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BC8F6-92EF-9316-5897-D6973C2C3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DF83C-7FD3-C413-C6AE-F88DE8F14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85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8AD3-2937-396E-2651-7C4921C2C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5D4F84-B592-D324-39AF-6E9EAF85F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24255-2493-55CD-BED6-E49E816B0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39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0C36-4A74-2CC4-B3F1-831BFB8A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2ED6-6C43-1755-ECF4-6186EB460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6A5880-D664-8E7A-FD98-DD18E2DB0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03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656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79A7-831F-24A1-D5A6-F533E284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29CA1-CDFC-9705-EA69-75C670E35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1FB5E2-2C85-31A0-3474-71D96A50D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502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14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75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5AB4C-4632-D4A5-1053-6DFBED74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21758-DB18-DDE3-80ED-053EEAB99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7F4A0-8CF6-B138-0C0E-A278798EB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96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992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5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20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06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3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105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798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32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4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0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900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1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28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B037E-9A88-41F5-3F37-93F80AD5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86A88-9529-D525-7753-1F0E6E055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3EAD9B-0382-B5F4-B3EF-71C035E7C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07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667C-2A32-C529-82CC-3DC9A7BB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CB764-C59F-7403-50F0-B721D7A9E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8163F-C2E7-73D5-B139-A3FC37E22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5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April 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palit@ucdavis.edu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C-Spring2025/blob/main/Schedule.md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947493"/>
            <a:ext cx="10813709" cy="914400"/>
          </a:xfrm>
        </p:spPr>
        <p:txBody>
          <a:bodyPr/>
          <a:lstStyle/>
          <a:p>
            <a:r>
              <a:rPr lang="en-US" dirty="0"/>
              <a:t>ECS 289C: Special topics in compilers and programming languages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882E7-65A6-5C9D-4FC4-180D3FE6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E4713A-52B7-0745-09D2-7AE1224E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19D3F-15F7-B00A-4D9D-BF79729FD739}"/>
              </a:ext>
            </a:extLst>
          </p:cNvPr>
          <p:cNvGrpSpPr/>
          <p:nvPr/>
        </p:nvGrpSpPr>
        <p:grpSpPr>
          <a:xfrm>
            <a:off x="659545" y="1905000"/>
            <a:ext cx="2292294" cy="1916207"/>
            <a:chOff x="1396145" y="2209800"/>
            <a:chExt cx="2292294" cy="1916207"/>
          </a:xfrm>
        </p:grpSpPr>
        <p:pic>
          <p:nvPicPr>
            <p:cNvPr id="6" name="Picture 2" descr="Source code - Free seo and web icons">
              <a:extLst>
                <a:ext uri="{FF2B5EF4-FFF2-40B4-BE49-F238E27FC236}">
                  <a16:creationId xmlns:a16="http://schemas.microsoft.com/office/drawing/2014/main" id="{0E4A72A4-956A-3A01-03A6-5E2F59768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92" y="22098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D031E2-7802-40CF-7F7A-5F74F6B0D324}"/>
                </a:ext>
              </a:extLst>
            </p:cNvPr>
            <p:cNvSpPr txBox="1"/>
            <p:nvPr/>
          </p:nvSpPr>
          <p:spPr>
            <a:xfrm>
              <a:off x="1396145" y="3664342"/>
              <a:ext cx="22922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/>
                <a:t>Source code files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A964332-3F47-382F-96FC-9FC2CC580825}"/>
              </a:ext>
            </a:extLst>
          </p:cNvPr>
          <p:cNvSpPr/>
          <p:nvPr/>
        </p:nvSpPr>
        <p:spPr>
          <a:xfrm>
            <a:off x="3553983" y="2016369"/>
            <a:ext cx="2911451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binary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4E530-99B9-EF93-EFE5-526A5F1BA8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15292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A Crash Course in Assembly Language | by Madeline Farina | Reverse  Engineering for Dummies | Medium">
            <a:extLst>
              <a:ext uri="{FF2B5EF4-FFF2-40B4-BE49-F238E27FC236}">
                <a16:creationId xmlns:a16="http://schemas.microsoft.com/office/drawing/2014/main" id="{1313176B-DB71-7C0C-B1D8-D7231A2B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467278"/>
            <a:ext cx="3296274" cy="20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7428F8-F587-9C76-E60D-33516E24B529}"/>
              </a:ext>
            </a:extLst>
          </p:cNvPr>
          <p:cNvCxnSpPr>
            <a:cxnSpLocks/>
            <a:stCxn id="8" idx="3"/>
            <a:endCxn id="6146" idx="1"/>
          </p:cNvCxnSpPr>
          <p:nvPr/>
        </p:nvCxnSpPr>
        <p:spPr>
          <a:xfrm>
            <a:off x="6465434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ED653-ED26-AD0D-C251-5A89AF627A89}"/>
              </a:ext>
            </a:extLst>
          </p:cNvPr>
          <p:cNvSpPr txBox="1"/>
          <p:nvPr/>
        </p:nvSpPr>
        <p:spPr>
          <a:xfrm>
            <a:off x="7132708" y="3644654"/>
            <a:ext cx="4772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Assembly files/bytecode/executable</a:t>
            </a:r>
          </a:p>
        </p:txBody>
      </p:sp>
    </p:spTree>
    <p:extLst>
      <p:ext uri="{BB962C8B-B14F-4D97-AF65-F5344CB8AC3E}">
        <p14:creationId xmlns:p14="http://schemas.microsoft.com/office/powerpoint/2010/main" val="275985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497B9-BBBB-22C6-787C-35FBCA0D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 source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3801533" y="1937472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2992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8202-5D96-AEF7-A4FB-87E90393E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99358C-A59B-49AE-CF36-7141F440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E3A75B-6D5B-F635-2C69-C754D9138CD4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CAB3F7-7EAE-A066-AE6C-13B35437EB9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95C353-B6CC-67AA-5BD1-8E542F3C1630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DD69F-0736-016F-436B-B073B55D6802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4FF267-B1DF-C789-2599-6F10316A2E36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129A9-1B83-9DB2-EE07-EF0A95CF746F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220E63-ECE8-A25B-B5D2-ADEDFD2757C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A01EF0-3F69-E5FA-9FFC-C30B377D20B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37AC0C-02E5-734F-0C5E-7C94ADFA7D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502DD7-2210-0E86-CC9D-16B33AF08C3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94FA33-6655-E92F-AAB4-1635C016958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40E20C-DFFC-20E2-1525-25220040E4C6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7DAF7-C3C8-F9B2-C11E-0EE5BF4838A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4460C755-3849-5C6D-BCAC-2C95165B7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219A3EF6-43BB-F472-AB9A-F2724E16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9D5117B3-D5D0-3490-2F3F-BE491200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591D2F7-36DD-E59C-41A9-F4C17A25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8AF0775-D8F8-B6CC-1292-E55E3D77CA9A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4E274-7864-A368-FCD2-B5988AE6C6F8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6971768-76CF-7278-DB9A-99764DF98749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9652CB-21FC-E8BE-F87D-354275F010BA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0E88F-DB5F-E046-AB7D-FE538F8792CC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732D27-67BF-733B-62EC-2E89F6151EC0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B0F2E49-453B-D303-22AB-E059CE235A72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247AF08-D547-F1EA-4DC2-528BDDAEEEB9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B80AFD-509D-0F96-3AA3-9B18C01F2C23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29D807-30D8-67C2-8BE9-1717167EAFB8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F889B3-AD7E-73FC-9F62-3A10C0E13B1A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10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76E8-3B47-93AD-56F2-98FF632D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5622AE-34D2-A2A1-ACE3-5AA4F9F4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D887E-C933-7C39-FB27-33423B041411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A9719-071E-348D-25EF-D5448A2B1D6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525226-6C5A-3D22-DAFF-A8097341F74D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586F9D-0A1A-F613-C52A-6530939E14B5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E40586-C6FE-BC89-7737-D5652D6EADE2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AEB44-CC65-ADCC-44A0-ACE1BF58D0BE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CBE9E1-778E-3F3E-91BB-43EFA2D5553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76EC71-C6DD-1C53-3F0B-88F2EB007BC9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817D9B-BF21-5FBD-A1DA-E5D0126F626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E4A093-A333-E3A5-676F-F0866E4EDB4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8315BE1-430D-7CB7-62A2-2EA2A303342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928890-61FA-16DE-C7B7-D5D39DC0437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4FC7A2-545A-7CDD-DA65-ABB466568E0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4C231F75-2381-40F4-4DBD-D7B08FD73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5F1EB9A2-7E89-34CC-083C-2B57FE2B5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C65A0067-2C35-6C85-4057-F6C13FED8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C45EFD6-11DC-702E-FF28-AFD617DB0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113DBD-F3D7-7179-71C6-C22E4C018780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7A4D3E-5D17-46EA-B7E6-E5DCD1B6E622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13B4AD-813C-5C43-4691-9C8E079F8F86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10D8739-DF1C-75B8-C864-A2AA33F4C4B0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6E3DE3-10D4-C5B5-CF83-B02D73BC35AB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E8F0D25-63EC-2B5E-0A37-E0CCC37F26A7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8342FB4-59D1-C933-F26D-CB4FA6AA1281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868E9D-BE97-5BFF-ABEF-F930413DFFC4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958134-C3F3-94A6-924E-CD4B82A6DC90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F3BD92-2C01-B700-CDB9-83FB482139F1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2CE924-AB44-201C-1102-882936F8C89C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C558E8B-4508-EB33-10E8-BDBD8C13BA19}"/>
              </a:ext>
            </a:extLst>
          </p:cNvPr>
          <p:cNvSpPr/>
          <p:nvPr/>
        </p:nvSpPr>
        <p:spPr>
          <a:xfrm>
            <a:off x="2126229" y="961950"/>
            <a:ext cx="9985254" cy="4970572"/>
          </a:xfrm>
          <a:prstGeom prst="rect">
            <a:avLst/>
          </a:prstGeom>
          <a:solidFill>
            <a:srgbClr val="FFFFFF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E396AF-4B84-266C-1652-79B5AFAD4E51}"/>
              </a:ext>
            </a:extLst>
          </p:cNvPr>
          <p:cNvSpPr txBox="1"/>
          <p:nvPr/>
        </p:nvSpPr>
        <p:spPr>
          <a:xfrm>
            <a:off x="3801533" y="1937472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620DF5-0139-662C-4516-5623772689D5}"/>
              </a:ext>
            </a:extLst>
          </p:cNvPr>
          <p:cNvGrpSpPr/>
          <p:nvPr/>
        </p:nvGrpSpPr>
        <p:grpSpPr>
          <a:xfrm>
            <a:off x="3755563" y="1912836"/>
            <a:ext cx="4286817" cy="1088379"/>
            <a:chOff x="3755563" y="1912836"/>
            <a:chExt cx="4286817" cy="108837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8613AA-6644-78E7-E99B-31EF564B0FC2}"/>
                </a:ext>
              </a:extLst>
            </p:cNvPr>
            <p:cNvSpPr/>
            <p:nvPr/>
          </p:nvSpPr>
          <p:spPr>
            <a:xfrm>
              <a:off x="3755563" y="1937458"/>
              <a:ext cx="827567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E1B3BF-FCF1-8C7C-C6D5-FD116EDB318E}"/>
                </a:ext>
              </a:extLst>
            </p:cNvPr>
            <p:cNvSpPr/>
            <p:nvPr/>
          </p:nvSpPr>
          <p:spPr>
            <a:xfrm>
              <a:off x="4629100" y="1937458"/>
              <a:ext cx="827567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A3D056-D427-BB99-F095-17ECC6A96A5C}"/>
                </a:ext>
              </a:extLst>
            </p:cNvPr>
            <p:cNvSpPr/>
            <p:nvPr/>
          </p:nvSpPr>
          <p:spPr>
            <a:xfrm>
              <a:off x="5545448" y="1937458"/>
              <a:ext cx="770483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E789EE-85EC-1C09-DDCF-6B317F937AB1}"/>
                </a:ext>
              </a:extLst>
            </p:cNvPr>
            <p:cNvSpPr/>
            <p:nvPr/>
          </p:nvSpPr>
          <p:spPr>
            <a:xfrm>
              <a:off x="6299573" y="1937458"/>
              <a:ext cx="373071" cy="493318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BF2E0A3-1CAC-AB2C-A062-0BC65C0EC52B}"/>
                </a:ext>
              </a:extLst>
            </p:cNvPr>
            <p:cNvSpPr/>
            <p:nvPr/>
          </p:nvSpPr>
          <p:spPr>
            <a:xfrm>
              <a:off x="7001089" y="1912836"/>
              <a:ext cx="607783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788A847-AE53-CE24-C032-7329E62DD74C}"/>
                </a:ext>
              </a:extLst>
            </p:cNvPr>
            <p:cNvSpPr/>
            <p:nvPr/>
          </p:nvSpPr>
          <p:spPr>
            <a:xfrm>
              <a:off x="7659650" y="1912836"/>
              <a:ext cx="38273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611FCB-4B9C-6E16-7094-E820D67E1C95}"/>
                </a:ext>
              </a:extLst>
            </p:cNvPr>
            <p:cNvSpPr/>
            <p:nvPr/>
          </p:nvSpPr>
          <p:spPr>
            <a:xfrm>
              <a:off x="4242864" y="2405690"/>
              <a:ext cx="1251806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595CDD2-20BA-201E-CF19-15FDF8AE31EA}"/>
                </a:ext>
              </a:extLst>
            </p:cNvPr>
            <p:cNvSpPr/>
            <p:nvPr/>
          </p:nvSpPr>
          <p:spPr>
            <a:xfrm>
              <a:off x="5528407" y="2455412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656240-1E9D-4300-03C0-A6B1E3862762}"/>
                </a:ext>
              </a:extLst>
            </p:cNvPr>
            <p:cNvSpPr/>
            <p:nvPr/>
          </p:nvSpPr>
          <p:spPr>
            <a:xfrm>
              <a:off x="5986159" y="2465081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28176C-5AC5-71CA-B2C4-078F6D449295}"/>
                </a:ext>
              </a:extLst>
            </p:cNvPr>
            <p:cNvSpPr/>
            <p:nvPr/>
          </p:nvSpPr>
          <p:spPr>
            <a:xfrm>
              <a:off x="6431899" y="2475923"/>
              <a:ext cx="399770" cy="525292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760D5F-358A-EB80-8B15-4A1854F1571D}"/>
              </a:ext>
            </a:extLst>
          </p:cNvPr>
          <p:cNvGrpSpPr/>
          <p:nvPr/>
        </p:nvGrpSpPr>
        <p:grpSpPr>
          <a:xfrm>
            <a:off x="3076393" y="1687332"/>
            <a:ext cx="2830580" cy="550069"/>
            <a:chOff x="3076393" y="1687332"/>
            <a:chExt cx="2830580" cy="55006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600526-847F-CBEC-793C-0E04FBE74ADE}"/>
                </a:ext>
              </a:extLst>
            </p:cNvPr>
            <p:cNvSpPr txBox="1"/>
            <p:nvPr/>
          </p:nvSpPr>
          <p:spPr>
            <a:xfrm>
              <a:off x="3076393" y="1837291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keyword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741AF0-5D3B-4FC0-3C92-E88AE12E25B8}"/>
                </a:ext>
              </a:extLst>
            </p:cNvPr>
            <p:cNvSpPr txBox="1"/>
            <p:nvPr/>
          </p:nvSpPr>
          <p:spPr>
            <a:xfrm>
              <a:off x="4311664" y="1687332"/>
              <a:ext cx="1595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identifier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A174279-6BF7-7F6A-F193-8F93B580ED17}"/>
              </a:ext>
            </a:extLst>
          </p:cNvPr>
          <p:cNvSpPr txBox="1"/>
          <p:nvPr/>
        </p:nvSpPr>
        <p:spPr>
          <a:xfrm>
            <a:off x="5909668" y="1414249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3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52854-6C91-84C9-B007-48A0AD7D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BC398F-18CF-ACDE-DFBE-33AD8AF9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08726-5B2D-93E9-4CC0-B78120A13BC4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58DADC-4AF3-F2C0-116D-3145C9827D99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E6D283-D81B-3F70-C46D-82D363D1CE3D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304497-15F5-16E8-A2B3-A0B538EE3EED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3D90D5-9D40-C359-C636-F7FE105D5A51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EA10B-15F3-D210-13F9-05FA99CACC64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E00B0-67D3-583F-85B4-1E6CCE46E6F9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BB5EBB-C74A-A0A1-837A-3697E258A74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43B3D2-034B-43EE-8145-FFC8EED6199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A4F89F-BA23-214D-5C34-864D0A76E47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95D709-AFB9-8DAD-ABF7-89641566073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BA8F8F6-6B36-92A3-E11D-2F318C6B501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123B2D-D0EB-AC6D-A4DD-F3FF59836F78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A190F45D-DA4F-4A45-1D41-A53F30E84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B1741FFF-7D9D-66ED-0A2F-45EBF7662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E434C9C6-2389-9BEA-0E14-67BBA1CEF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A7663AFE-77F5-D4E9-4010-ACE5EE90A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434FA1F-5EC7-94FE-8836-438EE0C4B8EC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B41E5-60FE-3E4C-3DB7-D31DF9FA95A1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167206-55DF-3D9F-8B25-CE724160FA0B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905FC46-9200-F44F-828D-1C8F35185CE5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D5C2AB-1E86-2357-5FDD-22F391E715B0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0B9302-9BE7-BAB9-9361-203AB688B075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A417EA-2C0A-D679-B158-456D7343F05B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F0A860-DCC4-A8AE-8E0B-A9F18A2AB41F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DEBBF9-C3A1-311C-955C-A388609C2DFB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DE9688-EE98-51A2-BF2B-2FFBA770FEB3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D3B6F5F-DF40-DB40-46DC-48847F9FA1F7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173D7D0F-EA10-DB10-A6B0-1B253F9B04C5}"/>
              </a:ext>
            </a:extLst>
          </p:cNvPr>
          <p:cNvSpPr/>
          <p:nvPr/>
        </p:nvSpPr>
        <p:spPr>
          <a:xfrm>
            <a:off x="4094839" y="933231"/>
            <a:ext cx="8097160" cy="4970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0B0FAEE-FF24-EC51-6DA2-1AB2CA7B55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589" y="3466527"/>
            <a:ext cx="7777439" cy="17115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383851F-B28D-5337-9E35-8E4AA67588E2}"/>
              </a:ext>
            </a:extLst>
          </p:cNvPr>
          <p:cNvSpPr/>
          <p:nvPr/>
        </p:nvSpPr>
        <p:spPr>
          <a:xfrm>
            <a:off x="4975416" y="2874987"/>
            <a:ext cx="600029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Construct AST from language grammar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F5DA79-76B2-9CE1-E6F2-BA78FB9D4E25}"/>
              </a:ext>
            </a:extLst>
          </p:cNvPr>
          <p:cNvSpPr txBox="1"/>
          <p:nvPr/>
        </p:nvSpPr>
        <p:spPr>
          <a:xfrm>
            <a:off x="5677210" y="1040709"/>
            <a:ext cx="4916731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int </a:t>
            </a:r>
            <a:r>
              <a:rPr lang="en-US" sz="2800" dirty="0" err="1">
                <a:latin typeface="Consolas" panose="020B0609020204030204" pitchFamily="49" charset="0"/>
              </a:rPr>
              <a:t>func</a:t>
            </a:r>
            <a:r>
              <a:rPr lang="en-US" sz="28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41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2FE61-EA7C-9077-DC06-E02FF387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D548B0-D40D-B654-D2AB-D556CAA4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checks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0DDCFB-12B9-9A78-D25A-5555B948EEF2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F5EFE-D23A-912E-5A6E-A746F1C71962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266089-2A8A-7417-B8DB-15330AA4F580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47F7AC-8EAB-A4CF-F175-F29D95B15E9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A4159C-9E69-7CBA-CC08-070A3D8CB5A0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64DC8-B1B4-9639-018F-A85E87C7A896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1CCB12E-50FD-A3D5-0448-074F0C46B7E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FDD055-4FBC-AFFF-B118-C3712D6B0F7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FA3E91-3E26-2A48-CA7D-0357E31A980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98C411-A726-F4A1-18B9-53273B6A6BF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A0D1B-8212-2C40-C77D-07551BE58E9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54F1BA-DEC0-41DD-F66D-8B198A3E2D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A7C6E5-3491-7A33-96E7-98669E53322B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B45C8C97-C285-5801-323D-A229FDACA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DC77C3CF-275A-22B7-B034-A652618A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9037D97-F1E0-BCD2-5058-B252A0CD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7A204F06-4897-83C1-CB1F-23E4B5760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F8EFBC-3597-F7E0-A612-1A55CF8109AA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382F7C-052F-D22C-E544-1B82BD0BF574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FA9AE7-EB81-4A69-412E-8A980E0333C5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2294255-B10E-47B8-1ECA-91852A702C2A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0F3DB4-04E9-D78D-2BA0-575418333A96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5CDFDA-B1E8-14CF-D421-51F87828781F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00E634-1710-9F60-275C-9197D80124FB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DE498D-C4AD-796B-AE3F-A4F115C8083A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4FDB78-4D1E-54F6-94C2-59B89027E56B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09D37-AE45-A4B7-E035-736AF9265C39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C0337A-0454-63CF-0CF7-19896B4B847B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A91FF-3756-B44A-A90E-7EAEAA0D15C3}"/>
              </a:ext>
            </a:extLst>
          </p:cNvPr>
          <p:cNvSpPr/>
          <p:nvPr/>
        </p:nvSpPr>
        <p:spPr>
          <a:xfrm>
            <a:off x="6095999" y="933231"/>
            <a:ext cx="6095999" cy="49705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80477-6F9D-6A56-6860-F725E8FB489F}"/>
              </a:ext>
            </a:extLst>
          </p:cNvPr>
          <p:cNvSpPr txBox="1"/>
          <p:nvPr/>
        </p:nvSpPr>
        <p:spPr>
          <a:xfrm>
            <a:off x="6777633" y="1114932"/>
            <a:ext cx="4275529" cy="25545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struct S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struct S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145747A-A158-0907-84EC-F1054C6CA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238" y="4560279"/>
            <a:ext cx="9598783" cy="110072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5C80C18-D81B-DCE3-F20F-E614B6AA3CCA}"/>
              </a:ext>
            </a:extLst>
          </p:cNvPr>
          <p:cNvSpPr/>
          <p:nvPr/>
        </p:nvSpPr>
        <p:spPr>
          <a:xfrm>
            <a:off x="9027495" y="2528841"/>
            <a:ext cx="1648208" cy="5252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2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5A187-4390-6560-811C-9A16F242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5A89C2-10BB-AC26-F8D0-8F7C6B52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DEFD94-CEF1-5E30-E836-50A8E113B20A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8C95AC-6458-0AAF-77E0-CD92F0EFD4B4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84FA4E-9930-3CDA-F3FF-B2CB9532942F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6E2FB7-53FE-539E-F1B1-601845BAC4B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3356D1-09E5-1B9D-1FCB-32919FB554D9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17A81F-DA7F-BA62-662A-D81EDF3F6153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586FE2-6DE3-36EF-F2D3-488244BBB37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C63FF4-BB3D-F17B-7498-3E8CC385C9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24DBA37-00C8-56D0-39A4-EDE933B36EF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9EC71C-0BD5-2F02-ABE5-08E410532B5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F70BE4-115E-D09B-D2F8-5725C254B04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DC3DB2-EFEC-5602-2CC4-9DB93A8B633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C0FCC19-9F88-C6F4-0045-3A93576EBE7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35E85B20-726E-2A8F-78B3-D33AE0E8D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5ACBE26A-AF12-752B-3F0E-19CFA0F7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F8C16421-C22F-0FBF-255E-8BBF99321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BA3636A9-1D78-B2BC-BE25-BFF51F0AA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E2D2EEE-89F9-F082-156D-00EB793FAAC4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853885-77F5-9C4C-764E-F3DCA598A7F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29BA88-ED67-8261-CAEA-90080B814274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256EE35-74F0-B9E9-8E22-950CEBF167F0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19E5E35-5807-2C4B-EE37-74FF9AD541F2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66A3AC-D6CA-33E5-C929-EF9E154C821E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306BB9F-ABA5-3AE5-F95C-8F8FCB0DF6E9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8A149B-04D9-5F7A-7CF3-4D57F120F0EF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AB12CA-2DB4-C0A7-221A-CB1A874CFC0D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EEA91F-86E2-F9DB-48F1-6BE1948FBB31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A11340A-971D-C62E-5489-E24EFBB73626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C86A8D-6BA4-94DA-E1E4-F9C534D6034B}"/>
              </a:ext>
            </a:extLst>
          </p:cNvPr>
          <p:cNvGrpSpPr/>
          <p:nvPr/>
        </p:nvGrpSpPr>
        <p:grpSpPr>
          <a:xfrm>
            <a:off x="7255636" y="999467"/>
            <a:ext cx="1789914" cy="2300580"/>
            <a:chOff x="7255636" y="999467"/>
            <a:chExt cx="1789914" cy="23005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5891408-7860-21F6-2A9C-6F4F66F9215B}"/>
                </a:ext>
              </a:extLst>
            </p:cNvPr>
            <p:cNvCxnSpPr>
              <a:cxnSpLocks/>
            </p:cNvCxnSpPr>
            <p:nvPr/>
          </p:nvCxnSpPr>
          <p:spPr>
            <a:xfrm>
              <a:off x="8139771" y="1438206"/>
              <a:ext cx="0" cy="1861841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C23ADB-8C00-C747-A6E0-C8053FD90F27}"/>
                </a:ext>
              </a:extLst>
            </p:cNvPr>
            <p:cNvSpPr txBox="1"/>
            <p:nvPr/>
          </p:nvSpPr>
          <p:spPr>
            <a:xfrm>
              <a:off x="7255636" y="999467"/>
              <a:ext cx="1789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High-level IR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D703243-B288-7730-A29E-B904B83E5F71}"/>
              </a:ext>
            </a:extLst>
          </p:cNvPr>
          <p:cNvGrpSpPr/>
          <p:nvPr/>
        </p:nvGrpSpPr>
        <p:grpSpPr>
          <a:xfrm>
            <a:off x="9414581" y="976541"/>
            <a:ext cx="1716432" cy="2299648"/>
            <a:chOff x="9414581" y="976541"/>
            <a:chExt cx="1716432" cy="229964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3A0BB23-6C3A-C2A5-7EA2-54D68C8795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797" y="1400359"/>
              <a:ext cx="0" cy="1875830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10B2561-AEDE-71E3-0795-5ECA28E74066}"/>
                </a:ext>
              </a:extLst>
            </p:cNvPr>
            <p:cNvSpPr txBox="1"/>
            <p:nvPr/>
          </p:nvSpPr>
          <p:spPr>
            <a:xfrm>
              <a:off x="9414581" y="976541"/>
              <a:ext cx="1716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Low-level 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A3AE-BEF0-4CA2-0309-525D675F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0C7FF-3E7B-3E83-46CB-D1ED249B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E32CA-73CE-B408-8017-34C6A0D7A3D5}"/>
              </a:ext>
            </a:extLst>
          </p:cNvPr>
          <p:cNvSpPr txBox="1"/>
          <p:nvPr/>
        </p:nvSpPr>
        <p:spPr>
          <a:xfrm>
            <a:off x="764201" y="899110"/>
            <a:ext cx="10889520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; Function </a:t>
            </a:r>
            <a:r>
              <a:rPr lang="en-US" sz="2400" dirty="0" err="1">
                <a:latin typeface="Consolas" panose="020B0609020204030204" pitchFamily="49" charset="0"/>
              </a:rPr>
              <a:t>Attrs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nounwind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uwtable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define </a:t>
            </a:r>
            <a:r>
              <a:rPr lang="en-US" sz="2400" dirty="0" err="1">
                <a:latin typeface="Consolas" panose="020B0609020204030204" pitchFamily="49" charset="0"/>
              </a:rPr>
              <a:t>dso_local</a:t>
            </a:r>
            <a:r>
              <a:rPr lang="en-US" sz="2400" dirty="0">
                <a:latin typeface="Consolas" panose="020B0609020204030204" pitchFamily="49" charset="0"/>
              </a:rPr>
              <a:t> i32 @func(i32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%a, 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i32 %a,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i32 %b,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%0 = load i32,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%1 = load i32,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%add = add </a:t>
            </a:r>
            <a:r>
              <a:rPr lang="en-US" sz="2400" dirty="0" err="1">
                <a:latin typeface="Consolas" panose="020B0609020204030204" pitchFamily="49" charset="0"/>
              </a:rPr>
              <a:t>nsw</a:t>
            </a:r>
            <a:r>
              <a:rPr lang="en-US" sz="24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E681B-77DF-4C86-0ADE-F30746380D60}"/>
              </a:ext>
            </a:extLst>
          </p:cNvPr>
          <p:cNvSpPr txBox="1"/>
          <p:nvPr/>
        </p:nvSpPr>
        <p:spPr>
          <a:xfrm>
            <a:off x="7421276" y="3854066"/>
            <a:ext cx="41335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Explicit storing arguments to stack locations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7C5658-2D38-7518-EB1E-64DE6E03670D}"/>
              </a:ext>
            </a:extLst>
          </p:cNvPr>
          <p:cNvSpPr/>
          <p:nvPr/>
        </p:nvSpPr>
        <p:spPr>
          <a:xfrm>
            <a:off x="5384856" y="1301780"/>
            <a:ext cx="240024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DDB299-A1F4-A83B-4089-12E88AB24D2D}"/>
              </a:ext>
            </a:extLst>
          </p:cNvPr>
          <p:cNvSpPr/>
          <p:nvPr/>
        </p:nvSpPr>
        <p:spPr>
          <a:xfrm>
            <a:off x="1104956" y="2019301"/>
            <a:ext cx="51434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E3CC8-0B7A-4C34-D224-2DD566B8C3D1}"/>
              </a:ext>
            </a:extLst>
          </p:cNvPr>
          <p:cNvSpPr/>
          <p:nvPr/>
        </p:nvSpPr>
        <p:spPr>
          <a:xfrm>
            <a:off x="1104956" y="2764749"/>
            <a:ext cx="618932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9A8AF-7558-AA26-62E1-19323F5B0DA5}"/>
              </a:ext>
            </a:extLst>
          </p:cNvPr>
          <p:cNvSpPr txBox="1"/>
          <p:nvPr/>
        </p:nvSpPr>
        <p:spPr>
          <a:xfrm>
            <a:off x="7857591" y="1868757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017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200BB-EF11-EE33-1F29-89497BA8E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F217A0-EF7B-7C3F-A245-DF54D17D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93AA9-5FC6-8BC8-C65B-454D34833B84}"/>
              </a:ext>
            </a:extLst>
          </p:cNvPr>
          <p:cNvSpPr txBox="1"/>
          <p:nvPr/>
        </p:nvSpPr>
        <p:spPr>
          <a:xfrm>
            <a:off x="764201" y="899110"/>
            <a:ext cx="10889520" cy="45243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; Function </a:t>
            </a:r>
            <a:r>
              <a:rPr lang="en-US" sz="2400" dirty="0" err="1">
                <a:latin typeface="Consolas" panose="020B0609020204030204" pitchFamily="49" charset="0"/>
              </a:rPr>
              <a:t>Attrs</a:t>
            </a:r>
            <a:r>
              <a:rPr lang="en-US" sz="2400" dirty="0">
                <a:latin typeface="Consolas" panose="020B0609020204030204" pitchFamily="49" charset="0"/>
              </a:rPr>
              <a:t>: </a:t>
            </a:r>
            <a:r>
              <a:rPr lang="en-US" sz="2400" dirty="0" err="1">
                <a:latin typeface="Consolas" panose="020B0609020204030204" pitchFamily="49" charset="0"/>
              </a:rPr>
              <a:t>nounwind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uwtable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define </a:t>
            </a:r>
            <a:r>
              <a:rPr lang="en-US" sz="2400" dirty="0" err="1">
                <a:latin typeface="Consolas" panose="020B0609020204030204" pitchFamily="49" charset="0"/>
              </a:rPr>
              <a:t>dso_local</a:t>
            </a:r>
            <a:r>
              <a:rPr lang="en-US" sz="2400" dirty="0">
                <a:latin typeface="Consolas" panose="020B0609020204030204" pitchFamily="49" charset="0"/>
              </a:rPr>
              <a:t> i32 @func(i32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%a, i32 </a:t>
            </a:r>
            <a:r>
              <a:rPr lang="en-US" sz="2400" dirty="0" err="1">
                <a:latin typeface="Consolas" panose="020B0609020204030204" pitchFamily="49" charset="0"/>
              </a:rPr>
              <a:t>noundef</a:t>
            </a:r>
            <a:r>
              <a:rPr lang="en-US" sz="24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alloca</a:t>
            </a:r>
            <a:r>
              <a:rPr lang="en-US" sz="24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i32 %a,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store i32 %b,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%0 = load i32, i32* %</a:t>
            </a:r>
            <a:r>
              <a:rPr lang="en-US" sz="2400" dirty="0" err="1">
                <a:latin typeface="Consolas" panose="020B0609020204030204" pitchFamily="49" charset="0"/>
              </a:rPr>
              <a:t>a.addr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%1 = load i32, i32* %</a:t>
            </a:r>
            <a:r>
              <a:rPr lang="en-US" sz="2400" dirty="0" err="1">
                <a:latin typeface="Consolas" panose="020B0609020204030204" pitchFamily="49" charset="0"/>
              </a:rPr>
              <a:t>b.addr</a:t>
            </a:r>
            <a:r>
              <a:rPr lang="en-US" sz="24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%add = add </a:t>
            </a:r>
            <a:r>
              <a:rPr lang="en-US" sz="2400" dirty="0" err="1">
                <a:latin typeface="Consolas" panose="020B0609020204030204" pitchFamily="49" charset="0"/>
              </a:rPr>
              <a:t>nsw</a:t>
            </a:r>
            <a:r>
              <a:rPr lang="en-US" sz="24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4D96-88A1-E906-8FCB-BEB6F0B31044}"/>
              </a:ext>
            </a:extLst>
          </p:cNvPr>
          <p:cNvSpPr txBox="1"/>
          <p:nvPr/>
        </p:nvSpPr>
        <p:spPr>
          <a:xfrm>
            <a:off x="7857591" y="1988272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1B806-4713-3F54-8775-F78D715248A4}"/>
              </a:ext>
            </a:extLst>
          </p:cNvPr>
          <p:cNvSpPr/>
          <p:nvPr/>
        </p:nvSpPr>
        <p:spPr>
          <a:xfrm>
            <a:off x="8906150" y="2315143"/>
            <a:ext cx="120304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9516C-C425-836B-CF07-3928BBB35627}"/>
              </a:ext>
            </a:extLst>
          </p:cNvPr>
          <p:cNvSpPr/>
          <p:nvPr/>
        </p:nvSpPr>
        <p:spPr>
          <a:xfrm>
            <a:off x="1095650" y="3512102"/>
            <a:ext cx="6295749" cy="111069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6E5D43-AB92-1A1C-D545-9CF422828633}"/>
              </a:ext>
            </a:extLst>
          </p:cNvPr>
          <p:cNvSpPr txBox="1"/>
          <p:nvPr/>
        </p:nvSpPr>
        <p:spPr>
          <a:xfrm>
            <a:off x="7584597" y="3330806"/>
            <a:ext cx="413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Explicit </a:t>
            </a:r>
            <a:r>
              <a:rPr lang="en-US" sz="2800" b="1" i="1" dirty="0" err="1"/>
              <a:t>lvalue</a:t>
            </a:r>
            <a:r>
              <a:rPr lang="en-US" sz="2800" b="1" i="1" dirty="0"/>
              <a:t> stores</a:t>
            </a:r>
          </a:p>
        </p:txBody>
      </p:sp>
    </p:spTree>
    <p:extLst>
      <p:ext uri="{BB962C8B-B14F-4D97-AF65-F5344CB8AC3E}">
        <p14:creationId xmlns:p14="http://schemas.microsoft.com/office/powerpoint/2010/main" val="70256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7253-BEC5-4025-ECDA-9D6AD5D63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41984A-64FE-AA2F-E8CA-9A763A0BA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B549C-E709-BEB8-3335-FB6F2B5FCB15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Lexical Analyzer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74D3F-98DE-D361-A50D-EFBD3322708C}"/>
              </a:ext>
            </a:extLst>
          </p:cNvPr>
          <p:cNvSpPr/>
          <p:nvPr/>
        </p:nvSpPr>
        <p:spPr>
          <a:xfrm>
            <a:off x="223629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Syntax Analyzer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C0B4E-3165-1670-D802-22211AEB12B6}"/>
              </a:ext>
            </a:extLst>
          </p:cNvPr>
          <p:cNvSpPr/>
          <p:nvPr/>
        </p:nvSpPr>
        <p:spPr>
          <a:xfrm>
            <a:off x="4252669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Semantic Analyzer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23F36-2090-CCA4-046A-EFD9C5731FA7}"/>
              </a:ext>
            </a:extLst>
          </p:cNvPr>
          <p:cNvSpPr/>
          <p:nvPr/>
        </p:nvSpPr>
        <p:spPr>
          <a:xfrm>
            <a:off x="631593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Intermediate Code Generation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BC152-5436-B4F0-EF0A-47061953422E}"/>
              </a:ext>
            </a:extLst>
          </p:cNvPr>
          <p:cNvSpPr/>
          <p:nvPr/>
        </p:nvSpPr>
        <p:spPr>
          <a:xfrm>
            <a:off x="8332301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Code Optimizer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5B27BD-3E06-5F47-2529-233C79C45F85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Target Code Generation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F87CDF-B43F-2265-E635-EC47C21B46B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1896330" y="3300047"/>
            <a:ext cx="3399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5004B-CE4C-FC01-85B0-81387DC30EF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889253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8700D9-D7C9-73AD-961B-0B2333F223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905623" y="3300047"/>
            <a:ext cx="4103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88B27D-524A-62DA-BF03-5828D61F60EE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7968885" y="3300047"/>
            <a:ext cx="3634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3F8EAAF-C64B-E996-01BC-7E7FAD9E826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985255" y="3300047"/>
            <a:ext cx="4530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82888B-1514-3406-AF1D-854EC127340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19B72-D0C4-70FD-13B9-D0FB0E1F3AB1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E7445BA9-F0AB-1036-CD65-69C4805B0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C29CB828-E9CE-5AD6-0826-924EBEEAD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3DB6780-D862-2459-8E83-0540863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1C98F2F2-6D93-AAB7-76D6-D8CA3A3B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CED136-03BD-596D-EA4D-37EE2DD642EE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C9B695-D46A-2E9F-3698-669E2C3D97AD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657D2-A05F-5AEE-9515-DD08BD52B008}"/>
              </a:ext>
            </a:extLst>
          </p:cNvPr>
          <p:cNvGrpSpPr/>
          <p:nvPr/>
        </p:nvGrpSpPr>
        <p:grpSpPr>
          <a:xfrm>
            <a:off x="117231" y="2091035"/>
            <a:ext cx="7983413" cy="2152719"/>
            <a:chOff x="117231" y="2091035"/>
            <a:chExt cx="7983413" cy="215271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78D988A-DE86-9B98-A9C5-A21FA7988575}"/>
                </a:ext>
              </a:extLst>
            </p:cNvPr>
            <p:cNvSpPr/>
            <p:nvPr/>
          </p:nvSpPr>
          <p:spPr>
            <a:xfrm>
              <a:off x="117231" y="2532185"/>
              <a:ext cx="7983413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BED8DF-8D05-0D08-1F37-527D080A3081}"/>
                </a:ext>
              </a:extLst>
            </p:cNvPr>
            <p:cNvSpPr txBox="1"/>
            <p:nvPr/>
          </p:nvSpPr>
          <p:spPr>
            <a:xfrm>
              <a:off x="2599715" y="2091035"/>
              <a:ext cx="14291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Front-end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4AFA78A-881C-29FC-8F0F-BA88C8E7D9E7}"/>
              </a:ext>
            </a:extLst>
          </p:cNvPr>
          <p:cNvGrpSpPr/>
          <p:nvPr/>
        </p:nvGrpSpPr>
        <p:grpSpPr>
          <a:xfrm>
            <a:off x="8226789" y="2091034"/>
            <a:ext cx="1984011" cy="2152719"/>
            <a:chOff x="8226789" y="2091034"/>
            <a:chExt cx="1984011" cy="215271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B0C7370-EAC4-CCA5-6FE0-35C5A5B2A47E}"/>
                </a:ext>
              </a:extLst>
            </p:cNvPr>
            <p:cNvSpPr/>
            <p:nvPr/>
          </p:nvSpPr>
          <p:spPr>
            <a:xfrm>
              <a:off x="8226789" y="2532184"/>
              <a:ext cx="1984011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398E297-58A7-7CA4-3F54-6BC373C44F45}"/>
                </a:ext>
              </a:extLst>
            </p:cNvPr>
            <p:cNvSpPr txBox="1"/>
            <p:nvPr/>
          </p:nvSpPr>
          <p:spPr>
            <a:xfrm>
              <a:off x="8394690" y="2091034"/>
              <a:ext cx="1648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Middle-end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83040F-E4D3-438E-0983-B1679174BC2D}"/>
              </a:ext>
            </a:extLst>
          </p:cNvPr>
          <p:cNvGrpSpPr/>
          <p:nvPr/>
        </p:nvGrpSpPr>
        <p:grpSpPr>
          <a:xfrm>
            <a:off x="10272797" y="2067176"/>
            <a:ext cx="1919204" cy="2176576"/>
            <a:chOff x="10272797" y="2067176"/>
            <a:chExt cx="1919204" cy="217657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B753FA-17CB-9BE2-8870-5F4D61263D2C}"/>
                </a:ext>
              </a:extLst>
            </p:cNvPr>
            <p:cNvSpPr/>
            <p:nvPr/>
          </p:nvSpPr>
          <p:spPr>
            <a:xfrm>
              <a:off x="10272797" y="2532183"/>
              <a:ext cx="1919204" cy="171156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dash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BCBA5EF-2A32-CDE7-E7FF-BF0A8EEC3FBF}"/>
                </a:ext>
              </a:extLst>
            </p:cNvPr>
            <p:cNvSpPr txBox="1"/>
            <p:nvPr/>
          </p:nvSpPr>
          <p:spPr>
            <a:xfrm>
              <a:off x="10550962" y="2067176"/>
              <a:ext cx="136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Back-end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016D90-DC7C-1BB6-7CA3-FCDBB38EE964}"/>
              </a:ext>
            </a:extLst>
          </p:cNvPr>
          <p:cNvGrpSpPr/>
          <p:nvPr/>
        </p:nvGrpSpPr>
        <p:grpSpPr>
          <a:xfrm>
            <a:off x="7255636" y="999467"/>
            <a:ext cx="1789914" cy="2300580"/>
            <a:chOff x="7255636" y="999467"/>
            <a:chExt cx="1789914" cy="230058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E88C889-5713-CB3D-4DCA-526C5F5F38BE}"/>
                </a:ext>
              </a:extLst>
            </p:cNvPr>
            <p:cNvCxnSpPr>
              <a:cxnSpLocks/>
            </p:cNvCxnSpPr>
            <p:nvPr/>
          </p:nvCxnSpPr>
          <p:spPr>
            <a:xfrm>
              <a:off x="8139771" y="1438206"/>
              <a:ext cx="0" cy="1861841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10EB7A5-A8F8-E258-2BE6-B2980FC296E2}"/>
                </a:ext>
              </a:extLst>
            </p:cNvPr>
            <p:cNvSpPr txBox="1"/>
            <p:nvPr/>
          </p:nvSpPr>
          <p:spPr>
            <a:xfrm>
              <a:off x="7255636" y="999467"/>
              <a:ext cx="1789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High-level IR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8D077B-F180-AB98-48F2-995A72C843E9}"/>
              </a:ext>
            </a:extLst>
          </p:cNvPr>
          <p:cNvGrpSpPr/>
          <p:nvPr/>
        </p:nvGrpSpPr>
        <p:grpSpPr>
          <a:xfrm>
            <a:off x="9414581" y="976541"/>
            <a:ext cx="1716432" cy="2299648"/>
            <a:chOff x="9414581" y="976541"/>
            <a:chExt cx="1716432" cy="229964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EDC2368-93AF-3A6C-34E1-89882DD13B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72797" y="1400359"/>
              <a:ext cx="0" cy="1875830"/>
            </a:xfrm>
            <a:prstGeom prst="straightConnector1">
              <a:avLst/>
            </a:prstGeom>
            <a:ln w="31750"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A66810-C11A-F3FD-8081-71AECBCF9D8D}"/>
                </a:ext>
              </a:extLst>
            </p:cNvPr>
            <p:cNvSpPr txBox="1"/>
            <p:nvPr/>
          </p:nvSpPr>
          <p:spPr>
            <a:xfrm>
              <a:off x="9414581" y="976541"/>
              <a:ext cx="1716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/>
                <a:t>Low-level IR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09D8BB4-4FB3-5EC5-D5C2-B94D3591E625}"/>
              </a:ext>
            </a:extLst>
          </p:cNvPr>
          <p:cNvSpPr txBox="1"/>
          <p:nvPr/>
        </p:nvSpPr>
        <p:spPr>
          <a:xfrm>
            <a:off x="8286381" y="4329446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3102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D85CE-457C-00EC-A2CC-FE90EBBFA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Tapti Palit</a:t>
            </a:r>
          </a:p>
          <a:p>
            <a:pPr lvl="1"/>
            <a:r>
              <a:rPr lang="en-US" dirty="0"/>
              <a:t>Joined UC Davis in July 2024</a:t>
            </a:r>
          </a:p>
          <a:p>
            <a:pPr lvl="1"/>
            <a:r>
              <a:rPr lang="en-US" dirty="0"/>
              <a:t>Postdoc @ Purdue University, Ph.D. @ Stony Brook University</a:t>
            </a:r>
          </a:p>
          <a:p>
            <a:pPr lvl="1"/>
            <a:r>
              <a:rPr lang="en-US" dirty="0"/>
              <a:t>Research interests: program analysis, software security, systems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tpalit@ucdavis.edu</a:t>
            </a:r>
            <a:endParaRPr lang="en-US" dirty="0"/>
          </a:p>
          <a:p>
            <a:r>
              <a:rPr lang="en-US" dirty="0"/>
              <a:t>Office: Academic Surge 2087</a:t>
            </a:r>
          </a:p>
          <a:p>
            <a:r>
              <a:rPr lang="en-US" dirty="0"/>
              <a:t>Office hours: Wednesday 1 – 2 PM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E2D2F2-349D-02AE-3B0D-BEEE70D31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370691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9E85-A392-B16F-A850-B8935D48A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AAD5A2-3AFF-A8B3-38B3-F762957B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C30ED-6F53-C097-D830-241CFA30E5C1}"/>
              </a:ext>
            </a:extLst>
          </p:cNvPr>
          <p:cNvSpPr txBox="1"/>
          <p:nvPr/>
        </p:nvSpPr>
        <p:spPr>
          <a:xfrm>
            <a:off x="112631" y="1254710"/>
            <a:ext cx="11966737" cy="32316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700" dirty="0" err="1">
                <a:latin typeface="Consolas" panose="020B0609020204030204" pitchFamily="49" charset="0"/>
              </a:rPr>
              <a:t>machineFunctionInfo</a:t>
            </a:r>
            <a:r>
              <a:rPr lang="en-US" sz="1700" dirty="0">
                <a:latin typeface="Consolas" panose="020B0609020204030204" pitchFamily="49" charset="0"/>
              </a:rPr>
              <a:t>: {}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body:             | </a:t>
            </a:r>
            <a:br>
              <a:rPr lang="en-US" sz="1700" dirty="0">
                <a:latin typeface="Consolas" panose="020B0609020204030204" pitchFamily="49" charset="0"/>
              </a:rPr>
            </a:br>
            <a:r>
              <a:rPr lang="en-US" sz="1700" dirty="0">
                <a:latin typeface="Consolas" panose="020B0609020204030204" pitchFamily="49" charset="0"/>
              </a:rPr>
              <a:t>bb.0.entry: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</a:t>
            </a:r>
            <a:r>
              <a:rPr lang="en-US" sz="1700" dirty="0" err="1">
                <a:latin typeface="Consolas" panose="020B0609020204030204" pitchFamily="49" charset="0"/>
              </a:rPr>
              <a:t>liveins</a:t>
            </a:r>
            <a:r>
              <a:rPr lang="en-US" sz="1700" dirty="0">
                <a:latin typeface="Consolas" panose="020B0609020204030204" pitchFamily="49" charset="0"/>
              </a:rPr>
              <a:t>: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,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 = KILL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, implicit-def $</a:t>
            </a:r>
            <a:r>
              <a:rPr lang="en-US" sz="1700" dirty="0" err="1">
                <a:latin typeface="Consolas" panose="020B0609020204030204" pitchFamily="49" charset="0"/>
              </a:rPr>
              <a:t>rsi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 = KILL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, implicit-def $</a:t>
            </a:r>
            <a:r>
              <a:rPr lang="en-US" sz="1700" dirty="0" err="1">
                <a:latin typeface="Consolas" panose="020B0609020204030204" pitchFamily="49" charset="0"/>
              </a:rPr>
              <a:t>rdi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MOV32mr %stack.0.a.addr, 1,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renamable $</a:t>
            </a:r>
            <a:r>
              <a:rPr lang="en-US" sz="1700" dirty="0" err="1">
                <a:latin typeface="Consolas" panose="020B0609020204030204" pitchFamily="49" charset="0"/>
              </a:rPr>
              <a:t>edi</a:t>
            </a:r>
            <a:r>
              <a:rPr lang="en-US" sz="1700" dirty="0">
                <a:latin typeface="Consolas" panose="020B0609020204030204" pitchFamily="49" charset="0"/>
              </a:rPr>
              <a:t> :: (store (s32) into %</a:t>
            </a:r>
            <a:r>
              <a:rPr lang="en-US" sz="1700" dirty="0" err="1">
                <a:latin typeface="Consolas" panose="020B0609020204030204" pitchFamily="49" charset="0"/>
              </a:rPr>
              <a:t>ir.a.addr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MOV32mr %stack.1.b.addr, 1,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r>
              <a:rPr lang="en-US" sz="1700" dirty="0">
                <a:latin typeface="Consolas" panose="020B0609020204030204" pitchFamily="49" charset="0"/>
              </a:rPr>
              <a:t>, renamable $</a:t>
            </a:r>
            <a:r>
              <a:rPr lang="en-US" sz="1700" dirty="0" err="1">
                <a:latin typeface="Consolas" panose="020B0609020204030204" pitchFamily="49" charset="0"/>
              </a:rPr>
              <a:t>esi</a:t>
            </a:r>
            <a:r>
              <a:rPr lang="en-US" sz="1700" dirty="0">
                <a:latin typeface="Consolas" panose="020B0609020204030204" pitchFamily="49" charset="0"/>
              </a:rPr>
              <a:t> :: (store (s32) into %</a:t>
            </a:r>
            <a:r>
              <a:rPr lang="en-US" sz="1700" dirty="0" err="1">
                <a:latin typeface="Consolas" panose="020B0609020204030204" pitchFamily="49" charset="0"/>
              </a:rPr>
              <a:t>ir.b.addr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700" dirty="0">
                <a:latin typeface="Consolas" panose="020B0609020204030204" pitchFamily="49" charset="0"/>
              </a:rPr>
              <a:t>    renamable $</a:t>
            </a:r>
            <a:r>
              <a:rPr lang="en-US" sz="1700" dirty="0" err="1">
                <a:latin typeface="Consolas" panose="020B0609020204030204" pitchFamily="49" charset="0"/>
              </a:rPr>
              <a:t>eax</a:t>
            </a:r>
            <a:r>
              <a:rPr lang="en-US" sz="1700" dirty="0">
                <a:latin typeface="Consolas" panose="020B0609020204030204" pitchFamily="49" charset="0"/>
              </a:rPr>
              <a:t> = LEA64_32r killed renamable $</a:t>
            </a:r>
            <a:r>
              <a:rPr lang="en-US" sz="1700" dirty="0" err="1">
                <a:latin typeface="Consolas" panose="020B0609020204030204" pitchFamily="49" charset="0"/>
              </a:rPr>
              <a:t>rdi</a:t>
            </a:r>
            <a:r>
              <a:rPr lang="en-US" sz="1700" dirty="0">
                <a:latin typeface="Consolas" panose="020B0609020204030204" pitchFamily="49" charset="0"/>
              </a:rPr>
              <a:t>, 1, killed renamable $</a:t>
            </a:r>
            <a:r>
              <a:rPr lang="en-US" sz="1700" dirty="0" err="1">
                <a:latin typeface="Consolas" panose="020B0609020204030204" pitchFamily="49" charset="0"/>
              </a:rPr>
              <a:t>rsi</a:t>
            </a:r>
            <a:r>
              <a:rPr lang="en-US" sz="1700" dirty="0">
                <a:latin typeface="Consolas" panose="020B0609020204030204" pitchFamily="49" charset="0"/>
              </a:rPr>
              <a:t>, 0, $</a:t>
            </a:r>
            <a:r>
              <a:rPr lang="en-US" sz="1700" dirty="0" err="1">
                <a:latin typeface="Consolas" panose="020B0609020204030204" pitchFamily="49" charset="0"/>
              </a:rPr>
              <a:t>noreg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</a:rPr>
              <a:t>    RET 0, $</a:t>
            </a:r>
            <a:r>
              <a:rPr lang="en-US" sz="1700" dirty="0" err="1">
                <a:latin typeface="Consolas" panose="020B0609020204030204" pitchFamily="49" charset="0"/>
              </a:rPr>
              <a:t>eax</a:t>
            </a:r>
            <a:endParaRPr lang="en-US" sz="1700" dirty="0">
              <a:latin typeface="Consolas" panose="020B0609020204030204" pitchFamily="49" charset="0"/>
            </a:endParaRPr>
          </a:p>
          <a:p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D5CFF-2B30-8480-2FF0-1D5086971F03}"/>
              </a:ext>
            </a:extLst>
          </p:cNvPr>
          <p:cNvSpPr/>
          <p:nvPr/>
        </p:nvSpPr>
        <p:spPr>
          <a:xfrm>
            <a:off x="609600" y="3016280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656021-A4D7-B6E3-94F4-690B5127A5F5}"/>
              </a:ext>
            </a:extLst>
          </p:cNvPr>
          <p:cNvSpPr/>
          <p:nvPr/>
        </p:nvSpPr>
        <p:spPr>
          <a:xfrm>
            <a:off x="7219244" y="3012782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15786D-D170-0717-3938-489D4CD8F2AB}"/>
              </a:ext>
            </a:extLst>
          </p:cNvPr>
          <p:cNvSpPr/>
          <p:nvPr/>
        </p:nvSpPr>
        <p:spPr>
          <a:xfrm>
            <a:off x="1772355" y="3526427"/>
            <a:ext cx="97084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1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5704A-FA2A-1EC5-B962-6834501E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assembly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B77F1-96DA-EB06-B74C-1D0475E4307D}"/>
              </a:ext>
            </a:extLst>
          </p:cNvPr>
          <p:cNvSpPr txBox="1"/>
          <p:nvPr/>
        </p:nvSpPr>
        <p:spPr>
          <a:xfrm>
            <a:off x="2249017" y="1551043"/>
            <a:ext cx="7037504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700" dirty="0">
                <a:latin typeface="Consolas" panose="020B0609020204030204" pitchFamily="49" charset="0"/>
              </a:rPr>
              <a:t>0000000000000000 &lt;func&gt;: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0:   f3 0f 1e fa             endbr64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4:   8d 04 37                lea    (%rdi,%rsi,1),%eax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7:   c3                      ret</a:t>
            </a:r>
            <a:endParaRPr lang="en-US" sz="17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14D58-D9CA-19E6-78CF-3BB3DA3CD3E6}"/>
              </a:ext>
            </a:extLst>
          </p:cNvPr>
          <p:cNvSpPr txBox="1"/>
          <p:nvPr/>
        </p:nvSpPr>
        <p:spPr>
          <a:xfrm>
            <a:off x="4425244" y="3198167"/>
            <a:ext cx="314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 single x86 instruction</a:t>
            </a:r>
          </a:p>
        </p:txBody>
      </p:sp>
    </p:spTree>
    <p:extLst>
      <p:ext uri="{BB962C8B-B14F-4D97-AF65-F5344CB8AC3E}">
        <p14:creationId xmlns:p14="http://schemas.microsoft.com/office/powerpoint/2010/main" val="3267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359D-3BE9-43F5-FBA7-7EF7C0B6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3D371D-0949-2A65-C7CB-A8497E7E5D41}"/>
              </a:ext>
            </a:extLst>
          </p:cNvPr>
          <p:cNvSpPr txBox="1"/>
          <p:nvPr/>
        </p:nvSpPr>
        <p:spPr>
          <a:xfrm>
            <a:off x="3215099" y="3871409"/>
            <a:ext cx="5537093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@func(i32 </a:t>
            </a:r>
            <a:r>
              <a:rPr lang="en-US" sz="1200" dirty="0" err="1">
                <a:latin typeface="Consolas" panose="020B0609020204030204" pitchFamily="49" charset="0"/>
              </a:rPr>
              <a:t>noundef</a:t>
            </a:r>
            <a:r>
              <a:rPr lang="en-US" sz="1200" dirty="0">
                <a:latin typeface="Consolas" panose="020B0609020204030204" pitchFamily="49" charset="0"/>
              </a:rPr>
              <a:t> %a, i32 </a:t>
            </a:r>
            <a:r>
              <a:rPr lang="en-US" sz="1200" dirty="0" err="1">
                <a:latin typeface="Consolas" panose="020B0609020204030204" pitchFamily="49" charset="0"/>
              </a:rPr>
              <a:t>noundef</a:t>
            </a:r>
            <a:r>
              <a:rPr lang="en-US" sz="1200" dirty="0">
                <a:latin typeface="Consolas" panose="020B0609020204030204" pitchFamily="49" charset="0"/>
              </a:rPr>
              <a:t> %b)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i32 %a, i32*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i32 %b, i32*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%0 = load i32, i32* %</a:t>
            </a:r>
            <a:r>
              <a:rPr lang="en-US" sz="1200" dirty="0" err="1">
                <a:latin typeface="Consolas" panose="020B0609020204030204" pitchFamily="49" charset="0"/>
              </a:rPr>
              <a:t>a.addr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load i32, i32* %</a:t>
            </a:r>
            <a:r>
              <a:rPr lang="en-US" sz="1200" dirty="0" err="1">
                <a:latin typeface="Consolas" panose="020B0609020204030204" pitchFamily="49" charset="0"/>
              </a:rPr>
              <a:t>b.addr</a:t>
            </a:r>
            <a:r>
              <a:rPr lang="en-US" sz="12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%add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i32 %0, %1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i32 %add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01AC5A-4C54-9F6C-D02A-75451701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compiler stages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88EBCD-3AAB-9A65-01DE-82EBAA7FE2C3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B87F5-99E0-735B-D494-40076C2575B0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Middle-end (optimizations)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2446A9-4B69-B12E-9B4A-9EF1CCCEF886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27C24F-FED5-12F2-1688-9610DEEBB79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16BF92-14FC-ED8A-CE14-FC1806790295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9C339-9636-4CE8-BA6A-4E6236CC3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D75E5C-BFCC-0E0E-183D-E1463F14C9D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67873FAC-B056-78D5-5699-BC0ECDFAD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DCEE0C03-C655-D8E4-EA75-8FD293140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5D51390E-76F6-C9AD-C483-730ABFD88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41381C36-FA12-2AE7-409A-A878B1559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591A1EC-2631-CB6A-FC17-7429D5C7CD34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C65573-E649-E059-E546-3EE195A677E0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1D3720-FF5B-20CC-2BB9-9B3BA9635089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426C35-0904-076B-4854-20BE57BCB35B}"/>
              </a:ext>
            </a:extLst>
          </p:cNvPr>
          <p:cNvCxnSpPr>
            <a:cxnSpLocks/>
          </p:cNvCxnSpPr>
          <p:nvPr/>
        </p:nvCxnSpPr>
        <p:spPr>
          <a:xfrm>
            <a:off x="9999785" y="2627610"/>
            <a:ext cx="0" cy="672437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A169EE-32B5-97A8-79BD-76F6FA92446E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1D566F-3EDD-0677-1B2F-87C367507E31}"/>
              </a:ext>
            </a:extLst>
          </p:cNvPr>
          <p:cNvSpPr txBox="1"/>
          <p:nvPr/>
        </p:nvSpPr>
        <p:spPr>
          <a:xfrm>
            <a:off x="9141569" y="907049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27C4C-D9AC-9C73-6561-E596E78C188D}"/>
              </a:ext>
            </a:extLst>
          </p:cNvPr>
          <p:cNvSpPr txBox="1"/>
          <p:nvPr/>
        </p:nvSpPr>
        <p:spPr>
          <a:xfrm>
            <a:off x="2034431" y="703851"/>
            <a:ext cx="222368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 </a:t>
            </a:r>
            <a:r>
              <a:rPr lang="en-US" sz="1200" dirty="0" err="1">
                <a:latin typeface="Consolas" panose="020B0609020204030204" pitchFamily="49" charset="0"/>
              </a:rPr>
              <a:t>func</a:t>
            </a:r>
            <a:r>
              <a:rPr lang="en-US" sz="12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195BF4-247D-2E78-CC60-3C46E39713D2}"/>
              </a:ext>
            </a:extLst>
          </p:cNvPr>
          <p:cNvSpPr txBox="1"/>
          <p:nvPr/>
        </p:nvSpPr>
        <p:spPr>
          <a:xfrm>
            <a:off x="4780997" y="757867"/>
            <a:ext cx="7411003" cy="18697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 err="1">
                <a:latin typeface="Consolas" panose="020B0609020204030204" pitchFamily="49" charset="0"/>
              </a:rPr>
              <a:t>machineFunctionInfo</a:t>
            </a:r>
            <a:r>
              <a:rPr lang="en-US" sz="1050" dirty="0">
                <a:latin typeface="Consolas" panose="020B0609020204030204" pitchFamily="49" charset="0"/>
              </a:rPr>
              <a:t>: {} 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body:             | </a:t>
            </a:r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latin typeface="Consolas" panose="020B0609020204030204" pitchFamily="49" charset="0"/>
              </a:rPr>
              <a:t>bb.0.entry: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latin typeface="Consolas" panose="020B0609020204030204" pitchFamily="49" charset="0"/>
              </a:rPr>
              <a:t>liveins</a:t>
            </a:r>
            <a:r>
              <a:rPr lang="en-US" sz="1050" dirty="0">
                <a:latin typeface="Consolas" panose="020B0609020204030204" pitchFamily="49" charset="0"/>
              </a:rPr>
              <a:t>: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,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endParaRPr lang="en-US" sz="1050" dirty="0">
              <a:latin typeface="Consolas" panose="020B0609020204030204" pitchFamily="49" charset="0"/>
            </a:endParaRPr>
          </a:p>
          <a:p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 = KILL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, implicit-def $</a:t>
            </a:r>
            <a:r>
              <a:rPr lang="en-US" sz="1050" dirty="0" err="1">
                <a:latin typeface="Consolas" panose="020B0609020204030204" pitchFamily="49" charset="0"/>
              </a:rPr>
              <a:t>rsi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 = KILL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, implicit-def $</a:t>
            </a:r>
            <a:r>
              <a:rPr lang="en-US" sz="1050" dirty="0" err="1">
                <a:latin typeface="Consolas" panose="020B0609020204030204" pitchFamily="49" charset="0"/>
              </a:rPr>
              <a:t>rdi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MOV32mr %stack.0.a.addr, 1,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renamable $</a:t>
            </a:r>
            <a:r>
              <a:rPr lang="en-US" sz="1050" dirty="0" err="1">
                <a:latin typeface="Consolas" panose="020B0609020204030204" pitchFamily="49" charset="0"/>
              </a:rPr>
              <a:t>edi</a:t>
            </a:r>
            <a:r>
              <a:rPr lang="en-US" sz="1050" dirty="0">
                <a:latin typeface="Consolas" panose="020B0609020204030204" pitchFamily="49" charset="0"/>
              </a:rPr>
              <a:t> :: (store (s32) into %</a:t>
            </a:r>
            <a:r>
              <a:rPr lang="en-US" sz="1050" dirty="0" err="1">
                <a:latin typeface="Consolas" panose="020B0609020204030204" pitchFamily="49" charset="0"/>
              </a:rPr>
              <a:t>ir.a.addr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MOV32mr %stack.1.b.addr, 1,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r>
              <a:rPr lang="en-US" sz="1050" dirty="0">
                <a:latin typeface="Consolas" panose="020B0609020204030204" pitchFamily="49" charset="0"/>
              </a:rPr>
              <a:t>, renamable $</a:t>
            </a:r>
            <a:r>
              <a:rPr lang="en-US" sz="1050" dirty="0" err="1">
                <a:latin typeface="Consolas" panose="020B0609020204030204" pitchFamily="49" charset="0"/>
              </a:rPr>
              <a:t>esi</a:t>
            </a:r>
            <a:r>
              <a:rPr lang="en-US" sz="1050" dirty="0">
                <a:latin typeface="Consolas" panose="020B0609020204030204" pitchFamily="49" charset="0"/>
              </a:rPr>
              <a:t> :: (store (s32) into %</a:t>
            </a:r>
            <a:r>
              <a:rPr lang="en-US" sz="1050" dirty="0" err="1">
                <a:latin typeface="Consolas" panose="020B0609020204030204" pitchFamily="49" charset="0"/>
              </a:rPr>
              <a:t>ir.b.addr</a:t>
            </a:r>
            <a:r>
              <a:rPr lang="en-US" sz="1050" dirty="0">
                <a:latin typeface="Consolas" panose="020B0609020204030204" pitchFamily="49" charset="0"/>
              </a:rPr>
              <a:t>)</a:t>
            </a:r>
          </a:p>
          <a:p>
            <a:r>
              <a:rPr lang="en-US" sz="1050" dirty="0">
                <a:latin typeface="Consolas" panose="020B0609020204030204" pitchFamily="49" charset="0"/>
              </a:rPr>
              <a:t>    renamable $</a:t>
            </a:r>
            <a:r>
              <a:rPr lang="en-US" sz="1050" dirty="0" err="1">
                <a:latin typeface="Consolas" panose="020B0609020204030204" pitchFamily="49" charset="0"/>
              </a:rPr>
              <a:t>eax</a:t>
            </a:r>
            <a:r>
              <a:rPr lang="en-US" sz="1050" dirty="0">
                <a:latin typeface="Consolas" panose="020B0609020204030204" pitchFamily="49" charset="0"/>
              </a:rPr>
              <a:t> = LEA64_32r killed renamable $</a:t>
            </a:r>
            <a:r>
              <a:rPr lang="en-US" sz="1050" dirty="0" err="1">
                <a:latin typeface="Consolas" panose="020B0609020204030204" pitchFamily="49" charset="0"/>
              </a:rPr>
              <a:t>rdi</a:t>
            </a:r>
            <a:r>
              <a:rPr lang="en-US" sz="1050" dirty="0">
                <a:latin typeface="Consolas" panose="020B0609020204030204" pitchFamily="49" charset="0"/>
              </a:rPr>
              <a:t>, 1, killed renamable $</a:t>
            </a:r>
            <a:r>
              <a:rPr lang="en-US" sz="1050" dirty="0" err="1">
                <a:latin typeface="Consolas" panose="020B0609020204030204" pitchFamily="49" charset="0"/>
              </a:rPr>
              <a:t>rsi</a:t>
            </a:r>
            <a:r>
              <a:rPr lang="en-US" sz="1050" dirty="0">
                <a:latin typeface="Consolas" panose="020B0609020204030204" pitchFamily="49" charset="0"/>
              </a:rPr>
              <a:t>, 0, $</a:t>
            </a:r>
            <a:r>
              <a:rPr lang="en-US" sz="1050" dirty="0" err="1">
                <a:latin typeface="Consolas" panose="020B0609020204030204" pitchFamily="49" charset="0"/>
              </a:rPr>
              <a:t>noreg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latin typeface="Consolas" panose="020B0609020204030204" pitchFamily="49" charset="0"/>
              </a:rPr>
              <a:t>    RET 0, $</a:t>
            </a:r>
            <a:r>
              <a:rPr lang="en-US" sz="1050" dirty="0" err="1">
                <a:latin typeface="Consolas" panose="020B0609020204030204" pitchFamily="49" charset="0"/>
              </a:rPr>
              <a:t>eax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15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1199A-F82C-DC84-1BDC-86B7A8C9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E163802-4E68-EF89-FA99-6B7442AA9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150423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1, 2, </a:t>
                      </a:r>
                      <a:r>
                        <a:rPr lang="en-US" sz="2400" b="1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35B9FAE-41DB-A3B0-03E5-C38E6942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2863818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B3030-2D4D-1C2B-4DA6-8AF46B59B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52D90A-EBDF-CE54-EDDF-AEC9820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0DB9AF-DF04-446E-0AA6-275D4E33E86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Dead code elimination – remove unused computations</a:t>
            </a:r>
          </a:p>
          <a:p>
            <a:r>
              <a:rPr lang="en-US" b="1" i="1" dirty="0"/>
              <a:t>Are there any unused computations in the example?</a:t>
            </a:r>
          </a:p>
          <a:p>
            <a:r>
              <a:rPr lang="en-US" dirty="0"/>
              <a:t>Yes, int p = a – b; is unused and can be removed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3142B-BFC8-77D5-5D6E-633E6789FB2B}"/>
              </a:ext>
            </a:extLst>
          </p:cNvPr>
          <p:cNvSpPr txBox="1"/>
          <p:nvPr/>
        </p:nvSpPr>
        <p:spPr>
          <a:xfrm>
            <a:off x="7569200" y="1026543"/>
            <a:ext cx="152400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0;</a:t>
            </a:r>
          </a:p>
        </p:txBody>
      </p:sp>
    </p:spTree>
    <p:extLst>
      <p:ext uri="{BB962C8B-B14F-4D97-AF65-F5344CB8AC3E}">
        <p14:creationId xmlns:p14="http://schemas.microsoft.com/office/powerpoint/2010/main" val="288810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14C2-84E5-9FEA-D4CF-0C8A7B6E5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5024C-C2EA-E876-C3E8-66CDAC73B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while (a-- &gt; 0) {</a:t>
            </a:r>
          </a:p>
          <a:p>
            <a:r>
              <a:rPr lang="en-US" dirty="0"/>
              <a:t>		if (a &gt; 10) {</a:t>
            </a:r>
          </a:p>
          <a:p>
            <a:r>
              <a:rPr lang="en-US" dirty="0"/>
              <a:t>			r = q – 10;</a:t>
            </a:r>
          </a:p>
          <a:p>
            <a:r>
              <a:rPr lang="en-US" dirty="0"/>
              <a:t>		} else {</a:t>
            </a:r>
          </a:p>
          <a:p>
            <a:r>
              <a:rPr lang="en-US" dirty="0"/>
              <a:t>			r = q + 10;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p = q + 4;</a:t>
            </a:r>
          </a:p>
          <a:p>
            <a:r>
              <a:rPr lang="en-US" dirty="0"/>
              <a:t>		if (q == 10) {</a:t>
            </a:r>
          </a:p>
          <a:p>
            <a:r>
              <a:rPr lang="en-US" dirty="0"/>
              <a:t>			p = s;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BDA8D-958E-367F-C179-73BC60928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F5745A-5A08-06EA-D83D-770DE10B6F7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about here?</a:t>
            </a:r>
            <a:endParaRPr lang="en-US" b="1" i="1" dirty="0"/>
          </a:p>
          <a:p>
            <a:r>
              <a:rPr lang="en-US" dirty="0"/>
              <a:t>… not trivial to determine in complex code…</a:t>
            </a:r>
          </a:p>
        </p:txBody>
      </p:sp>
    </p:spTree>
    <p:extLst>
      <p:ext uri="{BB962C8B-B14F-4D97-AF65-F5344CB8AC3E}">
        <p14:creationId xmlns:p14="http://schemas.microsoft.com/office/powerpoint/2010/main" val="384450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865AC-1B70-3FBD-4FCB-102E9AD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65D9BE-6A97-821A-497F-545C98E9B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 and their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343AAF-41EC-8D64-590B-DBD4376D7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slide: what is this course about?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1D3411-847F-5BE1-6558-B835B4FE8616}"/>
              </a:ext>
            </a:extLst>
          </p:cNvPr>
          <p:cNvSpPr/>
          <p:nvPr/>
        </p:nvSpPr>
        <p:spPr>
          <a:xfrm>
            <a:off x="4611932" y="1477107"/>
            <a:ext cx="2740392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4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85E8EF-2803-F1E5-733F-81F22004C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pPr lvl="1"/>
            <a:r>
              <a:rPr lang="en-US" dirty="0"/>
              <a:t>If a variable assignment is not “live” after the program point that defines it, it is dead code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742AE-5EFB-B9A4-9016-E84CA377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</p:spTree>
    <p:extLst>
      <p:ext uri="{BB962C8B-B14F-4D97-AF65-F5344CB8AC3E}">
        <p14:creationId xmlns:p14="http://schemas.microsoft.com/office/powerpoint/2010/main" val="202192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935B9-B402-B21F-2C53-8A53191B5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  <a:p>
            <a:r>
              <a:rPr lang="en-US" dirty="0"/>
              <a:t>Logistics</a:t>
            </a:r>
          </a:p>
          <a:p>
            <a:r>
              <a:rPr lang="en-US" dirty="0"/>
              <a:t>Background quiz</a:t>
            </a:r>
          </a:p>
          <a:p>
            <a:r>
              <a:rPr lang="en-US" dirty="0"/>
              <a:t>Compiler optimization fundamentals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84D94-DA42-B691-0422-DF69F73ED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C75C95-185E-E782-3933-08EF17E318D2}"/>
              </a:ext>
            </a:extLst>
          </p:cNvPr>
          <p:cNvCxnSpPr>
            <a:cxnSpLocks/>
          </p:cNvCxnSpPr>
          <p:nvPr/>
        </p:nvCxnSpPr>
        <p:spPr>
          <a:xfrm>
            <a:off x="0" y="2146300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6142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AE6FE-8C62-B060-D60B-4E048EA3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9A35E2-A9A3-D40E-CB31-0B523215E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0AD5D3-62CE-0054-6638-3CF1477BED0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Must be “safe” (also called “sound”)</a:t>
            </a:r>
          </a:p>
          <a:p>
            <a:pPr lvl="1"/>
            <a:r>
              <a:rPr lang="en-US" dirty="0"/>
              <a:t>If the analysis says an assignment is dead, it must </a:t>
            </a:r>
            <a:r>
              <a:rPr lang="en-US" b="1" i="1" dirty="0"/>
              <a:t>really </a:t>
            </a:r>
            <a:r>
              <a:rPr lang="en-US" dirty="0"/>
              <a:t>be dead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F52D3-9FCB-3CFF-EC7E-61CA67D7AE61}"/>
              </a:ext>
            </a:extLst>
          </p:cNvPr>
          <p:cNvSpPr/>
          <p:nvPr/>
        </p:nvSpPr>
        <p:spPr>
          <a:xfrm>
            <a:off x="6656632" y="1280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1C15E-630C-C4E5-4437-C03B8398F395}"/>
              </a:ext>
            </a:extLst>
          </p:cNvPr>
          <p:cNvSpPr txBox="1"/>
          <p:nvPr/>
        </p:nvSpPr>
        <p:spPr>
          <a:xfrm>
            <a:off x="8993218" y="1024386"/>
            <a:ext cx="260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Removing this definition will break code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52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548A8-BC77-440D-3FF7-969E2B90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E7AF6-893B-E0FF-6A43-5DF8613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3BCAC0-1054-59F8-9094-1438E858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ECB9C4-81A8-9044-CA59-F55ABB056D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Analysis may be incomplete</a:t>
            </a:r>
          </a:p>
          <a:p>
            <a:pPr lvl="1"/>
            <a:r>
              <a:rPr lang="en-US" dirty="0"/>
              <a:t>If the analysis says a definition is not dead, it may still be dead</a:t>
            </a:r>
          </a:p>
          <a:p>
            <a:pPr lvl="1"/>
            <a:r>
              <a:rPr lang="en-US" dirty="0"/>
              <a:t>This is fine, because the compiler will just keep the redundant code</a:t>
            </a:r>
          </a:p>
          <a:p>
            <a:pPr lvl="2"/>
            <a:r>
              <a:rPr lang="en-US" dirty="0"/>
              <a:t>Cause performance problem, but not break the code functionality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5DE42-DD80-7E68-A9B9-7601932D8838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48FAE-FFF7-E54C-0BB5-E416D4B81A4F}"/>
              </a:ext>
            </a:extLst>
          </p:cNvPr>
          <p:cNvSpPr txBox="1"/>
          <p:nvPr/>
        </p:nvSpPr>
        <p:spPr>
          <a:xfrm>
            <a:off x="8991871" y="785004"/>
            <a:ext cx="2601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Not removing this definition won’t break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63267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1014-5A70-4BB3-FE64-1F5E94F9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BB047-D3B0-3624-D770-244B592E8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must be provably terminating</a:t>
            </a:r>
          </a:p>
          <a:p>
            <a:r>
              <a:rPr lang="en-US" dirty="0"/>
              <a:t>For all possible programs of the language</a:t>
            </a:r>
          </a:p>
          <a:p>
            <a:r>
              <a:rPr lang="en-US" dirty="0"/>
              <a:t>… we will see later, this isn’t always trivial to prove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041502-3865-FB45-E700-654640F0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5903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26EF-75AA-B8C2-32CD-C6EB0EEC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28DE470-4B35-EDF1-0338-14AE2EBEDE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1540183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dirty="0"/>
                        <a:t>3</a:t>
                      </a:r>
                      <a:r>
                        <a:rPr lang="en-US" sz="2400" b="1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9B62C85-7CAB-2FC3-70FF-CE139A8F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1950819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C902C1-79A8-78A8-945D-996DEE3C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why multiple stages?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D662E-AE83-5A0C-0CB6-9535071F3D97}"/>
              </a:ext>
            </a:extLst>
          </p:cNvPr>
          <p:cNvSpPr txBox="1"/>
          <p:nvPr/>
        </p:nvSpPr>
        <p:spPr>
          <a:xfrm>
            <a:off x="310445" y="2288839"/>
            <a:ext cx="3570208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7E8418-44C2-4F58-6F77-C5CF9ACC1A3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80653" y="2796671"/>
            <a:ext cx="97357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3DC9CF-A29B-BA1D-7CED-60C4B7B50BE4}"/>
              </a:ext>
            </a:extLst>
          </p:cNvPr>
          <p:cNvSpPr txBox="1"/>
          <p:nvPr/>
        </p:nvSpPr>
        <p:spPr>
          <a:xfrm>
            <a:off x="4131732" y="2094428"/>
            <a:ext cx="349945" cy="70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?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59FED-4BE0-0243-B412-C83B50D92B62}"/>
              </a:ext>
            </a:extLst>
          </p:cNvPr>
          <p:cNvSpPr txBox="1"/>
          <p:nvPr/>
        </p:nvSpPr>
        <p:spPr>
          <a:xfrm>
            <a:off x="4854223" y="2100073"/>
            <a:ext cx="7037504" cy="11387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it-IT" sz="1700" dirty="0">
                <a:latin typeface="Consolas" panose="020B0609020204030204" pitchFamily="49" charset="0"/>
              </a:rPr>
              <a:t>0000000000000000 &lt;func&gt;: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0:   f3 0f 1e fa             endbr64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4:   8d 04 37                lea    (%rdi,%rsi,1),%eax</a:t>
            </a:r>
          </a:p>
          <a:p>
            <a:r>
              <a:rPr lang="it-IT" sz="1700" dirty="0">
                <a:latin typeface="Consolas" panose="020B0609020204030204" pitchFamily="49" charset="0"/>
              </a:rPr>
              <a:t>   7:   c3                      ret</a:t>
            </a:r>
            <a:endParaRPr lang="en-US" sz="17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93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A8AA10-2C6C-2FF2-9559-997437780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Each stage “simplifies” the code representation</a:t>
            </a:r>
          </a:p>
          <a:p>
            <a:r>
              <a:rPr lang="en-US" dirty="0"/>
              <a:t>High-level IR is typically in three-address code (TAC) form</a:t>
            </a:r>
          </a:p>
          <a:p>
            <a:r>
              <a:rPr lang="en-US" dirty="0"/>
              <a:t>Easier to optimize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A247B-BA3A-CFB0-C80D-9C930FE1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Benefits of pipeline architecture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E253EC-C7E0-B70B-E218-2C98D10CC668}"/>
              </a:ext>
            </a:extLst>
          </p:cNvPr>
          <p:cNvSpPr txBox="1"/>
          <p:nvPr/>
        </p:nvSpPr>
        <p:spPr>
          <a:xfrm>
            <a:off x="6392863" y="2657445"/>
            <a:ext cx="522763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t1 := b * b</a:t>
            </a:r>
          </a:p>
          <a:p>
            <a:r>
              <a:rPr lang="en-US" sz="2000">
                <a:latin typeface="Consolas" panose="020B0609020204030204" pitchFamily="49" charset="0"/>
              </a:rPr>
              <a:t>t2 := 4 * a</a:t>
            </a:r>
          </a:p>
          <a:p>
            <a:r>
              <a:rPr lang="en-US" sz="2000">
                <a:latin typeface="Consolas" panose="020B0609020204030204" pitchFamily="49" charset="0"/>
              </a:rPr>
              <a:t>t3 := t2 * c</a:t>
            </a:r>
          </a:p>
          <a:p>
            <a:r>
              <a:rPr lang="en-US" sz="2000">
                <a:latin typeface="Consolas" panose="020B0609020204030204" pitchFamily="49" charset="0"/>
              </a:rPr>
              <a:t>t4 := t1 - t3</a:t>
            </a:r>
          </a:p>
          <a:p>
            <a:r>
              <a:rPr lang="en-US" sz="2000">
                <a:latin typeface="Consolas" panose="020B0609020204030204" pitchFamily="49" charset="0"/>
              </a:rPr>
              <a:t>t5 := sqrt(t4)</a:t>
            </a:r>
          </a:p>
          <a:p>
            <a:r>
              <a:rPr lang="en-US" sz="2000">
                <a:latin typeface="Consolas" panose="020B0609020204030204" pitchFamily="49" charset="0"/>
              </a:rPr>
              <a:t>t6 := 0 - b</a:t>
            </a:r>
          </a:p>
          <a:p>
            <a:r>
              <a:rPr lang="en-US" sz="2000">
                <a:latin typeface="Consolas" panose="020B0609020204030204" pitchFamily="49" charset="0"/>
              </a:rPr>
              <a:t>t7 := t5 + t6</a:t>
            </a:r>
          </a:p>
          <a:p>
            <a:r>
              <a:rPr lang="en-US" sz="2000">
                <a:latin typeface="Consolas" panose="020B0609020204030204" pitchFamily="49" charset="0"/>
              </a:rPr>
              <a:t>t8 := 2 * a</a:t>
            </a:r>
          </a:p>
          <a:p>
            <a:r>
              <a:rPr lang="en-US" sz="2000">
                <a:latin typeface="Consolas" panose="020B0609020204030204" pitchFamily="49" charset="0"/>
              </a:rPr>
              <a:t>t9 := t7 / t8</a:t>
            </a:r>
          </a:p>
          <a:p>
            <a:r>
              <a:rPr lang="en-US" sz="2000">
                <a:latin typeface="Consolas" panose="020B0609020204030204" pitchFamily="49" charset="0"/>
              </a:rPr>
              <a:t>x := t9</a:t>
            </a:r>
            <a:endParaRPr lang="en-US" sz="2000" dirty="0">
              <a:latin typeface="Consolas" panose="020B060902020403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18BA9-01A2-D199-12A0-30D6E16A28E4}"/>
              </a:ext>
            </a:extLst>
          </p:cNvPr>
          <p:cNvGrpSpPr/>
          <p:nvPr/>
        </p:nvGrpSpPr>
        <p:grpSpPr>
          <a:xfrm>
            <a:off x="571501" y="3133755"/>
            <a:ext cx="5227637" cy="990600"/>
            <a:chOff x="571501" y="3133755"/>
            <a:chExt cx="5227637" cy="99060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BD79BD-0FAC-358D-2027-C4885AE2C960}"/>
                </a:ext>
              </a:extLst>
            </p:cNvPr>
            <p:cNvSpPr txBox="1"/>
            <p:nvPr/>
          </p:nvSpPr>
          <p:spPr>
            <a:xfrm>
              <a:off x="571501" y="3724245"/>
              <a:ext cx="522763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x = (-b + sqrt(b^2 - 4*a*c)) / (2*a)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4E651A-E5BA-CBAA-41EA-7F584D3FF198}"/>
                </a:ext>
              </a:extLst>
            </p:cNvPr>
            <p:cNvSpPr txBox="1"/>
            <p:nvPr/>
          </p:nvSpPr>
          <p:spPr>
            <a:xfrm>
              <a:off x="580017" y="3133755"/>
              <a:ext cx="52191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statement with many sub-expressions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AF299A1-DE79-C4F8-9ABA-CC77104A2148}"/>
              </a:ext>
            </a:extLst>
          </p:cNvPr>
          <p:cNvSpPr txBox="1"/>
          <p:nvPr/>
        </p:nvSpPr>
        <p:spPr>
          <a:xfrm>
            <a:off x="7335550" y="2152124"/>
            <a:ext cx="3342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Three-address code form</a:t>
            </a:r>
          </a:p>
        </p:txBody>
      </p:sp>
    </p:spTree>
    <p:extLst>
      <p:ext uri="{BB962C8B-B14F-4D97-AF65-F5344CB8AC3E}">
        <p14:creationId xmlns:p14="http://schemas.microsoft.com/office/powerpoint/2010/main" val="3915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91614-84A6-44F2-68DB-050C7CCB9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frontends and multiple backends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F7F24D-20DE-F6AC-FEBA-9F34E4A52640}"/>
              </a:ext>
            </a:extLst>
          </p:cNvPr>
          <p:cNvSpPr/>
          <p:nvPr/>
        </p:nvSpPr>
        <p:spPr>
          <a:xfrm>
            <a:off x="2300776" y="2432538"/>
            <a:ext cx="1652954" cy="9964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C/C++ FE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22CF5-8FEC-72DA-30B9-DA2AC1EB7651}"/>
              </a:ext>
            </a:extLst>
          </p:cNvPr>
          <p:cNvSpPr/>
          <p:nvPr/>
        </p:nvSpPr>
        <p:spPr>
          <a:xfrm>
            <a:off x="4500705" y="2432538"/>
            <a:ext cx="2763695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Middle-end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FF7FAB-58ED-5F13-0D31-FF97049DCB1D}"/>
              </a:ext>
            </a:extLst>
          </p:cNvPr>
          <p:cNvSpPr/>
          <p:nvPr/>
        </p:nvSpPr>
        <p:spPr>
          <a:xfrm>
            <a:off x="8086432" y="2432538"/>
            <a:ext cx="1652954" cy="9964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X86-64 Backend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4D6298-1BAF-5E9E-FE72-905E152E1C6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953730" y="2930769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BC29FD-3ECB-42DE-600B-A296438D44B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264400" y="2930769"/>
            <a:ext cx="82203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0318EBE-2821-7EC2-C1DE-1E4DCB5E7D21}"/>
              </a:ext>
            </a:extLst>
          </p:cNvPr>
          <p:cNvSpPr/>
          <p:nvPr/>
        </p:nvSpPr>
        <p:spPr>
          <a:xfrm>
            <a:off x="2300776" y="3677138"/>
            <a:ext cx="1652954" cy="996462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Rust FE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30A6D8-5EDF-27DD-2D66-EDB235FFD32B}"/>
              </a:ext>
            </a:extLst>
          </p:cNvPr>
          <p:cNvSpPr/>
          <p:nvPr/>
        </p:nvSpPr>
        <p:spPr>
          <a:xfrm>
            <a:off x="2300776" y="1152145"/>
            <a:ext cx="1652954" cy="99646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Golang FE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882F14-1590-9D29-0EA0-2E449795A24C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3953730" y="1650376"/>
            <a:ext cx="546975" cy="12803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FF22CA-3BFE-2562-CF5E-7EE037BFECDD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3953730" y="2930769"/>
            <a:ext cx="546975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60548-4E40-A055-5D60-D52BF2B469BE}"/>
              </a:ext>
            </a:extLst>
          </p:cNvPr>
          <p:cNvSpPr/>
          <p:nvPr/>
        </p:nvSpPr>
        <p:spPr>
          <a:xfrm>
            <a:off x="8086432" y="3677138"/>
            <a:ext cx="1652954" cy="9964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87AC4A-988C-8A10-A80F-DFAEC2C96A02}"/>
              </a:ext>
            </a:extLst>
          </p:cNvPr>
          <p:cNvSpPr/>
          <p:nvPr/>
        </p:nvSpPr>
        <p:spPr>
          <a:xfrm>
            <a:off x="8086432" y="1294110"/>
            <a:ext cx="1652954" cy="996462"/>
          </a:xfrm>
          <a:prstGeom prst="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ARM Backend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8ED353-7A40-23EF-416D-CA6315787F8E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7264400" y="1792341"/>
            <a:ext cx="822032" cy="1138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B3725C-A1CD-86C4-369B-203509EDAB67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7264400" y="2930769"/>
            <a:ext cx="822032" cy="12446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AB4BE2-E644-8DA2-B4BF-92ED63459AAF}"/>
              </a:ext>
            </a:extLst>
          </p:cNvPr>
          <p:cNvSpPr txBox="1"/>
          <p:nvPr/>
        </p:nvSpPr>
        <p:spPr>
          <a:xfrm>
            <a:off x="4452184" y="3749497"/>
            <a:ext cx="3287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Reuse optimization code</a:t>
            </a:r>
          </a:p>
        </p:txBody>
      </p:sp>
    </p:spTree>
    <p:extLst>
      <p:ext uri="{BB962C8B-B14F-4D97-AF65-F5344CB8AC3E}">
        <p14:creationId xmlns:p14="http://schemas.microsoft.com/office/powerpoint/2010/main" val="320606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CA1010-423E-4480-384C-693729A4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compiler model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BF8B84-6428-FD22-E4D6-59272688867C}"/>
              </a:ext>
            </a:extLst>
          </p:cNvPr>
          <p:cNvGrpSpPr/>
          <p:nvPr/>
        </p:nvGrpSpPr>
        <p:grpSpPr>
          <a:xfrm>
            <a:off x="659545" y="1905000"/>
            <a:ext cx="2292294" cy="2285539"/>
            <a:chOff x="1396145" y="2209800"/>
            <a:chExt cx="2292294" cy="2285539"/>
          </a:xfrm>
        </p:grpSpPr>
        <p:pic>
          <p:nvPicPr>
            <p:cNvPr id="6" name="Picture 2" descr="Source code - Free seo and web icons">
              <a:extLst>
                <a:ext uri="{FF2B5EF4-FFF2-40B4-BE49-F238E27FC236}">
                  <a16:creationId xmlns:a16="http://schemas.microsoft.com/office/drawing/2014/main" id="{06EF7C27-BDE7-C514-DCBE-281B25973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2692" y="2209800"/>
              <a:ext cx="1219200" cy="121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28D405D-394B-5EFB-5C55-30C329DECA6A}"/>
                </a:ext>
              </a:extLst>
            </p:cNvPr>
            <p:cNvSpPr txBox="1"/>
            <p:nvPr/>
          </p:nvSpPr>
          <p:spPr>
            <a:xfrm>
              <a:off x="1396145" y="3664342"/>
              <a:ext cx="22922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i="1" dirty="0"/>
                <a:t>Source code files</a:t>
              </a:r>
              <a:br>
                <a:rPr lang="en-US" sz="2400" b="1" i="1" dirty="0"/>
              </a:br>
              <a:r>
                <a:rPr lang="en-US" sz="2400" b="1" i="1" u="sng" dirty="0"/>
                <a:t>(on disk)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C5D27A2-62FD-0FE8-0223-95C570C925DF}"/>
              </a:ext>
            </a:extLst>
          </p:cNvPr>
          <p:cNvSpPr/>
          <p:nvPr/>
        </p:nvSpPr>
        <p:spPr>
          <a:xfrm>
            <a:off x="3553983" y="2016369"/>
            <a:ext cx="2911451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 binary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E6CFD0-F4BE-DD33-5044-644B27E88234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415292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A Crash Course in Assembly Language | by Madeline Farina | Reverse  Engineering for Dummies | Medium">
            <a:extLst>
              <a:ext uri="{FF2B5EF4-FFF2-40B4-BE49-F238E27FC236}">
                <a16:creationId xmlns:a16="http://schemas.microsoft.com/office/drawing/2014/main" id="{DE63FFB2-3189-6890-98FB-6572E1EC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5" y="1467278"/>
            <a:ext cx="3296274" cy="209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E28F25-2833-E748-6DC3-3465FA28AA9D}"/>
              </a:ext>
            </a:extLst>
          </p:cNvPr>
          <p:cNvCxnSpPr>
            <a:cxnSpLocks/>
            <a:stCxn id="8" idx="3"/>
            <a:endCxn id="6146" idx="1"/>
          </p:cNvCxnSpPr>
          <p:nvPr/>
        </p:nvCxnSpPr>
        <p:spPr>
          <a:xfrm>
            <a:off x="6465434" y="2514600"/>
            <a:ext cx="1138691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A088DE-E9C4-3BC1-9F34-28656052DE31}"/>
              </a:ext>
            </a:extLst>
          </p:cNvPr>
          <p:cNvSpPr txBox="1"/>
          <p:nvPr/>
        </p:nvSpPr>
        <p:spPr>
          <a:xfrm>
            <a:off x="7331415" y="3644654"/>
            <a:ext cx="4375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Assembly files and/or executable</a:t>
            </a:r>
            <a:br>
              <a:rPr lang="en-US" sz="2400" b="1" i="1" dirty="0"/>
            </a:br>
            <a:r>
              <a:rPr lang="en-US" sz="2400" b="1" i="1" u="sng" dirty="0"/>
              <a:t>(on disk)</a:t>
            </a:r>
          </a:p>
        </p:txBody>
      </p:sp>
    </p:spTree>
    <p:extLst>
      <p:ext uri="{BB962C8B-B14F-4D97-AF65-F5344CB8AC3E}">
        <p14:creationId xmlns:p14="http://schemas.microsoft.com/office/powerpoint/2010/main" val="722773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0E09F9-68C4-9083-C016-247C5E924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Web-browsers dynamically download and execute </a:t>
            </a:r>
            <a:r>
              <a:rPr lang="en-US" dirty="0" err="1"/>
              <a:t>Javascript</a:t>
            </a:r>
            <a:r>
              <a:rPr lang="en-US" dirty="0"/>
              <a:t> scripts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7E1A27-5524-0880-820C-58A8882F7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compiler models</a:t>
            </a:r>
          </a:p>
        </p:txBody>
      </p:sp>
      <p:pic>
        <p:nvPicPr>
          <p:cNvPr id="5122" name="Picture 2" descr="Javascript Vectors, Clipart &amp; Illustrations for Free ...">
            <a:extLst>
              <a:ext uri="{FF2B5EF4-FFF2-40B4-BE49-F238E27FC236}">
                <a16:creationId xmlns:a16="http://schemas.microsoft.com/office/drawing/2014/main" id="{5C72557E-11A6-DEA3-8754-129F1138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619" y="2658647"/>
            <a:ext cx="1465385" cy="146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Web Browser Icon Vector Art, Icons, and Graphics for Free Download">
            <a:extLst>
              <a:ext uri="{FF2B5EF4-FFF2-40B4-BE49-F238E27FC236}">
                <a16:creationId xmlns:a16="http://schemas.microsoft.com/office/drawing/2014/main" id="{5FEC1B35-79D8-F3BD-0069-ADEC46017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96" y="243883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Google Chrome Is Testing a Compact Mode">
            <a:extLst>
              <a:ext uri="{FF2B5EF4-FFF2-40B4-BE49-F238E27FC236}">
                <a16:creationId xmlns:a16="http://schemas.microsoft.com/office/drawing/2014/main" id="{A9034B91-5571-BC51-30A3-58DDC68D2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896" y="2658647"/>
            <a:ext cx="812800" cy="541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66295-D5CA-956C-AD47-E3E966FEC26A}"/>
              </a:ext>
            </a:extLst>
          </p:cNvPr>
          <p:cNvCxnSpPr>
            <a:cxnSpLocks/>
            <a:stCxn id="5122" idx="1"/>
            <a:endCxn id="5134" idx="3"/>
          </p:cNvCxnSpPr>
          <p:nvPr/>
        </p:nvCxnSpPr>
        <p:spPr>
          <a:xfrm flipH="1" flipV="1">
            <a:off x="8305800" y="3391339"/>
            <a:ext cx="1425819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34" name="Picture 14" descr="Internet-cloud Clip Art at Clker.com - vector clip art online, royalty free  &amp; public domain">
            <a:extLst>
              <a:ext uri="{FF2B5EF4-FFF2-40B4-BE49-F238E27FC236}">
                <a16:creationId xmlns:a16="http://schemas.microsoft.com/office/drawing/2014/main" id="{DADE9E3D-6844-F445-02EC-F7EB4A22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1639712"/>
            <a:ext cx="4089400" cy="350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46D250-E1AA-0238-EDA8-BFA66A77664A}"/>
              </a:ext>
            </a:extLst>
          </p:cNvPr>
          <p:cNvCxnSpPr>
            <a:cxnSpLocks/>
            <a:endCxn id="5124" idx="3"/>
          </p:cNvCxnSpPr>
          <p:nvPr/>
        </p:nvCxnSpPr>
        <p:spPr>
          <a:xfrm flipH="1">
            <a:off x="3115896" y="3391338"/>
            <a:ext cx="1100504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1CA3A0-93ED-DF1D-5EBD-EA97ADE53FD9}"/>
              </a:ext>
            </a:extLst>
          </p:cNvPr>
          <p:cNvSpPr txBox="1"/>
          <p:nvPr/>
        </p:nvSpPr>
        <p:spPr>
          <a:xfrm>
            <a:off x="382074" y="4153013"/>
            <a:ext cx="410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 to X86-64 instructions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F6645-DCEA-7BFF-8194-50689B008D31}"/>
              </a:ext>
            </a:extLst>
          </p:cNvPr>
          <p:cNvGrpSpPr/>
          <p:nvPr/>
        </p:nvGrpSpPr>
        <p:grpSpPr>
          <a:xfrm>
            <a:off x="8831675" y="4034765"/>
            <a:ext cx="2070457" cy="965832"/>
            <a:chOff x="8831675" y="4034765"/>
            <a:chExt cx="2070457" cy="965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D20281-8AF7-B697-CB04-54163511D595}"/>
                </a:ext>
              </a:extLst>
            </p:cNvPr>
            <p:cNvSpPr txBox="1"/>
            <p:nvPr/>
          </p:nvSpPr>
          <p:spPr>
            <a:xfrm>
              <a:off x="9731619" y="4153013"/>
              <a:ext cx="11705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vue.js</a:t>
              </a:r>
            </a:p>
          </p:txBody>
        </p:sp>
        <p:pic>
          <p:nvPicPr>
            <p:cNvPr id="5136" name="Picture 16" descr="@vuejs">
              <a:extLst>
                <a:ext uri="{FF2B5EF4-FFF2-40B4-BE49-F238E27FC236}">
                  <a16:creationId xmlns:a16="http://schemas.microsoft.com/office/drawing/2014/main" id="{6979B54E-7B13-70D8-3569-043E82318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1675" y="4034765"/>
              <a:ext cx="965832" cy="96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9DE221-0785-A312-E6F3-D54A957CB27E}"/>
              </a:ext>
            </a:extLst>
          </p:cNvPr>
          <p:cNvGrpSpPr/>
          <p:nvPr/>
        </p:nvGrpSpPr>
        <p:grpSpPr>
          <a:xfrm>
            <a:off x="8567685" y="4876950"/>
            <a:ext cx="2865966" cy="965832"/>
            <a:chOff x="8567685" y="4876950"/>
            <a:chExt cx="2865966" cy="9658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72EEAF-38ED-B16B-D7D7-A9EFBA3B03D6}"/>
                </a:ext>
              </a:extLst>
            </p:cNvPr>
            <p:cNvSpPr txBox="1"/>
            <p:nvPr/>
          </p:nvSpPr>
          <p:spPr>
            <a:xfrm>
              <a:off x="9576476" y="5000597"/>
              <a:ext cx="18571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angular.js</a:t>
              </a:r>
            </a:p>
          </p:txBody>
        </p:sp>
        <p:pic>
          <p:nvPicPr>
            <p:cNvPr id="5138" name="Picture 18" descr="Why you should not use AngularJS | by ...">
              <a:extLst>
                <a:ext uri="{FF2B5EF4-FFF2-40B4-BE49-F238E27FC236}">
                  <a16:creationId xmlns:a16="http://schemas.microsoft.com/office/drawing/2014/main" id="{BC6FD2BF-86FA-0636-C800-0FBE53B1E5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7685" y="4876950"/>
              <a:ext cx="965832" cy="965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1198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476F3F-E856-BC87-3559-EF31D536B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and Java compilers have a larger performance budget</a:t>
            </a:r>
          </a:p>
          <a:p>
            <a:pPr lvl="1"/>
            <a:r>
              <a:rPr lang="en-US" dirty="0"/>
              <a:t>In seconds, minutes, or even hours (compiling the Linux kernel)</a:t>
            </a:r>
          </a:p>
          <a:p>
            <a:r>
              <a:rPr lang="en-US" dirty="0" err="1"/>
              <a:t>Javascript</a:t>
            </a:r>
            <a:r>
              <a:rPr lang="en-US" dirty="0"/>
              <a:t> code must download and start executing immediately</a:t>
            </a:r>
          </a:p>
          <a:p>
            <a:r>
              <a:rPr lang="en-US" b="1" i="1" dirty="0"/>
              <a:t>How to compile and execute immediately?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7CC6E7-CCA6-FDFC-9E9A-A70D37F5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performance budget</a:t>
            </a:r>
          </a:p>
        </p:txBody>
      </p:sp>
    </p:spTree>
    <p:extLst>
      <p:ext uri="{BB962C8B-B14F-4D97-AF65-F5344CB8AC3E}">
        <p14:creationId xmlns:p14="http://schemas.microsoft.com/office/powerpoint/2010/main" val="168867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0EE0C-EEDD-6427-B883-DDE3A3F06A4A}"/>
              </a:ext>
            </a:extLst>
          </p:cNvPr>
          <p:cNvSpPr/>
          <p:nvPr/>
        </p:nvSpPr>
        <p:spPr>
          <a:xfrm>
            <a:off x="2778369" y="1477108"/>
            <a:ext cx="1711569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7829C-7ED2-A9EC-AB96-AFED43419D87}"/>
              </a:ext>
            </a:extLst>
          </p:cNvPr>
          <p:cNvSpPr/>
          <p:nvPr/>
        </p:nvSpPr>
        <p:spPr>
          <a:xfrm>
            <a:off x="4611932" y="1477107"/>
            <a:ext cx="2740392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C2B9C-6498-CECE-0E4A-0CF7D3FEA94F}"/>
              </a:ext>
            </a:extLst>
          </p:cNvPr>
          <p:cNvSpPr/>
          <p:nvPr/>
        </p:nvSpPr>
        <p:spPr>
          <a:xfrm>
            <a:off x="8042031" y="1477108"/>
            <a:ext cx="2914727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E01AB-B80C-D053-823F-B71E8F79B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function add(a, b) {</a:t>
            </a:r>
          </a:p>
          <a:p>
            <a:r>
              <a:rPr lang="en-US" dirty="0"/>
              <a:t>  return a + b;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add(2, 3);          // 5</a:t>
            </a:r>
          </a:p>
          <a:p>
            <a:r>
              <a:rPr lang="en-US" dirty="0"/>
              <a:t>add("2", 3);        // "23" (string concatenation!)</a:t>
            </a:r>
          </a:p>
          <a:p>
            <a:r>
              <a:rPr lang="en-US" dirty="0"/>
              <a:t>add({}, []);        // "[object Object]"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F2DE51-169D-D4CF-D080-D3482F26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</a:t>
            </a:r>
            <a:r>
              <a:rPr lang="en-US" dirty="0" err="1"/>
              <a:t>Javascript</a:t>
            </a:r>
            <a:r>
              <a:rPr lang="en-US" dirty="0"/>
              <a:t> is dynamically typed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2AD67EE-2BEA-DFCC-9B50-9ECB22DEF4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argument types of function </a:t>
            </a:r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 are decided at runtime depending on the inputs passed</a:t>
            </a:r>
          </a:p>
          <a:p>
            <a:r>
              <a:rPr lang="en-US" b="1" i="1" dirty="0"/>
              <a:t>How to compile dynamically typed programs?</a:t>
            </a:r>
          </a:p>
        </p:txBody>
      </p:sp>
    </p:spTree>
    <p:extLst>
      <p:ext uri="{BB962C8B-B14F-4D97-AF65-F5344CB8AC3E}">
        <p14:creationId xmlns:p14="http://schemas.microsoft.com/office/powerpoint/2010/main" val="3914554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5364ED4-E149-2F9C-47FB-8F45AD3B8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037915"/>
              </p:ext>
            </p:extLst>
          </p:nvPr>
        </p:nvGraphicFramePr>
        <p:xfrm>
          <a:off x="1985963" y="974724"/>
          <a:ext cx="8580437" cy="451167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3</a:t>
                      </a:r>
                      <a:r>
                        <a:rPr lang="en-US" sz="2400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Just-in-Time compilation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FE7ACF14-41AF-BB2F-0355-8FA7E04CA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13801265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53406-47F9-6BD5-F865-4313FC005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8BD0BA-5EB3-B5A3-1859-8EAAF1B5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3C0E0F-C7F8-7705-7F05-D6308356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slide: what is this course about?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DCFD1-B313-3BF6-24B7-FC6D4DF52DCA}"/>
              </a:ext>
            </a:extLst>
          </p:cNvPr>
          <p:cNvSpPr/>
          <p:nvPr/>
        </p:nvSpPr>
        <p:spPr>
          <a:xfrm>
            <a:off x="8042031" y="1477108"/>
            <a:ext cx="2922748" cy="69627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6EE434-4B3F-344F-5A5F-E796798AB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useful in compilers</a:t>
            </a:r>
          </a:p>
          <a:p>
            <a:pPr lvl="1"/>
            <a:r>
              <a:rPr lang="en-US" dirty="0"/>
              <a:t>Goal: improve performance</a:t>
            </a:r>
          </a:p>
          <a:p>
            <a:r>
              <a:rPr lang="en-US" dirty="0"/>
              <a:t>Also useful for software security defenses</a:t>
            </a:r>
          </a:p>
          <a:p>
            <a:pPr lvl="1"/>
            <a:r>
              <a:rPr lang="en-US" dirty="0"/>
              <a:t>Slightly different requirements </a:t>
            </a:r>
            <a:r>
              <a:rPr lang="en-US" i="1" dirty="0"/>
              <a:t>(more in later lectures)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8910C9-A805-9C07-3C6F-AA182D2C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applications</a:t>
            </a:r>
          </a:p>
        </p:txBody>
      </p:sp>
    </p:spTree>
    <p:extLst>
      <p:ext uri="{BB962C8B-B14F-4D97-AF65-F5344CB8AC3E}">
        <p14:creationId xmlns:p14="http://schemas.microsoft.com/office/powerpoint/2010/main" val="24970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BBC39-1BB0-8137-AD9F-C7B04FFF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5A9D66-C780-D780-D162-8B726783D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function(void (*</a:t>
            </a:r>
            <a:r>
              <a:rPr lang="en-US" dirty="0" err="1"/>
              <a:t>fptr</a:t>
            </a:r>
            <a:r>
              <a:rPr lang="en-US" dirty="0"/>
              <a:t>)()) {</a:t>
            </a:r>
          </a:p>
          <a:p>
            <a:r>
              <a:rPr lang="en-US" dirty="0"/>
              <a:t>  char s[10];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("%s", s);</a:t>
            </a:r>
          </a:p>
          <a:p>
            <a:r>
              <a:rPr lang="en-US" dirty="0"/>
              <a:t>  (*</a:t>
            </a:r>
            <a:r>
              <a:rPr lang="en-US" dirty="0" err="1"/>
              <a:t>fptr</a:t>
            </a:r>
            <a:r>
              <a:rPr lang="en-US" dirty="0"/>
              <a:t>)();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g() {}</a:t>
            </a:r>
          </a:p>
          <a:p>
            <a:r>
              <a:rPr lang="en-US" dirty="0"/>
              <a:t>void h() {}</a:t>
            </a:r>
          </a:p>
          <a:p>
            <a:r>
              <a:rPr lang="en-US" dirty="0"/>
              <a:t>void </a:t>
            </a:r>
            <a:r>
              <a:rPr lang="en-US" dirty="0" err="1"/>
              <a:t>i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void (*</a:t>
            </a:r>
            <a:r>
              <a:rPr lang="en-US" dirty="0" err="1"/>
              <a:t>fptr</a:t>
            </a:r>
            <a:r>
              <a:rPr lang="en-US" dirty="0"/>
              <a:t>)() = g;</a:t>
            </a:r>
          </a:p>
          <a:p>
            <a:r>
              <a:rPr lang="en-US" dirty="0"/>
              <a:t>  function(g);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60AF5E-F1E1-FC9F-C5AA-4E0D5E91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 applications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00906E-D456-5B03-A3B0-F8FFFD5FFD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Memory vulnerabilities in C/C++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89464D-3A53-67F2-4526-EEC06F3D5923}"/>
              </a:ext>
            </a:extLst>
          </p:cNvPr>
          <p:cNvSpPr/>
          <p:nvPr/>
        </p:nvSpPr>
        <p:spPr>
          <a:xfrm>
            <a:off x="6252825" y="1235809"/>
            <a:ext cx="2740393" cy="3770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12996A-B0CE-9F0F-E71E-D36C456A0565}"/>
              </a:ext>
            </a:extLst>
          </p:cNvPr>
          <p:cNvSpPr txBox="1"/>
          <p:nvPr/>
        </p:nvSpPr>
        <p:spPr>
          <a:xfrm>
            <a:off x="9069531" y="1055023"/>
            <a:ext cx="2901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Can cause buffer overflow and corrupt the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34890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D1131-E060-9BC0-A153-A09EFCCF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CF089-9F5C-C281-F367-6B7D5E73C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/>
          <a:lstStyle/>
          <a:p>
            <a:r>
              <a:rPr lang="en-US" dirty="0"/>
              <a:t>int function(void (*</a:t>
            </a:r>
            <a:r>
              <a:rPr lang="en-US" dirty="0" err="1"/>
              <a:t>fptr</a:t>
            </a:r>
            <a:r>
              <a:rPr lang="en-US" dirty="0"/>
              <a:t>)()) {</a:t>
            </a:r>
          </a:p>
          <a:p>
            <a:r>
              <a:rPr lang="en-US" dirty="0"/>
              <a:t>  char s[10];</a:t>
            </a:r>
          </a:p>
          <a:p>
            <a:r>
              <a:rPr lang="en-US" dirty="0"/>
              <a:t>  </a:t>
            </a:r>
            <a:r>
              <a:rPr lang="en-US" dirty="0" err="1"/>
              <a:t>scanf</a:t>
            </a:r>
            <a:r>
              <a:rPr lang="en-US" dirty="0"/>
              <a:t>("%s", s);</a:t>
            </a:r>
          </a:p>
          <a:p>
            <a:r>
              <a:rPr lang="en-US" dirty="0"/>
              <a:t>  if (</a:t>
            </a:r>
            <a:r>
              <a:rPr lang="en-US" dirty="0" err="1"/>
              <a:t>fptr</a:t>
            </a:r>
            <a:r>
              <a:rPr lang="en-US" dirty="0"/>
              <a:t> != g) ABORT();</a:t>
            </a:r>
          </a:p>
          <a:p>
            <a:r>
              <a:rPr lang="en-US" dirty="0"/>
              <a:t>  (*</a:t>
            </a:r>
            <a:r>
              <a:rPr lang="en-US" dirty="0" err="1"/>
              <a:t>fptr</a:t>
            </a:r>
            <a:r>
              <a:rPr lang="en-US" dirty="0"/>
              <a:t>)();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g() {}</a:t>
            </a:r>
          </a:p>
          <a:p>
            <a:r>
              <a:rPr lang="en-US" dirty="0"/>
              <a:t>void h() {}</a:t>
            </a:r>
          </a:p>
          <a:p>
            <a:r>
              <a:rPr lang="en-US" dirty="0"/>
              <a:t>void </a:t>
            </a:r>
            <a:r>
              <a:rPr lang="en-US" dirty="0" err="1"/>
              <a:t>i</a:t>
            </a:r>
            <a:r>
              <a:rPr lang="en-US" dirty="0"/>
              <a:t>() {}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void (*</a:t>
            </a:r>
            <a:r>
              <a:rPr lang="en-US" dirty="0" err="1"/>
              <a:t>fptr</a:t>
            </a:r>
            <a:r>
              <a:rPr lang="en-US" dirty="0"/>
              <a:t>)() = g;</a:t>
            </a:r>
          </a:p>
          <a:p>
            <a:r>
              <a:rPr lang="en-US" dirty="0"/>
              <a:t>  function(g);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80356C-3DDD-17F4-ABE5-4AB091F0D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Control flow integrity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D6711E-AA5F-5472-009C-6D73BEB2654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4"/>
            <a:ext cx="5633413" cy="5046453"/>
          </a:xfrm>
        </p:spPr>
        <p:txBody>
          <a:bodyPr/>
          <a:lstStyle/>
          <a:p>
            <a:r>
              <a:rPr lang="en-US" dirty="0"/>
              <a:t>Compiler adds runtime checks to ensure integrity of function pointers</a:t>
            </a:r>
          </a:p>
          <a:p>
            <a:r>
              <a:rPr lang="en-US" dirty="0"/>
              <a:t>Need program analysis techniques to automatically derive function pointer targets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2C6FE62-10E1-E0D9-CAF4-AA716832C9F2}"/>
              </a:ext>
            </a:extLst>
          </p:cNvPr>
          <p:cNvSpPr/>
          <p:nvPr/>
        </p:nvSpPr>
        <p:spPr>
          <a:xfrm>
            <a:off x="6436557" y="1471043"/>
            <a:ext cx="2740393" cy="37709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91D90-E99C-CFA3-1783-69AD46CE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EAF9954-EBDB-453E-222D-DB7674527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133097"/>
              </p:ext>
            </p:extLst>
          </p:nvPr>
        </p:nvGraphicFramePr>
        <p:xfrm>
          <a:off x="1985963" y="974724"/>
          <a:ext cx="8580437" cy="45826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57006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6423431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Topic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1, 2, </a:t>
                      </a:r>
                      <a:r>
                        <a:rPr lang="en-US" sz="2400" u="sng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 intro and optimizations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sng" dirty="0"/>
                        <a:t>3</a:t>
                      </a:r>
                      <a:r>
                        <a:rPr lang="en-US" sz="2400" dirty="0"/>
                        <a:t>, 4, 5,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7, 8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Security and testing applications of program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Just-in-Time compilation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844374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9, 10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Misc. topics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4018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38A65568-41C1-C470-73B4-1D60F8D6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</p:spTree>
    <p:extLst>
      <p:ext uri="{BB962C8B-B14F-4D97-AF65-F5344CB8AC3E}">
        <p14:creationId xmlns:p14="http://schemas.microsoft.com/office/powerpoint/2010/main" val="237707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E64C1-4331-2EDA-1558-139455290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0BABBB-8B82-D6BC-1F49-6D2A920359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2554433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953ABD-3676-9CBD-5927-A7E7DD1AE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topics course, small course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BBFB9D-8BA1-755D-2DCD-AC6B0E44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components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B363FB88-AF31-5C2F-6664-B60DB9B38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8122307"/>
              </p:ext>
            </p:extLst>
          </p:nvPr>
        </p:nvGraphicFramePr>
        <p:xfrm>
          <a:off x="1452563" y="1890602"/>
          <a:ext cx="9000681" cy="3007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719637">
                  <a:extLst>
                    <a:ext uri="{9D8B030D-6E8A-4147-A177-3AD203B41FA5}">
                      <a16:colId xmlns:a16="http://schemas.microsoft.com/office/drawing/2014/main" val="1734476525"/>
                    </a:ext>
                  </a:extLst>
                </a:gridCol>
                <a:gridCol w="4281044">
                  <a:extLst>
                    <a:ext uri="{9D8B030D-6E8A-4147-A177-3AD203B41FA5}">
                      <a16:colId xmlns:a16="http://schemas.microsoft.com/office/drawing/2014/main" val="3969981967"/>
                    </a:ext>
                  </a:extLst>
                </a:gridCol>
              </a:tblGrid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4676756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Paper presentation</a:t>
                      </a:r>
                      <a:endParaRPr lang="en-US" sz="24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2931180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u="none" dirty="0"/>
                        <a:t>Attendance and participation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550225"/>
                  </a:ext>
                </a:extLst>
              </a:tr>
              <a:tr h="751946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Final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726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7493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118CD6-D280-6A46-6A88-ECEE9C74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student presents 2-3 papers</a:t>
            </a:r>
          </a:p>
          <a:p>
            <a:r>
              <a:rPr lang="en-US" dirty="0"/>
              <a:t>Paper presentations done individually</a:t>
            </a:r>
          </a:p>
          <a:p>
            <a:r>
              <a:rPr lang="en-US" dirty="0"/>
              <a:t>Each presentation slot is 40 minutes</a:t>
            </a:r>
          </a:p>
          <a:p>
            <a:pPr lvl="1"/>
            <a:r>
              <a:rPr lang="en-US" dirty="0"/>
              <a:t>25-30 minute presentation</a:t>
            </a:r>
          </a:p>
          <a:p>
            <a:pPr lvl="1"/>
            <a:r>
              <a:rPr lang="en-US" dirty="0"/>
              <a:t>10-minute discussion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816FBB-B397-4FEA-7B4F-F95A4226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2293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45939A-E44C-CCB3-8723-8DF63CB6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0F51F-E28D-8AE5-32A3-66C78A425987}"/>
              </a:ext>
            </a:extLst>
          </p:cNvPr>
          <p:cNvSpPr txBox="1"/>
          <p:nvPr/>
        </p:nvSpPr>
        <p:spPr>
          <a:xfrm>
            <a:off x="2711099" y="2497015"/>
            <a:ext cx="72763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gcc</a:t>
            </a:r>
            <a:r>
              <a:rPr lang="en-US" sz="3600" dirty="0">
                <a:latin typeface="Consolas" panose="020B0609020204030204" pitchFamily="49" charset="0"/>
              </a:rPr>
              <a:t>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&gt; ./app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6F54D74-CD59-E9EB-3851-F651BA35D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56" y="930104"/>
            <a:ext cx="1374897" cy="163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6068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24DF1-0515-7DB5-B0E0-35341319F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F50574-993E-241D-1A8A-04DA8DA9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must be sent to the instructor at least 3-days before the presentation date</a:t>
            </a:r>
          </a:p>
          <a:p>
            <a:pPr lvl="1"/>
            <a:r>
              <a:rPr lang="en-US" dirty="0"/>
              <a:t>Feedback is strongly recommended to be incorporated in class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AEAE6-2B03-EB0A-21B2-1FBB9994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95396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7DB82-C727-C307-E17F-E87E80064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All of us should read the paper being presented</a:t>
            </a:r>
          </a:p>
          <a:p>
            <a:r>
              <a:rPr lang="en-US" dirty="0"/>
              <a:t>15-20 slide presentation</a:t>
            </a:r>
          </a:p>
          <a:p>
            <a:pPr lvl="1"/>
            <a:r>
              <a:rPr lang="en-US" dirty="0"/>
              <a:t>Do not use the author’s slides</a:t>
            </a:r>
          </a:p>
          <a:p>
            <a:r>
              <a:rPr lang="en-US" dirty="0"/>
              <a:t>Articulate the problem statement</a:t>
            </a:r>
          </a:p>
          <a:p>
            <a:r>
              <a:rPr lang="en-US" dirty="0"/>
              <a:t>Identify and describe their core contributions</a:t>
            </a:r>
          </a:p>
          <a:p>
            <a:pPr lvl="1"/>
            <a:r>
              <a:rPr lang="en-US" dirty="0"/>
              <a:t>If needed, you should add your own examples for better understanding</a:t>
            </a:r>
          </a:p>
          <a:p>
            <a:r>
              <a:rPr lang="en-US" dirty="0"/>
              <a:t>Identify 2-3 drawbacks of the paper and discuss them in their presentation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7E69B-3725-6B26-0BAD-FA2E5D6B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975393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20438F-2221-230C-7FB0-1EAB83A83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Tentative reading list uploaded on course website</a:t>
            </a:r>
          </a:p>
          <a:p>
            <a:r>
              <a:rPr lang="en-US" dirty="0"/>
              <a:t>Changes to paper list can be made depending on student feedback</a:t>
            </a:r>
          </a:p>
          <a:p>
            <a:pPr lvl="1"/>
            <a:r>
              <a:rPr lang="en-US" dirty="0"/>
              <a:t>Limited flexibility in terms of paper order</a:t>
            </a:r>
          </a:p>
          <a:p>
            <a:r>
              <a:rPr lang="en-US" dirty="0"/>
              <a:t>Must sign up ASAP (will share link on Piazza)</a:t>
            </a:r>
          </a:p>
          <a:p>
            <a:r>
              <a:rPr lang="en-US" dirty="0"/>
              <a:t>If no one signs up, instructor randomly assigns a student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E9B763-F1C7-D765-0431-D60AA8DA0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pic>
        <p:nvPicPr>
          <p:cNvPr id="9220" name="Picture 4" descr="Generic Cute Smiling Purple Devil Emoji Sticker Decal Bumper Sticker 5 inch">
            <a:extLst>
              <a:ext uri="{FF2B5EF4-FFF2-40B4-BE49-F238E27FC236}">
                <a16:creationId xmlns:a16="http://schemas.microsoft.com/office/drawing/2014/main" id="{FAE7B9BD-FD97-65AB-1958-34C1A931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4021" y="34290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574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40094-11A9-EBAF-9FF2-993731347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6C985-BE62-6C90-DE91-FB082077B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https://github.com/davsec-teaching/ECS289C-Spring2025/blob/main/Schedule.md</a:t>
            </a:r>
            <a:endParaRPr lang="en-US" dirty="0"/>
          </a:p>
          <a:p>
            <a:r>
              <a:rPr lang="en-US" dirty="0"/>
              <a:t>Instructor’s lectures will try to stay ahead of the papers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9C7556-9AE3-82FC-03BE-CB58D0C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9243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D6F28-80C2-8774-EB38-8A1BF80F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miss 3 classes without losing points for attendance</a:t>
            </a:r>
          </a:p>
          <a:p>
            <a:r>
              <a:rPr lang="en-US" dirty="0"/>
              <a:t>Participation != attendance</a:t>
            </a:r>
          </a:p>
          <a:p>
            <a:r>
              <a:rPr lang="en-US" dirty="0"/>
              <a:t>Must participate in paper discussion to get the participation grade points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0FA744-3798-6AB6-0AC4-12CB27EC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 and participation</a:t>
            </a:r>
          </a:p>
        </p:txBody>
      </p:sp>
    </p:spTree>
    <p:extLst>
      <p:ext uri="{BB962C8B-B14F-4D97-AF65-F5344CB8AC3E}">
        <p14:creationId xmlns:p14="http://schemas.microsoft.com/office/powerpoint/2010/main" val="1956226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024E88-2EBD-F7D2-5A21-2AAAAC3E2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projects are different from course projects</a:t>
            </a:r>
          </a:p>
          <a:p>
            <a:r>
              <a:rPr lang="en-US" dirty="0"/>
              <a:t>Evaluated on progress and not on if the final objective was reached</a:t>
            </a:r>
          </a:p>
          <a:p>
            <a:r>
              <a:rPr lang="en-US" dirty="0"/>
              <a:t>Projects must be performed in groups of 2</a:t>
            </a:r>
          </a:p>
          <a:p>
            <a:r>
              <a:rPr lang="en-US" dirty="0"/>
              <a:t>Register projects by 4/15</a:t>
            </a:r>
          </a:p>
          <a:p>
            <a:r>
              <a:rPr lang="en-US" dirty="0"/>
              <a:t>Meet with me regularly to </a:t>
            </a:r>
            <a:r>
              <a:rPr lang="en-US"/>
              <a:t>discuss progress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D6A76-C85C-4E92-C0BF-90B649FDB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879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7ADEA-4F6F-2F0F-7AFE-566E0901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C547C7-037A-A8D3-E6CA-FF297B477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 ideas on Canvas</a:t>
            </a:r>
          </a:p>
          <a:p>
            <a:r>
              <a:rPr lang="en-US" dirty="0"/>
              <a:t>Can modify or extend an existing idea</a:t>
            </a:r>
          </a:p>
          <a:p>
            <a:r>
              <a:rPr lang="en-US" dirty="0"/>
              <a:t>Can propose something new (well before the 4/15) deadline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32E054-E698-321E-F6EE-BFAD4033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10937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F33E3-6A11-8261-AF60-56C184FB1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Strongly discouraged from using AI</a:t>
            </a:r>
          </a:p>
          <a:p>
            <a:r>
              <a:rPr lang="en-US" dirty="0"/>
              <a:t>AI is good for speeding up tasks you know how to do</a:t>
            </a:r>
          </a:p>
          <a:p>
            <a:pPr lvl="1"/>
            <a:r>
              <a:rPr lang="en-US" dirty="0"/>
              <a:t>“ChatGPT, please give me a function that finds the average of an array”</a:t>
            </a:r>
          </a:p>
          <a:p>
            <a:r>
              <a:rPr lang="en-US" dirty="0"/>
              <a:t>AI gets many advanced concepts wrong</a:t>
            </a:r>
          </a:p>
          <a:p>
            <a:r>
              <a:rPr lang="en-US" dirty="0"/>
              <a:t>If you use AI for paper presentations and cannot explain your slide contents you will get a zero </a:t>
            </a:r>
            <a:r>
              <a:rPr lang="en-US" dirty="0">
                <a:sym typeface="Wingdings" panose="05000000000000000000" pitchFamily="2" charset="2"/>
              </a:rPr>
              <a:t>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436CD2-9569-E422-2B65-1C10EBA2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policies</a:t>
            </a:r>
          </a:p>
        </p:txBody>
      </p:sp>
    </p:spTree>
    <p:extLst>
      <p:ext uri="{BB962C8B-B14F-4D97-AF65-F5344CB8AC3E}">
        <p14:creationId xmlns:p14="http://schemas.microsoft.com/office/powerpoint/2010/main" val="14085448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5B2EBC-0679-26CB-1FA9-983619CE7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18F93-15D9-C6DF-1435-212E5BC538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Background quiz</a:t>
            </a:r>
          </a:p>
        </p:txBody>
      </p:sp>
    </p:spTree>
    <p:extLst>
      <p:ext uri="{BB962C8B-B14F-4D97-AF65-F5344CB8AC3E}">
        <p14:creationId xmlns:p14="http://schemas.microsoft.com/office/powerpoint/2010/main" val="76382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0AAB-4A84-0D14-7615-6663D233D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0267B-B540-C1E4-7AC3-AD320423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0390-8B8F-8070-1BBD-59D68B63967E}"/>
              </a:ext>
            </a:extLst>
          </p:cNvPr>
          <p:cNvSpPr txBox="1"/>
          <p:nvPr/>
        </p:nvSpPr>
        <p:spPr>
          <a:xfrm>
            <a:off x="2711099" y="2497015"/>
            <a:ext cx="7782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&gt; ./app</a:t>
            </a:r>
          </a:p>
        </p:txBody>
      </p:sp>
      <p:pic>
        <p:nvPicPr>
          <p:cNvPr id="2050" name="Picture 2" descr="The LLVM Compiler Infrastructure Project">
            <a:extLst>
              <a:ext uri="{FF2B5EF4-FFF2-40B4-BE49-F238E27FC236}">
                <a16:creationId xmlns:a16="http://schemas.microsoft.com/office/drawing/2014/main" id="{1EF9F344-4B08-FB40-F98E-4F4D10BAD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7" y="696277"/>
            <a:ext cx="2412161" cy="170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8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B5AD4-9936-C0C9-F881-02B0285F7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CDAED6-AD5C-3EB6-FA26-9EAD93C7B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73441-04A8-BEAB-AD9F-8837F953C856}"/>
              </a:ext>
            </a:extLst>
          </p:cNvPr>
          <p:cNvSpPr txBox="1"/>
          <p:nvPr/>
        </p:nvSpPr>
        <p:spPr>
          <a:xfrm>
            <a:off x="2253899" y="2563800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</a:t>
            </a:r>
            <a:r>
              <a:rPr lang="en-US" sz="3600" dirty="0" err="1">
                <a:latin typeface="Consolas" panose="020B0609020204030204" pitchFamily="49" charset="0"/>
              </a:rPr>
              <a:t>javac</a:t>
            </a:r>
            <a:r>
              <a:rPr lang="en-US" sz="3600" dirty="0">
                <a:latin typeface="Consolas" panose="020B0609020204030204" pitchFamily="49" charset="0"/>
              </a:rPr>
              <a:t> App.java</a:t>
            </a:r>
            <a:br>
              <a:rPr lang="en-US" sz="3600" dirty="0">
                <a:latin typeface="Consolas" panose="020B0609020204030204" pitchFamily="49" charset="0"/>
              </a:rPr>
            </a:br>
            <a:r>
              <a:rPr lang="en-US" sz="3600" dirty="0">
                <a:latin typeface="Consolas" panose="020B0609020204030204" pitchFamily="49" charset="0"/>
              </a:rPr>
              <a:t>&gt; java App</a:t>
            </a:r>
          </a:p>
        </p:txBody>
      </p:sp>
      <p:pic>
        <p:nvPicPr>
          <p:cNvPr id="3074" name="Picture 2" descr="Java custom software development">
            <a:extLst>
              <a:ext uri="{FF2B5EF4-FFF2-40B4-BE49-F238E27FC236}">
                <a16:creationId xmlns:a16="http://schemas.microsoft.com/office/drawing/2014/main" id="{1BCCA553-BA07-9F52-AA3D-7FCB75A3C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5" y="944550"/>
            <a:ext cx="259080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76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481D-9974-F5CF-0E06-9C8A19609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FE5ED-65B6-829D-3AC5-44B27CD0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compiler is software that translates code written in one programming language to another programming language that is </a:t>
            </a:r>
            <a:r>
              <a:rPr lang="en-US" i="1" dirty="0"/>
              <a:t>closer </a:t>
            </a:r>
            <a:r>
              <a:rPr lang="en-US" dirty="0"/>
              <a:t>to the machine language</a:t>
            </a:r>
          </a:p>
          <a:p>
            <a:r>
              <a:rPr lang="en-US" dirty="0"/>
              <a:t>C files -&gt; ELF binaries</a:t>
            </a:r>
          </a:p>
          <a:p>
            <a:r>
              <a:rPr lang="en-US" dirty="0"/>
              <a:t>Java files -&gt; Java bytecode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DDF36-F966-FB32-31EE-7ACAFAE6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Compilers</a:t>
            </a:r>
          </a:p>
        </p:txBody>
      </p:sp>
    </p:spTree>
    <p:extLst>
      <p:ext uri="{BB962C8B-B14F-4D97-AF65-F5344CB8AC3E}">
        <p14:creationId xmlns:p14="http://schemas.microsoft.com/office/powerpoint/2010/main" val="218740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BBDC54-BC57-5ED5-48E7-20289E04D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Concepts will be independent of programming language</a:t>
            </a:r>
          </a:p>
          <a:p>
            <a:r>
              <a:rPr lang="en-US" dirty="0"/>
              <a:t>Papers will focus on compiling and analyzing C/C++ programs</a:t>
            </a:r>
          </a:p>
          <a:p>
            <a:r>
              <a:rPr lang="en-US" dirty="0"/>
              <a:t>Projects will focus on the LLVM compiler toolchain</a:t>
            </a:r>
          </a:p>
          <a:p>
            <a:pPr lvl="1"/>
            <a:r>
              <a:rPr lang="en-US" dirty="0"/>
              <a:t>Open-source compiler toolchain (developed by Chris Lattner as part of his M.S. thesis)</a:t>
            </a:r>
          </a:p>
          <a:p>
            <a:pPr lvl="1"/>
            <a:r>
              <a:rPr lang="en-US" dirty="0"/>
              <a:t>Compared to GCC, significantly easier to extend and well-documented</a:t>
            </a:r>
          </a:p>
          <a:p>
            <a:pPr lvl="1"/>
            <a:r>
              <a:rPr lang="en-US" dirty="0"/>
              <a:t>Default compiler on Apple products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BD07EA-102F-642D-084E-07AF2BF3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course</a:t>
            </a:r>
          </a:p>
        </p:txBody>
      </p:sp>
    </p:spTree>
    <p:extLst>
      <p:ext uri="{BB962C8B-B14F-4D97-AF65-F5344CB8AC3E}">
        <p14:creationId xmlns:p14="http://schemas.microsoft.com/office/powerpoint/2010/main" val="13170117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11958</TotalTime>
  <Words>3225</Words>
  <Application>Microsoft Office PowerPoint</Application>
  <PresentationFormat>Widescreen</PresentationFormat>
  <Paragraphs>547</Paragraphs>
  <Slides>58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Introductions</vt:lpstr>
      <vt:lpstr>Agenda</vt:lpstr>
      <vt:lpstr>What is this course about?</vt:lpstr>
      <vt:lpstr>Compilers</vt:lpstr>
      <vt:lpstr>Compilers</vt:lpstr>
      <vt:lpstr>Compilers</vt:lpstr>
      <vt:lpstr>Compilers</vt:lpstr>
      <vt:lpstr>Scope of course</vt:lpstr>
      <vt:lpstr>Compiler model</vt:lpstr>
      <vt:lpstr>Example: C source file</vt:lpstr>
      <vt:lpstr>Compiler stages</vt:lpstr>
      <vt:lpstr>Tokenization</vt:lpstr>
      <vt:lpstr>Abstract syntax tree</vt:lpstr>
      <vt:lpstr>Semantic checks</vt:lpstr>
      <vt:lpstr>Compiler stages</vt:lpstr>
      <vt:lpstr>High-level IR</vt:lpstr>
      <vt:lpstr>High-level IR</vt:lpstr>
      <vt:lpstr>Compiler stages</vt:lpstr>
      <vt:lpstr>Low-level IR</vt:lpstr>
      <vt:lpstr>Final assembly code</vt:lpstr>
      <vt:lpstr>LLVM compiler stages</vt:lpstr>
      <vt:lpstr>Optimization stages (passes)</vt:lpstr>
      <vt:lpstr>Tentative schedule</vt:lpstr>
      <vt:lpstr>Example optimization</vt:lpstr>
      <vt:lpstr>Example optimization</vt:lpstr>
      <vt:lpstr>Recap slide: what is this course about?</vt:lpstr>
      <vt:lpstr>Program analysis</vt:lpstr>
      <vt:lpstr>Program analysis</vt:lpstr>
      <vt:lpstr>Program analysis characteristics</vt:lpstr>
      <vt:lpstr>Program analysis characteristics</vt:lpstr>
      <vt:lpstr>Program analysis characteristics</vt:lpstr>
      <vt:lpstr>Tentative schedule</vt:lpstr>
      <vt:lpstr>Sidebar: why multiple stages?</vt:lpstr>
      <vt:lpstr>Benefits of pipeline architecture</vt:lpstr>
      <vt:lpstr>Multiple frontends and multiple backends</vt:lpstr>
      <vt:lpstr>Recap: compiler model</vt:lpstr>
      <vt:lpstr>Other compiler models</vt:lpstr>
      <vt:lpstr>Challenge: performance budget</vt:lpstr>
      <vt:lpstr>Challenge: Javascript is dynamically typed </vt:lpstr>
      <vt:lpstr>Tentative schedule</vt:lpstr>
      <vt:lpstr>Recap slide: what is this course about?</vt:lpstr>
      <vt:lpstr>Program analysis applications</vt:lpstr>
      <vt:lpstr>Program analysis applications</vt:lpstr>
      <vt:lpstr>Control flow integrity</vt:lpstr>
      <vt:lpstr>Tentative schedule</vt:lpstr>
      <vt:lpstr>PowerPoint Presentation</vt:lpstr>
      <vt:lpstr>Grading components</vt:lpstr>
      <vt:lpstr>Paper presentation</vt:lpstr>
      <vt:lpstr>Paper presentation</vt:lpstr>
      <vt:lpstr>Paper presentation</vt:lpstr>
      <vt:lpstr>Paper presentation</vt:lpstr>
      <vt:lpstr>Paper presentation</vt:lpstr>
      <vt:lpstr>Attendance and participation</vt:lpstr>
      <vt:lpstr>Final project</vt:lpstr>
      <vt:lpstr>Final project</vt:lpstr>
      <vt:lpstr>AI policies</vt:lpstr>
      <vt:lpstr>PowerPoint Presentation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1257</cp:revision>
  <dcterms:created xsi:type="dcterms:W3CDTF">2019-06-30T03:25:06Z</dcterms:created>
  <dcterms:modified xsi:type="dcterms:W3CDTF">2025-04-03T20:39:25Z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