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8"/>
  </p:notesMasterIdLst>
  <p:handoutMasterIdLst>
    <p:handoutMasterId r:id="rId59"/>
  </p:handoutMasterIdLst>
  <p:sldIdLst>
    <p:sldId id="256" r:id="rId2"/>
    <p:sldId id="353" r:id="rId3"/>
    <p:sldId id="258" r:id="rId4"/>
    <p:sldId id="282" r:id="rId5"/>
    <p:sldId id="298" r:id="rId6"/>
    <p:sldId id="335" r:id="rId7"/>
    <p:sldId id="336" r:id="rId8"/>
    <p:sldId id="337" r:id="rId9"/>
    <p:sldId id="338" r:id="rId10"/>
    <p:sldId id="340" r:id="rId11"/>
    <p:sldId id="342" r:id="rId12"/>
    <p:sldId id="345" r:id="rId13"/>
    <p:sldId id="344" r:id="rId14"/>
    <p:sldId id="343" r:id="rId15"/>
    <p:sldId id="360" r:id="rId16"/>
    <p:sldId id="324" r:id="rId17"/>
    <p:sldId id="325" r:id="rId18"/>
    <p:sldId id="328" r:id="rId19"/>
    <p:sldId id="326" r:id="rId20"/>
    <p:sldId id="327" r:id="rId21"/>
    <p:sldId id="329" r:id="rId22"/>
    <p:sldId id="330" r:id="rId23"/>
    <p:sldId id="332" r:id="rId24"/>
    <p:sldId id="362" r:id="rId25"/>
    <p:sldId id="363" r:id="rId26"/>
    <p:sldId id="380" r:id="rId27"/>
    <p:sldId id="365" r:id="rId28"/>
    <p:sldId id="364" r:id="rId29"/>
    <p:sldId id="346" r:id="rId30"/>
    <p:sldId id="348" r:id="rId31"/>
    <p:sldId id="351" r:id="rId32"/>
    <p:sldId id="352" r:id="rId33"/>
    <p:sldId id="354" r:id="rId34"/>
    <p:sldId id="355" r:id="rId35"/>
    <p:sldId id="357" r:id="rId36"/>
    <p:sldId id="361" r:id="rId37"/>
    <p:sldId id="358" r:id="rId38"/>
    <p:sldId id="359" r:id="rId39"/>
    <p:sldId id="366" r:id="rId40"/>
    <p:sldId id="367" r:id="rId41"/>
    <p:sldId id="368" r:id="rId42"/>
    <p:sldId id="369" r:id="rId43"/>
    <p:sldId id="349" r:id="rId44"/>
    <p:sldId id="350" r:id="rId45"/>
    <p:sldId id="347" r:id="rId46"/>
    <p:sldId id="373" r:id="rId47"/>
    <p:sldId id="376" r:id="rId48"/>
    <p:sldId id="377" r:id="rId49"/>
    <p:sldId id="378" r:id="rId50"/>
    <p:sldId id="372" r:id="rId51"/>
    <p:sldId id="356" r:id="rId52"/>
    <p:sldId id="381" r:id="rId53"/>
    <p:sldId id="383" r:id="rId54"/>
    <p:sldId id="375" r:id="rId55"/>
    <p:sldId id="370" r:id="rId56"/>
    <p:sldId id="371" r:id="rId57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00E6D0"/>
    <a:srgbClr val="DDDDFF"/>
    <a:srgbClr val="FFFFFF"/>
    <a:srgbClr val="0000FF"/>
    <a:srgbClr val="B9B9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Get a little technical</a:t>
            </a:r>
          </a:p>
        </p:txBody>
      </p:sp>
    </p:spTree>
    <p:extLst>
      <p:ext uri="{BB962C8B-B14F-4D97-AF65-F5344CB8AC3E}">
        <p14:creationId xmlns:p14="http://schemas.microsoft.com/office/powerpoint/2010/main" val="94888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9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8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9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5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74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46309-904C-B826-37E7-EDD613EE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4785-173C-B796-B553-0E9AAD70D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D5561-BEB7-1E03-0278-051424255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5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DC0D-C626-661D-0910-E0217723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418AD-93F4-D7FB-6C43-161CDD73A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ECBBE-CCE5-D989-D897-B1190A238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C645-F4B8-1740-BBE0-6DDEBA2C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71769-3706-1080-156C-280D81953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B4DC4-7CF5-5FE5-B741-54318A6CD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88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2B2C-22BB-6789-5904-DA9B3BE6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F84C1-C0EC-6768-7CDF-4393AB2E5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8893D-3A1F-9054-5B0C-E6022A401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14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8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6457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6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0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lvm.org/docs/GetElementPtr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LangRef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vsec-teaching/ECS289-ir-samples" TargetMode="External"/><Relationship Id="rId4" Type="http://schemas.openxmlformats.org/officeDocument/2006/relationships/hyperlink" Target="https://llvm.org/docs/ProgrammersManual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xygen/classllvm_1_1IRBuilder.html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psyo/llvm-pass-skeleton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Compilers and LLVM 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13C85-B4F1-FCF3-F595-5CA37DD4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481BF-BB55-5EC4-3B9B-F81741FB49B1}"/>
              </a:ext>
            </a:extLst>
          </p:cNvPr>
          <p:cNvSpPr txBox="1"/>
          <p:nvPr/>
        </p:nvSpPr>
        <p:spPr>
          <a:xfrm>
            <a:off x="1264285" y="1596042"/>
            <a:ext cx="3852337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func_a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p = 10;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q = 20;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s = 30;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r = </a:t>
            </a:r>
            <a:r>
              <a:rPr lang="en-US" sz="2000" dirty="0" err="1">
                <a:latin typeface="Consolas" panose="020B0609020204030204" pitchFamily="49" charset="0"/>
              </a:rPr>
              <a:t>func_a</a:t>
            </a:r>
            <a:r>
              <a:rPr lang="en-US" sz="2000" dirty="0">
                <a:latin typeface="Consolas" panose="020B0609020204030204" pitchFamily="49" charset="0"/>
              </a:rPr>
              <a:t>(p, q);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t = </a:t>
            </a:r>
            <a:r>
              <a:rPr lang="en-US" sz="2000" dirty="0" err="1">
                <a:latin typeface="Consolas" panose="020B0609020204030204" pitchFamily="49" charset="0"/>
              </a:rPr>
              <a:t>func_b</a:t>
            </a:r>
            <a:r>
              <a:rPr lang="en-US" sz="2000" dirty="0">
                <a:latin typeface="Consolas" panose="020B0609020204030204" pitchFamily="49" charset="0"/>
              </a:rPr>
              <a:t>(r, s);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return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FFC4D-387D-0434-B1B2-270F718EBAEE}"/>
              </a:ext>
            </a:extLst>
          </p:cNvPr>
          <p:cNvSpPr txBox="1"/>
          <p:nvPr/>
        </p:nvSpPr>
        <p:spPr>
          <a:xfrm>
            <a:off x="2831995" y="1084696"/>
            <a:ext cx="7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4D427-04F2-E3D2-6906-2109ECD63483}"/>
              </a:ext>
            </a:extLst>
          </p:cNvPr>
          <p:cNvSpPr txBox="1"/>
          <p:nvPr/>
        </p:nvSpPr>
        <p:spPr>
          <a:xfrm>
            <a:off x="5844306" y="1596042"/>
            <a:ext cx="385233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func_b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b+100;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63D84-C5A2-690C-E211-8CAD2C1934F2}"/>
              </a:ext>
            </a:extLst>
          </p:cNvPr>
          <p:cNvSpPr txBox="1"/>
          <p:nvPr/>
        </p:nvSpPr>
        <p:spPr>
          <a:xfrm>
            <a:off x="7412016" y="1084696"/>
            <a:ext cx="7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B8F0E-5638-EC83-A88D-CA200833EB69}"/>
              </a:ext>
            </a:extLst>
          </p:cNvPr>
          <p:cNvSpPr txBox="1"/>
          <p:nvPr/>
        </p:nvSpPr>
        <p:spPr>
          <a:xfrm>
            <a:off x="5844306" y="3948212"/>
            <a:ext cx="5083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Can the compiler determine if this statement is dead code?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470241-2AE8-76A8-80B9-9095675A1692}"/>
              </a:ext>
            </a:extLst>
          </p:cNvPr>
          <p:cNvSpPr/>
          <p:nvPr/>
        </p:nvSpPr>
        <p:spPr>
          <a:xfrm>
            <a:off x="1458146" y="4012545"/>
            <a:ext cx="3202086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B3F6D-8B20-C0EA-E7D5-5952457F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2377E-FED6-79CA-22DE-21C6A49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time optimization (LTO)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8594FF2D-D939-CE90-44C9-13F0F35E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1DA687-AC18-CDF4-A6F3-6D9E87EB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FE216D81-B554-4AFE-631A-9181EF29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1178C-4B5F-98C0-5014-D3986A22186D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ECFFD-2E7E-3937-82DB-D2D1EF86DF38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92A69-48AD-3139-B15D-3195BA822A96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62CFE-3CA4-DAC8-7F0C-391993946F3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FAB7B-B08B-9A41-3121-7EAADE4DAFA5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BB920-30A5-EBD1-35AF-F8C32A8B10AF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C9DA-E28A-21C3-34B5-226AA910684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E2C9E7-96CC-66B1-D304-D7E48061733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97447D-2A9E-7A35-8757-D4406C62FF6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EE15A5-6A1A-A3FC-0B27-024648C0F12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110F7-69C0-A082-8B27-B19B781A642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6D0133-0AE2-C0F1-88B1-D4553BB9251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921069-40F8-C5E6-DBBA-1279A60FAFF3}"/>
              </a:ext>
            </a:extLst>
          </p:cNvPr>
          <p:cNvSpPr txBox="1"/>
          <p:nvPr/>
        </p:nvSpPr>
        <p:spPr>
          <a:xfrm>
            <a:off x="8175570" y="107504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a.bc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8E2805-B732-995C-8767-964DD87FDB1B}"/>
              </a:ext>
            </a:extLst>
          </p:cNvPr>
          <p:cNvSpPr txBox="1"/>
          <p:nvPr/>
        </p:nvSpPr>
        <p:spPr>
          <a:xfrm>
            <a:off x="8175570" y="228675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b.bc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5FBFFA-47C2-5F2A-037D-6A11E25F391C}"/>
              </a:ext>
            </a:extLst>
          </p:cNvPr>
          <p:cNvSpPr txBox="1"/>
          <p:nvPr/>
        </p:nvSpPr>
        <p:spPr>
          <a:xfrm>
            <a:off x="8193202" y="356027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c.bc</a:t>
            </a:r>
            <a:endParaRPr lang="en-US" sz="2400" b="1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A926D6-8BA3-FBF3-C987-507874FFCAE3}"/>
              </a:ext>
            </a:extLst>
          </p:cNvPr>
          <p:cNvCxnSpPr>
            <a:cxnSpLocks/>
            <a:stCxn id="1030" idx="3"/>
            <a:endCxn id="27" idx="1"/>
          </p:cNvCxnSpPr>
          <p:nvPr/>
        </p:nvCxnSpPr>
        <p:spPr>
          <a:xfrm>
            <a:off x="3585966" y="5206804"/>
            <a:ext cx="1291825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304CD54-62DB-1A4F-33B2-3496F547B5EE}"/>
              </a:ext>
            </a:extLst>
          </p:cNvPr>
          <p:cNvSpPr/>
          <p:nvPr/>
        </p:nvSpPr>
        <p:spPr>
          <a:xfrm>
            <a:off x="7392496" y="4769658"/>
            <a:ext cx="1499937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DB630C-88D2-5942-C824-ADAD48243219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8892433" y="5206804"/>
            <a:ext cx="743533" cy="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2D3B500F-1381-E66D-7673-65D80E8D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966" y="4849870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A19DD53-5A67-C082-6BAE-38D2CB9B96E1}"/>
              </a:ext>
            </a:extLst>
          </p:cNvPr>
          <p:cNvGrpSpPr/>
          <p:nvPr/>
        </p:nvGrpSpPr>
        <p:grpSpPr>
          <a:xfrm>
            <a:off x="1107650" y="4694114"/>
            <a:ext cx="2478316" cy="1025380"/>
            <a:chOff x="1107651" y="4685186"/>
            <a:chExt cx="2478316" cy="1025380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D6287A18-771E-2E2C-8EBA-93B97CD6326F}"/>
                </a:ext>
              </a:extLst>
            </p:cNvPr>
            <p:cNvSpPr/>
            <p:nvPr/>
          </p:nvSpPr>
          <p:spPr>
            <a:xfrm>
              <a:off x="1107651" y="4685186"/>
              <a:ext cx="2478316" cy="1025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200CB2-99BE-5CE8-EEF8-F63001FAB8B0}"/>
                </a:ext>
              </a:extLst>
            </p:cNvPr>
            <p:cNvSpPr txBox="1"/>
            <p:nvPr/>
          </p:nvSpPr>
          <p:spPr>
            <a:xfrm>
              <a:off x="2823107" y="4942280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c.bc</a:t>
              </a:r>
              <a:endParaRPr lang="en-US" sz="2400" b="1" i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53EE95-F168-2568-202E-260188D1303A}"/>
                </a:ext>
              </a:extLst>
            </p:cNvPr>
            <p:cNvSpPr txBox="1"/>
            <p:nvPr/>
          </p:nvSpPr>
          <p:spPr>
            <a:xfrm>
              <a:off x="1993043" y="494672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b.bc</a:t>
              </a:r>
              <a:endParaRPr lang="en-US" sz="2400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CD86DC-2138-DB48-F68D-9D3F2801EA32}"/>
                </a:ext>
              </a:extLst>
            </p:cNvPr>
            <p:cNvSpPr txBox="1"/>
            <p:nvPr/>
          </p:nvSpPr>
          <p:spPr>
            <a:xfrm>
              <a:off x="1107651" y="495989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a.bc</a:t>
              </a:r>
              <a:endParaRPr lang="en-US" sz="2400" b="1" i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3D9C6C-68CE-8D68-1E52-6EA3A988F16D}"/>
              </a:ext>
            </a:extLst>
          </p:cNvPr>
          <p:cNvSpPr txBox="1"/>
          <p:nvPr/>
        </p:nvSpPr>
        <p:spPr>
          <a:xfrm>
            <a:off x="3599529" y="82882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E6465-BD7F-72E7-D531-2529B652FACF}"/>
              </a:ext>
            </a:extLst>
          </p:cNvPr>
          <p:cNvSpPr txBox="1"/>
          <p:nvPr/>
        </p:nvSpPr>
        <p:spPr>
          <a:xfrm>
            <a:off x="3599529" y="205591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FC560-BAE2-2E69-E7AA-3D1487F9FEB9}"/>
              </a:ext>
            </a:extLst>
          </p:cNvPr>
          <p:cNvSpPr txBox="1"/>
          <p:nvPr/>
        </p:nvSpPr>
        <p:spPr>
          <a:xfrm>
            <a:off x="3585966" y="333437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6B0F0-EBF7-7FF0-D651-ACC96442AA3A}"/>
              </a:ext>
            </a:extLst>
          </p:cNvPr>
          <p:cNvSpPr/>
          <p:nvPr/>
        </p:nvSpPr>
        <p:spPr>
          <a:xfrm>
            <a:off x="4877791" y="4769657"/>
            <a:ext cx="1499937" cy="8742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020C08-2B1B-AF84-575D-25A211B9F884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6377728" y="5206805"/>
            <a:ext cx="1014768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836C21-329A-A96F-861C-E770CA1D778E}"/>
              </a:ext>
            </a:extLst>
          </p:cNvPr>
          <p:cNvSpPr txBox="1"/>
          <p:nvPr/>
        </p:nvSpPr>
        <p:spPr>
          <a:xfrm>
            <a:off x="3585966" y="5470816"/>
            <a:ext cx="127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linked 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10538-319F-3346-09F2-04CD2103C711}"/>
              </a:ext>
            </a:extLst>
          </p:cNvPr>
          <p:cNvSpPr txBox="1"/>
          <p:nvPr/>
        </p:nvSpPr>
        <p:spPr>
          <a:xfrm>
            <a:off x="3807302" y="464400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10BA4-B97C-C4FE-6F57-5FA98429652A}"/>
              </a:ext>
            </a:extLst>
          </p:cNvPr>
          <p:cNvSpPr txBox="1"/>
          <p:nvPr/>
        </p:nvSpPr>
        <p:spPr>
          <a:xfrm>
            <a:off x="6247207" y="547032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Obj file</a:t>
            </a:r>
          </a:p>
        </p:txBody>
      </p:sp>
    </p:spTree>
    <p:extLst>
      <p:ext uri="{BB962C8B-B14F-4D97-AF65-F5344CB8AC3E}">
        <p14:creationId xmlns:p14="http://schemas.microsoft.com/office/powerpoint/2010/main" val="14312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7" grpId="0" animBg="1"/>
      <p:bldP spid="54" grpId="0"/>
      <p:bldP spid="1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CDB61-6D00-A7F9-3ADC-4C2952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why can’t the linker optimize?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FA140-2E1C-AC17-1945-1F121CB921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Assembly instructions hard to rewrite</a:t>
            </a:r>
          </a:p>
          <a:p>
            <a:pPr lvl="1"/>
            <a:r>
              <a:rPr lang="en-US" dirty="0"/>
              <a:t>Have lost a lot of semantic information such as types</a:t>
            </a:r>
          </a:p>
          <a:p>
            <a:pPr lvl="1"/>
            <a:r>
              <a:rPr lang="en-US" dirty="0"/>
              <a:t>Jump offsets are hard-coded</a:t>
            </a:r>
          </a:p>
          <a:p>
            <a:r>
              <a:rPr lang="en-US" dirty="0"/>
              <a:t>Disassembly is the process of retrieving this lost information from assembly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3E866-E88E-00FA-7E8F-9F714B9ECED9}"/>
              </a:ext>
            </a:extLst>
          </p:cNvPr>
          <p:cNvSpPr txBox="1"/>
          <p:nvPr/>
        </p:nvSpPr>
        <p:spPr>
          <a:xfrm>
            <a:off x="8689758" y="1097825"/>
            <a:ext cx="3198311" cy="3000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define </a:t>
            </a:r>
            <a:r>
              <a:rPr lang="en-US" sz="900" dirty="0" err="1">
                <a:latin typeface="Consolas" panose="020B0609020204030204" pitchFamily="49" charset="0"/>
              </a:rPr>
              <a:t>dso_local</a:t>
            </a:r>
            <a:r>
              <a:rPr lang="en-US" sz="900" dirty="0">
                <a:latin typeface="Consolas" panose="020B0609020204030204" pitchFamily="49" charset="0"/>
              </a:rPr>
              <a:t> i32 @func(i32 </a:t>
            </a:r>
            <a:r>
              <a:rPr lang="en-US" sz="900" dirty="0" err="1">
                <a:latin typeface="Consolas" panose="020B0609020204030204" pitchFamily="49" charset="0"/>
              </a:rPr>
              <a:t>noundef</a:t>
            </a:r>
            <a:r>
              <a:rPr lang="en-US" sz="900" dirty="0">
                <a:latin typeface="Consolas" panose="020B0609020204030204" pitchFamily="49" charset="0"/>
              </a:rPr>
              <a:t> %a) #0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alloca</a:t>
            </a:r>
            <a:r>
              <a:rPr lang="en-US" sz="9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alloca</a:t>
            </a:r>
            <a:r>
              <a:rPr lang="en-US" sz="9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i32 %a, i32*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%0 = load i32, i32*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cmp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icmp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sgt</a:t>
            </a:r>
            <a:r>
              <a:rPr lang="en-US" sz="900" dirty="0">
                <a:latin typeface="Consolas" panose="020B0609020204030204" pitchFamily="49" charset="0"/>
              </a:rPr>
              <a:t> i32 %0,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i1 %</a:t>
            </a:r>
            <a:r>
              <a:rPr lang="en-US" sz="900" dirty="0" err="1">
                <a:latin typeface="Consolas" panose="020B0609020204030204" pitchFamily="49" charset="0"/>
              </a:rPr>
              <a:t>cmp</a:t>
            </a:r>
            <a:r>
              <a:rPr lang="en-US" sz="900" dirty="0">
                <a:latin typeface="Consolas" panose="020B0609020204030204" pitchFamily="49" charset="0"/>
              </a:rPr>
              <a:t>, label %</a:t>
            </a:r>
            <a:r>
              <a:rPr lang="en-US" sz="900" dirty="0" err="1">
                <a:latin typeface="Consolas" panose="020B0609020204030204" pitchFamily="49" charset="0"/>
              </a:rPr>
              <a:t>if.then</a:t>
            </a:r>
            <a:r>
              <a:rPr lang="en-US" sz="900" dirty="0">
                <a:latin typeface="Consolas" panose="020B0609020204030204" pitchFamily="49" charset="0"/>
              </a:rPr>
              <a:t>, label %</a:t>
            </a:r>
            <a:r>
              <a:rPr lang="en-US" sz="900" dirty="0" err="1">
                <a:latin typeface="Consolas" panose="020B0609020204030204" pitchFamily="49" charset="0"/>
              </a:rPr>
              <a:t>if.else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if.then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i32 100,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label %return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if.else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50,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label %return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return: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%1 = load i32,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ret i32 %1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D8F932-A648-5CFF-B234-EF40A9FA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94" y="3545138"/>
            <a:ext cx="2333951" cy="22863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F3183F-540B-950E-867E-F2641C9F5641}"/>
              </a:ext>
            </a:extLst>
          </p:cNvPr>
          <p:cNvGrpSpPr/>
          <p:nvPr/>
        </p:nvGrpSpPr>
        <p:grpSpPr>
          <a:xfrm>
            <a:off x="5959494" y="658670"/>
            <a:ext cx="2092239" cy="2285814"/>
            <a:chOff x="5959494" y="658670"/>
            <a:chExt cx="2092239" cy="22858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58040-B375-0622-821B-CCB3590C60F0}"/>
                </a:ext>
              </a:extLst>
            </p:cNvPr>
            <p:cNvSpPr txBox="1"/>
            <p:nvPr/>
          </p:nvSpPr>
          <p:spPr>
            <a:xfrm>
              <a:off x="5959494" y="1097825"/>
              <a:ext cx="2092239" cy="18466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int </a:t>
              </a:r>
              <a:r>
                <a:rPr lang="en-US" sz="1600" dirty="0" err="1">
                  <a:latin typeface="Consolas" panose="020B0609020204030204" pitchFamily="49" charset="0"/>
                </a:rPr>
                <a:t>func</a:t>
              </a:r>
              <a:r>
                <a:rPr lang="en-US" sz="1600" dirty="0">
                  <a:latin typeface="Consolas" panose="020B0609020204030204" pitchFamily="49" charset="0"/>
                </a:rPr>
                <a:t>(int a)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if (a &gt; 10)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return 100;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} else {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  return 50;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}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7AA8E-FE0E-E30B-C9DA-E3E316272CAD}"/>
                </a:ext>
              </a:extLst>
            </p:cNvPr>
            <p:cNvSpPr txBox="1"/>
            <p:nvPr/>
          </p:nvSpPr>
          <p:spPr>
            <a:xfrm>
              <a:off x="6383808" y="658670"/>
              <a:ext cx="1243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 source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9BB519-1547-ED3C-1F1E-CC7D770527D9}"/>
              </a:ext>
            </a:extLst>
          </p:cNvPr>
          <p:cNvSpPr txBox="1"/>
          <p:nvPr/>
        </p:nvSpPr>
        <p:spPr>
          <a:xfrm>
            <a:off x="9667108" y="633076"/>
            <a:ext cx="144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IR </a:t>
            </a:r>
            <a:r>
              <a:rPr lang="en-US" sz="2400" b="1" i="1" dirty="0" err="1"/>
              <a:t>bitcode</a:t>
            </a:r>
            <a:endParaRPr lang="en-US" sz="24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9EA75-A714-575F-D2BC-13E04C0BC318}"/>
              </a:ext>
            </a:extLst>
          </p:cNvPr>
          <p:cNvSpPr txBox="1"/>
          <p:nvPr/>
        </p:nvSpPr>
        <p:spPr>
          <a:xfrm>
            <a:off x="6430453" y="3077397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Assembly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EE7BF-6309-5AC4-7E54-64F5D603AA11}"/>
              </a:ext>
            </a:extLst>
          </p:cNvPr>
          <p:cNvSpPr/>
          <p:nvPr/>
        </p:nvSpPr>
        <p:spPr>
          <a:xfrm>
            <a:off x="8607840" y="2021154"/>
            <a:ext cx="3202086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4095C-5968-CCDE-A8BF-2583EBA8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opportunities to optimize code</a:t>
            </a:r>
          </a:p>
          <a:p>
            <a:pPr lvl="1"/>
            <a:r>
              <a:rPr lang="en-US" dirty="0"/>
              <a:t>Can remove code at the function-level -&gt; reduce binary sizes</a:t>
            </a:r>
          </a:p>
          <a:p>
            <a:r>
              <a:rPr lang="en-US" dirty="0"/>
              <a:t>Can safely answer questions like which program statements access this heap variable?</a:t>
            </a:r>
          </a:p>
          <a:p>
            <a:pPr lvl="1"/>
            <a:r>
              <a:rPr lang="en-US" dirty="0"/>
              <a:t>Whole program analysis (WPA)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19650-1DA8-33E2-0B31-9D4FDB70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 benefits</a:t>
            </a:r>
          </a:p>
        </p:txBody>
      </p:sp>
    </p:spTree>
    <p:extLst>
      <p:ext uri="{BB962C8B-B14F-4D97-AF65-F5344CB8AC3E}">
        <p14:creationId xmlns:p14="http://schemas.microsoft.com/office/powerpoint/2010/main" val="227918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9194F-E5CC-A917-3A30-8ECD400E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</a:t>
            </a:r>
          </a:p>
          <a:p>
            <a:pPr lvl="1"/>
            <a:r>
              <a:rPr lang="en-US" dirty="0"/>
              <a:t>Compiling Firefox with LTO took me 7 days on an 8-core, 32 GB machine (in 2020)!!!</a:t>
            </a:r>
          </a:p>
          <a:p>
            <a:r>
              <a:rPr lang="en-US" dirty="0"/>
              <a:t>Consumes </a:t>
            </a:r>
            <a:r>
              <a:rPr lang="en-US" b="1" dirty="0"/>
              <a:t>a lot </a:t>
            </a:r>
            <a:r>
              <a:rPr lang="en-US" dirty="0"/>
              <a:t>of memory</a:t>
            </a:r>
          </a:p>
          <a:p>
            <a:r>
              <a:rPr lang="en-US" dirty="0"/>
              <a:t>Final project idea: explore optimizations for LTO?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CD030-E830-7E64-2A85-D34CC04E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 challenges</a:t>
            </a:r>
          </a:p>
        </p:txBody>
      </p:sp>
    </p:spTree>
    <p:extLst>
      <p:ext uri="{BB962C8B-B14F-4D97-AF65-F5344CB8AC3E}">
        <p14:creationId xmlns:p14="http://schemas.microsoft.com/office/powerpoint/2010/main" val="15721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38D60-9B59-1E12-0AC7-BA910BC6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apt install clang llvm</a:t>
            </a:r>
          </a:p>
          <a:p>
            <a:r>
              <a:rPr lang="en-US" dirty="0">
                <a:latin typeface="Consolas" panose="020B0609020204030204" pitchFamily="49" charset="0"/>
              </a:rPr>
              <a:t>clang -c -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a.o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clang -c -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b.o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clang –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a.o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b.o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</a:rPr>
              <a:t>Wl</a:t>
            </a:r>
            <a:r>
              <a:rPr lang="en-US" dirty="0">
                <a:latin typeface="Consolas" panose="020B0609020204030204" pitchFamily="49" charset="0"/>
              </a:rPr>
              <a:t>,-plugin-opts=save-temps </a:t>
            </a:r>
            <a:r>
              <a:rPr lang="en-US" dirty="0" err="1">
                <a:latin typeface="Consolas" panose="020B0609020204030204" pitchFamily="49" charset="0"/>
              </a:rPr>
              <a:t>a.out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560CB-FF3B-EA26-D318-08F761DF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live coding</a:t>
            </a:r>
          </a:p>
        </p:txBody>
      </p:sp>
    </p:spTree>
    <p:extLst>
      <p:ext uri="{BB962C8B-B14F-4D97-AF65-F5344CB8AC3E}">
        <p14:creationId xmlns:p14="http://schemas.microsoft.com/office/powerpoint/2010/main" val="257448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1E69-87D9-8728-72D8-25ECC3F3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AF34A-F70B-FC77-8167-1815ACB8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2245-5D76-782B-9489-C5EE514C6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23616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E506E-05C1-4424-CA35-68C7F135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3D461-5D3B-E01C-AB95-2C26F2DFCAF3}"/>
              </a:ext>
            </a:extLst>
          </p:cNvPr>
          <p:cNvSpPr/>
          <p:nvPr/>
        </p:nvSpPr>
        <p:spPr>
          <a:xfrm>
            <a:off x="4721275" y="1001114"/>
            <a:ext cx="2980267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Optimizations, broadly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0FD86-9FDD-0D44-535A-14CCBDD780A5}"/>
              </a:ext>
            </a:extLst>
          </p:cNvPr>
          <p:cNvGrpSpPr/>
          <p:nvPr/>
        </p:nvGrpSpPr>
        <p:grpSpPr>
          <a:xfrm>
            <a:off x="1851377" y="1813914"/>
            <a:ext cx="4360032" cy="1640499"/>
            <a:chOff x="1851377" y="1813914"/>
            <a:chExt cx="4360032" cy="16404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77653-5CB3-419E-3826-0FE0D5A7FA65}"/>
                </a:ext>
              </a:extLst>
            </p:cNvPr>
            <p:cNvSpPr/>
            <p:nvPr/>
          </p:nvSpPr>
          <p:spPr>
            <a:xfrm>
              <a:off x="1851377" y="2641613"/>
              <a:ext cx="2568223" cy="812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 redundant computations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A9079-194D-773B-C786-6AADE8FEBA3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3135489" y="1813914"/>
              <a:ext cx="3075920" cy="8276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6B9045-C3AA-3B44-0F53-FE9A8FD6DAC2}"/>
              </a:ext>
            </a:extLst>
          </p:cNvPr>
          <p:cNvSpPr txBox="1"/>
          <p:nvPr/>
        </p:nvSpPr>
        <p:spPr>
          <a:xfrm>
            <a:off x="936977" y="3695114"/>
            <a:ext cx="407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(Dead code elimination, common sub-expression elimination, constant propagation)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E727FC-A8AF-5AB7-B4E9-10BC630655D1}"/>
              </a:ext>
            </a:extLst>
          </p:cNvPr>
          <p:cNvGrpSpPr/>
          <p:nvPr/>
        </p:nvGrpSpPr>
        <p:grpSpPr>
          <a:xfrm>
            <a:off x="5246511" y="1813914"/>
            <a:ext cx="4075289" cy="2941188"/>
            <a:chOff x="5246511" y="1813914"/>
            <a:chExt cx="4075289" cy="294118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D834B7-1015-F583-77A5-958726B6231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211409" y="1813914"/>
              <a:ext cx="779236" cy="821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3E1759-7864-EE51-A58B-B267054B678E}"/>
                </a:ext>
              </a:extLst>
            </p:cNvPr>
            <p:cNvGrpSpPr/>
            <p:nvPr/>
          </p:nvGrpSpPr>
          <p:grpSpPr>
            <a:xfrm>
              <a:off x="5246511" y="2635125"/>
              <a:ext cx="4075289" cy="2119977"/>
              <a:chOff x="6355643" y="2616200"/>
              <a:chExt cx="4075289" cy="211997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EE9E9F-DB07-2610-12B5-814F93B2448E}"/>
                  </a:ext>
                </a:extLst>
              </p:cNvPr>
              <p:cNvSpPr/>
              <p:nvPr/>
            </p:nvSpPr>
            <p:spPr>
              <a:xfrm>
                <a:off x="6355643" y="2616200"/>
                <a:ext cx="3488267" cy="11909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Automatically rewrite code to make better use of hardware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67D01-9381-6592-3E80-EE793A061949}"/>
                  </a:ext>
                </a:extLst>
              </p:cNvPr>
              <p:cNvSpPr txBox="1"/>
              <p:nvPr/>
            </p:nvSpPr>
            <p:spPr>
              <a:xfrm>
                <a:off x="6355643" y="4028291"/>
                <a:ext cx="40752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(Loop fission, vectorization, loop tiling, prefetching)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75D071-A1DC-27E3-C37D-09E317D6C084}"/>
              </a:ext>
            </a:extLst>
          </p:cNvPr>
          <p:cNvGrpSpPr/>
          <p:nvPr/>
        </p:nvGrpSpPr>
        <p:grpSpPr>
          <a:xfrm>
            <a:off x="6211409" y="1813914"/>
            <a:ext cx="5461304" cy="2589086"/>
            <a:chOff x="6211409" y="1813914"/>
            <a:chExt cx="5461304" cy="258908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D0C625-8F2E-C88D-E9B0-F6E53DEB5D2D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6211409" y="1813914"/>
              <a:ext cx="4129214" cy="8276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9D26E0-4578-88E6-570E-39989A1309B2}"/>
                </a:ext>
              </a:extLst>
            </p:cNvPr>
            <p:cNvSpPr/>
            <p:nvPr/>
          </p:nvSpPr>
          <p:spPr>
            <a:xfrm>
              <a:off x="9248423" y="2641613"/>
              <a:ext cx="2184399" cy="1190977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Both aspects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41D381-CC47-BB41-9F4C-8C9543C0EA8A}"/>
                </a:ext>
              </a:extLst>
            </p:cNvPr>
            <p:cNvSpPr txBox="1"/>
            <p:nvPr/>
          </p:nvSpPr>
          <p:spPr>
            <a:xfrm>
              <a:off x="9417757" y="4002890"/>
              <a:ext cx="225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(Function inlining)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95DE8B-E223-23CE-68D6-E7B91F4339C3}"/>
              </a:ext>
            </a:extLst>
          </p:cNvPr>
          <p:cNvSpPr txBox="1"/>
          <p:nvPr/>
        </p:nvSpPr>
        <p:spPr>
          <a:xfrm>
            <a:off x="2144888" y="2118751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2FD34-0C16-9BF8-0EEC-80D479443FE3}"/>
              </a:ext>
            </a:extLst>
          </p:cNvPr>
          <p:cNvSpPr txBox="1"/>
          <p:nvPr/>
        </p:nvSpPr>
        <p:spPr>
          <a:xfrm>
            <a:off x="5246511" y="2118751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(Hardware)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05FAE-C334-8221-A79A-EEB75E2685AC}"/>
              </a:ext>
            </a:extLst>
          </p:cNvPr>
          <p:cNvSpPr txBox="1"/>
          <p:nvPr/>
        </p:nvSpPr>
        <p:spPr>
          <a:xfrm>
            <a:off x="5246511" y="5328356"/>
            <a:ext cx="24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*More in next lecture</a:t>
            </a:r>
          </a:p>
        </p:txBody>
      </p:sp>
    </p:spTree>
    <p:extLst>
      <p:ext uri="{BB962C8B-B14F-4D97-AF65-F5344CB8AC3E}">
        <p14:creationId xmlns:p14="http://schemas.microsoft.com/office/powerpoint/2010/main" val="33876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8856A-C6B9-8E10-6C10-1026E102443B}"/>
              </a:ext>
            </a:extLst>
          </p:cNvPr>
          <p:cNvSpPr/>
          <p:nvPr/>
        </p:nvSpPr>
        <p:spPr>
          <a:xfrm>
            <a:off x="182343" y="3136612"/>
            <a:ext cx="118273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understand some 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335530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5BED7-F8B0-34DC-D65A-7ACA5C46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4FCD3-B047-BD95-C0B2-AFDB62A16BAC}"/>
              </a:ext>
            </a:extLst>
          </p:cNvPr>
          <p:cNvSpPr/>
          <p:nvPr/>
        </p:nvSpPr>
        <p:spPr>
          <a:xfrm>
            <a:off x="1606791" y="1135306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32EA4C-D3E9-18CA-6B0F-91168076D754}"/>
              </a:ext>
            </a:extLst>
          </p:cNvPr>
          <p:cNvGrpSpPr/>
          <p:nvPr/>
        </p:nvGrpSpPr>
        <p:grpSpPr>
          <a:xfrm>
            <a:off x="1979324" y="1255957"/>
            <a:ext cx="1054100" cy="1079500"/>
            <a:chOff x="4229100" y="1276350"/>
            <a:chExt cx="1054100" cy="1079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37F5-5D2C-E691-83AC-5763B7C6430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922B90-4045-40D4-9EC9-EFD546DC5C3D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F6DFE3-571E-53F7-F1DB-A462D5177E91}"/>
              </a:ext>
            </a:extLst>
          </p:cNvPr>
          <p:cNvGrpSpPr/>
          <p:nvPr/>
        </p:nvGrpSpPr>
        <p:grpSpPr>
          <a:xfrm>
            <a:off x="3676891" y="1255957"/>
            <a:ext cx="1054100" cy="1079500"/>
            <a:chOff x="6158018" y="1276350"/>
            <a:chExt cx="1054100" cy="1079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920E57-F4A3-D66B-5D02-76EA2970734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459348-CC8C-A761-7C8A-B9E30EBCF6FD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3366D-BF51-8E5C-1A50-AB12AF3DD899}"/>
              </a:ext>
            </a:extLst>
          </p:cNvPr>
          <p:cNvSpPr/>
          <p:nvPr/>
        </p:nvSpPr>
        <p:spPr>
          <a:xfrm>
            <a:off x="1755663" y="2493642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FA52A-DD15-D108-9F74-A408B517EE9D}"/>
              </a:ext>
            </a:extLst>
          </p:cNvPr>
          <p:cNvSpPr/>
          <p:nvPr/>
        </p:nvSpPr>
        <p:spPr>
          <a:xfrm>
            <a:off x="3453230" y="2505319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BCADF8-EC02-4351-4E04-7C57CC37BB07}"/>
              </a:ext>
            </a:extLst>
          </p:cNvPr>
          <p:cNvSpPr/>
          <p:nvPr/>
        </p:nvSpPr>
        <p:spPr>
          <a:xfrm>
            <a:off x="1829633" y="3763321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59354-5BE6-1F38-4CFB-4F7686ECE180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2506374" y="2335457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313EF-B77C-FA42-487F-72A080425F45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203941" y="2335457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4D796A-ABE2-218D-53CB-D23F98EF181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06374" y="2933909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E5ED43-1208-A302-6CEF-8E07305A175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03941" y="2945586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AF3F90-E2EA-99A2-117E-6E0B496B4364}"/>
              </a:ext>
            </a:extLst>
          </p:cNvPr>
          <p:cNvSpPr txBox="1"/>
          <p:nvPr/>
        </p:nvSpPr>
        <p:spPr>
          <a:xfrm>
            <a:off x="2814553" y="662222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92988-7F8B-077F-A82A-C36A6D852EF0}"/>
              </a:ext>
            </a:extLst>
          </p:cNvPr>
          <p:cNvSpPr/>
          <p:nvPr/>
        </p:nvSpPr>
        <p:spPr>
          <a:xfrm>
            <a:off x="1579261" y="4691943"/>
            <a:ext cx="8116117" cy="69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2E5947-633E-54A2-ACC9-473EE0110053}"/>
              </a:ext>
            </a:extLst>
          </p:cNvPr>
          <p:cNvCxnSpPr/>
          <p:nvPr/>
        </p:nvCxnSpPr>
        <p:spPr>
          <a:xfrm>
            <a:off x="1579261" y="4497128"/>
            <a:ext cx="808858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6FFC78-5EF0-B7E2-66E2-5A7241CB1E62}"/>
              </a:ext>
            </a:extLst>
          </p:cNvPr>
          <p:cNvSpPr txBox="1"/>
          <p:nvPr/>
        </p:nvSpPr>
        <p:spPr>
          <a:xfrm>
            <a:off x="9815832" y="4235518"/>
            <a:ext cx="20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Memory bus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5361B7-74AD-54CF-A10D-6D02E5CB281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38300" y="4203588"/>
            <a:ext cx="0" cy="28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73171A-E409-0768-8BA8-651C5B3329B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7320" y="4497128"/>
            <a:ext cx="0" cy="19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458032B5-7DE3-06FE-5C0E-CA8FC0D43C03}"/>
              </a:ext>
            </a:extLst>
          </p:cNvPr>
          <p:cNvSpPr/>
          <p:nvPr/>
        </p:nvSpPr>
        <p:spPr>
          <a:xfrm>
            <a:off x="1221446" y="5090138"/>
            <a:ext cx="9467592" cy="584775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memory is closer to the CPU and faster to access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9195663-C462-5E1D-2BB7-DA4372355F53}"/>
              </a:ext>
            </a:extLst>
          </p:cNvPr>
          <p:cNvSpPr txBox="1"/>
          <p:nvPr/>
        </p:nvSpPr>
        <p:spPr>
          <a:xfrm>
            <a:off x="180445" y="2508862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(32 KB)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89EF0BA-CEA9-E2F9-58C5-051F6FB0111D}"/>
              </a:ext>
            </a:extLst>
          </p:cNvPr>
          <p:cNvSpPr txBox="1"/>
          <p:nvPr/>
        </p:nvSpPr>
        <p:spPr>
          <a:xfrm>
            <a:off x="95679" y="3817207"/>
            <a:ext cx="13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(1-8 MB)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47F88CF-09F3-52E1-F0FF-E0DEB431F32E}"/>
              </a:ext>
            </a:extLst>
          </p:cNvPr>
          <p:cNvSpPr txBox="1"/>
          <p:nvPr/>
        </p:nvSpPr>
        <p:spPr>
          <a:xfrm>
            <a:off x="0" y="4901367"/>
            <a:ext cx="2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(Multiple GB)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2AD7A64-9D3D-6E37-0443-4E69B6A15097}"/>
              </a:ext>
            </a:extLst>
          </p:cNvPr>
          <p:cNvSpPr/>
          <p:nvPr/>
        </p:nvSpPr>
        <p:spPr>
          <a:xfrm>
            <a:off x="1785256" y="314498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8A84F61-AC9C-78C3-F3DB-8D9553797E12}"/>
              </a:ext>
            </a:extLst>
          </p:cNvPr>
          <p:cNvSpPr txBox="1"/>
          <p:nvPr/>
        </p:nvSpPr>
        <p:spPr>
          <a:xfrm>
            <a:off x="122625" y="3175387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(256 KB)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B4579B9-C850-A96A-EBE5-8209EBF1FB8B}"/>
              </a:ext>
            </a:extLst>
          </p:cNvPr>
          <p:cNvSpPr/>
          <p:nvPr/>
        </p:nvSpPr>
        <p:spPr>
          <a:xfrm>
            <a:off x="3453230" y="314611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815CA361-85F0-6F77-1EB5-BB011B8C58B7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2535967" y="3585247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B2168FAA-14EA-E806-2027-9017CE5390D6}"/>
              </a:ext>
            </a:extLst>
          </p:cNvPr>
          <p:cNvCxnSpPr>
            <a:cxnSpLocks/>
            <a:stCxn id="1043" idx="2"/>
          </p:cNvCxnSpPr>
          <p:nvPr/>
        </p:nvCxnSpPr>
        <p:spPr>
          <a:xfrm flipH="1">
            <a:off x="4203940" y="3586377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484DB15-73F9-73F9-1D35-4331A218755F}"/>
              </a:ext>
            </a:extLst>
          </p:cNvPr>
          <p:cNvSpPr/>
          <p:nvPr/>
        </p:nvSpPr>
        <p:spPr>
          <a:xfrm>
            <a:off x="5806370" y="1103787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E8B63F40-E471-19FC-ADA0-4359EF6B130A}"/>
              </a:ext>
            </a:extLst>
          </p:cNvPr>
          <p:cNvGrpSpPr/>
          <p:nvPr/>
        </p:nvGrpSpPr>
        <p:grpSpPr>
          <a:xfrm>
            <a:off x="6178903" y="1224438"/>
            <a:ext cx="1054100" cy="1079500"/>
            <a:chOff x="4229100" y="1276350"/>
            <a:chExt cx="1054100" cy="1079500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5ABBABB6-F524-6D68-C156-76F6DE97FDC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D115591-AA42-7CD7-19A2-72B3DA26C3DA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DCD334A7-51D7-0863-D96F-36A717119686}"/>
              </a:ext>
            </a:extLst>
          </p:cNvPr>
          <p:cNvGrpSpPr/>
          <p:nvPr/>
        </p:nvGrpSpPr>
        <p:grpSpPr>
          <a:xfrm>
            <a:off x="7876470" y="1224438"/>
            <a:ext cx="1054100" cy="1079500"/>
            <a:chOff x="6158018" y="1276350"/>
            <a:chExt cx="1054100" cy="107950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6D7E0D5C-1F44-C188-2C68-FD663B21460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2F1D19E2-CFF8-44BA-8261-4AFCF1A973A7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EE0BA77-C1A5-C4A2-9486-9FDF73785440}"/>
              </a:ext>
            </a:extLst>
          </p:cNvPr>
          <p:cNvSpPr/>
          <p:nvPr/>
        </p:nvSpPr>
        <p:spPr>
          <a:xfrm>
            <a:off x="5955242" y="2462123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BE2CB19-A173-7F06-52E7-9AC3CC1C796F}"/>
              </a:ext>
            </a:extLst>
          </p:cNvPr>
          <p:cNvSpPr/>
          <p:nvPr/>
        </p:nvSpPr>
        <p:spPr>
          <a:xfrm>
            <a:off x="7652809" y="2473800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17634F71-E796-6082-4682-2DDA37068020}"/>
              </a:ext>
            </a:extLst>
          </p:cNvPr>
          <p:cNvSpPr/>
          <p:nvPr/>
        </p:nvSpPr>
        <p:spPr>
          <a:xfrm>
            <a:off x="6029212" y="3731802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AC002B2-1365-4571-6DD4-48817257A9C5}"/>
              </a:ext>
            </a:extLst>
          </p:cNvPr>
          <p:cNvCxnSpPr>
            <a:cxnSpLocks/>
            <a:stCxn id="1054" idx="2"/>
            <a:endCxn id="1059" idx="0"/>
          </p:cNvCxnSpPr>
          <p:nvPr/>
        </p:nvCxnSpPr>
        <p:spPr>
          <a:xfrm>
            <a:off x="6705953" y="2303938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83DE6DA7-834E-95DC-FB1C-F6F431258A92}"/>
              </a:ext>
            </a:extLst>
          </p:cNvPr>
          <p:cNvCxnSpPr>
            <a:cxnSpLocks/>
            <a:stCxn id="1057" idx="2"/>
            <a:endCxn id="1060" idx="0"/>
          </p:cNvCxnSpPr>
          <p:nvPr/>
        </p:nvCxnSpPr>
        <p:spPr>
          <a:xfrm>
            <a:off x="8403520" y="2303938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E43CC4D-DD43-D85C-0CEA-DC4ED2F4920B}"/>
              </a:ext>
            </a:extLst>
          </p:cNvPr>
          <p:cNvCxnSpPr>
            <a:cxnSpLocks/>
            <a:stCxn id="1059" idx="2"/>
          </p:cNvCxnSpPr>
          <p:nvPr/>
        </p:nvCxnSpPr>
        <p:spPr>
          <a:xfrm>
            <a:off x="6705953" y="2902390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747B302E-2002-5F6F-B53D-3F53D5553386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8403520" y="2914067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919499-4C23-4302-F8DF-982867819C6F}"/>
              </a:ext>
            </a:extLst>
          </p:cNvPr>
          <p:cNvSpPr txBox="1"/>
          <p:nvPr/>
        </p:nvSpPr>
        <p:spPr>
          <a:xfrm>
            <a:off x="7014132" y="630703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2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E67FB4DF-C6DA-13D8-6E8C-43BC19ED2BF3}"/>
              </a:ext>
            </a:extLst>
          </p:cNvPr>
          <p:cNvSpPr/>
          <p:nvPr/>
        </p:nvSpPr>
        <p:spPr>
          <a:xfrm>
            <a:off x="5984835" y="311346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2E8341B-37C5-CD39-CA73-C2233F5B28EC}"/>
              </a:ext>
            </a:extLst>
          </p:cNvPr>
          <p:cNvSpPr/>
          <p:nvPr/>
        </p:nvSpPr>
        <p:spPr>
          <a:xfrm>
            <a:off x="7652809" y="311459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C5BE5A5-30CF-A329-F70C-D8EB480D3281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6735546" y="3553728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9A835599-6C22-D265-3A57-6A2FE19E93AE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8403519" y="3554858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54FB8A26-B74D-5884-6D9D-DA02632A7A16}"/>
              </a:ext>
            </a:extLst>
          </p:cNvPr>
          <p:cNvCxnSpPr>
            <a:cxnSpLocks/>
            <a:stCxn id="1061" idx="2"/>
          </p:cNvCxnSpPr>
          <p:nvPr/>
        </p:nvCxnSpPr>
        <p:spPr>
          <a:xfrm>
            <a:off x="7637879" y="4172069"/>
            <a:ext cx="0" cy="349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CAABB-1BA9-9D1A-0E53-9B5D3E04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sign up for paper presentations</a:t>
            </a:r>
          </a:p>
          <a:p>
            <a:r>
              <a:rPr lang="en-US" dirty="0"/>
              <a:t>Please start thinking about forming teams for final project :)</a:t>
            </a:r>
          </a:p>
          <a:p>
            <a:pPr lvl="1"/>
            <a:r>
              <a:rPr lang="en-US" dirty="0"/>
              <a:t>Team registration link will be shared on Piazza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38CC53-BB37-369B-93D9-2ADF36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748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B0943-F821-7F21-1367-38A97236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633E1B-56D6-621A-08DB-434C3F96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0" y="1851218"/>
            <a:ext cx="9132712" cy="1577782"/>
          </a:xfrm>
        </p:spPr>
        <p:txBody>
          <a:bodyPr>
            <a:normAutofit/>
          </a:bodyPr>
          <a:lstStyle/>
          <a:p>
            <a:r>
              <a:rPr lang="en-US" sz="2000" dirty="0"/>
              <a:t>GP register access .........................~0.2 ns (1 cycle)</a:t>
            </a:r>
          </a:p>
          <a:p>
            <a:r>
              <a:rPr lang="en-US" sz="2000" dirty="0"/>
              <a:t>L1 cache reference ......................... 0.5 ns</a:t>
            </a:r>
          </a:p>
          <a:p>
            <a:r>
              <a:rPr lang="en-US" sz="2000" dirty="0"/>
              <a:t>L2 cache reference ........................... 7 ns</a:t>
            </a:r>
          </a:p>
          <a:p>
            <a:r>
              <a:rPr lang="en-US" sz="2000" dirty="0"/>
              <a:t>Main memory reference ...................... 100 ns             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FF3DCF-CB8E-9DBF-893F-53BB48DC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0FF31-B8B8-64FD-8C49-330C297EEFA2}"/>
              </a:ext>
            </a:extLst>
          </p:cNvPr>
          <p:cNvSpPr txBox="1"/>
          <p:nvPr/>
        </p:nvSpPr>
        <p:spPr>
          <a:xfrm>
            <a:off x="7645400" y="444544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https://gist.github.com/hellerbarde/2843375</a:t>
            </a:r>
          </a:p>
        </p:txBody>
      </p:sp>
    </p:spTree>
    <p:extLst>
      <p:ext uri="{BB962C8B-B14F-4D97-AF65-F5344CB8AC3E}">
        <p14:creationId xmlns:p14="http://schemas.microsoft.com/office/powerpoint/2010/main" val="194390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7C363-C1AA-B3E9-DF08-AA38209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8843-B012-2CB6-5E2B-547E65ED1A4E}"/>
              </a:ext>
            </a:extLst>
          </p:cNvPr>
          <p:cNvSpPr txBox="1"/>
          <p:nvPr/>
        </p:nvSpPr>
        <p:spPr>
          <a:xfrm>
            <a:off x="1429359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ABEF0-7E78-BB0A-D06E-5B0B29595900}"/>
              </a:ext>
            </a:extLst>
          </p:cNvPr>
          <p:cNvSpPr/>
          <p:nvPr/>
        </p:nvSpPr>
        <p:spPr>
          <a:xfrm>
            <a:off x="858913" y="4529576"/>
            <a:ext cx="6103274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access_other_memory</a:t>
            </a:r>
            <a:r>
              <a:rPr lang="en-US" sz="20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does not modify sum or array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A05E-3E41-6D15-C9AD-9C12D6CD6A61}"/>
              </a:ext>
            </a:extLst>
          </p:cNvPr>
          <p:cNvSpPr txBox="1"/>
          <p:nvPr/>
        </p:nvSpPr>
        <p:spPr>
          <a:xfrm>
            <a:off x="2526838" y="92135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Original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B25F8A-FA17-64DB-EE04-A3C2AA750B7E}"/>
              </a:ext>
            </a:extLst>
          </p:cNvPr>
          <p:cNvGrpSpPr/>
          <p:nvPr/>
        </p:nvGrpSpPr>
        <p:grpSpPr>
          <a:xfrm>
            <a:off x="7509933" y="918952"/>
            <a:ext cx="3570208" cy="3385542"/>
            <a:chOff x="7509933" y="918952"/>
            <a:chExt cx="3570208" cy="3385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9C54F7-DB64-FB1D-979F-34DB495FF78C}"/>
                </a:ext>
              </a:extLst>
            </p:cNvPr>
            <p:cNvSpPr txBox="1"/>
            <p:nvPr/>
          </p:nvSpPr>
          <p:spPr>
            <a:xfrm>
              <a:off x="7509933" y="1442172"/>
              <a:ext cx="3570208" cy="2862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int function(char* a) {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int sum = 0;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a[0];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a[1];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a[2];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D22F7-A7B9-1C79-817E-0CA94E07FE43}"/>
                </a:ext>
              </a:extLst>
            </p:cNvPr>
            <p:cNvSpPr txBox="1"/>
            <p:nvPr/>
          </p:nvSpPr>
          <p:spPr>
            <a:xfrm>
              <a:off x="8162186" y="918952"/>
              <a:ext cx="2600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After reordering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DAF55-9275-5ED3-DB0B-F2A31C17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17ADE1-EBF2-4C67-0068-1690F105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AC3B-BCF6-B162-FC7E-466B70B49C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Better cache locality</a:t>
            </a:r>
          </a:p>
          <a:p>
            <a:r>
              <a:rPr lang="en-US" dirty="0"/>
              <a:t>More cache hits -&gt; lower latency</a:t>
            </a:r>
          </a:p>
          <a:p>
            <a:r>
              <a:rPr lang="en-US" dirty="0"/>
              <a:t>Compiler can reorder the accesses to a[] </a:t>
            </a:r>
          </a:p>
          <a:p>
            <a:pPr lvl="1"/>
            <a:r>
              <a:rPr lang="en-US" dirty="0"/>
              <a:t>ONLY if it can safely determine that </a:t>
            </a:r>
            <a:r>
              <a:rPr lang="en-US" dirty="0" err="1"/>
              <a:t>access_other_memory</a:t>
            </a:r>
            <a:r>
              <a:rPr lang="en-US" dirty="0"/>
              <a:t>() does not update </a:t>
            </a:r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CC7A7-6C37-8777-3E4E-65FCE9BF05BE}"/>
              </a:ext>
            </a:extLst>
          </p:cNvPr>
          <p:cNvSpPr txBox="1"/>
          <p:nvPr/>
        </p:nvSpPr>
        <p:spPr>
          <a:xfrm>
            <a:off x="7509933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D2343-9874-BA8A-502C-30F86AD488BD}"/>
              </a:ext>
            </a:extLst>
          </p:cNvPr>
          <p:cNvSpPr/>
          <p:nvPr/>
        </p:nvSpPr>
        <p:spPr>
          <a:xfrm>
            <a:off x="3818184" y="4529576"/>
            <a:ext cx="184731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56895-114B-F881-2536-D17AC2FFCB92}"/>
              </a:ext>
            </a:extLst>
          </p:cNvPr>
          <p:cNvSpPr txBox="1"/>
          <p:nvPr/>
        </p:nvSpPr>
        <p:spPr>
          <a:xfrm>
            <a:off x="8162186" y="918952"/>
            <a:ext cx="260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After reordering</a:t>
            </a:r>
          </a:p>
        </p:txBody>
      </p:sp>
    </p:spTree>
    <p:extLst>
      <p:ext uri="{BB962C8B-B14F-4D97-AF65-F5344CB8AC3E}">
        <p14:creationId xmlns:p14="http://schemas.microsoft.com/office/powerpoint/2010/main" val="42756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2D811-491F-7907-BD1B-82C440A8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architectures (Intel X86-64) provides wide registers</a:t>
            </a:r>
          </a:p>
          <a:p>
            <a:pPr lvl="1"/>
            <a:r>
              <a:rPr lang="en-US" dirty="0"/>
              <a:t>Intel AVX – up to 512-bit wide registers </a:t>
            </a:r>
          </a:p>
          <a:p>
            <a:pPr lvl="1"/>
            <a:r>
              <a:rPr lang="en-US" dirty="0"/>
              <a:t>Instructions to operate on 512 bits at once</a:t>
            </a:r>
          </a:p>
          <a:p>
            <a:r>
              <a:rPr lang="en-US" dirty="0"/>
              <a:t>Compiler use these regs to improve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29BB1-DA60-7418-0506-8437E472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Architecture-specific registers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4DFC4-D909-4432-AE77-05D40B2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88" y="3203599"/>
            <a:ext cx="6371105" cy="2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7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4D47-1690-DEEE-6251-72F33BE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F926-7632-3EE4-71BE-3D408F526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7434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528B3-6223-EF26-D6BD-D4078DE1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DRAMs and SSDs, a third category of memory technology is slowly growing in popularity</a:t>
            </a:r>
          </a:p>
          <a:p>
            <a:pPr lvl="1"/>
            <a:r>
              <a:rPr lang="en-US" dirty="0"/>
              <a:t>These technologies (Intel Optane, and more recently CXL) have a latency characteristic that is faster than SSDs, but slower than DRAMS</a:t>
            </a:r>
          </a:p>
          <a:p>
            <a:pPr lvl="1"/>
            <a:r>
              <a:rPr lang="en-US" dirty="0"/>
              <a:t>And many of them can be transparently accessed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  <a:p>
            <a:r>
              <a:rPr lang="en-US" i="1" dirty="0">
                <a:latin typeface="Helvetica" panose="020B0604020202020204"/>
                <a:cs typeface="Helvetica" panose="020B0604020202020204"/>
              </a:rPr>
              <a:t>… final project idea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C49B8-4E52-3DEE-0391-8297F6ED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memories</a:t>
            </a:r>
          </a:p>
        </p:txBody>
      </p:sp>
    </p:spTree>
    <p:extLst>
      <p:ext uri="{BB962C8B-B14F-4D97-AF65-F5344CB8AC3E}">
        <p14:creationId xmlns:p14="http://schemas.microsoft.com/office/powerpoint/2010/main" val="5221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E0D08-9E08-972A-1295-53B01712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C5145-D3E0-675A-71AB-12B26D05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latency</a:t>
            </a:r>
          </a:p>
        </p:txBody>
      </p:sp>
      <p:pic>
        <p:nvPicPr>
          <p:cNvPr id="3074" name="Picture 2" descr="Bridging the Latency Gap with CXL">
            <a:extLst>
              <a:ext uri="{FF2B5EF4-FFF2-40B4-BE49-F238E27FC236}">
                <a16:creationId xmlns:a16="http://schemas.microsoft.com/office/drawing/2014/main" id="{6D9EC281-391D-9B06-1123-B114C4C7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29DF4-9A2F-A4E3-1179-815994809C01}"/>
              </a:ext>
            </a:extLst>
          </p:cNvPr>
          <p:cNvSpPr txBox="1"/>
          <p:nvPr/>
        </p:nvSpPr>
        <p:spPr>
          <a:xfrm>
            <a:off x="8558726" y="5715000"/>
            <a:ext cx="325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https://www.rambus.com/cxl-memory-initiative/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2F138-A777-F6E1-E397-85F6B4A6E128}"/>
              </a:ext>
            </a:extLst>
          </p:cNvPr>
          <p:cNvSpPr txBox="1"/>
          <p:nvPr/>
        </p:nvSpPr>
        <p:spPr>
          <a:xfrm>
            <a:off x="8382000" y="1528553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527C5-D26F-A628-3745-D2EA2F6B945B}"/>
              </a:ext>
            </a:extLst>
          </p:cNvPr>
          <p:cNvSpPr txBox="1"/>
          <p:nvPr/>
        </p:nvSpPr>
        <p:spPr>
          <a:xfrm>
            <a:off x="8382000" y="2140500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7B88-08A9-D168-8988-050A9EA64AB8}"/>
              </a:ext>
            </a:extLst>
          </p:cNvPr>
          <p:cNvSpPr txBox="1"/>
          <p:nvPr/>
        </p:nvSpPr>
        <p:spPr>
          <a:xfrm>
            <a:off x="8382000" y="2871274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</p:spTree>
    <p:extLst>
      <p:ext uri="{BB962C8B-B14F-4D97-AF65-F5344CB8AC3E}">
        <p14:creationId xmlns:p14="http://schemas.microsoft.com/office/powerpoint/2010/main" val="34274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9FDA-4441-1362-0454-02EA0816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7087A-8459-295D-B57A-D6957880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Compiler’s goal – given a C program, identify heap allocations that are “rarely” accessed and move them to this type of “slow” memory</a:t>
            </a:r>
          </a:p>
          <a:p>
            <a:r>
              <a:rPr lang="en-US" dirty="0"/>
              <a:t>Keep the DRAM available for frequently used heap objects</a:t>
            </a:r>
          </a:p>
          <a:p>
            <a:r>
              <a:rPr lang="en-US" dirty="0"/>
              <a:t>Simplification – assume that all pointers to heap memory are on the stack and are not copied to any other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A348EC-97A7-1DDE-633C-CADE7B4A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0064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AC5BB5-1F92-7E28-100C-4E444A8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A42FC-B54F-1D2A-D27F-2CA4C161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0183C-C433-588C-D676-85BB2A5F90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A8E44-CC8C-6719-76AD-CB414FC198C7}"/>
              </a:ext>
            </a:extLst>
          </p:cNvPr>
          <p:cNvSpPr/>
          <p:nvPr/>
        </p:nvSpPr>
        <p:spPr>
          <a:xfrm>
            <a:off x="518454" y="2679492"/>
            <a:ext cx="5125989" cy="61686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14F41-B85A-2640-BBB8-E09CD064D38A}"/>
              </a:ext>
            </a:extLst>
          </p:cNvPr>
          <p:cNvSpPr/>
          <p:nvPr/>
        </p:nvSpPr>
        <p:spPr>
          <a:xfrm>
            <a:off x="518454" y="3296355"/>
            <a:ext cx="5125989" cy="1772355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FD5FBD-4B10-773A-2D4B-C8F4C0E74575}"/>
              </a:ext>
            </a:extLst>
          </p:cNvPr>
          <p:cNvSpPr/>
          <p:nvPr/>
        </p:nvSpPr>
        <p:spPr>
          <a:xfrm>
            <a:off x="518454" y="4939635"/>
            <a:ext cx="5125989" cy="46774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6C7FA-AD6E-0120-ACD5-3AE965A2FAD6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FBACD-109B-2B74-187D-E1F553C7DAB5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900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7A1F-AF4B-BF93-0358-8C9C3697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68C1-2999-C023-36A3-922238E43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LLVM Intermediate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34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71CB8-ACCC-7E68-2882-E7038CCD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basic block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AE536-49C9-5515-C81D-BFAF0007D4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sequence of instructions with one entry point and one exit point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271AE-B305-DCD7-744E-CBA5D2A8284C}"/>
              </a:ext>
            </a:extLst>
          </p:cNvPr>
          <p:cNvSpPr/>
          <p:nvPr/>
        </p:nvSpPr>
        <p:spPr>
          <a:xfrm>
            <a:off x="8658225" y="954148"/>
            <a:ext cx="1543050" cy="2766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160EF-5B02-8D1F-4A68-B888D7FDDA6C}"/>
              </a:ext>
            </a:extLst>
          </p:cNvPr>
          <p:cNvSpPr/>
          <p:nvPr/>
        </p:nvSpPr>
        <p:spPr>
          <a:xfrm>
            <a:off x="8486775" y="1377013"/>
            <a:ext cx="1885950" cy="338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 = 10;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D980DF-FC27-819B-DFD0-104E358EE014}"/>
              </a:ext>
            </a:extLst>
          </p:cNvPr>
          <p:cNvSpPr/>
          <p:nvPr/>
        </p:nvSpPr>
        <p:spPr>
          <a:xfrm>
            <a:off x="7067550" y="2572108"/>
            <a:ext cx="1695450" cy="696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20;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F213A6-A4CC-CC69-EF5E-9A6029373BBC}"/>
              </a:ext>
            </a:extLst>
          </p:cNvPr>
          <p:cNvSpPr/>
          <p:nvPr/>
        </p:nvSpPr>
        <p:spPr>
          <a:xfrm>
            <a:off x="10210800" y="2572108"/>
            <a:ext cx="1714500" cy="696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200;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0;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9030C5-2B10-499B-7396-8F4D668454B6}"/>
              </a:ext>
            </a:extLst>
          </p:cNvPr>
          <p:cNvSpPr/>
          <p:nvPr/>
        </p:nvSpPr>
        <p:spPr>
          <a:xfrm>
            <a:off x="8763000" y="3632719"/>
            <a:ext cx="1695450" cy="358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= 100;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797F77-EBFB-E74F-F08F-83AD98FB2F78}"/>
              </a:ext>
            </a:extLst>
          </p:cNvPr>
          <p:cNvSpPr/>
          <p:nvPr/>
        </p:nvSpPr>
        <p:spPr>
          <a:xfrm>
            <a:off x="8763000" y="4256106"/>
            <a:ext cx="1695450" cy="3582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43FDFA9-1315-A2DB-8B35-F4BA5C558F56}"/>
              </a:ext>
            </a:extLst>
          </p:cNvPr>
          <p:cNvSpPr/>
          <p:nvPr/>
        </p:nvSpPr>
        <p:spPr>
          <a:xfrm>
            <a:off x="8401050" y="1948720"/>
            <a:ext cx="2057400" cy="55537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x &gt; 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589974-E8F8-598B-5466-ED3AEE2F8DE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429750" y="1230781"/>
            <a:ext cx="0" cy="146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CF7365-0B71-532B-B2B3-4F61C798FA5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429750" y="1715852"/>
            <a:ext cx="0" cy="2328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3308BA-16AA-B39E-8FA1-8EEAF21DED8B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7915275" y="2226410"/>
            <a:ext cx="485775" cy="345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B0AFE6-31AA-F5EE-90A6-9A58000F4DB5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10458450" y="2226410"/>
            <a:ext cx="609600" cy="345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6D93F-16F3-C25E-FA87-B803B78ECE5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610725" y="3268386"/>
            <a:ext cx="1457325" cy="3643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DCBDDD-E6E2-488E-AD6B-1627F35F871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915275" y="3268386"/>
            <a:ext cx="1695450" cy="3643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105F3D-9570-B1D8-B907-93771A4221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610725" y="3990975"/>
            <a:ext cx="0" cy="2651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">
            <a:extLst>
              <a:ext uri="{FF2B5EF4-FFF2-40B4-BE49-F238E27FC236}">
                <a16:creationId xmlns:a16="http://schemas.microsoft.com/office/drawing/2014/main" id="{ED64E3ED-63CF-A43E-9ACC-1B5CE226E657}"/>
              </a:ext>
            </a:extLst>
          </p:cNvPr>
          <p:cNvSpPr txBox="1"/>
          <p:nvPr/>
        </p:nvSpPr>
        <p:spPr>
          <a:xfrm>
            <a:off x="2283736" y="2037015"/>
            <a:ext cx="2582758" cy="3785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x)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a = 10;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if (x &gt; 10)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b = 20;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c = 30;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 else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b = 200;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c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 = 100;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d;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EC4CB-9398-0DDE-82DC-18B2A453DE7B}"/>
              </a:ext>
            </a:extLst>
          </p:cNvPr>
          <p:cNvSpPr txBox="1"/>
          <p:nvPr/>
        </p:nvSpPr>
        <p:spPr>
          <a:xfrm>
            <a:off x="7583293" y="13152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624F-DBB9-9E5F-8A2A-696B91E7E40F}"/>
              </a:ext>
            </a:extLst>
          </p:cNvPr>
          <p:cNvSpPr txBox="1"/>
          <p:nvPr/>
        </p:nvSpPr>
        <p:spPr>
          <a:xfrm>
            <a:off x="7583293" y="188567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A2E2-CC83-2F80-D9F0-82748580DBA5}"/>
              </a:ext>
            </a:extLst>
          </p:cNvPr>
          <p:cNvSpPr txBox="1"/>
          <p:nvPr/>
        </p:nvSpPr>
        <p:spPr>
          <a:xfrm>
            <a:off x="6258001" y="268941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99A1A-2F5F-86BD-2939-99E0DA418B75}"/>
              </a:ext>
            </a:extLst>
          </p:cNvPr>
          <p:cNvSpPr txBox="1"/>
          <p:nvPr/>
        </p:nvSpPr>
        <p:spPr>
          <a:xfrm>
            <a:off x="9537311" y="2644999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B96C6-B9CC-F870-DECD-8AD3E37F7D9E}"/>
              </a:ext>
            </a:extLst>
          </p:cNvPr>
          <p:cNvSpPr txBox="1"/>
          <p:nvPr/>
        </p:nvSpPr>
        <p:spPr>
          <a:xfrm>
            <a:off x="7990881" y="359978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bb4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88DDCE5-C1A1-9045-0344-092E1EE593AE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7067551" y="1546433"/>
            <a:ext cx="1419225" cy="1373814"/>
          </a:xfrm>
          <a:prstGeom prst="curvedConnector3">
            <a:avLst>
              <a:gd name="adj1" fmla="val 1495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33DFB-8396-3F98-842F-D4AC961F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IR is in Single Static Assignment</a:t>
            </a:r>
          </a:p>
          <a:p>
            <a:pPr lvl="1"/>
            <a:r>
              <a:rPr lang="en-US" dirty="0"/>
              <a:t>Every (stack) variable in a SSA form program has only one definition site</a:t>
            </a:r>
          </a:p>
          <a:p>
            <a:pPr lvl="1"/>
            <a:r>
              <a:rPr lang="en-US" dirty="0"/>
              <a:t>Simplifies many analyses</a:t>
            </a:r>
          </a:p>
          <a:p>
            <a:r>
              <a:rPr lang="en-US" dirty="0"/>
              <a:t>C is clearly not in SSA form</a:t>
            </a:r>
          </a:p>
          <a:p>
            <a:pPr lvl="1"/>
            <a:r>
              <a:rPr lang="en-US" dirty="0"/>
              <a:t>Can do the following in C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0E5F2-84CA-90F9-19AE-79902C9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E1E5C-FC34-AFBD-B04C-65F7FE20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66" y="2623616"/>
            <a:ext cx="2600688" cy="231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B7305-EDA5-EE19-F787-32AB43705928}"/>
              </a:ext>
            </a:extLst>
          </p:cNvPr>
          <p:cNvSpPr txBox="1"/>
          <p:nvPr/>
        </p:nvSpPr>
        <p:spPr>
          <a:xfrm>
            <a:off x="6096000" y="227327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https://homepages.dcc.ufmg.br/~fernando/classes/dcc888/ementa/slides/StaticSingleAssignment.pdf</a:t>
            </a:r>
          </a:p>
        </p:txBody>
      </p:sp>
    </p:spTree>
    <p:extLst>
      <p:ext uri="{BB962C8B-B14F-4D97-AF65-F5344CB8AC3E}">
        <p14:creationId xmlns:p14="http://schemas.microsoft.com/office/powerpoint/2010/main" val="240455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F6B04-7650-9545-DC19-497FD123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code without branches (straight line code)</a:t>
            </a:r>
          </a:p>
          <a:p>
            <a:r>
              <a:rPr lang="en-US" dirty="0"/>
              <a:t>Just create versions of the stack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702C2-037F-ADE5-B4A3-45438C0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A5BA1-3FDA-0EFE-DFAE-032FCBBB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34" y="2852236"/>
            <a:ext cx="2934109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31103-0C06-279D-DFEE-E0B2369F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99" y="2756972"/>
            <a:ext cx="2600688" cy="231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DBCD4-A849-D62D-B242-75BC022E70C5}"/>
              </a:ext>
            </a:extLst>
          </p:cNvPr>
          <p:cNvSpPr txBox="1"/>
          <p:nvPr/>
        </p:nvSpPr>
        <p:spPr>
          <a:xfrm>
            <a:off x="2532402" y="2361261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264CD-991C-8A86-F6C4-06FE24D38956}"/>
              </a:ext>
            </a:extLst>
          </p:cNvPr>
          <p:cNvSpPr txBox="1"/>
          <p:nvPr/>
        </p:nvSpPr>
        <p:spPr>
          <a:xfrm>
            <a:off x="7262447" y="2346207"/>
            <a:ext cx="133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SSA form</a:t>
            </a:r>
          </a:p>
        </p:txBody>
      </p:sp>
    </p:spTree>
    <p:extLst>
      <p:ext uri="{BB962C8B-B14F-4D97-AF65-F5344CB8AC3E}">
        <p14:creationId xmlns:p14="http://schemas.microsoft.com/office/powerpoint/2010/main" val="35931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8BAB-F77F-A1B3-DF99-7EE923E10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76B6A-69BF-B393-E114-92D9D426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code with branches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66F365-B63B-C5A7-B139-AED1FB5F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B33BB-DDBE-7C43-3497-4529571E3F3D}"/>
              </a:ext>
            </a:extLst>
          </p:cNvPr>
          <p:cNvSpPr txBox="1"/>
          <p:nvPr/>
        </p:nvSpPr>
        <p:spPr>
          <a:xfrm>
            <a:off x="2543691" y="1529857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2FB80-2778-05DC-85A2-10E43E3D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60" y="2080249"/>
            <a:ext cx="3181794" cy="29626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3776F87-96DA-D5F6-D348-97A6CD4DC803}"/>
              </a:ext>
            </a:extLst>
          </p:cNvPr>
          <p:cNvGrpSpPr/>
          <p:nvPr/>
        </p:nvGrpSpPr>
        <p:grpSpPr>
          <a:xfrm>
            <a:off x="6062119" y="1529856"/>
            <a:ext cx="3962953" cy="3719670"/>
            <a:chOff x="6062119" y="1529856"/>
            <a:chExt cx="3962953" cy="37196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3C3BD4-1483-96CA-4575-D194676248DF}"/>
                </a:ext>
              </a:extLst>
            </p:cNvPr>
            <p:cNvSpPr txBox="1"/>
            <p:nvPr/>
          </p:nvSpPr>
          <p:spPr>
            <a:xfrm>
              <a:off x="7375336" y="1529856"/>
              <a:ext cx="1336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SSA form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BF20BD-3743-9CA3-6B54-E17CFE42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2119" y="1991521"/>
              <a:ext cx="3962953" cy="325800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E82037-E650-CF7C-8453-8F4BD80AA4DF}"/>
              </a:ext>
            </a:extLst>
          </p:cNvPr>
          <p:cNvSpPr txBox="1"/>
          <p:nvPr/>
        </p:nvSpPr>
        <p:spPr>
          <a:xfrm>
            <a:off x="8711856" y="4098079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i="1" baseline="-25000" dirty="0"/>
              <a:t>0 </a:t>
            </a:r>
            <a:r>
              <a:rPr lang="en-US" sz="2400" b="1" i="1" dirty="0"/>
              <a:t>or b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71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1988B-4BD7-FE97-3722-A56D9ADB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– we want code to be in SSA-form strictly to make some analyses simpler</a:t>
            </a:r>
          </a:p>
          <a:p>
            <a:r>
              <a:rPr lang="en-US" dirty="0"/>
              <a:t>Solution – just “invent” an instruction that says the following</a:t>
            </a:r>
          </a:p>
          <a:p>
            <a:pPr lvl="1"/>
            <a:r>
              <a:rPr lang="en-US" dirty="0"/>
              <a:t>If this basic block is reached on the true-branch of the previous if-else branch, use value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if not, use value </a:t>
            </a:r>
            <a:r>
              <a:rPr lang="en-US" dirty="0">
                <a:latin typeface="Consolas" panose="020B0609020204030204" pitchFamily="49" charset="0"/>
              </a:rPr>
              <a:t>y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Purely an intermediate representation construct that makes analysis easier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phi-nodes are broken down in conditional jump instructions at the machine-IR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0027B-E524-9735-5A82-72E547C4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Phi-node</a:t>
            </a:r>
          </a:p>
        </p:txBody>
      </p:sp>
    </p:spTree>
    <p:extLst>
      <p:ext uri="{BB962C8B-B14F-4D97-AF65-F5344CB8AC3E}">
        <p14:creationId xmlns:p14="http://schemas.microsoft.com/office/powerpoint/2010/main" val="7259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96DD-3519-E251-FEC9-98325766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0807C-7161-D710-058C-60AF3FA1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code with branches, with phi-nodes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C8F854-0BE4-20C4-7321-9965DBB7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34C94-BAF1-7970-1021-3C1B7EBF64DD}"/>
              </a:ext>
            </a:extLst>
          </p:cNvPr>
          <p:cNvSpPr txBox="1"/>
          <p:nvPr/>
        </p:nvSpPr>
        <p:spPr>
          <a:xfrm>
            <a:off x="2543691" y="1529857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B8BD1-5820-6411-3F91-737F14E4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60" y="2080249"/>
            <a:ext cx="3181794" cy="296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9E52E-AE44-0A3A-76B9-8E7B60AF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48" y="1875044"/>
            <a:ext cx="3334215" cy="3038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5911-C11E-7E87-38FF-7C6983196531}"/>
              </a:ext>
            </a:extLst>
          </p:cNvPr>
          <p:cNvSpPr txBox="1"/>
          <p:nvPr/>
        </p:nvSpPr>
        <p:spPr>
          <a:xfrm>
            <a:off x="8012895" y="1513136"/>
            <a:ext cx="133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SSA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C0F7A-23B6-E702-E625-B7A0D393C055}"/>
              </a:ext>
            </a:extLst>
          </p:cNvPr>
          <p:cNvSpPr/>
          <p:nvPr/>
        </p:nvSpPr>
        <p:spPr>
          <a:xfrm>
            <a:off x="8205593" y="4203806"/>
            <a:ext cx="1578179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8922F-BF78-A08C-86EC-531ACCD6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type-casts must be explicit</a:t>
            </a:r>
          </a:p>
          <a:p>
            <a:r>
              <a:rPr lang="en-US" dirty="0"/>
              <a:t>Explicit cast instructions must be added to cast </a:t>
            </a:r>
            <a:r>
              <a:rPr lang="en-US" dirty="0">
                <a:latin typeface="Consolas" panose="020B0609020204030204" pitchFamily="49" charset="0"/>
              </a:rPr>
              <a:t>short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150E3-0E15-5159-5F61-DD4EE0F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strongly typed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9C3CD-EEB4-BD97-0C7D-D70023322A53}"/>
              </a:ext>
            </a:extLst>
          </p:cNvPr>
          <p:cNvSpPr txBox="1"/>
          <p:nvPr/>
        </p:nvSpPr>
        <p:spPr>
          <a:xfrm>
            <a:off x="1640270" y="2906259"/>
            <a:ext cx="2441694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char c = 'a';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d = c;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F25A6-B406-1FF2-3231-5F010F9DC8F6}"/>
              </a:ext>
            </a:extLst>
          </p:cNvPr>
          <p:cNvSpPr txBox="1"/>
          <p:nvPr/>
        </p:nvSpPr>
        <p:spPr>
          <a:xfrm>
            <a:off x="5007539" y="2257149"/>
            <a:ext cx="5321793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%1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%2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i8,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%3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i8 97, i8* %2,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%4 = load i8, i8* %2,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%5 = sext i8 %4 to i32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i32 %5, i32* %3,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%6 = load i32, i32* %3,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i32 %6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41933-14B3-5717-34B7-752C8A7A5D0B}"/>
              </a:ext>
            </a:extLst>
          </p:cNvPr>
          <p:cNvSpPr/>
          <p:nvPr/>
        </p:nvSpPr>
        <p:spPr>
          <a:xfrm>
            <a:off x="5236616" y="3978028"/>
            <a:ext cx="3128451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0F564-EE38-84A9-FFF9-FEEC3B1D6F32}"/>
              </a:ext>
            </a:extLst>
          </p:cNvPr>
          <p:cNvSpPr/>
          <p:nvPr/>
        </p:nvSpPr>
        <p:spPr>
          <a:xfrm>
            <a:off x="1862669" y="3515507"/>
            <a:ext cx="1840088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E45395-A5F4-037A-2D18-2A8B4CB4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– in LLVM IR, a pointer is a “reference”</a:t>
            </a:r>
          </a:p>
          <a:p>
            <a:r>
              <a:rPr lang="en-US" dirty="0"/>
              <a:t>Stack variables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 returns a pointer always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A75F48-C059-404D-03D4-4753C71D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LLVM IR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6281-0064-4823-806A-E25EB338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50" y="3022599"/>
            <a:ext cx="8836493" cy="18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4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64ADF-131F-7637-6BA4-57F700DC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Heap allocations performed via a </a:t>
            </a:r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instruction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027C9-D6BC-74D6-343F-CCC86CF4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LLVM 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D6653-962C-079F-25A8-3EBA95A65B84}"/>
              </a:ext>
            </a:extLst>
          </p:cNvPr>
          <p:cNvSpPr txBox="1"/>
          <p:nvPr/>
        </p:nvSpPr>
        <p:spPr>
          <a:xfrm>
            <a:off x="1401518" y="3582096"/>
            <a:ext cx="3887603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char* s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(1024));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FC99E-0C02-DEF5-0047-9DCB531BA438}"/>
              </a:ext>
            </a:extLst>
          </p:cNvPr>
          <p:cNvSpPr txBox="1"/>
          <p:nvPr/>
        </p:nvSpPr>
        <p:spPr>
          <a:xfrm>
            <a:off x="6096000" y="3394494"/>
            <a:ext cx="444865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600" dirty="0">
                <a:latin typeface="Consolas" panose="020B0609020204030204" pitchFamily="49" charset="0"/>
              </a:rPr>
              <a:t>define dso_local i32 @main() #0 {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%1 = alloca i32,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%2 = alloca i8*,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%3 = call i8* @malloc(i64 noundef 4)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i8* %3, i8** %2,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0079F-43DF-7760-B898-1DA26D0E1C0F}"/>
              </a:ext>
            </a:extLst>
          </p:cNvPr>
          <p:cNvSpPr txBox="1"/>
          <p:nvPr/>
        </p:nvSpPr>
        <p:spPr>
          <a:xfrm>
            <a:off x="1401518" y="1408984"/>
            <a:ext cx="1867819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arr</a:t>
            </a:r>
            <a:r>
              <a:rPr lang="fr-FR" sz="1600" dirty="0">
                <a:latin typeface="Consolas" panose="020B0609020204030204" pitchFamily="49" charset="0"/>
              </a:rPr>
              <a:t>[1024];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f()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arr</a:t>
            </a:r>
            <a:r>
              <a:rPr lang="fr-FR" sz="1600" dirty="0">
                <a:latin typeface="Consolas" panose="020B0609020204030204" pitchFamily="49" charset="0"/>
              </a:rPr>
              <a:t>[1] = 100;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4FE7B-2DF8-6312-84C1-9950501FE1EA}"/>
              </a:ext>
            </a:extLst>
          </p:cNvPr>
          <p:cNvSpPr txBox="1"/>
          <p:nvPr/>
        </p:nvSpPr>
        <p:spPr>
          <a:xfrm>
            <a:off x="3951418" y="1347428"/>
            <a:ext cx="8085868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Consolas" panose="020B0609020204030204" pitchFamily="49" charset="0"/>
              </a:rPr>
              <a:t>@arr = </a:t>
            </a:r>
            <a:r>
              <a:rPr lang="fr-FR" sz="1200" dirty="0" err="1">
                <a:latin typeface="Consolas" panose="020B0609020204030204" pitchFamily="49" charset="0"/>
              </a:rPr>
              <a:t>dso_local</a:t>
            </a:r>
            <a:r>
              <a:rPr lang="fr-FR" sz="1200" dirty="0">
                <a:latin typeface="Consolas" panose="020B0609020204030204" pitchFamily="49" charset="0"/>
              </a:rPr>
              <a:t> global [1024 x i32] </a:t>
            </a:r>
            <a:r>
              <a:rPr lang="fr-FR" sz="1200" dirty="0" err="1">
                <a:latin typeface="Consolas" panose="020B0609020204030204" pitchFamily="49" charset="0"/>
              </a:rPr>
              <a:t>zeroinitializer</a:t>
            </a:r>
            <a:r>
              <a:rPr lang="fr-FR" sz="1200" dirty="0">
                <a:latin typeface="Consolas" panose="020B0609020204030204" pitchFamily="49" charset="0"/>
              </a:rPr>
              <a:t>, </a:t>
            </a:r>
            <a:r>
              <a:rPr lang="fr-FR" sz="1200" dirty="0" err="1">
                <a:latin typeface="Consolas" panose="020B0609020204030204" pitchFamily="49" charset="0"/>
              </a:rPr>
              <a:t>align</a:t>
            </a:r>
            <a:r>
              <a:rPr lang="fr-FR" sz="1200" dirty="0">
                <a:latin typeface="Consolas" panose="020B0609020204030204" pitchFamily="49" charset="0"/>
              </a:rPr>
              <a:t> 16</a:t>
            </a:r>
          </a:p>
          <a:p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; </a:t>
            </a:r>
            <a:r>
              <a:rPr lang="fr-FR" sz="1200" dirty="0" err="1">
                <a:latin typeface="Consolas" panose="020B0609020204030204" pitchFamily="49" charset="0"/>
              </a:rPr>
              <a:t>Function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Attrs</a:t>
            </a:r>
            <a:r>
              <a:rPr lang="fr-FR" sz="1200" dirty="0">
                <a:latin typeface="Consolas" panose="020B0609020204030204" pitchFamily="49" charset="0"/>
              </a:rPr>
              <a:t>: </a:t>
            </a:r>
            <a:r>
              <a:rPr lang="fr-FR" sz="1200" dirty="0" err="1">
                <a:latin typeface="Consolas" panose="020B0609020204030204" pitchFamily="49" charset="0"/>
              </a:rPr>
              <a:t>noinline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nounwind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optnone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uwtable</a:t>
            </a:r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 err="1">
                <a:latin typeface="Consolas" panose="020B0609020204030204" pitchFamily="49" charset="0"/>
              </a:rPr>
              <a:t>define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dso_local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void</a:t>
            </a:r>
            <a:r>
              <a:rPr lang="fr-FR" sz="1200" dirty="0">
                <a:latin typeface="Consolas" panose="020B0609020204030204" pitchFamily="49" charset="0"/>
              </a:rPr>
              <a:t> @f() #0 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store i32 100, i32* </a:t>
            </a:r>
            <a:r>
              <a:rPr lang="fr-FR" sz="1200" dirty="0" err="1">
                <a:latin typeface="Consolas" panose="020B0609020204030204" pitchFamily="49" charset="0"/>
              </a:rPr>
              <a:t>getelementptr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inbounds</a:t>
            </a:r>
            <a:r>
              <a:rPr lang="fr-FR" sz="1200" dirty="0">
                <a:latin typeface="Consolas" panose="020B0609020204030204" pitchFamily="49" charset="0"/>
              </a:rPr>
              <a:t> ([1024 x i32], [1024 x i32]* @arr, i64 0, i64 1)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</a:rPr>
              <a:t>ret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void</a:t>
            </a:r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4ECE8B-D98A-025C-1C8D-DE573F382FC7}"/>
              </a:ext>
            </a:extLst>
          </p:cNvPr>
          <p:cNvSpPr/>
          <p:nvPr/>
        </p:nvSpPr>
        <p:spPr>
          <a:xfrm>
            <a:off x="3927759" y="1257536"/>
            <a:ext cx="56908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3C8AF-F448-AE58-AC0A-C17F6D5D1A84}"/>
              </a:ext>
            </a:extLst>
          </p:cNvPr>
          <p:cNvSpPr/>
          <p:nvPr/>
        </p:nvSpPr>
        <p:spPr>
          <a:xfrm>
            <a:off x="6232804" y="4423417"/>
            <a:ext cx="4220708" cy="5436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19202-23A9-3884-993E-8C0597B1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The type of the </a:t>
            </a:r>
            <a:r>
              <a:rPr lang="en-US" dirty="0" err="1">
                <a:latin typeface="Consolas" panose="020B0609020204030204" pitchFamily="49" charset="0"/>
              </a:rPr>
              <a:t>AllocaInst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is pointer-to-pointer</a:t>
            </a:r>
          </a:p>
          <a:p>
            <a:pPr lvl="1"/>
            <a:r>
              <a:rPr lang="en-US" dirty="0"/>
              <a:t>All memory accesses are explicitly performed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377FBE-416C-CEF8-2F0F-F2FF5D75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AACF4-57DF-B083-1A2A-C62BE0FBE077}"/>
              </a:ext>
            </a:extLst>
          </p:cNvPr>
          <p:cNvSpPr txBox="1"/>
          <p:nvPr/>
        </p:nvSpPr>
        <p:spPr>
          <a:xfrm>
            <a:off x="5385106" y="2453739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43038-2F2C-6B4A-89AB-335D3AB447DA}"/>
              </a:ext>
            </a:extLst>
          </p:cNvPr>
          <p:cNvSpPr txBox="1"/>
          <p:nvPr/>
        </p:nvSpPr>
        <p:spPr>
          <a:xfrm>
            <a:off x="2331462" y="3142361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54494-3EB3-3A04-BF26-62C73A78D542}"/>
              </a:ext>
            </a:extLst>
          </p:cNvPr>
          <p:cNvSpPr/>
          <p:nvPr/>
        </p:nvSpPr>
        <p:spPr>
          <a:xfrm>
            <a:off x="5385106" y="3142362"/>
            <a:ext cx="3918019" cy="41913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C32FA6-9ADD-25DC-EC81-FC0AA85B39AC}"/>
              </a:ext>
            </a:extLst>
          </p:cNvPr>
          <p:cNvSpPr/>
          <p:nvPr/>
        </p:nvSpPr>
        <p:spPr>
          <a:xfrm>
            <a:off x="5417971" y="4165599"/>
            <a:ext cx="3918019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EEBB-D03B-9931-2FAA-CC8BDE8D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F5D71-8B7F-AD67-6E2D-6885B79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stages (passes)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9C4EB-089E-FE6C-08A3-2BB2583775AD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84539-C2CD-B436-5F07-54A77519B447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FFE7-AB6A-5B53-ABFB-D17721797A61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BCE07-9A5B-2B4E-C2C6-210C6432C7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92CE23-D15F-15F3-C4B6-FC09E619856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989F99-AA90-0972-6385-FA0ABBF2A2E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D89412-B291-78D5-C72D-7DB8ED519B7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00CDE7F2-76E1-9C69-1324-89655ABA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4A3EE9B9-9561-5221-4DBB-10F85FD5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85F8841-C828-CBB1-9B3D-99D96DAA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C805F81D-AE74-75FC-B66A-80307ECE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1D494A-5EBF-A91D-8C9B-7E9DAE4211CB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C50BD8-F9E3-5E9B-ECA7-ED4283D1F5DE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870985-B55E-159C-04BC-17D11D259F38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793F66-1BD7-9C1C-9048-2DD012B7C1C7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9C0B6E-78D1-6343-8932-BA2EA8429C8A}"/>
              </a:ext>
            </a:extLst>
          </p:cNvPr>
          <p:cNvSpPr txBox="1"/>
          <p:nvPr/>
        </p:nvSpPr>
        <p:spPr>
          <a:xfrm>
            <a:off x="1425185" y="4563906"/>
            <a:ext cx="17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36B88-F1D0-21C9-26A3-06EC6872C47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9A4FB-09D6-5063-5141-0C509BB21314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code elimination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B7082-EA14-D1A8-90F6-8064EF5F4497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08D2D-F4A9-20F6-6353-DF627DDEB71F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store elimination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4B69-3AEF-5B89-9E31-8FE9F1E4CE5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rotation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1F3E6-94B8-E4B1-A446-A818642B4EA8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9C2DD-3AD1-A6E9-94A6-E5658E3BA7E1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50BAB-226F-0C04-51C2-C79615EDD9DE}"/>
              </a:ext>
            </a:extLst>
          </p:cNvPr>
          <p:cNvSpPr txBox="1"/>
          <p:nvPr/>
        </p:nvSpPr>
        <p:spPr>
          <a:xfrm>
            <a:off x="4991053" y="1645898"/>
            <a:ext cx="463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Goal: run programs fast!!!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2A31B-BAE9-BE53-AF4F-A67DCF5CE942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</p:spTree>
    <p:extLst>
      <p:ext uri="{BB962C8B-B14F-4D97-AF65-F5344CB8AC3E}">
        <p14:creationId xmlns:p14="http://schemas.microsoft.com/office/powerpoint/2010/main" val="1358358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CE85A-5E78-65B4-7091-577FBACB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GetElementPtrInst</a:t>
            </a:r>
            <a:endParaRPr lang="en-US" dirty="0"/>
          </a:p>
          <a:p>
            <a:pPr lvl="1"/>
            <a:r>
              <a:rPr lang="en-US" dirty="0"/>
              <a:t>Accessing fields of a struct</a:t>
            </a:r>
          </a:p>
          <a:p>
            <a:pPr lvl="1"/>
            <a:r>
              <a:rPr lang="en-US" dirty="0"/>
              <a:t>Accessing elements of an array</a:t>
            </a:r>
          </a:p>
          <a:p>
            <a:r>
              <a:rPr lang="en-US" dirty="0"/>
              <a:t>Slightly notorious – has its own dedicated page (</a:t>
            </a:r>
            <a:r>
              <a:rPr lang="en-US" dirty="0">
                <a:hlinkClick r:id="rId2"/>
              </a:rPr>
              <a:t>https://llvm.org/docs/GetElementPtr.html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ADEEB0-6221-CB09-E65D-702505CB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E5454-6822-B546-D73C-093F6173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33" y="696277"/>
            <a:ext cx="5249211" cy="20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EC82-BAED-284D-EB72-87D0C9CF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0C923A-DA1E-57FC-8FC8-7DEDE6A4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&lt;result&gt; = </a:t>
            </a:r>
            <a:r>
              <a:rPr lang="en-US" sz="2400" dirty="0" err="1">
                <a:latin typeface="Consolas" panose="020B0609020204030204" pitchFamily="49" charset="0"/>
              </a:rPr>
              <a:t>getelementptr</a:t>
            </a:r>
            <a:r>
              <a:rPr lang="en-US" sz="2400" dirty="0">
                <a:latin typeface="Consolas" panose="020B0609020204030204" pitchFamily="49" charset="0"/>
              </a:rPr>
              <a:t> &lt;ty&gt;,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latin typeface="Consolas" panose="020B0609020204030204" pitchFamily="49" charset="0"/>
              </a:rPr>
              <a:t>ptrval</a:t>
            </a:r>
            <a:r>
              <a:rPr lang="en-US" sz="2400" dirty="0">
                <a:latin typeface="Consolas" panose="020B0609020204030204" pitchFamily="49" charset="0"/>
              </a:rPr>
              <a:t>&gt;{, &lt;ty2&gt; &lt;</a:t>
            </a:r>
            <a:r>
              <a:rPr lang="en-US" sz="2400" dirty="0" err="1">
                <a:latin typeface="Consolas" panose="020B0609020204030204" pitchFamily="49" charset="0"/>
              </a:rPr>
              <a:t>idx</a:t>
            </a:r>
            <a:r>
              <a:rPr lang="en-US" sz="2400" dirty="0">
                <a:latin typeface="Consolas" panose="020B0609020204030204" pitchFamily="49" charset="0"/>
              </a:rPr>
              <a:t>&gt;}*</a:t>
            </a:r>
          </a:p>
          <a:p>
            <a:r>
              <a:rPr lang="en-US" dirty="0">
                <a:latin typeface="Consolas" panose="020B0609020204030204" pitchFamily="49" charset="0"/>
              </a:rPr>
              <a:t>&lt;ty&gt;: </a:t>
            </a:r>
            <a:r>
              <a:rPr lang="en-US" dirty="0"/>
              <a:t>type of the base pointer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ptrval</a:t>
            </a:r>
            <a:r>
              <a:rPr lang="en-US" dirty="0">
                <a:latin typeface="Consolas" panose="020B0609020204030204" pitchFamily="49" charset="0"/>
              </a:rPr>
              <a:t>&gt;: </a:t>
            </a:r>
            <a:r>
              <a:rPr lang="en-US" dirty="0"/>
              <a:t>the base pointer</a:t>
            </a:r>
          </a:p>
          <a:p>
            <a:r>
              <a:rPr lang="en-US" dirty="0">
                <a:latin typeface="Consolas" panose="020B0609020204030204" pitchFamily="49" charset="0"/>
              </a:rPr>
              <a:t>&lt;ty2&gt;</a:t>
            </a:r>
            <a:r>
              <a:rPr lang="en-US" dirty="0"/>
              <a:t>: the index type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: the index being accessed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6E9D2-7A08-6821-2D0C-05BB1B0C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GetElementPtrInst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94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ED94E-6DD1-1F41-0947-F800107F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GEP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26732-10B6-0172-B67D-005F7B52FB49}"/>
              </a:ext>
            </a:extLst>
          </p:cNvPr>
          <p:cNvSpPr txBox="1"/>
          <p:nvPr/>
        </p:nvSpPr>
        <p:spPr>
          <a:xfrm>
            <a:off x="197862" y="1678660"/>
            <a:ext cx="3008183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char name[64];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a = 100;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 = 200;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'E';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'C';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'S';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9425F-6DFC-8D15-D463-70639CFDFF7E}"/>
              </a:ext>
            </a:extLst>
          </p:cNvPr>
          <p:cNvSpPr txBox="1"/>
          <p:nvPr/>
        </p:nvSpPr>
        <p:spPr>
          <a:xfrm>
            <a:off x="3589865" y="612844"/>
            <a:ext cx="8150578" cy="56323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; Function </a:t>
            </a:r>
            <a:r>
              <a:rPr lang="en-US" sz="1200" dirty="0" err="1">
                <a:latin typeface="Consolas" panose="020B0609020204030204" pitchFamily="49" charset="0"/>
              </a:rPr>
              <a:t>Attrs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noinline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nounwind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optnone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uwtable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define </a:t>
            </a:r>
            <a:r>
              <a:rPr lang="en-US" sz="1200" dirty="0" err="1">
                <a:latin typeface="Consolas" panose="020B0609020204030204" pitchFamily="49" charset="0"/>
              </a:rPr>
              <a:t>dso_local</a:t>
            </a:r>
            <a:r>
              <a:rPr lang="en-US" sz="12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%2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%3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%4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i32 100, i32* %2,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i32 200, i32* %3,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0,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%5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%6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i32 %5,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i32 %6,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%7 = sext i32 %5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%8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i64 %7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69, i8* %8,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%9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%10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i32 %9,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i32 %10,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%11 = sext i32 %9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%12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i64 %11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67, i8* %12,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%13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%14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i32 %13,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i32 %14,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%15 = sext i32 %13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%16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i64 %15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83, i8* %16,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ret i32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365CD-7BE6-A173-6308-D47811A8383F}"/>
              </a:ext>
            </a:extLst>
          </p:cNvPr>
          <p:cNvSpPr/>
          <p:nvPr/>
        </p:nvSpPr>
        <p:spPr>
          <a:xfrm>
            <a:off x="349955" y="3106108"/>
            <a:ext cx="2522760" cy="352125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25E40-9C1F-66D4-6CC5-611D3AB425E7}"/>
              </a:ext>
            </a:extLst>
          </p:cNvPr>
          <p:cNvSpPr/>
          <p:nvPr/>
        </p:nvSpPr>
        <p:spPr>
          <a:xfrm>
            <a:off x="3691466" y="3217333"/>
            <a:ext cx="8048977" cy="24090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5B688-921A-31F1-4915-D2004DAB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basic block ends with a terminator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  <a:p>
            <a:pPr lvl="1"/>
            <a:endParaRPr lang="en-US" dirty="0"/>
          </a:p>
          <a:p>
            <a:r>
              <a:rPr lang="en-US" dirty="0"/>
              <a:t>Branch instruction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i1 &lt;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&gt;, label &lt;if true&gt;, label &lt;if false&gt;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69FA8B-8FDB-BC5A-2884-933CC190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A832C-6131-90E3-29AC-F7B4C0B4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65" y="3945467"/>
            <a:ext cx="5317513" cy="1992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F0527-BEF4-212C-02C4-408BB45C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59" y="1400294"/>
            <a:ext cx="9507987" cy="15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6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AFF4E-F513-8140-DFF5-B84A45EF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B61BC-9FA3-30C9-4069-FA9FDCB1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instruction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&lt;result&gt; = call &lt;</a:t>
            </a:r>
            <a:r>
              <a:rPr lang="en-US" dirty="0" err="1">
                <a:latin typeface="Consolas" panose="020B0609020204030204" pitchFamily="49" charset="0"/>
              </a:rPr>
              <a:t>fnty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fnptrval</a:t>
            </a:r>
            <a:r>
              <a:rPr lang="en-US" dirty="0">
                <a:latin typeface="Consolas" panose="020B0609020204030204" pitchFamily="49" charset="0"/>
              </a:rPr>
              <a:t>&gt; (&lt;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&gt;)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E31D0-1F93-11F9-8D74-BC64AC41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E2DD-22A9-D206-F05E-4242578B215F}"/>
              </a:ext>
            </a:extLst>
          </p:cNvPr>
          <p:cNvSpPr txBox="1"/>
          <p:nvPr/>
        </p:nvSpPr>
        <p:spPr>
          <a:xfrm>
            <a:off x="2472267" y="2077156"/>
            <a:ext cx="590738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; Function </a:t>
            </a:r>
            <a:r>
              <a:rPr lang="en-US" sz="1600" dirty="0" err="1">
                <a:latin typeface="Consolas" panose="020B0609020204030204" pitchFamily="49" charset="0"/>
              </a:rPr>
              <a:t>Attrs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noinline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nounwind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optnone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uwtable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@f(i32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 %0)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%2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;;;;;; snip ;;;;;;;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i32 %5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declare i32 @printf(i8*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, ...) #1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; Function </a:t>
            </a:r>
            <a:r>
              <a:rPr lang="en-US" sz="1600" dirty="0" err="1">
                <a:latin typeface="Consolas" panose="020B0609020204030204" pitchFamily="49" charset="0"/>
              </a:rPr>
              <a:t>Attrs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noinline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nounwind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optnone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uwtable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%1 = call i32 @f(i32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 10)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C8860-4C57-87CA-E764-34D1EADCD1A8}"/>
              </a:ext>
            </a:extLst>
          </p:cNvPr>
          <p:cNvSpPr/>
          <p:nvPr/>
        </p:nvSpPr>
        <p:spPr>
          <a:xfrm>
            <a:off x="2719786" y="4755250"/>
            <a:ext cx="4064835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32301-4DDE-5F94-CC2B-C9E6C1BE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instructions (</a:t>
            </a:r>
            <a:r>
              <a:rPr lang="en-US" dirty="0" err="1"/>
              <a:t>icmp</a:t>
            </a:r>
            <a:r>
              <a:rPr lang="en-US" dirty="0"/>
              <a:t> )</a:t>
            </a:r>
          </a:p>
          <a:p>
            <a:r>
              <a:rPr lang="en-US" dirty="0"/>
              <a:t>Control flow instructions (</a:t>
            </a:r>
            <a:r>
              <a:rPr lang="en-US" dirty="0" err="1"/>
              <a:t>br</a:t>
            </a:r>
            <a:r>
              <a:rPr lang="en-US" dirty="0"/>
              <a:t> )</a:t>
            </a:r>
          </a:p>
          <a:p>
            <a:r>
              <a:rPr lang="en-US" dirty="0"/>
              <a:t>Unary, binary (add, sub, div, </a:t>
            </a:r>
            <a:r>
              <a:rPr lang="en-US" dirty="0" err="1"/>
              <a:t>mul</a:t>
            </a:r>
            <a:r>
              <a:rPr lang="en-US" dirty="0"/>
              <a:t>), bitwise (</a:t>
            </a:r>
            <a:r>
              <a:rPr lang="en-US" dirty="0" err="1"/>
              <a:t>shl</a:t>
            </a:r>
            <a:r>
              <a:rPr lang="en-US" dirty="0"/>
              <a:t>, </a:t>
            </a:r>
            <a:r>
              <a:rPr lang="en-US" dirty="0" err="1"/>
              <a:t>shr</a:t>
            </a:r>
            <a:r>
              <a:rPr lang="en-US" dirty="0"/>
              <a:t>) operations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B4687-0664-220F-197C-D62AD1ED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LLVM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E9D74-BC85-5CDC-8DDE-3FF5814D5624}"/>
              </a:ext>
            </a:extLst>
          </p:cNvPr>
          <p:cNvSpPr txBox="1"/>
          <p:nvPr/>
        </p:nvSpPr>
        <p:spPr>
          <a:xfrm>
            <a:off x="7555089" y="5696208"/>
            <a:ext cx="6101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https://llvm.org/docs/LangRef.html#instruction-reference</a:t>
            </a:r>
          </a:p>
        </p:txBody>
      </p:sp>
    </p:spTree>
    <p:extLst>
      <p:ext uri="{BB962C8B-B14F-4D97-AF65-F5344CB8AC3E}">
        <p14:creationId xmlns:p14="http://schemas.microsoft.com/office/powerpoint/2010/main" val="462642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A80BC-6748-97C9-CAFD-A873D8D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31C1A-0D11-F968-1BA9-AAAD62AD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https://llvm.org/docs/LangRef.html</a:t>
            </a:r>
            <a:endParaRPr lang="en-US" dirty="0"/>
          </a:p>
          <a:p>
            <a:r>
              <a:rPr lang="en-US" dirty="0">
                <a:hlinkClick r:id="rId4"/>
              </a:rPr>
              <a:t>https://llvm.org/docs/ProgrammersManual.html</a:t>
            </a:r>
            <a:endParaRPr lang="en-US" dirty="0"/>
          </a:p>
          <a:p>
            <a:r>
              <a:rPr lang="en-US" dirty="0"/>
              <a:t>All samples at: </a:t>
            </a:r>
            <a:r>
              <a:rPr lang="en-US" dirty="0">
                <a:hlinkClick r:id="rId5"/>
              </a:rPr>
              <a:t>https://github.com/davsec-teaching/ECS289-ir-samples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F2C50-74BE-2B5E-3CBB-00644C9F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64094-98A8-04ED-7BD9-01777195C816}"/>
              </a:ext>
            </a:extLst>
          </p:cNvPr>
          <p:cNvSpPr txBox="1"/>
          <p:nvPr/>
        </p:nvSpPr>
        <p:spPr>
          <a:xfrm>
            <a:off x="7555089" y="5696208"/>
            <a:ext cx="6101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https://llvm.org/docs/LangRef.html#instruction-reference</a:t>
            </a:r>
          </a:p>
        </p:txBody>
      </p:sp>
    </p:spTree>
    <p:extLst>
      <p:ext uri="{BB962C8B-B14F-4D97-AF65-F5344CB8AC3E}">
        <p14:creationId xmlns:p14="http://schemas.microsoft.com/office/powerpoint/2010/main" val="3300406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53083-2ED4-2511-CAA6-6E5E8DE4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D3F231-4B85-CAD0-97CA-09C26188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class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E4C76-7795-70A0-59EF-E1B5935C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54" y="651121"/>
            <a:ext cx="5899423" cy="6328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3C876-E272-D305-F66B-D27DDC605D0C}"/>
              </a:ext>
            </a:extLst>
          </p:cNvPr>
          <p:cNvSpPr txBox="1"/>
          <p:nvPr/>
        </p:nvSpPr>
        <p:spPr>
          <a:xfrm>
            <a:off x="654754" y="5425911"/>
            <a:ext cx="4030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https://llvm.org/doxygen/classllvm_1_1Value.html</a:t>
            </a:r>
          </a:p>
        </p:txBody>
      </p:sp>
    </p:spTree>
    <p:extLst>
      <p:ext uri="{BB962C8B-B14F-4D97-AF65-F5344CB8AC3E}">
        <p14:creationId xmlns:p14="http://schemas.microsoft.com/office/powerpoint/2010/main" val="2519339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E4FB3-4335-593A-9219-B70EDBD2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llvm::Value maintains a list of its users</a:t>
            </a:r>
          </a:p>
          <a:p>
            <a:pPr lvl="1"/>
            <a:r>
              <a:rPr lang="en-US" dirty="0"/>
              <a:t> The instructions or constants that use it</a:t>
            </a:r>
          </a:p>
          <a:p>
            <a:r>
              <a:rPr lang="en-US" dirty="0"/>
              <a:t>value-&gt;users()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996CA-52DE-DA42-9304-227DCE67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users API: def-use chains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957B4-1503-A021-8445-30FB82DB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4" y="2665724"/>
            <a:ext cx="5564530" cy="22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654DA-FB3F-F087-5856-61828DB787FF}"/>
              </a:ext>
            </a:extLst>
          </p:cNvPr>
          <p:cNvSpPr/>
          <p:nvPr/>
        </p:nvSpPr>
        <p:spPr>
          <a:xfrm>
            <a:off x="5338300" y="3979764"/>
            <a:ext cx="48734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86A39-4B2E-0C4B-436A-AA5DC92AEDCD}"/>
              </a:ext>
            </a:extLst>
          </p:cNvPr>
          <p:cNvSpPr/>
          <p:nvPr/>
        </p:nvSpPr>
        <p:spPr>
          <a:xfrm>
            <a:off x="4647174" y="3979764"/>
            <a:ext cx="62089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7C458-FC1D-53D1-9611-0AACD96679DF}"/>
              </a:ext>
            </a:extLst>
          </p:cNvPr>
          <p:cNvSpPr/>
          <p:nvPr/>
        </p:nvSpPr>
        <p:spPr>
          <a:xfrm>
            <a:off x="5363180" y="4274851"/>
            <a:ext cx="3193289" cy="32317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74C9B9-9F49-20D8-5480-AE5A5517012B}"/>
              </a:ext>
            </a:extLst>
          </p:cNvPr>
          <p:cNvSpPr/>
          <p:nvPr/>
        </p:nvSpPr>
        <p:spPr>
          <a:xfrm>
            <a:off x="4647175" y="4216065"/>
            <a:ext cx="620890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FC04C-D06A-89A6-7408-3566A4201141}"/>
              </a:ext>
            </a:extLst>
          </p:cNvPr>
          <p:cNvSpPr/>
          <p:nvPr/>
        </p:nvSpPr>
        <p:spPr>
          <a:xfrm>
            <a:off x="4672055" y="4481211"/>
            <a:ext cx="4621534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2016C7-29C5-7404-2CB2-6760B608FEF5}"/>
              </a:ext>
            </a:extLst>
          </p:cNvPr>
          <p:cNvGrpSpPr/>
          <p:nvPr/>
        </p:nvGrpSpPr>
        <p:grpSpPr>
          <a:xfrm>
            <a:off x="10550371" y="2293346"/>
            <a:ext cx="1354670" cy="2741496"/>
            <a:chOff x="9922928" y="2327213"/>
            <a:chExt cx="1354670" cy="27414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26444E-9CA0-73F7-4CA5-DD45FAC0C924}"/>
                </a:ext>
              </a:extLst>
            </p:cNvPr>
            <p:cNvSpPr/>
            <p:nvPr/>
          </p:nvSpPr>
          <p:spPr>
            <a:xfrm>
              <a:off x="9922930" y="2327213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malloc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4039A-3CFD-2FB0-D603-29C1E0F785FA}"/>
                </a:ext>
              </a:extLst>
            </p:cNvPr>
            <p:cNvSpPr/>
            <p:nvPr/>
          </p:nvSpPr>
          <p:spPr>
            <a:xfrm>
              <a:off x="9922929" y="3118766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bitcast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2FB466-E271-D7AA-856B-E30F34BE40E9}"/>
                </a:ext>
              </a:extLst>
            </p:cNvPr>
            <p:cNvSpPr/>
            <p:nvPr/>
          </p:nvSpPr>
          <p:spPr>
            <a:xfrm>
              <a:off x="9922928" y="3873747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storeInst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686082-F307-6D6C-DEDA-0904987DD4BF}"/>
                </a:ext>
              </a:extLst>
            </p:cNvPr>
            <p:cNvSpPr/>
            <p:nvPr/>
          </p:nvSpPr>
          <p:spPr>
            <a:xfrm>
              <a:off x="9922931" y="4639731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allocaInst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958843-B387-70F6-EE00-F67BA8AA411C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10600263" y="2756191"/>
              <a:ext cx="1" cy="362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CAA4DC-D8FA-C9D1-49DE-CEB13226D61A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10600262" y="3547744"/>
              <a:ext cx="1" cy="326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CE4E4B-7E75-5F55-9002-77612F9C4366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0600262" y="4302725"/>
              <a:ext cx="3" cy="33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99FA6E9-94A1-A012-728B-C50DCFF8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13" y="3513877"/>
            <a:ext cx="4505954" cy="619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DB4DF-2984-D52C-ACA7-9B0FCFC1385F}"/>
              </a:ext>
            </a:extLst>
          </p:cNvPr>
          <p:cNvSpPr txBox="1"/>
          <p:nvPr/>
        </p:nvSpPr>
        <p:spPr>
          <a:xfrm>
            <a:off x="10415141" y="1813833"/>
            <a:ext cx="162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Def-use chain</a:t>
            </a:r>
          </a:p>
        </p:txBody>
      </p:sp>
    </p:spTree>
    <p:extLst>
      <p:ext uri="{BB962C8B-B14F-4D97-AF65-F5344CB8AC3E}">
        <p14:creationId xmlns:p14="http://schemas.microsoft.com/office/powerpoint/2010/main" val="14604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B139F-60D2-7FF0-52EE-5A4E241F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custom RTTI </a:t>
            </a:r>
          </a:p>
          <a:p>
            <a:r>
              <a:rPr lang="en-US" dirty="0"/>
              <a:t>Three main APIs</a:t>
            </a:r>
          </a:p>
          <a:p>
            <a:pPr lvl="1"/>
            <a:r>
              <a:rPr lang="en-US" dirty="0"/>
              <a:t>isa&lt;&gt;, cast&lt;&gt;, </a:t>
            </a:r>
            <a:r>
              <a:rPr lang="en-US" dirty="0" err="1"/>
              <a:t>dyn_cast</a:t>
            </a:r>
            <a:r>
              <a:rPr lang="en-US" dirty="0"/>
              <a:t>&lt;&gt;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CallInst</a:t>
            </a:r>
            <a:r>
              <a:rPr lang="en-US" dirty="0">
                <a:latin typeface="Consolas" panose="020B0609020204030204" pitchFamily="49" charset="0"/>
              </a:rPr>
              <a:t>* CI = …;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Instruction* I = CI;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errs() &lt;&lt; isa&lt;</a:t>
            </a:r>
            <a:r>
              <a:rPr lang="en-US" dirty="0" err="1">
                <a:latin typeface="Consolas" panose="020B0609020204030204" pitchFamily="49" charset="0"/>
              </a:rPr>
              <a:t>CallInst</a:t>
            </a:r>
            <a:r>
              <a:rPr lang="en-US" dirty="0">
                <a:latin typeface="Consolas" panose="020B0609020204030204" pitchFamily="49" charset="0"/>
              </a:rPr>
              <a:t>&gt;(I) &lt;&lt; “ “ &lt;&lt; isa&lt;</a:t>
            </a:r>
            <a:r>
              <a:rPr lang="en-US" dirty="0" err="1">
                <a:latin typeface="Consolas" panose="020B0609020204030204" pitchFamily="49" charset="0"/>
              </a:rPr>
              <a:t>StoreInst</a:t>
            </a:r>
            <a:r>
              <a:rPr lang="en-US" dirty="0">
                <a:latin typeface="Consolas" panose="020B0609020204030204" pitchFamily="49" charset="0"/>
              </a:rPr>
              <a:t>&gt;(I) &lt;&lt; “\n”; // will print true 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D6687E-4732-79FA-49A0-D6EECDC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RTTI (runtime type 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13915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A553-9D4C-FA43-F2CE-83F5E6C2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189C1-DFC3-DB9E-F026-691B5508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 + 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700D8-F2EE-FF07-E61C-C3960A5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dead code elimination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BAD0C-4D78-A199-665A-CF7EC93B7A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DCE – need program analysis to tell us which variable assignments are “live” at which program points</a:t>
            </a:r>
          </a:p>
          <a:p>
            <a:r>
              <a:rPr lang="en-US" dirty="0"/>
              <a:t>If an assignment is not “live” after the program point that defines it, then the assignment is dead code and can be removed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26990-5E31-A887-06EC-AB113A1C71DF}"/>
              </a:ext>
            </a:extLst>
          </p:cNvPr>
          <p:cNvSpPr/>
          <p:nvPr/>
        </p:nvSpPr>
        <p:spPr>
          <a:xfrm>
            <a:off x="6555032" y="1026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6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88834-3E9A-29E5-F7CC-943DAE67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the </a:t>
            </a:r>
            <a:r>
              <a:rPr lang="en-US" dirty="0" err="1"/>
              <a:t>IRBuilder</a:t>
            </a:r>
            <a:r>
              <a:rPr lang="en-US" dirty="0"/>
              <a:t> class to add IR instructions</a:t>
            </a:r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);</a:t>
            </a:r>
          </a:p>
          <a:p>
            <a:r>
              <a:rPr lang="en-US" dirty="0"/>
              <a:t> Provides API for the creation of all types of IR instructions</a:t>
            </a:r>
          </a:p>
          <a:p>
            <a:pPr lvl="1"/>
            <a:r>
              <a:rPr lang="en-US" dirty="0">
                <a:hlinkClick r:id="rId2"/>
              </a:rPr>
              <a:t>https://llvm.org/doxygen/classllvm_1_1IRBuilder.html</a:t>
            </a:r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7B993E-A2FD-86C2-4A6C-4EC2D107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IRBuilder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52340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241C89-4904-D785-EC80-5B8A1B5A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98D805-9355-9E69-D4F6-9E0CAC46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Writing an LLVM pass</a:t>
            </a:r>
          </a:p>
        </p:txBody>
      </p:sp>
    </p:spTree>
    <p:extLst>
      <p:ext uri="{BB962C8B-B14F-4D97-AF65-F5344CB8AC3E}">
        <p14:creationId xmlns:p14="http://schemas.microsoft.com/office/powerpoint/2010/main" val="896073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C5463-D844-27C5-0AF8-D2E993E8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4FD339-35D5-2C78-4083-FD348634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DRAMs and SSDs, a third category of memory technology is slowly growing in popularity</a:t>
            </a:r>
          </a:p>
          <a:p>
            <a:pPr lvl="1"/>
            <a:r>
              <a:rPr lang="en-US" dirty="0"/>
              <a:t>These technologies (Intel Optane, and more recently CXL) have a latency characteristic that is faster than SSDs, but slower than DRAMS</a:t>
            </a:r>
          </a:p>
          <a:p>
            <a:pPr lvl="1"/>
            <a:r>
              <a:rPr lang="en-US" dirty="0"/>
              <a:t>And many of them can be transparently accessed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E0194C-4A57-DA94-71F9-356E9510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newer memories</a:t>
            </a:r>
          </a:p>
        </p:txBody>
      </p:sp>
    </p:spTree>
    <p:extLst>
      <p:ext uri="{BB962C8B-B14F-4D97-AF65-F5344CB8AC3E}">
        <p14:creationId xmlns:p14="http://schemas.microsoft.com/office/powerpoint/2010/main" val="3498788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452CA-5FEC-3949-01B3-EDDE48F67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ADF96-40D4-AFEE-882C-FD7D1F0C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Compiler’s goal – given a C program, identify heap allocations that are “rarely” accessed and move them to this type of “slow” memory</a:t>
            </a:r>
          </a:p>
          <a:p>
            <a:r>
              <a:rPr lang="en-US" dirty="0"/>
              <a:t>Keep the DRAM available for frequently used heap objects</a:t>
            </a:r>
          </a:p>
          <a:p>
            <a:r>
              <a:rPr lang="en-US" dirty="0"/>
              <a:t>Assume a library provides a function </a:t>
            </a:r>
            <a:r>
              <a:rPr lang="en-US" dirty="0" err="1">
                <a:latin typeface="Consolas" panose="020B0609020204030204" pitchFamily="49" charset="0"/>
              </a:rPr>
              <a:t>slow_malloc</a:t>
            </a:r>
            <a:r>
              <a:rPr lang="en-US" dirty="0"/>
              <a:t> to allocate an object on this slow memory</a:t>
            </a:r>
          </a:p>
          <a:p>
            <a:r>
              <a:rPr lang="en-US" dirty="0"/>
              <a:t>Simplification – assume that all pointers to heap memory are on the stack and are not copied to any other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4E3B4-3C8A-BCD8-0373-411F6019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89326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0301-E527-6565-C368-6028789F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7543B-4D7E-49FF-34A9-B305CD43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8638-6F79-3514-51AE-F943E273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D7076B-8061-95D2-BC8F-EBB6FDAAA9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12D2A-C708-BB05-AB2E-BCF0DD326250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48E18-1CA6-7EDE-8B51-615A66E28948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54494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82022-5495-6E5A-6303-BBEDD773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libraries that allow you to access and manipulate IR instructions</a:t>
            </a:r>
          </a:p>
          <a:p>
            <a:pPr lvl="1"/>
            <a:r>
              <a:rPr lang="en-US" dirty="0"/>
              <a:t>Add new code, remove code, modify code</a:t>
            </a:r>
          </a:p>
          <a:p>
            <a:pPr lvl="1"/>
            <a:r>
              <a:rPr lang="en-US" dirty="0"/>
              <a:t>You must link with these libraries</a:t>
            </a:r>
          </a:p>
          <a:p>
            <a:r>
              <a:rPr lang="en-US" dirty="0"/>
              <a:t>Find an existing repo and clone it :)</a:t>
            </a:r>
          </a:p>
          <a:p>
            <a:pPr lvl="1"/>
            <a:r>
              <a:rPr lang="en-US" dirty="0">
                <a:hlinkClick r:id="rId2"/>
              </a:rPr>
              <a:t>https://github.com/sampsyo/llvm-pass-skeleton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7FD4AF-7397-DCC5-2D9B-1E50B32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951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70D006-CFAE-3792-6D6E-535368E8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Find all the heap allocation sites</a:t>
            </a:r>
          </a:p>
          <a:p>
            <a:r>
              <a:rPr lang="en-US" dirty="0"/>
              <a:t>Step 3: Track the heap pointers</a:t>
            </a:r>
          </a:p>
          <a:p>
            <a:r>
              <a:rPr lang="en-US" dirty="0"/>
              <a:t>Step 4: Count how many times they are accessed</a:t>
            </a:r>
          </a:p>
          <a:p>
            <a:r>
              <a:rPr lang="en-US" dirty="0"/>
              <a:t>Step 5: Replace the ones accessed less than 2 times with </a:t>
            </a:r>
            <a:r>
              <a:rPr lang="en-US" dirty="0" err="1">
                <a:latin typeface="Consolas" panose="020B0609020204030204" pitchFamily="49" charset="0"/>
              </a:rPr>
              <a:t>slow_malloc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7FD41-8A73-7BA9-11B3-7F6EEFEB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live-coding</a:t>
            </a:r>
          </a:p>
        </p:txBody>
      </p:sp>
    </p:spTree>
    <p:extLst>
      <p:ext uri="{BB962C8B-B14F-4D97-AF65-F5344CB8AC3E}">
        <p14:creationId xmlns:p14="http://schemas.microsoft.com/office/powerpoint/2010/main" val="377732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057DC-A4B7-AF6D-DE5A-F72481CD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Compilation, linking, and LTO</a:t>
            </a:r>
          </a:p>
          <a:p>
            <a:r>
              <a:rPr lang="en-US" dirty="0"/>
              <a:t>Computer architecture background</a:t>
            </a:r>
          </a:p>
          <a:p>
            <a:r>
              <a:rPr lang="en-US" dirty="0"/>
              <a:t>Case study: sample optimization</a:t>
            </a:r>
          </a:p>
          <a:p>
            <a:pPr lvl="1"/>
            <a:r>
              <a:rPr lang="en-US" dirty="0"/>
              <a:t>LLVM IR introduction</a:t>
            </a:r>
          </a:p>
          <a:p>
            <a:pPr lvl="1"/>
            <a:r>
              <a:rPr lang="en-US" dirty="0"/>
              <a:t>Live coding – optimization pass</a:t>
            </a:r>
          </a:p>
          <a:p>
            <a:r>
              <a:rPr lang="en-US" dirty="0"/>
              <a:t>How to read a paper?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131AEF-2333-F014-A499-9AA4D24F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AE47E-E0EF-774B-BF1B-09B2ED5AAFAC}"/>
              </a:ext>
            </a:extLst>
          </p:cNvPr>
          <p:cNvCxnSpPr/>
          <p:nvPr/>
        </p:nvCxnSpPr>
        <p:spPr>
          <a:xfrm>
            <a:off x="0" y="4811147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5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EFA9B-CEE3-2963-5B63-5D545A91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1508-8729-F208-3105-B5B81FEB745A}"/>
              </a:ext>
            </a:extLst>
          </p:cNvPr>
          <p:cNvSpPr txBox="1"/>
          <p:nvPr/>
        </p:nvSpPr>
        <p:spPr>
          <a:xfrm>
            <a:off x="1877512" y="1129414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clang -O3 </a:t>
            </a:r>
            <a:r>
              <a:rPr lang="en-US" sz="3600" dirty="0" err="1">
                <a:latin typeface="Consolas" panose="020B0609020204030204" pitchFamily="49" charset="0"/>
              </a:rPr>
              <a:t>a.c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b.c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c.c</a:t>
            </a:r>
            <a:r>
              <a:rPr lang="en-US" sz="3600" dirty="0">
                <a:latin typeface="Consolas" panose="020B0609020204030204" pitchFamily="49" charset="0"/>
              </a:rPr>
              <a:t> -o app</a:t>
            </a:r>
          </a:p>
        </p:txBody>
      </p:sp>
    </p:spTree>
    <p:extLst>
      <p:ext uri="{BB962C8B-B14F-4D97-AF65-F5344CB8AC3E}">
        <p14:creationId xmlns:p14="http://schemas.microsoft.com/office/powerpoint/2010/main" val="389272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2EE25-006F-A5AA-27E5-0D19A11EA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624D6-A1BD-7CFE-840A-D8C72927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5361E-EE5C-4BA8-1AC4-CEAB30E464AE}"/>
              </a:ext>
            </a:extLst>
          </p:cNvPr>
          <p:cNvSpPr txBox="1"/>
          <p:nvPr/>
        </p:nvSpPr>
        <p:spPr>
          <a:xfrm>
            <a:off x="1877512" y="1129414"/>
            <a:ext cx="905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clang </a:t>
            </a:r>
            <a:r>
              <a:rPr lang="en-US" b="1" dirty="0">
                <a:latin typeface="Consolas" panose="020B0609020204030204" pitchFamily="49" charset="0"/>
              </a:rPr>
              <a:t>-v</a:t>
            </a:r>
            <a:r>
              <a:rPr lang="en-US" dirty="0">
                <a:latin typeface="Consolas" panose="020B0609020204030204" pitchFamily="49" charset="0"/>
              </a:rPr>
              <a:t> -O3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c.c</a:t>
            </a:r>
            <a:r>
              <a:rPr lang="en-US" dirty="0">
                <a:latin typeface="Consolas" panose="020B0609020204030204" pitchFamily="49" charset="0"/>
              </a:rPr>
              <a:t> -o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B716F-9E72-2E4B-6491-1F445FD721E5}"/>
              </a:ext>
            </a:extLst>
          </p:cNvPr>
          <p:cNvSpPr txBox="1"/>
          <p:nvPr/>
        </p:nvSpPr>
        <p:spPr>
          <a:xfrm>
            <a:off x="1877512" y="1570571"/>
            <a:ext cx="905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/a-00ec8e.o -x c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4401B-A0FA-EB6E-7A9D-888760E453D9}"/>
              </a:ext>
            </a:extLst>
          </p:cNvPr>
          <p:cNvSpPr txBox="1"/>
          <p:nvPr/>
        </p:nvSpPr>
        <p:spPr>
          <a:xfrm>
            <a:off x="1877511" y="2493901"/>
            <a:ext cx="905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/b-9ecfd0.o -x c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2737C-84F2-0EF0-8983-1C04993CAA2F}"/>
              </a:ext>
            </a:extLst>
          </p:cNvPr>
          <p:cNvSpPr txBox="1"/>
          <p:nvPr/>
        </p:nvSpPr>
        <p:spPr>
          <a:xfrm>
            <a:off x="1877510" y="3417231"/>
            <a:ext cx="90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-emit-obj --</a:t>
            </a:r>
            <a:r>
              <a:rPr lang="en-US" dirty="0" err="1">
                <a:latin typeface="Consolas" panose="020B0609020204030204" pitchFamily="49" charset="0"/>
              </a:rPr>
              <a:t>mrelax</a:t>
            </a:r>
            <a:r>
              <a:rPr lang="en-US" dirty="0">
                <a:latin typeface="Consolas" panose="020B0609020204030204" pitchFamily="49" charset="0"/>
              </a:rPr>
              <a:t>-relocations -disable-free -clear-</a:t>
            </a:r>
            <a:r>
              <a:rPr lang="en-US" dirty="0" err="1">
                <a:latin typeface="Consolas" panose="020B0609020204030204" pitchFamily="49" charset="0"/>
              </a:rPr>
              <a:t>ast</a:t>
            </a:r>
            <a:r>
              <a:rPr lang="en-US" dirty="0">
                <a:latin typeface="Consolas" panose="020B0609020204030204" pitchFamily="49" charset="0"/>
              </a:rPr>
              <a:t>-before-backend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/c-a778c9.o -x c </a:t>
            </a:r>
            <a:r>
              <a:rPr lang="en-US" dirty="0" err="1">
                <a:latin typeface="Consolas" panose="020B0609020204030204" pitchFamily="49" charset="0"/>
              </a:rPr>
              <a:t>c.c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C0EE3-B349-691E-5687-D40D0C0AC39F}"/>
              </a:ext>
            </a:extLst>
          </p:cNvPr>
          <p:cNvSpPr txBox="1"/>
          <p:nvPr/>
        </p:nvSpPr>
        <p:spPr>
          <a:xfrm>
            <a:off x="1877509" y="4617560"/>
            <a:ext cx="90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/bin/</a:t>
            </a:r>
            <a:r>
              <a:rPr lang="en-US" dirty="0" err="1">
                <a:latin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</a:rPr>
              <a:t>" -z </a:t>
            </a:r>
            <a:r>
              <a:rPr lang="en-US" dirty="0" err="1">
                <a:latin typeface="Consolas" panose="020B0609020204030204" pitchFamily="49" charset="0"/>
              </a:rPr>
              <a:t>relro</a:t>
            </a:r>
            <a:r>
              <a:rPr lang="en-US" dirty="0">
                <a:latin typeface="Consolas" panose="020B0609020204030204" pitchFamily="49" charset="0"/>
              </a:rPr>
              <a:t> --hash-style=gnu --eh-frame-</a:t>
            </a:r>
            <a:r>
              <a:rPr lang="en-US" dirty="0" err="1">
                <a:latin typeface="Consolas" panose="020B0609020204030204" pitchFamily="49" charset="0"/>
              </a:rPr>
              <a:t>hdr</a:t>
            </a:r>
            <a:r>
              <a:rPr lang="en-US" dirty="0">
                <a:latin typeface="Consolas" panose="020B0609020204030204" pitchFamily="49" charset="0"/>
              </a:rPr>
              <a:t> -m elf_x86_64 -dynamic-linker /lib64/ld-linux-x86-64.so.2 -o app /lib/x86_64-linux-gnu/crt1.o /lib/x86_64-linux-gnu/</a:t>
            </a:r>
            <a:r>
              <a:rPr lang="en-US" dirty="0" err="1">
                <a:latin typeface="Consolas" panose="020B0609020204030204" pitchFamily="49" charset="0"/>
              </a:rPr>
              <a:t>crti.o</a:t>
            </a:r>
            <a:r>
              <a:rPr lang="en-US" dirty="0">
                <a:latin typeface="Consolas" panose="020B0609020204030204" pitchFamily="49" charset="0"/>
              </a:rPr>
              <a:t> -L/lib/../lib64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/a-00ec8e.o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/b-9ecfd0.o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/c-a778c9.o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63D36-BAE9-D730-239E-32B5128DF08B}"/>
              </a:ext>
            </a:extLst>
          </p:cNvPr>
          <p:cNvSpPr/>
          <p:nvPr/>
        </p:nvSpPr>
        <p:spPr>
          <a:xfrm>
            <a:off x="2922394" y="1121939"/>
            <a:ext cx="542702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AE444-9F0C-593D-8A7D-DF623C62CF30}"/>
              </a:ext>
            </a:extLst>
          </p:cNvPr>
          <p:cNvSpPr/>
          <p:nvPr/>
        </p:nvSpPr>
        <p:spPr>
          <a:xfrm>
            <a:off x="2810099" y="2081181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FFA1A-C72F-84A6-1CCD-76A830721DB6}"/>
              </a:ext>
            </a:extLst>
          </p:cNvPr>
          <p:cNvSpPr/>
          <p:nvPr/>
        </p:nvSpPr>
        <p:spPr>
          <a:xfrm>
            <a:off x="2810099" y="3028050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D1FE2-8FDF-AD4B-D09D-BF8052498060}"/>
              </a:ext>
            </a:extLst>
          </p:cNvPr>
          <p:cNvSpPr/>
          <p:nvPr/>
        </p:nvSpPr>
        <p:spPr>
          <a:xfrm>
            <a:off x="2810099" y="4240753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0BDB1-4F01-ABD4-BED2-254D67023ED4}"/>
              </a:ext>
            </a:extLst>
          </p:cNvPr>
          <p:cNvSpPr/>
          <p:nvPr/>
        </p:nvSpPr>
        <p:spPr>
          <a:xfrm>
            <a:off x="1877507" y="5413997"/>
            <a:ext cx="544571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8EC2E-4EE6-FDB9-7886-521EA2BE31E6}"/>
              </a:ext>
            </a:extLst>
          </p:cNvPr>
          <p:cNvSpPr/>
          <p:nvPr/>
        </p:nvSpPr>
        <p:spPr>
          <a:xfrm>
            <a:off x="7211508" y="4866474"/>
            <a:ext cx="99403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3D9008-B0F8-3C46-E5A9-3B19464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process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602D31C2-C87D-5B2B-63FB-82D8661F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E1F6AE-849F-AE30-15DA-C677DEFD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954F86DA-6BD8-21AA-A9D0-AF9D8CFD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BA2C5-628B-936E-942B-03DBA807D550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8AE40-990A-15A3-14D7-F893EBCB2A20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4B5A9-EE9B-D061-C1F2-DC2C471FBB2B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3198E-5204-0662-76B9-535EF10FAB9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400029-302B-F8B1-E5E1-C489D64FF416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F427A-F96D-43A6-876E-5B03346C6E92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9248C3-1B39-4FF9-827A-B836BDD95F78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84B6C-44FD-D9A6-B6FD-E2F583BAC47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087206-E7F5-F7B3-33DE-702A5350C45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BF7064-8F91-C709-C406-1AFE7A33E34E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ELF file format - Free interface icons">
            <a:extLst>
              <a:ext uri="{FF2B5EF4-FFF2-40B4-BE49-F238E27FC236}">
                <a16:creationId xmlns:a16="http://schemas.microsoft.com/office/drawing/2014/main" id="{AF8FBDE4-403E-DFAB-EAA0-7090B62D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1018135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LF file format - Free interface icons">
            <a:extLst>
              <a:ext uri="{FF2B5EF4-FFF2-40B4-BE49-F238E27FC236}">
                <a16:creationId xmlns:a16="http://schemas.microsoft.com/office/drawing/2014/main" id="{DB89D1D5-7E5D-ECA6-BA80-0C324D18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2285441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LF file format - Free interface icons">
            <a:extLst>
              <a:ext uri="{FF2B5EF4-FFF2-40B4-BE49-F238E27FC236}">
                <a16:creationId xmlns:a16="http://schemas.microsoft.com/office/drawing/2014/main" id="{5A80DBFD-0EAB-045A-56BF-7D39F920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3550312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ACE787-1535-7386-2350-97E1C3B9DC8F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74202F-1D5D-1C23-C9B6-64D69467C05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C54E6-98BA-5CD0-4AFC-3C08D0BD8809}"/>
              </a:ext>
            </a:extLst>
          </p:cNvPr>
          <p:cNvSpPr txBox="1"/>
          <p:nvPr/>
        </p:nvSpPr>
        <p:spPr>
          <a:xfrm>
            <a:off x="8688918" y="102057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a.o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43FAFA-69E8-6DF8-B57C-FD4D6C811DA5}"/>
              </a:ext>
            </a:extLst>
          </p:cNvPr>
          <p:cNvSpPr txBox="1"/>
          <p:nvPr/>
        </p:nvSpPr>
        <p:spPr>
          <a:xfrm>
            <a:off x="8688918" y="228544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b.o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9D8ACD-C4F8-C027-2863-C20FB7D6790C}"/>
              </a:ext>
            </a:extLst>
          </p:cNvPr>
          <p:cNvSpPr txBox="1"/>
          <p:nvPr/>
        </p:nvSpPr>
        <p:spPr>
          <a:xfrm>
            <a:off x="8706551" y="355031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c.o</a:t>
            </a:r>
            <a:endParaRPr lang="en-US" sz="2400" b="1" i="1" dirty="0"/>
          </a:p>
        </p:txBody>
      </p:sp>
      <p:pic>
        <p:nvPicPr>
          <p:cNvPr id="42" name="Picture 2" descr="ELF file format - Free interface icons">
            <a:extLst>
              <a:ext uri="{FF2B5EF4-FFF2-40B4-BE49-F238E27FC236}">
                <a16:creationId xmlns:a16="http://schemas.microsoft.com/office/drawing/2014/main" id="{C17B7BA4-3562-081A-AC8D-77AF4A60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00" y="4833789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LF file format - Free interface icons">
            <a:extLst>
              <a:ext uri="{FF2B5EF4-FFF2-40B4-BE49-F238E27FC236}">
                <a16:creationId xmlns:a16="http://schemas.microsoft.com/office/drawing/2014/main" id="{41DFBECE-2322-B0B4-0A76-07981BA4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54" y="4833790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LF file format - Free interface icons">
            <a:extLst>
              <a:ext uri="{FF2B5EF4-FFF2-40B4-BE49-F238E27FC236}">
                <a16:creationId xmlns:a16="http://schemas.microsoft.com/office/drawing/2014/main" id="{EFDBEC7F-348E-4537-1287-3A1E27D8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08" y="4840648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B6445E-CB13-F3C4-430E-34FAC92BA00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649579" y="5197876"/>
            <a:ext cx="1042737" cy="68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88DC323-8434-5D07-CB37-D05688B8B64C}"/>
              </a:ext>
            </a:extLst>
          </p:cNvPr>
          <p:cNvSpPr/>
          <p:nvPr/>
        </p:nvSpPr>
        <p:spPr>
          <a:xfrm>
            <a:off x="4692316" y="4760728"/>
            <a:ext cx="2807368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0EE8CD-43F2-A5FC-1129-CA0BFF7CAF51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7499684" y="5190723"/>
            <a:ext cx="939673" cy="71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5A795F6-5250-BFD3-91BE-2E1FAFD8DA09}"/>
              </a:ext>
            </a:extLst>
          </p:cNvPr>
          <p:cNvSpPr/>
          <p:nvPr/>
        </p:nvSpPr>
        <p:spPr>
          <a:xfrm>
            <a:off x="978567" y="4660423"/>
            <a:ext cx="2807369" cy="1025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EDF1E791-7AA2-F8F9-EF43-0B27405C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57" y="4833789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C2495A-23CE-6508-A511-30FBB9457627}"/>
              </a:ext>
            </a:extLst>
          </p:cNvPr>
          <p:cNvSpPr/>
          <p:nvPr/>
        </p:nvSpPr>
        <p:spPr>
          <a:xfrm>
            <a:off x="4550300" y="806930"/>
            <a:ext cx="3047121" cy="1041361"/>
          </a:xfrm>
          <a:prstGeom prst="rect">
            <a:avLst/>
          </a:prstGeom>
          <a:noFill/>
          <a:ln w="508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9A5B5-BF5E-D405-57FA-027D5B3F6EA4}"/>
              </a:ext>
            </a:extLst>
          </p:cNvPr>
          <p:cNvSpPr txBox="1"/>
          <p:nvPr/>
        </p:nvSpPr>
        <p:spPr>
          <a:xfrm>
            <a:off x="5634511" y="1769922"/>
            <a:ext cx="19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464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9432</TotalTime>
  <Words>4280</Words>
  <Application>Microsoft Office PowerPoint</Application>
  <PresentationFormat>Widescreen</PresentationFormat>
  <Paragraphs>505</Paragraphs>
  <Slides>56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Recap: what is this course about?</vt:lpstr>
      <vt:lpstr>Recap: optimization stages (passes)</vt:lpstr>
      <vt:lpstr>Recap: dead code elimination</vt:lpstr>
      <vt:lpstr>Agenda</vt:lpstr>
      <vt:lpstr>Compiling process</vt:lpstr>
      <vt:lpstr>Compiling and linking process</vt:lpstr>
      <vt:lpstr>Compiling and linking process</vt:lpstr>
      <vt:lpstr>Implications</vt:lpstr>
      <vt:lpstr>Solution: link time optimization (LTO)</vt:lpstr>
      <vt:lpstr>Question: why can’t the linker optimize?</vt:lpstr>
      <vt:lpstr>LTO benefits</vt:lpstr>
      <vt:lpstr>LTO challenges</vt:lpstr>
      <vt:lpstr>Demo / live coding</vt:lpstr>
      <vt:lpstr>PowerPoint Presentation</vt:lpstr>
      <vt:lpstr>Compiler optimization</vt:lpstr>
      <vt:lpstr>PowerPoint Presentation</vt:lpstr>
      <vt:lpstr>Memory hierarchy</vt:lpstr>
      <vt:lpstr>Memory hierarchy</vt:lpstr>
      <vt:lpstr>Compiler goal: improve cache locality</vt:lpstr>
      <vt:lpstr>Compiler goal: improve cache locality</vt:lpstr>
      <vt:lpstr>Architecture-specific registers</vt:lpstr>
      <vt:lpstr>PowerPoint Presentation</vt:lpstr>
      <vt:lpstr>Newer memories</vt:lpstr>
      <vt:lpstr>Visualizing latency</vt:lpstr>
      <vt:lpstr>Optimization problem</vt:lpstr>
      <vt:lpstr>Optimization problem</vt:lpstr>
      <vt:lpstr>PowerPoint Presentation</vt:lpstr>
      <vt:lpstr>Background: basic block</vt:lpstr>
      <vt:lpstr>LLVM IR language</vt:lpstr>
      <vt:lpstr>How to convert to SSA form?</vt:lpstr>
      <vt:lpstr>How to convert to SSA form?</vt:lpstr>
      <vt:lpstr>Phi-node</vt:lpstr>
      <vt:lpstr>How to convert to SSA form?</vt:lpstr>
      <vt:lpstr>LLVM IR strongly typed</vt:lpstr>
      <vt:lpstr>Declaring variables in LLVM IR</vt:lpstr>
      <vt:lpstr>Declaring variables in LLVM IR</vt:lpstr>
      <vt:lpstr>Load and store instructions</vt:lpstr>
      <vt:lpstr>Address computation</vt:lpstr>
      <vt:lpstr>GetElementPtrInst</vt:lpstr>
      <vt:lpstr>GEP example</vt:lpstr>
      <vt:lpstr>Control flow instructions</vt:lpstr>
      <vt:lpstr>Control flow instructions</vt:lpstr>
      <vt:lpstr>Other LLVM instructions</vt:lpstr>
      <vt:lpstr>Important resources</vt:lpstr>
      <vt:lpstr>LLVM class hierarchy</vt:lpstr>
      <vt:lpstr>LLVM users API: def-use chains</vt:lpstr>
      <vt:lpstr>LLVM RTTI (runtime type identification)</vt:lpstr>
      <vt:lpstr>The IRBuilder class</vt:lpstr>
      <vt:lpstr>PowerPoint Presentation</vt:lpstr>
      <vt:lpstr>Recap: newer memories</vt:lpstr>
      <vt:lpstr>Recap: optimization problem</vt:lpstr>
      <vt:lpstr>Recap: optimization problem</vt:lpstr>
      <vt:lpstr>Step 1</vt:lpstr>
      <vt:lpstr>Demo / live-coding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1155</cp:revision>
  <dcterms:created xsi:type="dcterms:W3CDTF">2019-06-30T03:25:06Z</dcterms:created>
  <dcterms:modified xsi:type="dcterms:W3CDTF">2025-04-03T20:40:57Z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