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8" r:id="rId3"/>
    <p:sldId id="34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83" r:id="rId14"/>
    <p:sldId id="282" r:id="rId15"/>
    <p:sldId id="284" r:id="rId16"/>
    <p:sldId id="365" r:id="rId17"/>
    <p:sldId id="285" r:id="rId18"/>
    <p:sldId id="363" r:id="rId19"/>
    <p:sldId id="341" r:id="rId20"/>
    <p:sldId id="287" r:id="rId21"/>
    <p:sldId id="288" r:id="rId22"/>
    <p:sldId id="342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4" r:id="rId35"/>
    <p:sldId id="299" r:id="rId36"/>
    <p:sldId id="301" r:id="rId37"/>
    <p:sldId id="300" r:id="rId38"/>
    <p:sldId id="302" r:id="rId39"/>
    <p:sldId id="303" r:id="rId40"/>
    <p:sldId id="305" r:id="rId41"/>
    <p:sldId id="334" r:id="rId42"/>
    <p:sldId id="338" r:id="rId43"/>
    <p:sldId id="306" r:id="rId44"/>
    <p:sldId id="339" r:id="rId45"/>
    <p:sldId id="310" r:id="rId46"/>
    <p:sldId id="311" r:id="rId47"/>
    <p:sldId id="312" r:id="rId48"/>
    <p:sldId id="343" r:id="rId49"/>
    <p:sldId id="330" r:id="rId50"/>
    <p:sldId id="364" r:id="rId51"/>
    <p:sldId id="326" r:id="rId52"/>
    <p:sldId id="366" r:id="rId53"/>
    <p:sldId id="324" r:id="rId54"/>
    <p:sldId id="344" r:id="rId55"/>
    <p:sldId id="328" r:id="rId56"/>
    <p:sldId id="331" r:id="rId57"/>
    <p:sldId id="332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08" r:id="rId76"/>
    <p:sldId id="307" r:id="rId77"/>
    <p:sldId id="260" r:id="rId78"/>
    <p:sldId id="265" r:id="rId79"/>
    <p:sldId id="267" r:id="rId80"/>
    <p:sldId id="269" r:id="rId81"/>
    <p:sldId id="266" r:id="rId82"/>
    <p:sldId id="270" r:id="rId83"/>
    <p:sldId id="273" r:id="rId84"/>
    <p:sldId id="274" r:id="rId85"/>
    <p:sldId id="275" r:id="rId86"/>
    <p:sldId id="277" r:id="rId87"/>
    <p:sldId id="276" r:id="rId88"/>
    <p:sldId id="280" r:id="rId89"/>
    <p:sldId id="281" r:id="rId9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2025-C691-62D2-F761-15ACEB41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38744-18DB-389F-220C-536AD41C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E7536-C004-9CB1-2F8B-5EF9F721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terms defined slightly differently</a:t>
            </a:r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this set up we will look at our first analysis</a:t>
            </a:r>
          </a:p>
        </p:txBody>
      </p:sp>
    </p:spTree>
    <p:extLst>
      <p:ext uri="{BB962C8B-B14F-4D97-AF65-F5344CB8AC3E}">
        <p14:creationId xmlns:p14="http://schemas.microsoft.com/office/powerpoint/2010/main" val="161322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F873-988A-8D0C-ACC6-C7BA51A3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DD01-0E14-0EB1-99B8-FD8F0808D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B61CC-04BC-100B-3A3E-9BB6E046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statements does the assignment z = 1 reach?</a:t>
            </a:r>
          </a:p>
        </p:txBody>
      </p:sp>
    </p:spTree>
    <p:extLst>
      <p:ext uri="{BB962C8B-B14F-4D97-AF65-F5344CB8AC3E}">
        <p14:creationId xmlns:p14="http://schemas.microsoft.com/office/powerpoint/2010/main" val="341443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13B31-BA5A-3E04-02FA-F230C5DB74B0}"/>
              </a:ext>
            </a:extLst>
          </p:cNvPr>
          <p:cNvSpPr/>
          <p:nvPr/>
        </p:nvSpPr>
        <p:spPr>
          <a:xfrm>
            <a:off x="780146" y="2475048"/>
            <a:ext cx="1274432" cy="5351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16C6C-3FC3-DD03-626C-CA295DA124AC}"/>
              </a:ext>
            </a:extLst>
          </p:cNvPr>
          <p:cNvSpPr txBox="1"/>
          <p:nvPr/>
        </p:nvSpPr>
        <p:spPr>
          <a:xfrm>
            <a:off x="159257" y="3183904"/>
            <a:ext cx="713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assignment, comparison, operation is an “elementary block”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8D657-19AA-1185-13DB-D5BA68A33752}"/>
              </a:ext>
            </a:extLst>
          </p:cNvPr>
          <p:cNvSpPr/>
          <p:nvPr/>
        </p:nvSpPr>
        <p:spPr>
          <a:xfrm>
            <a:off x="1756635" y="2454814"/>
            <a:ext cx="399543" cy="3827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3F1-ECAB-92C0-475B-30005758763D}"/>
              </a:ext>
            </a:extLst>
          </p:cNvPr>
          <p:cNvSpPr txBox="1"/>
          <p:nvPr/>
        </p:nvSpPr>
        <p:spPr>
          <a:xfrm>
            <a:off x="424545" y="1988080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elementary block has a label</a:t>
            </a: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5" grpId="0" animBg="1"/>
      <p:bldP spid="5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Class of techniques that work well for particular analyses</a:t>
            </a:r>
          </a:p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62BD1-50B5-3D16-0AC4-6A3229C2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4-8DC5-332B-128E-411ECEBA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1011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5876-2B40-8C92-1AAE-F1D4ACA4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AFE6B-41C1-B725-3AC9-151B8F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4469C-B722-309F-B184-6C905025579F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0A3F2-8845-F1D3-C59C-1AC62C1FB3C6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CB16D-6F20-0D2B-C148-C379EC5E5540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D6BCC-E85D-5964-111C-9A78DB504C79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913F2-120D-50CB-204A-FFB44FAA40CC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5EDC-5587-09D4-8B20-571B5B83A6DB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773AD-62B2-9781-40A6-03D7690579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311C4-66B2-232E-C575-A424817D057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801CB-4E25-5BC6-B99D-6D4538D3C3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5F1A8-60AC-B320-AB28-C79569F04A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401A8-FFD9-B992-EEA8-C61747D5249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CD25F5-FD8F-73D0-AEE8-A294B7030CD9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EC7C0-BCD3-78EB-AE01-5A7CEF2C9EEC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34DC-5078-0CF3-DC07-22B6AA2758FB}"/>
              </a:ext>
            </a:extLst>
          </p:cNvPr>
          <p:cNvSpPr/>
          <p:nvPr/>
        </p:nvSpPr>
        <p:spPr>
          <a:xfrm>
            <a:off x="4921956" y="2104254"/>
            <a:ext cx="2359377" cy="7098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BF8CB-5B2A-1A03-F2CB-C9376EE53F7D}"/>
              </a:ext>
            </a:extLst>
          </p:cNvPr>
          <p:cNvSpPr txBox="1"/>
          <p:nvPr/>
        </p:nvSpPr>
        <p:spPr>
          <a:xfrm>
            <a:off x="702735" y="2103228"/>
            <a:ext cx="341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Which elementary blocks does z = 1 assignment reach?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126A-B55A-C358-D03A-EE31A884E84A}"/>
              </a:ext>
            </a:extLst>
          </p:cNvPr>
          <p:cNvSpPr txBox="1"/>
          <p:nvPr/>
        </p:nvSpPr>
        <p:spPr>
          <a:xfrm>
            <a:off x="678745" y="3559839"/>
            <a:ext cx="341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Question: why is it not all elementary blocks that are reachable from the label 2 block?</a:t>
            </a:r>
          </a:p>
        </p:txBody>
      </p:sp>
    </p:spTree>
    <p:extLst>
      <p:ext uri="{BB962C8B-B14F-4D97-AF65-F5344CB8AC3E}">
        <p14:creationId xmlns:p14="http://schemas.microsoft.com/office/powerpoint/2010/main" val="17111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each variable is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5461302" y="3244334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8756820" y="3569923"/>
            <a:ext cx="37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94C4E-CD3E-2CCE-8B71-80D9164894C0}"/>
              </a:ext>
            </a:extLst>
          </p:cNvPr>
          <p:cNvSpPr/>
          <p:nvPr/>
        </p:nvSpPr>
        <p:spPr>
          <a:xfrm>
            <a:off x="4605867" y="1580444"/>
            <a:ext cx="2765777" cy="530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  <a:p>
            <a:r>
              <a:rPr lang="en-US" dirty="0"/>
              <a:t>Express RDs at entry of an elementary block in relation to the RDs at the exit of the predecessor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8403C2-9530-85DE-91E3-147D24BEC813}"/>
              </a:ext>
            </a:extLst>
          </p:cNvPr>
          <p:cNvSpPr/>
          <p:nvPr/>
        </p:nvSpPr>
        <p:spPr>
          <a:xfrm>
            <a:off x="3454400" y="741047"/>
            <a:ext cx="654756" cy="4855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967-615A-8FBA-009B-589A357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C78A6-CD10-A32A-638E-B051722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13CB18-0FD4-AE5E-E2B6-6BC5A91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6F4B-52BA-C9F2-CC2C-6772B4FF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547C-29FD-A037-7CA3-1016DB0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42C-5B98-99BE-CD9D-3F706239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7FD47C-672C-3A74-0B50-74A14F9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79E8-A4C7-B4F4-0BD2-1421539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FEFEB9-A2B9-855F-E743-04BA241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CE1B6-B326-3642-1816-666FAF52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A160-D9A3-7D1D-9412-726E711D7C6D}"/>
              </a:ext>
            </a:extLst>
          </p:cNvPr>
          <p:cNvSpPr txBox="1"/>
          <p:nvPr/>
        </p:nvSpPr>
        <p:spPr>
          <a:xfrm>
            <a:off x="5983111" y="5027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Nielson, Flemming, Hanne R. Nielson, and Chris Hankin.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Principles of program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997839-C438-B630-99B1-02687D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61717-9A80-BE67-D281-BBE34F48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5FEC92-3764-99B3-9F3D-F9E29B3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42DDF-9748-DC06-F648-8969588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B47EE-1328-F7CF-6BE5-B6B29CC2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734F5-47B4-89EC-B94A-4CBD90C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BFC557-253A-6BB3-9D86-E3EBE9E1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24E1-851C-36DE-100A-E55DF29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63D0C-8D6F-1C57-E39B-78B56693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FCC2-6A11-0BD3-18F4-8FD37CE2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E4346D-EF0F-924A-490F-5643CF4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A66B4-8A6A-6AE7-72CE-2C23013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85F-E6D4-B6A4-7276-5350F499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708F-814A-1D4C-6165-3CD88C0A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B2025A-62A5-8BF9-970A-E778B3C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B28B-A5E2-F8AF-08BE-6E0CF85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B1018-F41E-278A-F953-FB06FBA1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89106-7C5F-6914-A43D-2CF94E6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92544539"/>
              </p:ext>
            </p:extLst>
          </p:nvPr>
        </p:nvGraphicFramePr>
        <p:xfrm>
          <a:off x="382588" y="784225"/>
          <a:ext cx="5632449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(y,5)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FF9D-308F-C2DB-E144-967B3DA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02138-91D5-9314-6BB6-39BBA84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A7F18B-6853-8300-F9F7-FAE6AF0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F5EBC-13C8-A0BA-C676-87AD330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9827" y="4716971"/>
            <a:ext cx="66880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new data flow facts can be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EA22-441D-CE46-17D5-D5E53B5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F0798-409B-1134-1996-EEB56F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6475912" y="1680460"/>
            <a:ext cx="3683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kills </a:t>
            </a:r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definitions of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975-1653-4A74-3B1D-0CA9CEB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93004-55AA-54D3-2319-E92849E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EA65D0-00BE-F439-4C16-AB1287C1FE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24CB6D82-2BED-BC97-72DE-6D5A62C60244}"/>
              </a:ext>
            </a:extLst>
          </p:cNvPr>
          <p:cNvSpPr txBox="1">
            <a:spLocks/>
          </p:cNvSpPr>
          <p:nvPr/>
        </p:nvSpPr>
        <p:spPr bwMode="auto">
          <a:xfrm>
            <a:off x="60154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RD</a:t>
            </a:r>
            <a:r>
              <a:rPr lang="en-US" baseline="-25000"/>
              <a:t>entry</a:t>
            </a:r>
            <a:r>
              <a:rPr lang="en-US"/>
              <a:t>(2) = RD</a:t>
            </a:r>
            <a:r>
              <a:rPr lang="en-US" baseline="-25000"/>
              <a:t>exit</a:t>
            </a:r>
            <a:r>
              <a:rPr lang="en-US"/>
              <a:t>(1)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(3) = RD</a:t>
            </a:r>
            <a:r>
              <a:rPr lang="en-US" baseline="-25000"/>
              <a:t>exit </a:t>
            </a:r>
            <a:r>
              <a:rPr lang="en-US"/>
              <a:t>(2) U</a:t>
            </a:r>
            <a:r>
              <a:rPr lang="pt-BR"/>
              <a:t> </a:t>
            </a:r>
            <a:r>
              <a:rPr lang="en-US"/>
              <a:t>RD</a:t>
            </a:r>
            <a:r>
              <a:rPr lang="en-US" baseline="-25000"/>
              <a:t>exit </a:t>
            </a:r>
            <a:r>
              <a:rPr lang="en-US"/>
              <a:t>(5)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(4) = RD</a:t>
            </a:r>
            <a:r>
              <a:rPr lang="en-US" baseline="-25000"/>
              <a:t>exit </a:t>
            </a:r>
            <a:r>
              <a:rPr lang="en-US"/>
              <a:t>(3)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(5) = RD</a:t>
            </a:r>
            <a:r>
              <a:rPr lang="en-US" baseline="-25000"/>
              <a:t>exit </a:t>
            </a:r>
            <a:r>
              <a:rPr lang="en-US"/>
              <a:t>(4)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(6) = RD</a:t>
            </a:r>
            <a:r>
              <a:rPr lang="en-US" baseline="-25000"/>
              <a:t>exit </a:t>
            </a:r>
            <a:r>
              <a:rPr lang="en-US"/>
              <a:t>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8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0606-4C6F-4B88-7015-698DA887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1CC2-8B4C-3AC3-83C5-1FDF9EC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194B-D1CF-A89A-BC9B-DEF45D184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572816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 </a:t>
            </a:r>
          </a:p>
          <a:p>
            <a:r>
              <a:rPr lang="en-US" dirty="0"/>
              <a:t>LVA computes, for each program point, which variables may be live at the exit from the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884940" y="3198167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884939" y="4288415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675012" y="1392554"/>
            <a:ext cx="5047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3},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54E1E-DE2F-41E6-CD5B-4132CCC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9BFD-B455-B5BE-A861-0194352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7482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3925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2388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46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9124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6207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9714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332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9980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9231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6451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753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8866</TotalTime>
  <Words>8680</Words>
  <Application>Microsoft Office PowerPoint</Application>
  <PresentationFormat>Widescreen</PresentationFormat>
  <Paragraphs>1165</Paragraphs>
  <Slides>89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Recap: what is this course about?</vt:lpstr>
      <vt:lpstr>Program analysis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PowerPoint Presentation</vt:lpstr>
      <vt:lpstr>Reaching definitions analysis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Fixed point</vt:lpstr>
      <vt:lpstr>PowerPoint Presentation</vt:lpstr>
      <vt:lpstr>A few more definitions</vt:lpstr>
      <vt:lpstr>A few more definitions</vt:lpstr>
      <vt:lpstr>A few more definitions</vt:lpstr>
      <vt:lpstr>A few more definitions</vt:lpstr>
      <vt:lpstr>Reaching definitions: final formalization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PowerPoint Presentation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1306</cp:revision>
  <dcterms:created xsi:type="dcterms:W3CDTF">2019-06-30T03:25:06Z</dcterms:created>
  <dcterms:modified xsi:type="dcterms:W3CDTF">2025-04-11T00:17:08Z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