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79" r:id="rId11"/>
    <p:sldId id="280" r:id="rId12"/>
    <p:sldId id="281" r:id="rId13"/>
    <p:sldId id="283" r:id="rId14"/>
    <p:sldId id="264" r:id="rId15"/>
    <p:sldId id="265" r:id="rId16"/>
    <p:sldId id="284" r:id="rId17"/>
    <p:sldId id="282" r:id="rId18"/>
    <p:sldId id="267" r:id="rId19"/>
    <p:sldId id="268" r:id="rId20"/>
    <p:sldId id="285" r:id="rId21"/>
    <p:sldId id="270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72" r:id="rId30"/>
    <p:sldId id="299" r:id="rId31"/>
    <p:sldId id="274" r:id="rId32"/>
    <p:sldId id="275" r:id="rId33"/>
    <p:sldId id="294" r:id="rId34"/>
    <p:sldId id="295" r:id="rId35"/>
    <p:sldId id="296" r:id="rId36"/>
    <p:sldId id="297" r:id="rId37"/>
    <p:sldId id="298" r:id="rId38"/>
    <p:sldId id="273" r:id="rId3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2936"/>
    <a:srgbClr val="FFFFFF"/>
    <a:srgbClr val="0000FF"/>
    <a:srgbClr val="B9B9FF"/>
    <a:srgbClr val="003399"/>
    <a:srgbClr val="DDDD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136" d="100"/>
          <a:sy n="136" d="100"/>
        </p:scale>
        <p:origin x="8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7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May 6,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May 6,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May 6,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olframroesler/afl-demo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35926-0E03-A3BC-F98A-AD68A3EB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B16B5-E877-084C-9E26-65ECAAE8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70A6D-E5F6-1555-8409-16315E38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37001-0FA7-C43A-5FD8-9EB734A03A6D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E585B4-B8F1-84AB-8702-75341978FB94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E537C3-35DB-F840-5FE4-23B95F0ADB2C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D55B8C-7D5B-B15B-5A6C-1F725094BBF8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82D595-D2F7-4BAB-52E7-2CCABB216486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73BCE62-FF4D-8AF7-B616-F898414420D7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109FB87-430D-CC89-A4BE-4DBA925BB23C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6F152AB-EBE0-D654-E96C-785CC7B22369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AB69529-45F3-33E2-4205-8DAAC83BFB3F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1B84B-7955-D49F-8CDB-68EFD9854D70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19D139D-C475-405D-9205-281CEF17E5E1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C298679-8E2C-A05F-E5DE-CE0EA21F31FE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AED589-F07A-3445-96B8-A35381050AD6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E6AE9-8966-B4FD-4945-94169C11DAD5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DF5956D-732B-8B1F-B569-4F340764455A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72335DD-ECC8-B42B-4DE5-B8E8A5C36919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E67C0F-CF81-0643-2EF4-1EF510C873E1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767B80-36C4-AEBA-4DE4-0129C00FF940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0C03DE-3315-478A-C6B6-47C4C84154E8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A78C12-4510-6C4A-287A-F3E4C9612F71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3DF751-F6CC-523B-9DEA-BFC7BE62F180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FCA304-31C2-135B-2CD7-90B5FE0481EB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CCCB89-9CA7-65F2-C313-326744B2A22B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149E3E-A6A9-A6ED-C675-5793C83D6233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53DC5B-B4C7-933A-958C-E01BCC160F59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2B1B3A-55F2-DCE9-32DE-A9F256AEBF4E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221335-AEE2-1B9E-E40B-11FBBBA8F663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310535-FEF5-BAE4-8DA2-58FE02B6AE63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557114-7757-1630-B140-11EB3B1F40EE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2FE3C9-78AE-AEC0-F804-21CB65AFCB44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25EA66-01F2-2084-6079-5B69287CD327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C0EE6A-7012-8E4A-8184-5ABDD41D8986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61E8BA-A06E-72F0-C68B-6A1159D9B74D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AF3B5-5976-2BB7-D643-4DF2EFC71E85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872B96B-91C6-99F7-EE79-8A3819AC647D}"/>
              </a:ext>
            </a:extLst>
          </p:cNvPr>
          <p:cNvSpPr/>
          <p:nvPr/>
        </p:nvSpPr>
        <p:spPr>
          <a:xfrm>
            <a:off x="5518471" y="3716215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CB5B6F-09FB-D185-298C-0E12147029B8}"/>
              </a:ext>
            </a:extLst>
          </p:cNvPr>
          <p:cNvSpPr/>
          <p:nvPr/>
        </p:nvSpPr>
        <p:spPr>
          <a:xfrm>
            <a:off x="9233638" y="3658287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A027DAE-D950-CC35-2BC8-14BB4074B66F}"/>
              </a:ext>
            </a:extLst>
          </p:cNvPr>
          <p:cNvCxnSpPr>
            <a:stCxn id="39" idx="0"/>
            <a:endCxn id="40" idx="0"/>
          </p:cNvCxnSpPr>
          <p:nvPr/>
        </p:nvCxnSpPr>
        <p:spPr>
          <a:xfrm rot="5400000" flipH="1" flipV="1">
            <a:off x="8266155" y="1829668"/>
            <a:ext cx="57928" cy="3715167"/>
          </a:xfrm>
          <a:prstGeom prst="curvedConnector3">
            <a:avLst>
              <a:gd name="adj1" fmla="val 1526731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2F8A90A-80CD-2213-353F-5818131C423F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>
            <a:off x="8266156" y="3072315"/>
            <a:ext cx="57928" cy="3715167"/>
          </a:xfrm>
          <a:prstGeom prst="curvedConnector3">
            <a:avLst>
              <a:gd name="adj1" fmla="val 1202935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F3FB04-4CED-F964-071E-492AF47AA336}"/>
              </a:ext>
            </a:extLst>
          </p:cNvPr>
          <p:cNvSpPr txBox="1"/>
          <p:nvPr/>
        </p:nvSpPr>
        <p:spPr>
          <a:xfrm>
            <a:off x="7427950" y="2391508"/>
            <a:ext cx="107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Shuffle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6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5A86E-7000-FFDF-900B-5BF96DA4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47E88A-9387-9650-71DB-2E688D96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FA3702-240A-F69D-62A9-F107F7DF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77A824-0F3D-2471-68E3-AE279489F610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D54949-C9F7-FA28-1D92-A05FD281F2A9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6C044F-5D22-F602-7EA2-8D1E62135A82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1B5DC86-BFB1-F2D8-5DC4-BF775D779286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112CF7-28A9-529F-31B2-DEA3B9321193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73EA85D-D9CD-803E-AC90-148B08381B68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7315A6-1E29-6A8E-5004-A5C7EBAD3602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AD4DEBB-0EA1-8F36-558A-A89E03EB3173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219ADE4-CBEB-CE6E-34C4-B2D8A63C66D9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F1C9FDD-AFE3-1CD1-B32A-1EE16C37F3B7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BAD356-624D-DE36-C82F-A6719E6F0811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483F5-B741-C2B5-B43C-472D55EF4590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0C4067-3F6A-7AA5-2ECC-C2273F861279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E5F169-601C-77A0-38D2-C1490D85A2B4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854521E-77CC-8952-A4D5-0AD585AC0EF1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33604F6-CA24-979C-7F8E-FE678E44B30C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96E0AF-D598-4EC2-6821-080999CB4E44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2A30281-EE44-5195-653C-C5F27A5DA091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4FE9E6-00FA-4BFA-4865-1F26E19D57F1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2BC78B-ECC2-4679-53F3-C2BD2E55BDC5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7EDCF7-0D35-9512-D5E3-0451663F9DBA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8E4CC3-5A42-6F67-E165-72F656A0ADDC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DDD27A-0DCC-F17D-315B-FC4DED092FCF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F3EB6A-3EA0-0D59-B5C1-848D893004D7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486A73-AE01-B9FC-9913-DF3D9DD882D4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EB021C-5011-9916-79D3-9EB17E85EB61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FC57A-A40E-B663-978B-BDC763A805B0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0154B9-3D79-2FF3-B700-03A47AED77A9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794C7-A057-31BC-FC18-B101143D8C0D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E8A73A-05E2-2CD4-6886-C51CD94D5BA6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3AAF24-5565-63D3-6E80-FAEB656D3ACC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4F8AA2-AFC8-D98E-D7A8-0A6EA325EFA8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B33661-2E73-2B27-DE31-46D8B323A9C9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ED6D39-60F1-09D0-C87B-22B4583C4C49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218D67-07E3-329D-031A-9F1EB2E6A69F}"/>
              </a:ext>
            </a:extLst>
          </p:cNvPr>
          <p:cNvSpPr txBox="1"/>
          <p:nvPr/>
        </p:nvSpPr>
        <p:spPr>
          <a:xfrm>
            <a:off x="8181003" y="3357692"/>
            <a:ext cx="172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New input</a:t>
            </a:r>
          </a:p>
        </p:txBody>
      </p:sp>
    </p:spTree>
    <p:extLst>
      <p:ext uri="{BB962C8B-B14F-4D97-AF65-F5344CB8AC3E}">
        <p14:creationId xmlns:p14="http://schemas.microsoft.com/office/powerpoint/2010/main" val="58014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B828E-EBCB-E07E-B129-BE7E7B3F2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FADD7-9638-99A8-E079-675EAA53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82C94F-C639-6E26-31F5-3B37E239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544AE3-3F13-EB21-72F9-5C50D585B544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1055F2-7B92-EA53-AA5A-4C81F9AE6C87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C95C60-082A-4A19-896A-8A628BDB3625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CE4D27F-6DEA-5BF9-4994-2A8BDAF59062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3864ACB-5579-E2B7-4367-F47D423C4B88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65198B7-807D-26D2-9D7B-018A839CA44C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A3A63ED-62C6-B956-FB2F-F32CCD0A17BA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DC267B-7866-6492-7212-3EE3E59104C3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87F119-A950-A4AA-EFD4-32CA718F9576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8E618C-E3B7-455B-E623-E36437FADE6E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6940696-B504-C97D-38D3-41E912899BF2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4097CC-6B11-EF7A-9804-432A6CCD7EFE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720CFAD-2EBC-CB04-03A2-F6936C8E286D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F391C02-15E0-DBF1-785D-7D85C71B269B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3CC67-6DCF-EF7D-D789-9BE3ECBD3860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B68F77B-D905-FEEC-749A-4B138711895A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54A56E8-BB04-6FB9-A3D5-98ED9BA0378E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DD3254-A5EA-7FE6-541C-92563DF00FA0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A70C7-1E3C-071B-08A7-A33F105D3137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D7B700-CB15-0472-3D16-A4E546F3DA40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38B9EB-7BE2-7638-FADA-A4FEAF337936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F6EA0C-99C0-6FB5-2E4B-CEEB5F814F25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7B0DCC-1EE7-5B3F-3104-2BBEA7637E3A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C4065A-4270-B867-43AA-ADCB90B1993B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4CCA7E-7B33-5E71-5310-E2E6D423468A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4BCF0E-413C-6EDB-D1AB-F2F4766A7089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43C99F-D79A-2EAF-EF27-6006CD21008B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855822-8F10-A0CF-FD35-81A6BF5358F7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9F738A-8F5F-EAE3-849F-B83C01FA6B0D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F44D7C-E3FA-60CB-6B78-8FA80A3F43E4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61FF4B-B5FE-EE97-6874-3A2C2404FD0B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DA2316-A134-BA68-0DB5-489EA0F9A460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316AA3-87E3-EF38-1E91-511FE7BE8949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0A0832-049C-3F61-B15B-D5F4BD080C33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CCC6DBB-79A2-08BB-B72C-3393A5087D46}"/>
              </a:ext>
            </a:extLst>
          </p:cNvPr>
          <p:cNvSpPr/>
          <p:nvPr/>
        </p:nvSpPr>
        <p:spPr>
          <a:xfrm>
            <a:off x="7381623" y="3658287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51333-A737-C14B-60F4-0CE641EA3475}"/>
              </a:ext>
            </a:extLst>
          </p:cNvPr>
          <p:cNvSpPr txBox="1"/>
          <p:nvPr/>
        </p:nvSpPr>
        <p:spPr>
          <a:xfrm>
            <a:off x="7776878" y="3118536"/>
            <a:ext cx="87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Erase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6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A156-06D6-99FF-D139-09DD73EB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B4115-FFBF-0D8E-BD63-6DEC5DAC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E945D1-A2F2-3AB1-88AF-82A25897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2DCCDC-5960-89D2-0710-9B6F24345CB5}"/>
              </a:ext>
            </a:extLst>
          </p:cNvPr>
          <p:cNvGrpSpPr/>
          <p:nvPr/>
        </p:nvGrpSpPr>
        <p:grpSpPr>
          <a:xfrm>
            <a:off x="1072662" y="3992397"/>
            <a:ext cx="8144776" cy="613393"/>
            <a:chOff x="703386" y="3898613"/>
            <a:chExt cx="8144776" cy="613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1F399-0C38-C1BE-416D-D3D753EF006C}"/>
                </a:ext>
              </a:extLst>
            </p:cNvPr>
            <p:cNvGrpSpPr/>
            <p:nvPr/>
          </p:nvGrpSpPr>
          <p:grpSpPr>
            <a:xfrm>
              <a:off x="703386" y="3927231"/>
              <a:ext cx="8144776" cy="550984"/>
              <a:chOff x="703386" y="3927231"/>
              <a:chExt cx="8144776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C325A7-C42C-4F27-C9E7-B63E0B346C3C}"/>
                  </a:ext>
                </a:extLst>
              </p:cNvPr>
              <p:cNvSpPr/>
              <p:nvPr/>
            </p:nvSpPr>
            <p:spPr>
              <a:xfrm>
                <a:off x="703386" y="3927231"/>
                <a:ext cx="8144776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896ED86-943A-65BF-6401-C01E0928AF3E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52BE87C-650B-8BF0-806F-EDF9A9FDCB7D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BDFB79C-0311-D967-60DB-48EEB70A7C53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7B9C3F2-9A70-21D1-6951-5819F40D3802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0AFBAFE-0503-7CA2-C52F-EBC5EF3F6CAE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3235B1-BBBA-582A-B6E2-F75D58993DB5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34B2EC8-8A04-D083-CD05-297BEF2B5B67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7952E0-3FE3-7E33-CB1C-27E9131FC0CD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A15AA06-7E6F-333D-41CA-A8A03704F790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A1117E-289B-0333-D67B-F4E0D59D6350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DB3CB67-80F7-1CA6-C91B-51D448BD3910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6B60815-699C-872E-6037-A2DB3FA7E8D8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1683B8D-ACAA-EC54-4826-87E9FD4946DF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8DBA1E-6EB7-A493-EBED-88EC0CAD6339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8CA0CA-BFEF-289D-E03F-FE5248E7BA5C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57222B-8603-062D-0711-6FD38E22F60D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195586-6825-C24F-565D-78A80F63FE75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79147B-82FE-2DE3-4EDD-2C0260258B1B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FA5EE8-6C7F-3474-BB95-0B491AC3FC54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DD8F28-C9E8-81BC-863B-07F360C04D9A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00EBBF-4F58-91DF-7C44-FFB721E68C04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D15CDB-BA66-88A2-9FC4-28274DBD5392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FBC9-49F7-6B51-BBB7-1336DF72C733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A972D0-58EB-65C5-10E2-C84E6288C8DC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D99832-BDD8-EEAB-D853-EC33887302EE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36A3D4-1539-C27A-84FB-29CAD6DD7D6A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218B2B6-A3D8-226C-5737-E38FC2ED21ED}"/>
              </a:ext>
            </a:extLst>
          </p:cNvPr>
          <p:cNvSpPr txBox="1"/>
          <p:nvPr/>
        </p:nvSpPr>
        <p:spPr>
          <a:xfrm>
            <a:off x="7301013" y="3429000"/>
            <a:ext cx="151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Next input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900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FDA50E-8F05-62A5-0793-AA01EA30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Good for binary inputs and streams</a:t>
            </a:r>
          </a:p>
          <a:p>
            <a:pPr lvl="2"/>
            <a:r>
              <a:rPr lang="en-US" dirty="0"/>
              <a:t>JPEG file encoder/decoder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6EAD3D-56D9-DC5B-EC6B-DDD98EF3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565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B757-781A-A9F5-4B86-6E5FC7C7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99207-5A07-D3B7-89CF-404A343F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Programmer provides a dictionary of “keywords”</a:t>
            </a:r>
          </a:p>
          <a:p>
            <a:pPr lvl="1"/>
            <a:r>
              <a:rPr lang="en-US" dirty="0"/>
              <a:t>For SQL, could include </a:t>
            </a:r>
            <a:r>
              <a:rPr lang="en-US" dirty="0">
                <a:latin typeface="Consolas" panose="020B0609020204030204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INTO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and so on…</a:t>
            </a:r>
          </a:p>
          <a:p>
            <a:pPr lvl="1"/>
            <a:r>
              <a:rPr lang="en-US" dirty="0"/>
              <a:t>For HTML, could include HTML tags </a:t>
            </a:r>
            <a:r>
              <a:rPr lang="en-US" dirty="0"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&lt;body&gt;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en-US" dirty="0"/>
              <a:t>, and so on…</a:t>
            </a:r>
          </a:p>
          <a:p>
            <a:r>
              <a:rPr lang="en-US" dirty="0"/>
              <a:t>Mutate the input by replacing or adding a chosen keyword from this dictionary</a:t>
            </a:r>
          </a:p>
          <a:p>
            <a:r>
              <a:rPr lang="en-US" dirty="0"/>
              <a:t>Input - </a:t>
            </a:r>
            <a:r>
              <a:rPr lang="en-US" dirty="0">
                <a:latin typeface="Consolas" panose="020B0609020204030204" pitchFamily="49" charset="0"/>
              </a:rPr>
              <a:t>&lt;html&gt;&lt;body&gt;&lt;p&gt;Hello world &lt;/p&gt;&lt;/body&gt;&lt;/html&gt;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Dictionary - </a:t>
            </a:r>
            <a:r>
              <a:rPr lang="en-US" dirty="0">
                <a:latin typeface="Consolas" panose="020B0609020204030204" pitchFamily="49" charset="0"/>
              </a:rPr>
              <a:t>{&lt;html&gt;, &lt;body&gt;, &lt;p&gt;,…}</a:t>
            </a:r>
            <a:br>
              <a:rPr lang="en-US" dirty="0"/>
            </a:br>
            <a:r>
              <a:rPr lang="en-US" dirty="0"/>
              <a:t>Mutated input –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&lt;html&gt;&lt;body&gt;&lt;p&gt; Hello world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&lt;p&gt;, Welcome!&lt;/p&gt; </a:t>
            </a:r>
            <a:r>
              <a:rPr lang="en-US" dirty="0">
                <a:latin typeface="Consolas" panose="020B0609020204030204" pitchFamily="49" charset="0"/>
              </a:rPr>
              <a:t>&lt;/p&gt;&lt;/html&gt;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29491C-2AC3-6247-57B5-D58F6507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dictionaries</a:t>
            </a:r>
          </a:p>
        </p:txBody>
      </p:sp>
    </p:spTree>
    <p:extLst>
      <p:ext uri="{BB962C8B-B14F-4D97-AF65-F5344CB8AC3E}">
        <p14:creationId xmlns:p14="http://schemas.microsoft.com/office/powerpoint/2010/main" val="20555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3A7D-AFC6-5A83-73DA-6B2175D8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57B42-35CD-DCDA-EB49-7CDC2C58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Still simple to implement</a:t>
            </a:r>
          </a:p>
          <a:p>
            <a:pPr lvl="1"/>
            <a:r>
              <a:rPr lang="en-US" dirty="0"/>
              <a:t>Works reasonably well for structured inputs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4BFBE8-5015-B570-2645-101A674B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dictionaries</a:t>
            </a:r>
          </a:p>
        </p:txBody>
      </p:sp>
    </p:spTree>
    <p:extLst>
      <p:ext uri="{BB962C8B-B14F-4D97-AF65-F5344CB8AC3E}">
        <p14:creationId xmlns:p14="http://schemas.microsoft.com/office/powerpoint/2010/main" val="385053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D385A-877A-1063-DA72-4CB7B793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mutators produce </a:t>
            </a:r>
            <a:r>
              <a:rPr lang="en-US" b="1" i="1" dirty="0"/>
              <a:t>many </a:t>
            </a:r>
            <a:r>
              <a:rPr lang="en-US" dirty="0"/>
              <a:t>invalid inputs</a:t>
            </a:r>
          </a:p>
          <a:p>
            <a:r>
              <a:rPr lang="en-US" dirty="0"/>
              <a:t>E.g. malformed HTML, malformed SQL queries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&lt;html&gt;&lt;body&gt;&lt;/P.&lt;/</a:t>
            </a:r>
            <a:r>
              <a:rPr lang="en-US" dirty="0" err="1">
                <a:latin typeface="Consolas" panose="020B0609020204030204" pitchFamily="49" charset="0"/>
              </a:rPr>
              <a:t>ht~l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Still produces enough valid test-cases to be </a:t>
            </a:r>
            <a:r>
              <a:rPr lang="en-US" b="1" i="1" dirty="0">
                <a:latin typeface="Helvetica" panose="020B0604020202020204"/>
                <a:cs typeface="Helvetica" panose="020B0604020202020204"/>
              </a:rPr>
              <a:t>very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effective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Some </a:t>
            </a:r>
            <a:r>
              <a:rPr lang="en-US" dirty="0" err="1">
                <a:latin typeface="Helvetica" panose="020B0604020202020204"/>
                <a:cs typeface="Helvetica" panose="020B0604020202020204"/>
              </a:rPr>
              <a:t>fuzzers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use grammar to generate parsers and then check if the mutated query parses -&gt; only then it executes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A good strategy only if executing is slower than parsing!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DD6AD1-73D9-D702-D801-3D149186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1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9263C-3105-7E60-005D-6FA8DC6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1697D-A3AE-28B6-AFAF-A1C7F2B58D86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2FD3C0-BBBF-62DA-9BD2-52576425862E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282F4-C7F0-5E7E-8532-891C5D4D00B3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A9196C-04D0-6C62-0D66-02D7C4429B8A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96AD91-9A69-3B0A-A77F-175CE8BEBD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B4650-B5AD-068C-BD62-30B4824D3205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DA4D4CAE-639D-1EDD-131F-15D007FC4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D8A86-DEB6-FB9F-1747-AAD490E47EB6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8D62B9A-4FC9-454B-8426-2DA95F12BDA8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3E98203-74D8-372C-89FA-658904276FE0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C98E13A-0089-1917-4816-12C6DDA06589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F504DD9-BF13-6E53-DEE8-58858E8E8B4E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82053-BAA6-4A6D-4994-11839B7E1D58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4F9582-F3E2-0D54-6F0C-09025654DE68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82BC3-B2A8-EA2A-AE5F-124ADD559193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FEAB3A-928E-8978-2114-BDAB65DD04C4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766B5-BA25-95E4-7B38-AD1FA1708DD1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CD2028-7BB5-3A34-5B42-B8F0CD7C5DA5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1C1387-C9F7-1DEE-FE0D-038629516449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87D09FC-DB53-54B7-1DDA-0E3B75708411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73F07E-62BE-ACB2-A3D0-47D7866FB3E3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C0229C9-8C83-7AD2-1C47-F5E288C7B244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 flipV="1">
            <a:off x="1612215" y="268343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07E1C4-5C6A-1838-9564-DE11DD6B1725}"/>
              </a:ext>
            </a:extLst>
          </p:cNvPr>
          <p:cNvSpPr/>
          <p:nvPr/>
        </p:nvSpPr>
        <p:spPr>
          <a:xfrm>
            <a:off x="1786839" y="1007037"/>
            <a:ext cx="2124905" cy="1436077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D92DF-A3CD-22CF-CE6B-899594A2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Should pick seeds that are “most promising” and likely to find bugs</a:t>
            </a:r>
          </a:p>
          <a:p>
            <a:r>
              <a:rPr lang="en-US" dirty="0"/>
              <a:t>What is </a:t>
            </a:r>
            <a:r>
              <a:rPr lang="en-US" b="1" i="1" dirty="0"/>
              <a:t>“most promising”?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DD7704-2FF9-967F-D086-27D36D50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which seeds to mutate?</a:t>
            </a:r>
          </a:p>
        </p:txBody>
      </p:sp>
    </p:spTree>
    <p:extLst>
      <p:ext uri="{BB962C8B-B14F-4D97-AF65-F5344CB8AC3E}">
        <p14:creationId xmlns:p14="http://schemas.microsoft.com/office/powerpoint/2010/main" val="9165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7AC93-49AB-4289-7C62-B4109A5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individual functions</a:t>
            </a:r>
          </a:p>
          <a:p>
            <a:r>
              <a:rPr lang="en-US" dirty="0"/>
              <a:t>Add assertions to check if post-conditions hold</a:t>
            </a:r>
          </a:p>
          <a:p>
            <a:r>
              <a:rPr lang="en-US" dirty="0"/>
              <a:t>Test corner-cases</a:t>
            </a:r>
          </a:p>
          <a:p>
            <a:r>
              <a:rPr lang="en-US" dirty="0"/>
              <a:t>Manually 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A2F5A5-3E27-BA4C-A159-65FD7E26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19866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AC5B-FE25-E757-E7F0-A4D1A7DF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A540B-7A46-A8F0-2B8F-FF0BE645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 seeds that increase coverage are “more promising”</a:t>
            </a:r>
          </a:p>
          <a:p>
            <a:pPr lvl="1"/>
            <a:r>
              <a:rPr lang="en-US" dirty="0"/>
              <a:t>Explore new program behaviors</a:t>
            </a:r>
          </a:p>
          <a:p>
            <a:pPr lvl="1"/>
            <a:r>
              <a:rPr lang="en-US" dirty="0"/>
              <a:t>Ensures untested paths are tested</a:t>
            </a:r>
          </a:p>
          <a:p>
            <a:r>
              <a:rPr lang="en-US" dirty="0"/>
              <a:t>High coverage = high bug-finding potential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9848AB-6B1E-C8F2-F958-480641C4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</p:spTree>
    <p:extLst>
      <p:ext uri="{BB962C8B-B14F-4D97-AF65-F5344CB8AC3E}">
        <p14:creationId xmlns:p14="http://schemas.microsoft.com/office/powerpoint/2010/main" val="48403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E676-ECD5-1781-AF26-E88DB4B9D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21E901-F98E-BCE6-D6EA-A6B75FB6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} else {</a:t>
            </a:r>
          </a:p>
          <a:p>
            <a:r>
              <a:rPr lang="en-US" dirty="0"/>
              <a:t>		   </a:t>
            </a:r>
            <a:r>
              <a:rPr lang="en-US" dirty="0" err="1"/>
              <a:t>printf</a:t>
            </a:r>
            <a:r>
              <a:rPr lang="en-US" dirty="0"/>
              <a:t>(“Welcome!\n”);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BEAE-5ADD-188A-9F96-C59C4D3A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A46E47-6E32-5F51-A447-C5BDCEB98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3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2E8F0-4A72-C2AB-31FB-43276115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2ACAF-5FA3-45A5-115E-9BB68000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0B722-9DFC-2224-03F8-F6C000E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E9AA76-A554-22D6-859B-0DA029E480D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0 -&gt;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13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ACA2B-54F6-D56B-EFA7-5C4DCD05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4EACE-2135-D66A-E178-D4932AAE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811EC0-6306-CD9B-383C-C0D2E7CD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FD5E-ECE9-480C-5CC3-452F848ED1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11, b = 0 -&gt; no new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19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EB59-F313-ADED-D83A-1EC1EEDE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0092B-00B7-B695-DA20-7104BDB2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6230F-6453-A416-DE48-6CEA3D3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C023F-FD1D-5D27-4540-FD65AB55C8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1 -&gt;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0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CE7B1-C525-E6C7-5C6E-B4DF8AE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C43C2-CD90-3534-5CFA-21AF3E77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7C1679-3521-0123-8450-EE0DC351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066389-54AF-A4FF-9061-7AA98F223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2 -&gt; no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1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599A-1280-F750-A2C0-55D83310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787861-7371-C626-25B3-9A4C7030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14586-B9C1-8BB7-58D4-ACCE179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D58262-924B-C4E6-9ABD-D516604F73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3 -&gt; no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E812-7265-9A74-FF74-53D1A7B6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9BD43-3308-0EBA-9C61-AF26E23D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</a:t>
            </a:r>
            <a:r>
              <a:rPr lang="en-US" dirty="0">
                <a:highlight>
                  <a:srgbClr val="00FF00"/>
                </a:highlight>
              </a:rPr>
              <a:t>else {</a:t>
            </a:r>
          </a:p>
          <a:p>
            <a:r>
              <a:rPr lang="en-US" dirty="0">
                <a:highlight>
                  <a:srgbClr val="00FF00"/>
                </a:highlight>
              </a:rPr>
              <a:t>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(“Hi!\n”);</a:t>
            </a:r>
          </a:p>
          <a:p>
            <a:r>
              <a:rPr lang="en-US" dirty="0">
                <a:highlight>
                  <a:srgbClr val="00FF00"/>
                </a:highlight>
              </a:rPr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F2778E-C4DE-BDCB-E9B5-7D068D37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FDB6B3-CA03-D8AE-E318-E6710DDADB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-1, b = 3 -&gt;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81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7A329-203A-D64B-E0CF-C126959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the coverage</a:t>
            </a:r>
          </a:p>
          <a:p>
            <a:r>
              <a:rPr lang="en-US" dirty="0"/>
              <a:t>Prioritize mutating input seeds which give higher coverage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DC961-5A7A-4D18-5C58-0D942EED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guided fuzzing</a:t>
            </a:r>
          </a:p>
        </p:txBody>
      </p:sp>
    </p:spTree>
    <p:extLst>
      <p:ext uri="{BB962C8B-B14F-4D97-AF65-F5344CB8AC3E}">
        <p14:creationId xmlns:p14="http://schemas.microsoft.com/office/powerpoint/2010/main" val="179920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CBCC6-5E0A-EAF7-10F3-E6CA741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Coverage-guided </a:t>
            </a:r>
            <a:r>
              <a:rPr lang="en-US" dirty="0" err="1"/>
              <a:t>fuzzer</a:t>
            </a:r>
            <a:r>
              <a:rPr lang="en-US" dirty="0"/>
              <a:t>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3CD121-1F3C-6716-457F-87AC4B62ACD7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C0DFCB-18A9-57F0-EC23-582FF88369B5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5995E1-5556-FF55-509C-27130F66359B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15CD7E-EC15-F452-1258-3EEF67D57EAC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44A672-C60A-ADCD-F518-B76CA2EA633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B6BE-96BA-A94A-F304-F5DC6DD85823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19EFB74A-5B40-5098-32EF-5395218C0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C3E769-B251-931E-C104-78AC5E7C622B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BFC4C92-2743-6C88-F5B2-B10CCF7F65D6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6D59FD8-4D86-D34E-AF0D-0C5179A9EAC6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69A736F-3EE8-AC2D-EAAD-1697174D7B90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D09DB08-FA78-6D85-40DC-1C5F214126EC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13684B-374D-EC65-FC57-CB4E6604FF9D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64D7DE-5F61-0769-0594-6205FF7A0D4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13C4EA-53AB-5C79-2C27-1AC80EC7A301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464F52-A91D-BCFA-595F-1D24270A04A0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73DF3-ED26-A5F9-D61A-3F85062BBEB3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C6DA63-202A-2124-76E3-755C87EF65EF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F2BB8E-407D-6E8A-4FE2-20F205D73DA8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0F6800-216B-BD49-D992-597F8A55B8E3}"/>
              </a:ext>
            </a:extLst>
          </p:cNvPr>
          <p:cNvCxnSpPr>
            <a:cxnSpLocks/>
            <a:stCxn id="28" idx="2"/>
            <a:endCxn id="24" idx="2"/>
          </p:cNvCxnSpPr>
          <p:nvPr/>
        </p:nvCxnSpPr>
        <p:spPr>
          <a:xfrm rot="5400000" flipH="1">
            <a:off x="4975417" y="-337898"/>
            <a:ext cx="1441188" cy="8167591"/>
          </a:xfrm>
          <a:prstGeom prst="bentConnector3">
            <a:avLst>
              <a:gd name="adj1" fmla="val -158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02767B-6053-9503-C7A7-A4802B9C4B0E}"/>
              </a:ext>
            </a:extLst>
          </p:cNvPr>
          <p:cNvSpPr/>
          <p:nvPr/>
        </p:nvSpPr>
        <p:spPr>
          <a:xfrm>
            <a:off x="8824948" y="3657714"/>
            <a:ext cx="1909716" cy="80877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Coverage detection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73CBB-3ED8-24A2-E72A-8070A6A4F50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779806" y="2672383"/>
            <a:ext cx="0" cy="9853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AE26A-BAA6-7967-8A7E-2F46226DCA28}"/>
              </a:ext>
            </a:extLst>
          </p:cNvPr>
          <p:cNvSpPr txBox="1"/>
          <p:nvPr/>
        </p:nvSpPr>
        <p:spPr>
          <a:xfrm>
            <a:off x="3882155" y="4710407"/>
            <a:ext cx="382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Add </a:t>
            </a:r>
            <a:r>
              <a:rPr lang="en-US" sz="2800" b="1" dirty="0"/>
              <a:t>input’</a:t>
            </a:r>
            <a:r>
              <a:rPr lang="en-US" sz="2800" b="1" i="1" dirty="0"/>
              <a:t> to </a:t>
            </a:r>
            <a:r>
              <a:rPr lang="en-US" sz="2800" b="1" dirty="0"/>
              <a:t>seeds</a:t>
            </a:r>
            <a:r>
              <a:rPr lang="en-US" sz="2800" b="1" i="1" dirty="0"/>
              <a:t> if new coverage observed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68762D-7C8A-AC63-5BF3-250ABF38246B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008B1F-55BD-FB63-2D12-D7B957BFB31F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C9CAC-0E0C-D476-21AC-37ADE748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F493-FD00-003C-F5F2-84C8FC8A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pPr lvl="1"/>
            <a:r>
              <a:rPr lang="en-US" dirty="0"/>
              <a:t>~30 million lines of code</a:t>
            </a:r>
          </a:p>
          <a:p>
            <a:r>
              <a:rPr lang="en-US" dirty="0"/>
              <a:t>Google’s chromium browser</a:t>
            </a:r>
          </a:p>
          <a:p>
            <a:pPr lvl="1"/>
            <a:r>
              <a:rPr lang="en-US" dirty="0"/>
              <a:t>~28 million lines of code</a:t>
            </a:r>
          </a:p>
          <a:p>
            <a:r>
              <a:rPr lang="en-US" dirty="0"/>
              <a:t>Hard to manually write test-cases to cover all this code</a:t>
            </a:r>
          </a:p>
          <a:p>
            <a:r>
              <a:rPr lang="en-US" b="1" i="1" dirty="0"/>
              <a:t>Need automation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732DD3-18E7-4413-5BFB-043B5572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Hard to cover all code with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13949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FBBD0-0D13-0DBF-AD80-8EF65AB9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generate inputs</a:t>
            </a:r>
          </a:p>
          <a:p>
            <a:r>
              <a:rPr lang="en-US" dirty="0"/>
              <a:t>Mutation fuzzing </a:t>
            </a:r>
          </a:p>
          <a:p>
            <a:pPr lvl="1"/>
            <a:r>
              <a:rPr lang="en-US" dirty="0"/>
              <a:t>Start with known valid inputs</a:t>
            </a:r>
          </a:p>
          <a:p>
            <a:pPr lvl="1"/>
            <a:r>
              <a:rPr lang="en-US" dirty="0"/>
              <a:t>Mutate them </a:t>
            </a:r>
          </a:p>
          <a:p>
            <a:pPr lvl="2"/>
            <a:r>
              <a:rPr lang="en-US" dirty="0"/>
              <a:t>Byte-level transformations</a:t>
            </a:r>
          </a:p>
          <a:p>
            <a:pPr lvl="2"/>
            <a:r>
              <a:rPr lang="en-US" dirty="0"/>
              <a:t>Dictionary-based transformations</a:t>
            </a:r>
          </a:p>
          <a:p>
            <a:r>
              <a:rPr lang="en-US" dirty="0"/>
              <a:t>Pick inputs which resulted in new branch coverage for further mutation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DA4E1-89C9-0769-A6CC-DDEC77AC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– high level ideas</a:t>
            </a:r>
          </a:p>
        </p:txBody>
      </p:sp>
    </p:spTree>
    <p:extLst>
      <p:ext uri="{BB962C8B-B14F-4D97-AF65-F5344CB8AC3E}">
        <p14:creationId xmlns:p14="http://schemas.microsoft.com/office/powerpoint/2010/main" val="170638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ADE8-F1B3-20D5-008F-C6E1366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8131C-D177-4571-AC9B-6123B8D8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or may not crash the program</a:t>
            </a:r>
          </a:p>
          <a:p>
            <a:r>
              <a:rPr lang="en-US" b="1" dirty="0"/>
              <a:t>Undefined Behavior (UB)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B1AAA-D920-5588-4552-E59C0C1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memory safety bugs</a:t>
            </a:r>
          </a:p>
        </p:txBody>
      </p:sp>
    </p:spTree>
    <p:extLst>
      <p:ext uri="{BB962C8B-B14F-4D97-AF65-F5344CB8AC3E}">
        <p14:creationId xmlns:p14="http://schemas.microsoft.com/office/powerpoint/2010/main" val="355495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9BB7C-2F07-89C5-A5BB-F590397C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additional instrumentation to record object metadata</a:t>
            </a:r>
          </a:p>
          <a:p>
            <a:r>
              <a:rPr lang="en-US" dirty="0"/>
              <a:t>Popular sanitizers</a:t>
            </a:r>
          </a:p>
          <a:p>
            <a:pPr lvl="1"/>
            <a:r>
              <a:rPr lang="en-US" dirty="0"/>
              <a:t>Address sanitizer (ASAN) –  can detect buffer overflow</a:t>
            </a:r>
          </a:p>
          <a:p>
            <a:pPr lvl="1"/>
            <a:r>
              <a:rPr lang="en-US" dirty="0"/>
              <a:t>Leak sanitizer (LSAN) – can detect memory leak</a:t>
            </a:r>
          </a:p>
          <a:p>
            <a:pPr lvl="1"/>
            <a:r>
              <a:rPr lang="en-US" dirty="0"/>
              <a:t>Thread sanitizer (TSAN) – can detect data races</a:t>
            </a:r>
          </a:p>
          <a:p>
            <a:r>
              <a:rPr lang="en-US" b="1" i="1" dirty="0"/>
              <a:t>Significantly</a:t>
            </a:r>
            <a:r>
              <a:rPr lang="en-US" dirty="0"/>
              <a:t> slows down the application; but can detect memory safety bugs!!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0ACF-65AD-1889-FF51-D9FA2CC8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Sanitizers: oracles for memory safety bugs</a:t>
            </a:r>
          </a:p>
        </p:txBody>
      </p:sp>
    </p:spTree>
    <p:extLst>
      <p:ext uri="{BB962C8B-B14F-4D97-AF65-F5344CB8AC3E}">
        <p14:creationId xmlns:p14="http://schemas.microsoft.com/office/powerpoint/2010/main" val="339739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377FF-367C-6C18-94E7-7E21AFF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A96A3-F9AF-FF2D-F2AC-8C68F990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F5691-E11E-58B9-087F-1CEF172D59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 – detect buffer overflow</a:t>
            </a:r>
          </a:p>
          <a:p>
            <a:r>
              <a:rPr lang="en-US" dirty="0"/>
              <a:t>During program execution, what information is needed to determine if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causes a buffer overflow?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9CE40-DD8C-79D3-ED7A-9B32A49F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2FE0A-4A9B-937A-CA63-E3184BD5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// needs to be recorded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78B742-742C-A30A-5E1F-4A4B907C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0FB38-CEA9-26BA-CBB2-C13926C746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 – detect buffer overflow</a:t>
            </a:r>
          </a:p>
          <a:p>
            <a:r>
              <a:rPr lang="en-US" dirty="0"/>
              <a:t>During program execution, what information is needed to determine if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causes a buffer overflow?</a:t>
            </a:r>
          </a:p>
          <a:p>
            <a:r>
              <a:rPr lang="en-US" dirty="0"/>
              <a:t>The size of the buffer </a:t>
            </a:r>
            <a:r>
              <a:rPr lang="en-US" dirty="0">
                <a:latin typeface="Consolas" panose="020B0609020204030204" pitchFamily="49" charset="0"/>
              </a:rPr>
              <a:t>p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BC4E7-5DAA-6DC9-BFA1-0767170E44E0}"/>
              </a:ext>
            </a:extLst>
          </p:cNvPr>
          <p:cNvSpPr/>
          <p:nvPr/>
        </p:nvSpPr>
        <p:spPr>
          <a:xfrm>
            <a:off x="6414213" y="3250609"/>
            <a:ext cx="5158009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0E2E7-1844-4614-60B1-F8F82C1C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83B52-7601-7F0F-5DE8-93AB81D9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D00219-69C0-A16D-3FF2-16C3045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5618D-3346-ED7E-85D4-767F43EF8BA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Address sanitizer is a compiler tool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When compiling the program, it adds code to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Record the size of heap buffers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Check if an OOB access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8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F01B-417A-48EB-6A0F-C8CFE948D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743B6-2A68-8CD1-2802-FDBF1E54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std::map&lt;void*, </a:t>
            </a:r>
            <a:r>
              <a:rPr lang="en-US" b="1" dirty="0" err="1">
                <a:solidFill>
                  <a:srgbClr val="C00000"/>
                </a:solidFill>
              </a:rPr>
              <a:t>size_t</a:t>
            </a:r>
            <a:r>
              <a:rPr lang="en-US" b="1" dirty="0">
                <a:solidFill>
                  <a:srgbClr val="C00000"/>
                </a:solidFill>
              </a:rPr>
              <a:t>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void function(char* p)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(0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(1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(2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(3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(4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(5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[s] = 5;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5AED2-D9F1-8F8D-0774-FFBA5F13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94971-76A6-40A0-B35A-2E3B69C817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Address sanitizer is a compiler tool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When compiling the program, it adds code to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Record the size of heap buffers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Check if an OOB access occurs</a:t>
            </a:r>
          </a:p>
          <a:p>
            <a:r>
              <a:rPr lang="en-US" dirty="0" err="1">
                <a:latin typeface="Helvetica" panose="020B0604020202020204"/>
                <a:cs typeface="Helvetica" panose="020B0604020202020204"/>
              </a:rPr>
              <a:t>Psuedo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-code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48C72-0592-DF9F-3D10-25578D37054A}"/>
              </a:ext>
            </a:extLst>
          </p:cNvPr>
          <p:cNvSpPr/>
          <p:nvPr/>
        </p:nvSpPr>
        <p:spPr>
          <a:xfrm>
            <a:off x="6365631" y="4950456"/>
            <a:ext cx="2895600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2D30F-48E7-DB1E-5112-FAC425707FE4}"/>
              </a:ext>
            </a:extLst>
          </p:cNvPr>
          <p:cNvSpPr txBox="1"/>
          <p:nvPr/>
        </p:nvSpPr>
        <p:spPr>
          <a:xfrm>
            <a:off x="9422256" y="4898013"/>
            <a:ext cx="208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Record the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038B0-117F-668F-FEF6-53CBAC5ED053}"/>
              </a:ext>
            </a:extLst>
          </p:cNvPr>
          <p:cNvSpPr/>
          <p:nvPr/>
        </p:nvSpPr>
        <p:spPr>
          <a:xfrm>
            <a:off x="6526655" y="1372372"/>
            <a:ext cx="4434421" cy="290655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0BBDC-416E-CC69-4421-7EC9C9ADD839}"/>
              </a:ext>
            </a:extLst>
          </p:cNvPr>
          <p:cNvSpPr txBox="1"/>
          <p:nvPr/>
        </p:nvSpPr>
        <p:spPr>
          <a:xfrm>
            <a:off x="9536388" y="4278923"/>
            <a:ext cx="159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 checks</a:t>
            </a:r>
          </a:p>
        </p:txBody>
      </p:sp>
    </p:spTree>
    <p:extLst>
      <p:ext uri="{BB962C8B-B14F-4D97-AF65-F5344CB8AC3E}">
        <p14:creationId xmlns:p14="http://schemas.microsoft.com/office/powerpoint/2010/main" val="32315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823BC-718B-B411-1F30-423FA128B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12CF9-CF7C-98FB-3FB0-F11F9A48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std::map&lt;void*, </a:t>
            </a:r>
            <a:r>
              <a:rPr lang="en-US" b="1" dirty="0" err="1">
                <a:solidFill>
                  <a:srgbClr val="C00000"/>
                </a:solidFill>
              </a:rPr>
              <a:t>size_t</a:t>
            </a:r>
            <a:r>
              <a:rPr lang="en-US" b="1" dirty="0">
                <a:solidFill>
                  <a:srgbClr val="C00000"/>
                </a:solidFill>
              </a:rPr>
              <a:t>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void function(char* p)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(0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(1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(2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(3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(4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(5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[s] = 5;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62E1F-5D08-A738-09E1-DE82611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0FC9-3ED1-0B9A-C330-C05E3885EB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At runtime, any violation is detected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E80E1-8411-F221-3A3B-4BA1FFD5F5C0}"/>
              </a:ext>
            </a:extLst>
          </p:cNvPr>
          <p:cNvSpPr/>
          <p:nvPr/>
        </p:nvSpPr>
        <p:spPr>
          <a:xfrm>
            <a:off x="6365631" y="4950456"/>
            <a:ext cx="2895600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6EF63-DCCE-8CD8-1B07-2C629CD556CC}"/>
              </a:ext>
            </a:extLst>
          </p:cNvPr>
          <p:cNvSpPr txBox="1"/>
          <p:nvPr/>
        </p:nvSpPr>
        <p:spPr>
          <a:xfrm>
            <a:off x="9422256" y="4898013"/>
            <a:ext cx="208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Record the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7779F-A21D-6BCF-EB97-84F62EAFF899}"/>
              </a:ext>
            </a:extLst>
          </p:cNvPr>
          <p:cNvSpPr/>
          <p:nvPr/>
        </p:nvSpPr>
        <p:spPr>
          <a:xfrm>
            <a:off x="6526655" y="1372372"/>
            <a:ext cx="4434421" cy="290655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2CAA8-AB9F-4ABC-A5C7-658BD89E4C4F}"/>
              </a:ext>
            </a:extLst>
          </p:cNvPr>
          <p:cNvSpPr txBox="1"/>
          <p:nvPr/>
        </p:nvSpPr>
        <p:spPr>
          <a:xfrm>
            <a:off x="9536388" y="4278923"/>
            <a:ext cx="159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 checks</a:t>
            </a:r>
          </a:p>
        </p:txBody>
      </p:sp>
    </p:spTree>
    <p:extLst>
      <p:ext uri="{BB962C8B-B14F-4D97-AF65-F5344CB8AC3E}">
        <p14:creationId xmlns:p14="http://schemas.microsoft.com/office/powerpoint/2010/main" val="1186534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4201C-4534-BFB5-2BFD-C6A2ADFA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an effective testing mechanism </a:t>
            </a:r>
          </a:p>
          <a:p>
            <a:r>
              <a:rPr lang="en-US" dirty="0"/>
              <a:t>Unlike other testing approaches it can </a:t>
            </a:r>
            <a:r>
              <a:rPr lang="en-US" b="1" i="1" dirty="0"/>
              <a:t>find new inputs </a:t>
            </a:r>
            <a:r>
              <a:rPr lang="en-US" dirty="0"/>
              <a:t>that cause program misbehavior</a:t>
            </a:r>
          </a:p>
          <a:p>
            <a:r>
              <a:rPr lang="en-US" dirty="0"/>
              <a:t>Mutation and coverage are important for generating effective </a:t>
            </a:r>
            <a:r>
              <a:rPr lang="en-US" dirty="0" err="1"/>
              <a:t>fuzzers</a:t>
            </a:r>
            <a:endParaRPr lang="en-US" dirty="0"/>
          </a:p>
          <a:p>
            <a:r>
              <a:rPr lang="en-US" dirty="0"/>
              <a:t>Sanitizers provide additional information needed to find </a:t>
            </a:r>
            <a:r>
              <a:rPr lang="en-US" i="1" dirty="0"/>
              <a:t>silent UB </a:t>
            </a:r>
            <a:r>
              <a:rPr lang="en-US" dirty="0"/>
              <a:t>bugs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DE685-2ED8-5802-DE72-5E2ACA6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739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266CF-D74E-FB3A-0045-8BC9B3D6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application inputs that reveal bugs</a:t>
            </a:r>
          </a:p>
          <a:p>
            <a:r>
              <a:rPr lang="en-US" dirty="0"/>
              <a:t>Test the entire application instead of individual functions</a:t>
            </a:r>
          </a:p>
          <a:p>
            <a:r>
              <a:rPr lang="en-US" dirty="0"/>
              <a:t>Generate inputs randomly until an error is uncovered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A9AC9-3BCD-8C1D-E126-113DE4B9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</p:spTree>
    <p:extLst>
      <p:ext uri="{BB962C8B-B14F-4D97-AF65-F5344CB8AC3E}">
        <p14:creationId xmlns:p14="http://schemas.microsoft.com/office/powerpoint/2010/main" val="23911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A80F-F787-02A7-0F56-D1061D3B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36491-1F5E-43D9-3B3D-E6ADD289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CF4EC-C69C-D4C6-F8A7-5B7C4DDDFBCB}"/>
              </a:ext>
            </a:extLst>
          </p:cNvPr>
          <p:cNvSpPr/>
          <p:nvPr/>
        </p:nvSpPr>
        <p:spPr>
          <a:xfrm>
            <a:off x="1172308" y="2708031"/>
            <a:ext cx="2192215" cy="7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/dev/random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A49DA-DA15-395B-5EF8-B05BB699B656}"/>
              </a:ext>
            </a:extLst>
          </p:cNvPr>
          <p:cNvSpPr/>
          <p:nvPr/>
        </p:nvSpPr>
        <p:spPr>
          <a:xfrm>
            <a:off x="5148825" y="2708031"/>
            <a:ext cx="2192215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38BA5F-1D1E-F04D-27D3-167B31968D2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64523" y="3068516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26AC5-2A5B-3AA3-F0F9-5577CE7A09C5}"/>
              </a:ext>
            </a:extLst>
          </p:cNvPr>
          <p:cNvSpPr txBox="1"/>
          <p:nvPr/>
        </p:nvSpPr>
        <p:spPr>
          <a:xfrm>
            <a:off x="3717904" y="2483740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6C380-81A1-A326-F033-AC52AA77F3A3}"/>
              </a:ext>
            </a:extLst>
          </p:cNvPr>
          <p:cNvCxnSpPr/>
          <p:nvPr/>
        </p:nvCxnSpPr>
        <p:spPr>
          <a:xfrm>
            <a:off x="7341040" y="3065585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7AD22F-BAB5-5308-1EA0-861982795151}"/>
              </a:ext>
            </a:extLst>
          </p:cNvPr>
          <p:cNvSpPr txBox="1"/>
          <p:nvPr/>
        </p:nvSpPr>
        <p:spPr>
          <a:xfrm>
            <a:off x="7483709" y="240978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2050" name="Picture 2" descr="Bug Vector Art, Icons, and Graphics for Free Download">
            <a:extLst>
              <a:ext uri="{FF2B5EF4-FFF2-40B4-BE49-F238E27FC236}">
                <a16:creationId xmlns:a16="http://schemas.microsoft.com/office/drawing/2014/main" id="{7593ADCF-3CEE-86C5-96FD-EC83B4BA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37" y="2263616"/>
            <a:ext cx="1603937" cy="16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178DC8-9684-CA7F-C793-1B0E41D5A6D2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H="1">
            <a:off x="2268416" y="3068516"/>
            <a:ext cx="5072624" cy="360484"/>
          </a:xfrm>
          <a:prstGeom prst="bentConnector4">
            <a:avLst>
              <a:gd name="adj1" fmla="val -15138"/>
              <a:gd name="adj2" fmla="val 31626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4991EC-5314-E56E-82BD-A81D933CE5F4}"/>
              </a:ext>
            </a:extLst>
          </p:cNvPr>
          <p:cNvSpPr txBox="1"/>
          <p:nvPr/>
        </p:nvSpPr>
        <p:spPr>
          <a:xfrm>
            <a:off x="946885" y="1756354"/>
            <a:ext cx="33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Source for random input on *nix systems</a:t>
            </a:r>
          </a:p>
        </p:txBody>
      </p:sp>
    </p:spTree>
    <p:extLst>
      <p:ext uri="{BB962C8B-B14F-4D97-AF65-F5344CB8AC3E}">
        <p14:creationId xmlns:p14="http://schemas.microsoft.com/office/powerpoint/2010/main" val="321306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4A43CB-256C-C1B8-FEAE-F10E3EF8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argument validation, incorrect type casting, executing untrusted code, etc.</a:t>
            </a:r>
          </a:p>
          <a:p>
            <a:r>
              <a:rPr lang="en-US" dirty="0"/>
              <a:t>Buffer overflows, memory leak, div-by-zero, use-after-free, segmentation fault, and so on…</a:t>
            </a:r>
          </a:p>
          <a:p>
            <a:r>
              <a:rPr lang="en-US" b="1" i="1" dirty="0"/>
              <a:t>Applications written in any language can be fuzzed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BEFB97-AA84-4D09-4122-D285E09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bugs</a:t>
            </a:r>
          </a:p>
        </p:txBody>
      </p:sp>
    </p:spTree>
    <p:extLst>
      <p:ext uri="{BB962C8B-B14F-4D97-AF65-F5344CB8AC3E}">
        <p14:creationId xmlns:p14="http://schemas.microsoft.com/office/powerpoint/2010/main" val="8677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B9979-F30B-2344-5324-B3488C17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Fuzzer</a:t>
            </a:r>
            <a:r>
              <a:rPr lang="en-US" dirty="0"/>
              <a:t> for C/C++ applications</a:t>
            </a:r>
          </a:p>
          <a:p>
            <a:r>
              <a:rPr lang="en-US" dirty="0">
                <a:hlinkClick r:id="rId2"/>
              </a:rPr>
              <a:t>https://github.com/wolframroesler/afl-demo</a:t>
            </a:r>
            <a:endParaRPr lang="en-US" dirty="0"/>
          </a:p>
          <a:p>
            <a:r>
              <a:rPr lang="en-US" b="1" i="1" dirty="0"/>
              <a:t>Does more than just generate random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9C796F-4C3B-DC39-ACB7-1F0540A8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lop (AFL)</a:t>
            </a:r>
          </a:p>
        </p:txBody>
      </p:sp>
      <p:pic>
        <p:nvPicPr>
          <p:cNvPr id="1026" name="Picture 2" descr="American Fuzzy Lop Rabbit - Complete Guide">
            <a:extLst>
              <a:ext uri="{FF2B5EF4-FFF2-40B4-BE49-F238E27FC236}">
                <a16:creationId xmlns:a16="http://schemas.microsoft.com/office/drawing/2014/main" id="{CC40A277-5996-9076-2066-F8934458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45" y="2986857"/>
            <a:ext cx="3346572" cy="220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FBE93-664E-9DE5-4768-6C3DDE8B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8DB44-8255-2DB4-73DF-AA0EF75F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 generating random inputs is simple</a:t>
            </a:r>
          </a:p>
          <a:p>
            <a:r>
              <a:rPr lang="en-US" dirty="0"/>
              <a:t>Cons: random inputs are not good inputs</a:t>
            </a:r>
          </a:p>
          <a:p>
            <a:r>
              <a:rPr lang="en-US" dirty="0"/>
              <a:t>E.g., fuzzing a SQL database software</a:t>
            </a:r>
          </a:p>
          <a:p>
            <a:pPr lvl="1"/>
            <a:r>
              <a:rPr lang="en-US" dirty="0"/>
              <a:t>Real inputs: </a:t>
            </a:r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Random inputs: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aVkjW3txpLZ044zo5kLdUlsU2MtlLNkhwxI8Aew7c0KPfTS115i2rzfBlgod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database will reject such statements as invalid SQL and not execute the SQL command -&gt; the SQL code will not even be tested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43C86-C735-01C6-18D8-A53CBF0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9478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CBC4B-F214-100A-91BD-E9E13E94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 known valid inputs called </a:t>
            </a:r>
            <a:r>
              <a:rPr lang="en-US" i="1" dirty="0"/>
              <a:t>“seeds”</a:t>
            </a:r>
          </a:p>
          <a:p>
            <a:r>
              <a:rPr lang="en-US" dirty="0"/>
              <a:t>Keep mutating them based on some “strategy”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D1A3-DE35-9A90-E285-94F7E79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</a:t>
            </a:r>
            <a:r>
              <a:rPr lang="en-US" dirty="0" err="1"/>
              <a:t>fuzzer</a:t>
            </a:r>
            <a:r>
              <a:rPr lang="en-US" dirty="0"/>
              <a:t> - generate inputs via mutation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12D19A-D15A-A2ED-CDFB-ABDD5EAF45E5}"/>
              </a:ext>
            </a:extLst>
          </p:cNvPr>
          <p:cNvSpPr/>
          <p:nvPr/>
        </p:nvSpPr>
        <p:spPr>
          <a:xfrm>
            <a:off x="5169132" y="3226296"/>
            <a:ext cx="1426610" cy="7209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input’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46B2D-2E13-1EFF-FC18-F81ABF0D4E0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66007" y="3590938"/>
            <a:ext cx="76282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3A831E-21C6-2E5E-A545-29978A18E0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95742" y="3586781"/>
            <a:ext cx="3727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9645E2-BBD5-3057-3440-CC5EC7130D23}"/>
              </a:ext>
            </a:extLst>
          </p:cNvPr>
          <p:cNvSpPr txBox="1"/>
          <p:nvPr/>
        </p:nvSpPr>
        <p:spPr>
          <a:xfrm>
            <a:off x="8539521" y="271929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12" name="Picture 2" descr="Bug Vector Art, Icons, and Graphics for Free Download">
            <a:extLst>
              <a:ext uri="{FF2B5EF4-FFF2-40B4-BE49-F238E27FC236}">
                <a16:creationId xmlns:a16="http://schemas.microsoft.com/office/drawing/2014/main" id="{1970E00B-667B-6F68-CCEA-0DD42C83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456" y="2796534"/>
            <a:ext cx="1603937" cy="16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F5DC9A-2DB0-D57D-BE00-62C75478EFD4}"/>
              </a:ext>
            </a:extLst>
          </p:cNvPr>
          <p:cNvGrpSpPr/>
          <p:nvPr/>
        </p:nvGrpSpPr>
        <p:grpSpPr>
          <a:xfrm>
            <a:off x="616861" y="2739463"/>
            <a:ext cx="1749146" cy="1211960"/>
            <a:chOff x="1058859" y="2964386"/>
            <a:chExt cx="2543474" cy="121196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52FB30-EBFF-ECA5-8BFA-8EA8DAF2CEF7}"/>
                </a:ext>
              </a:extLst>
            </p:cNvPr>
            <p:cNvSpPr/>
            <p:nvPr/>
          </p:nvSpPr>
          <p:spPr>
            <a:xfrm>
              <a:off x="1058859" y="2964386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90F5A6-4776-B026-EE9F-7A0E11B73EE3}"/>
                </a:ext>
              </a:extLst>
            </p:cNvPr>
            <p:cNvSpPr/>
            <p:nvPr/>
          </p:nvSpPr>
          <p:spPr>
            <a:xfrm>
              <a:off x="1168337" y="316850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FD54A6-DF31-95C4-DDE7-352585BF6DEE}"/>
                </a:ext>
              </a:extLst>
            </p:cNvPr>
            <p:cNvSpPr/>
            <p:nvPr/>
          </p:nvSpPr>
          <p:spPr>
            <a:xfrm>
              <a:off x="1277815" y="3317631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6CAFABF-3FC5-7A6C-3ADB-9442C7DE7524}"/>
                </a:ext>
              </a:extLst>
            </p:cNvPr>
            <p:cNvSpPr/>
            <p:nvPr/>
          </p:nvSpPr>
          <p:spPr>
            <a:xfrm>
              <a:off x="1410118" y="345537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4F13FD-814D-0237-7787-7EA681808594}"/>
              </a:ext>
            </a:extLst>
          </p:cNvPr>
          <p:cNvSpPr/>
          <p:nvPr/>
        </p:nvSpPr>
        <p:spPr>
          <a:xfrm>
            <a:off x="3128835" y="3230453"/>
            <a:ext cx="1506640" cy="7209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7AD3A9-E74E-9F8B-86B5-F57BC7CAD6F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4635475" y="3586781"/>
            <a:ext cx="533657" cy="415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10CD67-9A37-99F8-C577-89CAAC11B619}"/>
              </a:ext>
            </a:extLst>
          </p:cNvPr>
          <p:cNvSpPr txBox="1"/>
          <p:nvPr/>
        </p:nvSpPr>
        <p:spPr>
          <a:xfrm>
            <a:off x="2613035" y="4154632"/>
            <a:ext cx="2559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862C4-D4D6-1C67-555B-BE51018AB056}"/>
              </a:ext>
            </a:extLst>
          </p:cNvPr>
          <p:cNvSpPr txBox="1"/>
          <p:nvPr/>
        </p:nvSpPr>
        <p:spPr>
          <a:xfrm>
            <a:off x="5016869" y="4176013"/>
            <a:ext cx="2359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en-US" dirty="0" err="1">
                <a:latin typeface="Consolas" panose="020B0609020204030204" pitchFamily="49" charset="0"/>
              </a:rPr>
              <a:t>tabl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FEE090-A2C0-D3E3-2750-464E0A8ACADD}"/>
              </a:ext>
            </a:extLst>
          </p:cNvPr>
          <p:cNvSpPr/>
          <p:nvPr/>
        </p:nvSpPr>
        <p:spPr>
          <a:xfrm>
            <a:off x="6968443" y="3238018"/>
            <a:ext cx="1909716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BC0C03-29E1-E4A6-0C77-37A372758CA3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8878159" y="3598503"/>
            <a:ext cx="134929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7F61D1A-32B5-6452-A0A0-4300B4F7B348}"/>
              </a:ext>
            </a:extLst>
          </p:cNvPr>
          <p:cNvGrpSpPr/>
          <p:nvPr/>
        </p:nvGrpSpPr>
        <p:grpSpPr>
          <a:xfrm>
            <a:off x="2351798" y="2236913"/>
            <a:ext cx="867545" cy="1148182"/>
            <a:chOff x="2351798" y="2236913"/>
            <a:chExt cx="867545" cy="11481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35C5C-58C7-E1B7-2916-48F61E31997B}"/>
                </a:ext>
              </a:extLst>
            </p:cNvPr>
            <p:cNvSpPr txBox="1"/>
            <p:nvPr/>
          </p:nvSpPr>
          <p:spPr>
            <a:xfrm>
              <a:off x="2351798" y="28003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C8C216-5C64-5F40-2097-084756518014}"/>
                </a:ext>
              </a:extLst>
            </p:cNvPr>
            <p:cNvSpPr/>
            <p:nvPr/>
          </p:nvSpPr>
          <p:spPr>
            <a:xfrm>
              <a:off x="2431511" y="2236913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97B814-D6F4-9882-5713-E5F6AE186A73}"/>
              </a:ext>
            </a:extLst>
          </p:cNvPr>
          <p:cNvGrpSpPr/>
          <p:nvPr/>
        </p:nvGrpSpPr>
        <p:grpSpPr>
          <a:xfrm>
            <a:off x="4303565" y="2215485"/>
            <a:ext cx="1426609" cy="1092289"/>
            <a:chOff x="4303565" y="2215485"/>
            <a:chExt cx="1426609" cy="1092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624DA-EFF4-8772-BC84-4F59CF0B5B7B}"/>
                </a:ext>
              </a:extLst>
            </p:cNvPr>
            <p:cNvSpPr txBox="1"/>
            <p:nvPr/>
          </p:nvSpPr>
          <p:spPr>
            <a:xfrm>
              <a:off x="4303565" y="27229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713EE3-300B-82CD-7ECA-782117D0130C}"/>
                </a:ext>
              </a:extLst>
            </p:cNvPr>
            <p:cNvSpPr/>
            <p:nvPr/>
          </p:nvSpPr>
          <p:spPr>
            <a:xfrm>
              <a:off x="4586393" y="2215485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US" sz="2400" dirty="0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4901CF0-5A96-EE86-5C7C-8AF8153ABBC2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1612215" y="360955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BFD9D-C2AE-552F-25E4-3C40253AC45F}"/>
              </a:ext>
            </a:extLst>
          </p:cNvPr>
          <p:cNvSpPr/>
          <p:nvPr/>
        </p:nvSpPr>
        <p:spPr>
          <a:xfrm>
            <a:off x="3903785" y="1992923"/>
            <a:ext cx="2124905" cy="1436077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8287</TotalTime>
  <Words>2611</Words>
  <Application>Microsoft Office PowerPoint</Application>
  <PresentationFormat>Widescreen</PresentationFormat>
  <Paragraphs>456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What is unit testing?</vt:lpstr>
      <vt:lpstr>Hard to cover all code with manual testing</vt:lpstr>
      <vt:lpstr>Fuzz testing</vt:lpstr>
      <vt:lpstr>Fuzz testing</vt:lpstr>
      <vt:lpstr>Types of bugs</vt:lpstr>
      <vt:lpstr>American fuzzy lop (AFL)</vt:lpstr>
      <vt:lpstr>Pros and cons</vt:lpstr>
      <vt:lpstr>Mutation fuzzer - generate inputs via mutation</vt:lpstr>
      <vt:lpstr>Mutation strategy – byte-level transformations</vt:lpstr>
      <vt:lpstr>Mutation strategy – byte-level transformations</vt:lpstr>
      <vt:lpstr>Mutation strategy – byte-level transformations</vt:lpstr>
      <vt:lpstr>Mutation strategy – byte-level transformations</vt:lpstr>
      <vt:lpstr>Mutation strategy – byte-level transformations</vt:lpstr>
      <vt:lpstr>Mutation strategy – dictionaries</vt:lpstr>
      <vt:lpstr>Mutation strategy – dictionaries</vt:lpstr>
      <vt:lpstr>Characteristics</vt:lpstr>
      <vt:lpstr>Fuzzing pipeline</vt:lpstr>
      <vt:lpstr>How to pick which seeds to mutate?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Coverage guided fuzzing</vt:lpstr>
      <vt:lpstr>Coverage-guided fuzzer pipeline</vt:lpstr>
      <vt:lpstr>Fuzzing – high level ideas</vt:lpstr>
      <vt:lpstr>Recall: memory safety bugs</vt:lpstr>
      <vt:lpstr>Sanitizers: oracles for memory safety bugs</vt:lpstr>
      <vt:lpstr>Address sanitizer</vt:lpstr>
      <vt:lpstr>Address sanitizer</vt:lpstr>
      <vt:lpstr>Address sanitizer</vt:lpstr>
      <vt:lpstr>Address sanitizer</vt:lpstr>
      <vt:lpstr>Address sanitizer</vt:lpstr>
      <vt:lpstr>Summary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937</cp:revision>
  <dcterms:created xsi:type="dcterms:W3CDTF">2019-06-30T03:25:06Z</dcterms:created>
  <dcterms:modified xsi:type="dcterms:W3CDTF">2025-05-06T18:03:13Z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