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58" r:id="rId3"/>
    <p:sldId id="34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83" r:id="rId14"/>
    <p:sldId id="282" r:id="rId15"/>
    <p:sldId id="284" r:id="rId16"/>
    <p:sldId id="365" r:id="rId17"/>
    <p:sldId id="285" r:id="rId18"/>
    <p:sldId id="363" r:id="rId19"/>
    <p:sldId id="341" r:id="rId20"/>
    <p:sldId id="287" r:id="rId21"/>
    <p:sldId id="288" r:id="rId22"/>
    <p:sldId id="342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4" r:id="rId35"/>
    <p:sldId id="299" r:id="rId36"/>
    <p:sldId id="301" r:id="rId37"/>
    <p:sldId id="300" r:id="rId38"/>
    <p:sldId id="302" r:id="rId39"/>
    <p:sldId id="303" r:id="rId40"/>
    <p:sldId id="305" r:id="rId41"/>
    <p:sldId id="334" r:id="rId42"/>
    <p:sldId id="338" r:id="rId43"/>
    <p:sldId id="306" r:id="rId44"/>
    <p:sldId id="339" r:id="rId45"/>
    <p:sldId id="310" r:id="rId46"/>
    <p:sldId id="311" r:id="rId47"/>
    <p:sldId id="369" r:id="rId48"/>
    <p:sldId id="375" r:id="rId49"/>
    <p:sldId id="370" r:id="rId50"/>
    <p:sldId id="380" r:id="rId51"/>
    <p:sldId id="381" r:id="rId52"/>
    <p:sldId id="371" r:id="rId53"/>
    <p:sldId id="376" r:id="rId54"/>
    <p:sldId id="372" r:id="rId55"/>
    <p:sldId id="373" r:id="rId56"/>
    <p:sldId id="379" r:id="rId57"/>
    <p:sldId id="374" r:id="rId58"/>
    <p:sldId id="312" r:id="rId59"/>
    <p:sldId id="343" r:id="rId60"/>
    <p:sldId id="382" r:id="rId61"/>
    <p:sldId id="330" r:id="rId62"/>
    <p:sldId id="364" r:id="rId63"/>
    <p:sldId id="326" r:id="rId64"/>
    <p:sldId id="366" r:id="rId65"/>
    <p:sldId id="324" r:id="rId66"/>
    <p:sldId id="344" r:id="rId67"/>
    <p:sldId id="328" r:id="rId68"/>
    <p:sldId id="331" r:id="rId69"/>
    <p:sldId id="332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08" r:id="rId88"/>
    <p:sldId id="307" r:id="rId89"/>
    <p:sldId id="260" r:id="rId90"/>
    <p:sldId id="265" r:id="rId91"/>
    <p:sldId id="267" r:id="rId92"/>
    <p:sldId id="269" r:id="rId93"/>
    <p:sldId id="266" r:id="rId94"/>
    <p:sldId id="270" r:id="rId95"/>
    <p:sldId id="273" r:id="rId96"/>
    <p:sldId id="274" r:id="rId97"/>
    <p:sldId id="275" r:id="rId98"/>
    <p:sldId id="277" r:id="rId99"/>
    <p:sldId id="276" r:id="rId100"/>
    <p:sldId id="280" r:id="rId101"/>
    <p:sldId id="281" r:id="rId102"/>
    <p:sldId id="367" r:id="rId103"/>
    <p:sldId id="368" r:id="rId10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9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8/10/relationships/authors" Target="authors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9DA21-1B93-61CA-E27A-3701D2EF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0B47-ABC2-8B85-4437-D718DDC16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34DA7-3C8D-5DB1-6461-75799CB2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0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9115-5A33-2B88-0A2F-B07D13D5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09E57-A75D-225D-A54C-AD34869D8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1EE45-7C9B-E31F-1640-A2E05AF36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80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88B5-49DF-1F38-3B93-AA65F7BC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73EF0-4ACC-2B37-EAAB-A13A43CC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A4C2D-8CAF-8707-6F62-4F9270AB0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7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3F768-0C6B-3AAA-8DBD-D75F56D5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CC0E5-166B-4175-8055-61B9AFAC9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E7415-57A2-4702-62AD-66BE5A21A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EFC4-F207-1D91-9DEF-5176C157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A7A5A-5985-5164-26D4-36F61846D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61EF5-5496-9B13-016E-337DE954C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417802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CBD7-B4B4-B4B1-8386-7DFD7F7B9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86BDB-99C8-704C-0263-B02157CE8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BEC49-E015-976B-AC7A-330F24E7C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4016318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2025-C691-62D2-F761-15ACEB41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38744-18DB-389F-220C-536AD41C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E7536-C004-9CB1-2F8B-5EF9F721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3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terms defined slightly differently</a:t>
            </a:r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this set up we will look at our first analysis</a:t>
            </a:r>
          </a:p>
        </p:txBody>
      </p:sp>
    </p:spTree>
    <p:extLst>
      <p:ext uri="{BB962C8B-B14F-4D97-AF65-F5344CB8AC3E}">
        <p14:creationId xmlns:p14="http://schemas.microsoft.com/office/powerpoint/2010/main" val="161322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F873-988A-8D0C-ACC6-C7BA51A3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DD01-0E14-0EB1-99B8-FD8F0808D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B61CC-04BC-100B-3A3E-9BB6E046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statements does the assignment z = 1 reach?</a:t>
            </a:r>
          </a:p>
        </p:txBody>
      </p:sp>
    </p:spTree>
    <p:extLst>
      <p:ext uri="{BB962C8B-B14F-4D97-AF65-F5344CB8AC3E}">
        <p14:creationId xmlns:p14="http://schemas.microsoft.com/office/powerpoint/2010/main" val="341443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6F29F9-0B68-A923-F1F5-3E69F830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3E9160-B7B5-6BCF-4FE9-22F6BB143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Monotone Frameworks</a:t>
            </a:r>
          </a:p>
        </p:txBody>
      </p:sp>
    </p:spTree>
    <p:extLst>
      <p:ext uri="{BB962C8B-B14F-4D97-AF65-F5344CB8AC3E}">
        <p14:creationId xmlns:p14="http://schemas.microsoft.com/office/powerpoint/2010/main" val="35527941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CC520-F7D9-61D4-201A-BACFB7FD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 and LVA formalizations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7CA93-1B4C-75DF-2B77-23F320A8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1054949"/>
            <a:ext cx="5613643" cy="23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A6644-56EE-1D74-2E85-3F4D449B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84" y="1054949"/>
            <a:ext cx="4963595" cy="24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13B31-BA5A-3E04-02FA-F230C5DB74B0}"/>
              </a:ext>
            </a:extLst>
          </p:cNvPr>
          <p:cNvSpPr/>
          <p:nvPr/>
        </p:nvSpPr>
        <p:spPr>
          <a:xfrm>
            <a:off x="780146" y="2475048"/>
            <a:ext cx="1274432" cy="5351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16C6C-3FC3-DD03-626C-CA295DA124AC}"/>
              </a:ext>
            </a:extLst>
          </p:cNvPr>
          <p:cNvSpPr txBox="1"/>
          <p:nvPr/>
        </p:nvSpPr>
        <p:spPr>
          <a:xfrm>
            <a:off x="159257" y="3183904"/>
            <a:ext cx="713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assignment, comparison, operation is an “elementary block”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8D657-19AA-1185-13DB-D5BA68A33752}"/>
              </a:ext>
            </a:extLst>
          </p:cNvPr>
          <p:cNvSpPr/>
          <p:nvPr/>
        </p:nvSpPr>
        <p:spPr>
          <a:xfrm>
            <a:off x="1756635" y="2454814"/>
            <a:ext cx="399543" cy="3827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3F1-ECAB-92C0-475B-30005758763D}"/>
              </a:ext>
            </a:extLst>
          </p:cNvPr>
          <p:cNvSpPr txBox="1"/>
          <p:nvPr/>
        </p:nvSpPr>
        <p:spPr>
          <a:xfrm>
            <a:off x="424545" y="1988080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elementary block has a label</a:t>
            </a: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5" grpId="0" animBg="1"/>
      <p:bldP spid="5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Class of techniques that work well for particular analyses</a:t>
            </a:r>
          </a:p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62BD1-50B5-3D16-0AC4-6A3229C2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4-8DC5-332B-128E-411ECEBA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1011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5876-2B40-8C92-1AAE-F1D4ACA4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AFE6B-41C1-B725-3AC9-151B8F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4469C-B722-309F-B184-6C905025579F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0A3F2-8845-F1D3-C59C-1AC62C1FB3C6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CB16D-6F20-0D2B-C148-C379EC5E5540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D6BCC-E85D-5964-111C-9A78DB504C79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913F2-120D-50CB-204A-FFB44FAA40CC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5EDC-5587-09D4-8B20-571B5B83A6DB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773AD-62B2-9781-40A6-03D7690579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311C4-66B2-232E-C575-A424817D057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801CB-4E25-5BC6-B99D-6D4538D3C3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5F1A8-60AC-B320-AB28-C79569F04A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401A8-FFD9-B992-EEA8-C61747D5249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CD25F5-FD8F-73D0-AEE8-A294B7030CD9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EC7C0-BCD3-78EB-AE01-5A7CEF2C9EEC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34DC-5078-0CF3-DC07-22B6AA2758FB}"/>
              </a:ext>
            </a:extLst>
          </p:cNvPr>
          <p:cNvSpPr/>
          <p:nvPr/>
        </p:nvSpPr>
        <p:spPr>
          <a:xfrm>
            <a:off x="4921956" y="2104254"/>
            <a:ext cx="2359377" cy="7098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BF8CB-5B2A-1A03-F2CB-C9376EE53F7D}"/>
              </a:ext>
            </a:extLst>
          </p:cNvPr>
          <p:cNvSpPr txBox="1"/>
          <p:nvPr/>
        </p:nvSpPr>
        <p:spPr>
          <a:xfrm>
            <a:off x="702735" y="2103228"/>
            <a:ext cx="341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Which elementary blocks does z = 1 assignment reach?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126A-B55A-C358-D03A-EE31A884E84A}"/>
              </a:ext>
            </a:extLst>
          </p:cNvPr>
          <p:cNvSpPr txBox="1"/>
          <p:nvPr/>
        </p:nvSpPr>
        <p:spPr>
          <a:xfrm>
            <a:off x="678745" y="3559839"/>
            <a:ext cx="341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Question: why is it not all elementary blocks that are reachable from the label 2 block?</a:t>
            </a:r>
          </a:p>
        </p:txBody>
      </p:sp>
    </p:spTree>
    <p:extLst>
      <p:ext uri="{BB962C8B-B14F-4D97-AF65-F5344CB8AC3E}">
        <p14:creationId xmlns:p14="http://schemas.microsoft.com/office/powerpoint/2010/main" val="17111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each variable is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5461302" y="3244334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8756820" y="3569923"/>
            <a:ext cx="37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94C4E-CD3E-2CCE-8B71-80D9164894C0}"/>
              </a:ext>
            </a:extLst>
          </p:cNvPr>
          <p:cNvSpPr/>
          <p:nvPr/>
        </p:nvSpPr>
        <p:spPr>
          <a:xfrm>
            <a:off x="4605867" y="1580444"/>
            <a:ext cx="2765777" cy="530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  <a:p>
            <a:r>
              <a:rPr lang="en-US" dirty="0"/>
              <a:t>Express RDs at entry of an elementary block in relation to the RDs at the exit of the predecessor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8403C2-9530-85DE-91E3-147D24BEC813}"/>
              </a:ext>
            </a:extLst>
          </p:cNvPr>
          <p:cNvSpPr/>
          <p:nvPr/>
        </p:nvSpPr>
        <p:spPr>
          <a:xfrm>
            <a:off x="3454400" y="741047"/>
            <a:ext cx="654756" cy="4855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967-615A-8FBA-009B-589A357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C78A6-CD10-A32A-638E-B051722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13CB18-0FD4-AE5E-E2B6-6BC5A91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6F4B-52BA-C9F2-CC2C-6772B4FF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547C-29FD-A037-7CA3-1016DB0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42C-5B98-99BE-CD9D-3F706239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7FD47C-672C-3A74-0B50-74A14F9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79E8-A4C7-B4F4-0BD2-1421539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FEFEB9-A2B9-855F-E743-04BA241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CE1B6-B326-3642-1816-666FAF52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A160-D9A3-7D1D-9412-726E711D7C6D}"/>
              </a:ext>
            </a:extLst>
          </p:cNvPr>
          <p:cNvSpPr txBox="1"/>
          <p:nvPr/>
        </p:nvSpPr>
        <p:spPr>
          <a:xfrm>
            <a:off x="5983111" y="5027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Nielson, Flemming, Hanne R. Nielson, and Chris Hankin.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Principles of program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997839-C438-B630-99B1-02687D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61717-9A80-BE67-D281-BBE34F48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5FEC92-3764-99B3-9F3D-F9E29B3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42DDF-9748-DC06-F648-8969588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B47EE-1328-F7CF-6BE5-B6B29CC2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734F5-47B4-89EC-B94A-4CBD90C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BFC557-253A-6BB3-9D86-E3EBE9E1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24E1-851C-36DE-100A-E55DF29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63D0C-8D6F-1C57-E39B-78B56693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FCC2-6A11-0BD3-18F4-8FD37CE2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E4346D-EF0F-924A-490F-5643CF4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A66B4-8A6A-6AE7-72CE-2C23013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85F-E6D4-B6A4-7276-5350F499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708F-814A-1D4C-6165-3CD88C0A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B2025A-62A5-8BF9-970A-E778B3C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B28B-A5E2-F8AF-08BE-6E0CF85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B1018-F41E-278A-F953-FB06FBA1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89106-7C5F-6914-A43D-2CF94E6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40285155"/>
              </p:ext>
            </p:extLst>
          </p:nvPr>
        </p:nvGraphicFramePr>
        <p:xfrm>
          <a:off x="382588" y="784225"/>
          <a:ext cx="5632449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(y,5)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FF9D-308F-C2DB-E144-967B3DA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02138-91D5-9314-6BB6-39BBA84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A7F18B-6853-8300-F9F7-FAE6AF0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F5EBC-13C8-A0BA-C676-87AD330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9827" y="4716971"/>
            <a:ext cx="66880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new data flow facts can be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EA22-441D-CE46-17D5-D5E53B5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F0798-409B-1134-1996-EEB56F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P(Lab))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D755C5-D14B-E3EB-4837-848A68E4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DE26-B850-D124-7774-42C95C28D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2074841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8B5B9-2588-78E9-86BF-D2EA8402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papers per student</a:t>
            </a:r>
          </a:p>
          <a:p>
            <a:r>
              <a:rPr lang="en-US" dirty="0"/>
              <a:t>Please sign up for 4/24</a:t>
            </a:r>
          </a:p>
          <a:p>
            <a:r>
              <a:rPr lang="en-US" dirty="0"/>
              <a:t>Please meet with me for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4EF3A-BCCC-A21D-88A2-FBA923E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101960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3721A-8F39-7907-5E0D-235FFF08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Reaching definitions formalization</a:t>
            </a:r>
          </a:p>
          <a:p>
            <a:r>
              <a:rPr lang="en-US" dirty="0"/>
              <a:t>Live variable analysis</a:t>
            </a:r>
          </a:p>
          <a:p>
            <a:r>
              <a:rPr lang="en-US" dirty="0"/>
              <a:t>Pointer analysis</a:t>
            </a:r>
          </a:p>
          <a:p>
            <a:r>
              <a:rPr lang="en-US" dirty="0"/>
              <a:t>Mathematical intuition for fixed point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AF46F8-3C9E-3C7B-B961-2B9A9FD5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783FA7-19F9-BAF8-7D19-EA6D8D2AF822}"/>
              </a:ext>
            </a:extLst>
          </p:cNvPr>
          <p:cNvCxnSpPr/>
          <p:nvPr/>
        </p:nvCxnSpPr>
        <p:spPr>
          <a:xfrm>
            <a:off x="0" y="282526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8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84B28-E785-5FF2-3211-C12D67EB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A2984-1272-F0DC-9E5B-AEDAA3B5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RD analysis for specific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E1740-4555-4D8C-11AF-77FF484A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79" y="770678"/>
            <a:ext cx="2980774" cy="2824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E3C14-2C78-5BA5-0368-729E2431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79" y="3773056"/>
            <a:ext cx="3156618" cy="2151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C15634-6359-C91E-F93F-DE3EBEE5A7B0}"/>
              </a:ext>
            </a:extLst>
          </p:cNvPr>
          <p:cNvSpPr/>
          <p:nvPr/>
        </p:nvSpPr>
        <p:spPr>
          <a:xfrm>
            <a:off x="3083244" y="147273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72D05-2B6B-1914-FE9B-FDAC55770C23}"/>
              </a:ext>
            </a:extLst>
          </p:cNvPr>
          <p:cNvSpPr/>
          <p:nvPr/>
        </p:nvSpPr>
        <p:spPr>
          <a:xfrm>
            <a:off x="3083243" y="228844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E3400-581A-E8D4-5E66-02BB451E4A4F}"/>
              </a:ext>
            </a:extLst>
          </p:cNvPr>
          <p:cNvSpPr/>
          <p:nvPr/>
        </p:nvSpPr>
        <p:spPr>
          <a:xfrm>
            <a:off x="3083244" y="310962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D636A-01D2-49E9-230B-6EE536A4AA7E}"/>
              </a:ext>
            </a:extLst>
          </p:cNvPr>
          <p:cNvSpPr/>
          <p:nvPr/>
        </p:nvSpPr>
        <p:spPr>
          <a:xfrm>
            <a:off x="3083243" y="401321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1FCEC-6E1E-09A1-2C51-9D18B623F107}"/>
              </a:ext>
            </a:extLst>
          </p:cNvPr>
          <p:cNvSpPr/>
          <p:nvPr/>
        </p:nvSpPr>
        <p:spPr>
          <a:xfrm>
            <a:off x="3083243" y="483165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B9B54-0054-2EC2-8DC6-99B8681E1693}"/>
              </a:ext>
            </a:extLst>
          </p:cNvPr>
          <p:cNvSpPr/>
          <p:nvPr/>
        </p:nvSpPr>
        <p:spPr>
          <a:xfrm>
            <a:off x="5465199" y="3105001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544BFA-A312-504D-8606-DED51D42F5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071021" y="2029828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EFC636-4286-E615-7115-61E3E0E2365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071021" y="2845542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316969-553D-1F22-4E7F-A8E9C85D9C3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071021" y="3666716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3958C-B9C3-0300-2EE0-4FD43D857E3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71021" y="4570306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14C9F-F9BB-02F0-13E0-2B9355B4743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8799" y="3383549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7D4289-D7B1-2FC1-24C1-38BE0D1BDF18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3083242" y="3388168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5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5E8AF-4F16-7883-3F25-3A81B3FD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E1A3FE-59B6-C038-E015-C50ADFFE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986EE-DD73-9295-192D-7431F960A830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2405608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FA892-030D-F29E-2A25-1BB9DBC2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3B91C-A296-565F-C424-083B01F5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  <a:br>
              <a:rPr lang="en-US" dirty="0"/>
            </a:b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C0727B-1C27-8804-0451-1672256E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B0DE-1E6A-DA70-BEF3-5E69FAC09F44}"/>
              </a:ext>
            </a:extLst>
          </p:cNvPr>
          <p:cNvSpPr txBox="1"/>
          <p:nvPr/>
        </p:nvSpPr>
        <p:spPr>
          <a:xfrm>
            <a:off x="0" y="1585820"/>
            <a:ext cx="124616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(if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[b]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then </a:t>
            </a:r>
            <a:r>
              <a:rPr lang="en-US" sz="2200" b="1" dirty="0"/>
              <a:t>(if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[c]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then ([x = a]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 else ([x = b]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 )</a:t>
            </a:r>
            <a:r>
              <a:rPr lang="en-US" sz="22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else </a:t>
            </a:r>
            <a:r>
              <a:rPr lang="en-US" sz="2200" b="1" dirty="0"/>
              <a:t>(if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[d]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then ([x = c]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 else ([x = d]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))) [y=0]</a:t>
            </a:r>
            <a:endParaRPr lang="en-US" sz="22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6C540D-3D99-00FF-F783-EC1DA92351EA}"/>
              </a:ext>
            </a:extLst>
          </p:cNvPr>
          <p:cNvGrpSpPr/>
          <p:nvPr/>
        </p:nvGrpSpPr>
        <p:grpSpPr>
          <a:xfrm>
            <a:off x="3767345" y="2088186"/>
            <a:ext cx="3537760" cy="3575750"/>
            <a:chOff x="3767345" y="2088186"/>
            <a:chExt cx="3537760" cy="3575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10B446-0123-8C21-B495-D1DE900E5BE5}"/>
                </a:ext>
              </a:extLst>
            </p:cNvPr>
            <p:cNvSpPr/>
            <p:nvPr/>
          </p:nvSpPr>
          <p:spPr>
            <a:xfrm>
              <a:off x="4798432" y="2088186"/>
              <a:ext cx="1432383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B9B942-212B-CF03-5C07-73FF74618329}"/>
                </a:ext>
              </a:extLst>
            </p:cNvPr>
            <p:cNvSpPr/>
            <p:nvPr/>
          </p:nvSpPr>
          <p:spPr>
            <a:xfrm>
              <a:off x="4798433" y="2650381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sz="1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38558B-D210-590E-167D-2C9368E00E55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514624" y="2479942"/>
              <a:ext cx="1" cy="1704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06F461-CE45-96D3-996A-5C010CCC4190}"/>
                </a:ext>
              </a:extLst>
            </p:cNvPr>
            <p:cNvSpPr/>
            <p:nvPr/>
          </p:nvSpPr>
          <p:spPr>
            <a:xfrm>
              <a:off x="3767345" y="3249009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[x=a]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3</a:t>
              </a:r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B30F8-A1CD-646C-22E0-F9DE95009866}"/>
                </a:ext>
              </a:extLst>
            </p:cNvPr>
            <p:cNvSpPr/>
            <p:nvPr/>
          </p:nvSpPr>
          <p:spPr>
            <a:xfrm>
              <a:off x="5866860" y="3236006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8D107-C3D4-2271-9A9D-9F53D0C0B444}"/>
                </a:ext>
              </a:extLst>
            </p:cNvPr>
            <p:cNvSpPr/>
            <p:nvPr/>
          </p:nvSpPr>
          <p:spPr>
            <a:xfrm>
              <a:off x="4841633" y="3882683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[d]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en-US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1A3358-873B-F885-51AF-4DDF0826D168}"/>
                </a:ext>
              </a:extLst>
            </p:cNvPr>
            <p:cNvSpPr/>
            <p:nvPr/>
          </p:nvSpPr>
          <p:spPr>
            <a:xfrm>
              <a:off x="3767345" y="4524927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003C24-C088-39F6-6582-0102C26FFE82}"/>
                </a:ext>
              </a:extLst>
            </p:cNvPr>
            <p:cNvSpPr/>
            <p:nvPr/>
          </p:nvSpPr>
          <p:spPr>
            <a:xfrm>
              <a:off x="5872721" y="457622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[x=d]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</a:t>
              </a:r>
              <a:endParaRPr lang="en-US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E18117-BD3E-B882-5A1F-C1BF3EEC7EBF}"/>
                </a:ext>
              </a:extLst>
            </p:cNvPr>
            <p:cNvSpPr/>
            <p:nvPr/>
          </p:nvSpPr>
          <p:spPr>
            <a:xfrm>
              <a:off x="4841633" y="527218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</a:t>
              </a:r>
              <a:r>
                <a:rPr lang="en-US" sz="2400" b="1" dirty="0">
                  <a:solidFill>
                    <a:srgbClr val="022850"/>
                  </a:solidFill>
                  <a:latin typeface="Calibri" panose="020F0502020204030204" pitchFamily="34" charset="0"/>
                </a:rPr>
                <a:t>y=0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8</a:t>
              </a:r>
              <a:endParaRPr lang="en-US" sz="14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04F345-46D6-ADA8-DD26-536CB4BFD919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483537" y="3042137"/>
              <a:ext cx="1031088" cy="20687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96C543B-0DD2-3682-79AC-F4F505F92878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5514625" y="3042137"/>
              <a:ext cx="1068427" cy="19386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F9A922-DE71-54F2-C03A-9F13336A8D6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4483537" y="3640765"/>
              <a:ext cx="1074288" cy="2419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F78C2C-301C-0183-8D81-42A7297F41F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557825" y="3627762"/>
              <a:ext cx="1025227" cy="25492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17BE05-7252-5846-B027-08D9807BAA65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4483537" y="4274439"/>
              <a:ext cx="1074288" cy="2504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141A42-F3B9-C580-1785-306A06C3A400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5557825" y="4274439"/>
              <a:ext cx="1031088" cy="30178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5F7BA5-DAFF-24A1-0D35-7CE406DB2242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483537" y="4916683"/>
              <a:ext cx="1074288" cy="35549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05D8A3D-E403-E61F-6684-7BE758C86DAE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557825" y="4967976"/>
              <a:ext cx="1031088" cy="3042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18F4DF-CFC9-EFEF-47CB-AAD339BED30E}"/>
              </a:ext>
            </a:extLst>
          </p:cNvPr>
          <p:cNvSpPr/>
          <p:nvPr/>
        </p:nvSpPr>
        <p:spPr>
          <a:xfrm>
            <a:off x="1543538" y="1585820"/>
            <a:ext cx="4687277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5AF01D-D8CC-1AF5-E1D1-A45ACA310653}"/>
              </a:ext>
            </a:extLst>
          </p:cNvPr>
          <p:cNvSpPr/>
          <p:nvPr/>
        </p:nvSpPr>
        <p:spPr>
          <a:xfrm>
            <a:off x="6730896" y="1585819"/>
            <a:ext cx="481633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5BD3CA-17B8-A5B0-02DF-91F39162913C}"/>
              </a:ext>
            </a:extLst>
          </p:cNvPr>
          <p:cNvSpPr/>
          <p:nvPr/>
        </p:nvSpPr>
        <p:spPr>
          <a:xfrm>
            <a:off x="3052938" y="1619933"/>
            <a:ext cx="1093790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05BEC5-D51D-3DD7-D88B-3DE358BC77C8}"/>
              </a:ext>
            </a:extLst>
          </p:cNvPr>
          <p:cNvSpPr/>
          <p:nvPr/>
        </p:nvSpPr>
        <p:spPr>
          <a:xfrm>
            <a:off x="4891917" y="1597101"/>
            <a:ext cx="1187274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E3F196-948A-B74D-8055-E3E779BDCE3D}"/>
              </a:ext>
            </a:extLst>
          </p:cNvPr>
          <p:cNvSpPr/>
          <p:nvPr/>
        </p:nvSpPr>
        <p:spPr>
          <a:xfrm>
            <a:off x="8299632" y="1580861"/>
            <a:ext cx="1187274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2DBF25-5323-B720-DA67-4B6C9EEF0CF2}"/>
              </a:ext>
            </a:extLst>
          </p:cNvPr>
          <p:cNvSpPr/>
          <p:nvPr/>
        </p:nvSpPr>
        <p:spPr>
          <a:xfrm>
            <a:off x="10160363" y="1597100"/>
            <a:ext cx="1187274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9348-A7CB-11F3-43FA-5156DCCB9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DDD3F-DA3F-A91F-255F-290DC88F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91BE23-8A16-3E98-49B0-46E1ED33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Blocks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972774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393A-5775-0B84-3AA6-924D78263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11413-F629-90D2-165F-5D5E74A7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P(Lab))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7CFA8-FC57-9F81-0858-95AFEEC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init</a:t>
            </a:r>
            <a:r>
              <a:rPr lang="en-US" dirty="0"/>
              <a:t> and </a:t>
            </a:r>
            <a:r>
              <a:rPr lang="en-US" b="1" i="1" dirty="0"/>
              <a:t>final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448801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29493-021E-8267-1097-72FD277A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3828B-D4AC-5441-6235-0DF28AD3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r>
              <a:rPr lang="en-US" dirty="0"/>
              <a:t>Label-pair indicating a control flow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lang="en-US" baseline="-25000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lang="en-US" baseline="-25000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9F368-787C-BF05-267D-55CA6E6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flow </a:t>
            </a:r>
            <a:r>
              <a:rPr lang="en-US" dirty="0"/>
              <a:t>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9295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0276-DBF2-DCD3-2ABE-AE995359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18DA5-E672-8AD9-3E99-0E1C7A07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flow </a:t>
            </a:r>
            <a:r>
              <a:rPr lang="en-US" dirty="0"/>
              <a:t>function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DEB84-CC8F-3D67-D747-15EC7F2094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flow(S) = {(1,2), (2, 3), (2,4), (3,5), (4,5), (5,6), (5,7), (6,7), (7,8)} 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6D382A-6C31-D442-627A-DCBFCAEB57AA}"/>
              </a:ext>
            </a:extLst>
          </p:cNvPr>
          <p:cNvGrpSpPr/>
          <p:nvPr/>
        </p:nvGrpSpPr>
        <p:grpSpPr>
          <a:xfrm>
            <a:off x="4302369" y="4917838"/>
            <a:ext cx="7889631" cy="709673"/>
            <a:chOff x="4137706" y="4999996"/>
            <a:chExt cx="7889631" cy="709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F7DB2B-8030-DB90-9300-D9E002A8C010}"/>
                </a:ext>
              </a:extLst>
            </p:cNvPr>
            <p:cNvSpPr txBox="1"/>
            <p:nvPr/>
          </p:nvSpPr>
          <p:spPr>
            <a:xfrm>
              <a:off x="4137706" y="5354171"/>
              <a:ext cx="78896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[b]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</a:t>
              </a:r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[c]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([x = a]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else ([x = b]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)</a:t>
              </a:r>
              <a:r>
                <a:rPr lang="en-US" sz="14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else </a:t>
              </a:r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[d]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([x = c]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else ([x = d]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))) [y=0]</a:t>
              </a:r>
              <a:endParaRPr lang="en-US" sz="1400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98C6AA-C643-9735-9FAD-B83E293A8747}"/>
                </a:ext>
              </a:extLst>
            </p:cNvPr>
            <p:cNvSpPr/>
            <p:nvPr/>
          </p:nvSpPr>
          <p:spPr>
            <a:xfrm>
              <a:off x="5142523" y="5367175"/>
              <a:ext cx="2939999" cy="34249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7F3FD3-0153-0AF8-590E-2D340CE98382}"/>
                </a:ext>
              </a:extLst>
            </p:cNvPr>
            <p:cNvSpPr/>
            <p:nvPr/>
          </p:nvSpPr>
          <p:spPr>
            <a:xfrm>
              <a:off x="8476224" y="5343363"/>
              <a:ext cx="2939999" cy="34249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BC02C6-A7C1-4EB2-C927-F01BB1238244}"/>
                </a:ext>
              </a:extLst>
            </p:cNvPr>
            <p:cNvSpPr txBox="1"/>
            <p:nvPr/>
          </p:nvSpPr>
          <p:spPr>
            <a:xfrm>
              <a:off x="6241986" y="499999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749777-D0AE-A54D-51C1-1793324FE04C}"/>
                </a:ext>
              </a:extLst>
            </p:cNvPr>
            <p:cNvSpPr txBox="1"/>
            <p:nvPr/>
          </p:nvSpPr>
          <p:spPr>
            <a:xfrm>
              <a:off x="9728794" y="499999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/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E3ED51-7301-F115-1A52-FD10D851904B}"/>
              </a:ext>
            </a:extLst>
          </p:cNvPr>
          <p:cNvGrpSpPr/>
          <p:nvPr/>
        </p:nvGrpSpPr>
        <p:grpSpPr>
          <a:xfrm>
            <a:off x="7729745" y="1019182"/>
            <a:ext cx="3537760" cy="3575750"/>
            <a:chOff x="3767345" y="2088186"/>
            <a:chExt cx="3537760" cy="357575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605265-BBA5-0A8F-527E-BFD548AE118E}"/>
                </a:ext>
              </a:extLst>
            </p:cNvPr>
            <p:cNvSpPr/>
            <p:nvPr/>
          </p:nvSpPr>
          <p:spPr>
            <a:xfrm>
              <a:off x="4798432" y="2088186"/>
              <a:ext cx="1432383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33BD73-D1D7-AC44-3FA5-29D197626C9D}"/>
                </a:ext>
              </a:extLst>
            </p:cNvPr>
            <p:cNvSpPr/>
            <p:nvPr/>
          </p:nvSpPr>
          <p:spPr>
            <a:xfrm>
              <a:off x="4798433" y="2650381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sz="1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6792C3-D2C0-AC1D-E63A-0EEDF4260737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5514624" y="2479942"/>
              <a:ext cx="1" cy="1704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0D083D-9C61-8FB1-0BA9-9682898022C4}"/>
                </a:ext>
              </a:extLst>
            </p:cNvPr>
            <p:cNvSpPr/>
            <p:nvPr/>
          </p:nvSpPr>
          <p:spPr>
            <a:xfrm>
              <a:off x="3767345" y="3249009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[x=a]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3</a:t>
              </a:r>
              <a:endParaRPr lang="en-US" sz="1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F0D0E2-DA67-4CBB-80D1-466E63AD21AA}"/>
                </a:ext>
              </a:extLst>
            </p:cNvPr>
            <p:cNvSpPr/>
            <p:nvPr/>
          </p:nvSpPr>
          <p:spPr>
            <a:xfrm>
              <a:off x="5866860" y="3236006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sz="1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636D2A-97CE-C009-27EF-6CC52EB170C6}"/>
                </a:ext>
              </a:extLst>
            </p:cNvPr>
            <p:cNvSpPr/>
            <p:nvPr/>
          </p:nvSpPr>
          <p:spPr>
            <a:xfrm>
              <a:off x="4841633" y="3882683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[d]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en-US" sz="14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502257-105F-9D50-C659-E054FD11B950}"/>
                </a:ext>
              </a:extLst>
            </p:cNvPr>
            <p:cNvSpPr/>
            <p:nvPr/>
          </p:nvSpPr>
          <p:spPr>
            <a:xfrm>
              <a:off x="3767345" y="4524927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D79160-77CD-0623-6BE8-1BC03A24341F}"/>
                </a:ext>
              </a:extLst>
            </p:cNvPr>
            <p:cNvSpPr/>
            <p:nvPr/>
          </p:nvSpPr>
          <p:spPr>
            <a:xfrm>
              <a:off x="5872721" y="457622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[x=d]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</a:t>
              </a:r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1C4902-A5DB-D93A-14D5-B74D8D85B3E2}"/>
                </a:ext>
              </a:extLst>
            </p:cNvPr>
            <p:cNvSpPr/>
            <p:nvPr/>
          </p:nvSpPr>
          <p:spPr>
            <a:xfrm>
              <a:off x="4841633" y="527218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</a:t>
              </a:r>
              <a:r>
                <a:rPr lang="en-US" sz="2400" b="1" dirty="0">
                  <a:solidFill>
                    <a:srgbClr val="022850"/>
                  </a:solidFill>
                  <a:latin typeface="Calibri" panose="020F0502020204030204" pitchFamily="34" charset="0"/>
                </a:rPr>
                <a:t>y=0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8</a:t>
              </a:r>
              <a:endParaRPr lang="en-US" sz="1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E39E68-1ED9-DD1E-F0DB-0651D01DF1E2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 flipH="1">
              <a:off x="4483537" y="3042137"/>
              <a:ext cx="1031088" cy="20687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3598103-14FF-7A74-B78B-79FF0808FDAE}"/>
                </a:ext>
              </a:extLst>
            </p:cNvPr>
            <p:cNvCxnSpPr>
              <a:cxnSpLocks/>
              <a:stCxn id="30" idx="2"/>
              <a:endCxn id="33" idx="0"/>
            </p:cNvCxnSpPr>
            <p:nvPr/>
          </p:nvCxnSpPr>
          <p:spPr>
            <a:xfrm>
              <a:off x="5514625" y="3042137"/>
              <a:ext cx="1068427" cy="19386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BF5455-4770-5F10-3EC6-F874876C1BA7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4483537" y="3640765"/>
              <a:ext cx="1074288" cy="2419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4E927B5-E4E6-209F-7EE8-F0D601E02C00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5557825" y="3627762"/>
              <a:ext cx="1025227" cy="25492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7D2B36-F5D8-77DC-2C76-6AA49E82505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4483537" y="4274439"/>
              <a:ext cx="1074288" cy="2504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80F816-DCA5-25D9-753F-2D8B308275B7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5557825" y="4274439"/>
              <a:ext cx="1031088" cy="30178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6671E4-E8AB-DD8B-2C4E-69897FE7CB9E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4483537" y="4916683"/>
              <a:ext cx="1074288" cy="35549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E9FDAD-388E-1909-20AF-019BBB9B02DD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5557825" y="4967976"/>
              <a:ext cx="1031088" cy="3042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338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56883-652F-0A34-6D59-36369066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9D92-B327-56C5-D426-98C150C8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</a:p>
          <a:p>
            <a:r>
              <a:rPr lang="en-US" dirty="0"/>
              <a:t>flow(S) = {(1,2), (2, 3), (2,4), (3,5), (4,5), (5,6), (5,7), (6,7), (7,8)}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{(2,1), (3,2), (4,2), (5,3), (4,5), (6,5), (7,5), (7,6), (8,7)}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E9522-8C7C-AE28-C3E3-9DB16B4A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flow function</a:t>
            </a:r>
          </a:p>
        </p:txBody>
      </p:sp>
    </p:spTree>
    <p:extLst>
      <p:ext uri="{BB962C8B-B14F-4D97-AF65-F5344CB8AC3E}">
        <p14:creationId xmlns:p14="http://schemas.microsoft.com/office/powerpoint/2010/main" val="1082459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</a:t>
            </a: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, ℓ)}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5566917" y="1773747"/>
            <a:ext cx="66250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</a:t>
            </a:r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definitions of x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at that program point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3},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E34C-2E44-CAA4-53C0-8624BF9D1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E2A719-5C7A-4B13-6C44-966B145B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23513-C06F-01BC-62F7-17B1084F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5C98B7-ACEE-8F76-19CE-151F2BA60B3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178282600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kill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gen(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{(y,?), (y,1), (y,5), (y,6)}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{(y,1)}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{(z,?), (z,2), (z,4)}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{(z,2)}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{(z,?), (z,2), (z,4)}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 4)}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{(y,?), (y,1), (y,5), (y,6)}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 5)}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{(y,?), (y,1), (y,5), (y,6)}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{(y,6)}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2CD0113-A4A9-9EC2-A365-1A0F9AD6B2E8}"/>
              </a:ext>
            </a:extLst>
          </p:cNvPr>
          <p:cNvSpPr/>
          <p:nvPr/>
        </p:nvSpPr>
        <p:spPr>
          <a:xfrm>
            <a:off x="6832383" y="1824425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7ADF9-8C68-8D1E-1A36-48E7FBD973A3}"/>
              </a:ext>
            </a:extLst>
          </p:cNvPr>
          <p:cNvSpPr/>
          <p:nvPr/>
        </p:nvSpPr>
        <p:spPr>
          <a:xfrm>
            <a:off x="6832382" y="2640139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AB84B-1088-3ACE-05C7-58EEE0F2113B}"/>
              </a:ext>
            </a:extLst>
          </p:cNvPr>
          <p:cNvSpPr/>
          <p:nvPr/>
        </p:nvSpPr>
        <p:spPr>
          <a:xfrm>
            <a:off x="6832383" y="346131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7D1D61-6C25-0845-603C-39DBF8A56691}"/>
              </a:ext>
            </a:extLst>
          </p:cNvPr>
          <p:cNvSpPr/>
          <p:nvPr/>
        </p:nvSpPr>
        <p:spPr>
          <a:xfrm>
            <a:off x="6832382" y="436490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0359E-097F-854B-EC99-AC342DF543B6}"/>
              </a:ext>
            </a:extLst>
          </p:cNvPr>
          <p:cNvSpPr/>
          <p:nvPr/>
        </p:nvSpPr>
        <p:spPr>
          <a:xfrm>
            <a:off x="6832382" y="518334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0866C-7DA2-7A84-6D13-99D578F8A7F8}"/>
              </a:ext>
            </a:extLst>
          </p:cNvPr>
          <p:cNvSpPr/>
          <p:nvPr/>
        </p:nvSpPr>
        <p:spPr>
          <a:xfrm>
            <a:off x="9214338" y="345669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1A28F5-71D2-342E-BE85-0B7FDB4045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820160" y="2381521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1A00B5-3CFD-EBB4-C0C0-A11FABB61ED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20160" y="3197235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95A2CF-213D-6FE0-A61A-A984207E4FC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820160" y="4018409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DCED76-26F2-80B1-C086-13B27E227E0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820160" y="4921999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DB9AF-76FF-4C10-D98A-62B2D51EF39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8807938" y="3735242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5DC8B3-BD80-3C79-D70B-32501135993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6832381" y="3739861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012CCA-77E8-2C13-7BC0-89538D87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936" y="563048"/>
            <a:ext cx="2654476" cy="21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8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975-1653-4A74-3B1D-0CA9CEB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93004-55AA-54D3-2319-E92849E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EA65D0-00BE-F439-4C16-AB1287C1FE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24CB6D82-2BED-BC97-72DE-6D5A62C60244}"/>
              </a:ext>
            </a:extLst>
          </p:cNvPr>
          <p:cNvSpPr txBox="1">
            <a:spLocks/>
          </p:cNvSpPr>
          <p:nvPr/>
        </p:nvSpPr>
        <p:spPr bwMode="auto">
          <a:xfrm>
            <a:off x="60154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RD</a:t>
            </a:r>
            <a:r>
              <a:rPr lang="en-US" baseline="-25000"/>
              <a:t>entry</a:t>
            </a:r>
            <a:r>
              <a:rPr lang="en-US"/>
              <a:t>(2) = RD</a:t>
            </a:r>
            <a:r>
              <a:rPr lang="en-US" baseline="-25000"/>
              <a:t>exit</a:t>
            </a:r>
            <a:r>
              <a:rPr lang="en-US"/>
              <a:t>(1)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(3) = RD</a:t>
            </a:r>
            <a:r>
              <a:rPr lang="en-US" baseline="-25000"/>
              <a:t>exit </a:t>
            </a:r>
            <a:r>
              <a:rPr lang="en-US"/>
              <a:t>(2) U</a:t>
            </a:r>
            <a:r>
              <a:rPr lang="pt-BR"/>
              <a:t> </a:t>
            </a:r>
            <a:r>
              <a:rPr lang="en-US"/>
              <a:t>RD</a:t>
            </a:r>
            <a:r>
              <a:rPr lang="en-US" baseline="-25000"/>
              <a:t>exit </a:t>
            </a:r>
            <a:r>
              <a:rPr lang="en-US"/>
              <a:t>(5)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(4) = RD</a:t>
            </a:r>
            <a:r>
              <a:rPr lang="en-US" baseline="-25000"/>
              <a:t>exit </a:t>
            </a:r>
            <a:r>
              <a:rPr lang="en-US"/>
              <a:t>(3)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(5) = RD</a:t>
            </a:r>
            <a:r>
              <a:rPr lang="en-US" baseline="-25000"/>
              <a:t>exit </a:t>
            </a:r>
            <a:r>
              <a:rPr lang="en-US"/>
              <a:t>(4)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(6) = RD</a:t>
            </a:r>
            <a:r>
              <a:rPr lang="en-US" baseline="-25000"/>
              <a:t>exit </a:t>
            </a:r>
            <a:r>
              <a:rPr lang="en-US"/>
              <a:t>(3)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80CD4-CDD4-AEFD-D303-33AF5C88F90E}"/>
              </a:ext>
            </a:extLst>
          </p:cNvPr>
          <p:cNvSpPr/>
          <p:nvPr/>
        </p:nvSpPr>
        <p:spPr>
          <a:xfrm>
            <a:off x="6015487" y="4348979"/>
            <a:ext cx="4774496" cy="46920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equations as earlier!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CE592E-E1B9-5823-8918-1C45B9771BE2}"/>
              </a:ext>
            </a:extLst>
          </p:cNvPr>
          <p:cNvSpPr/>
          <p:nvPr/>
        </p:nvSpPr>
        <p:spPr>
          <a:xfrm>
            <a:off x="6015487" y="4906911"/>
            <a:ext cx="4774496" cy="46920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Solving left as an exercise…</a:t>
            </a:r>
          </a:p>
        </p:txBody>
      </p:sp>
    </p:spTree>
    <p:extLst>
      <p:ext uri="{BB962C8B-B14F-4D97-AF65-F5344CB8AC3E}">
        <p14:creationId xmlns:p14="http://schemas.microsoft.com/office/powerpoint/2010/main" val="1681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0606-4C6F-4B88-7015-698DA887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1CC2-8B4C-3AC3-83C5-1FDF9EC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194B-D1CF-A89A-BC9B-DEF45D184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572816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 </a:t>
            </a:r>
          </a:p>
          <a:p>
            <a:r>
              <a:rPr lang="en-US" dirty="0"/>
              <a:t>LVA computes, for each program point, which variables may be live at the exit from the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</a:t>
            </a:r>
            <a:r>
              <a:rPr lang="en-US" b="1" i="1" dirty="0"/>
              <a:t>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884940" y="3198167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884939" y="4288415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ℓ)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286829" y="1392554"/>
            <a:ext cx="58239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we’re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54E1E-DE2F-41E6-CD5B-4132CCC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9BFD-B455-B5BE-A861-0194352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7482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3925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2388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46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9124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6207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9714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332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9980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9231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6451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753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11101</TotalTime>
  <Words>9704</Words>
  <Application>Microsoft Office PowerPoint</Application>
  <PresentationFormat>Widescreen</PresentationFormat>
  <Paragraphs>1258</Paragraphs>
  <Slides>103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Recap: what is this course about?</vt:lpstr>
      <vt:lpstr>Program analysis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PowerPoint Presentation</vt:lpstr>
      <vt:lpstr>Reaching definitions analysis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Fixed point</vt:lpstr>
      <vt:lpstr>PowerPoint Presentation</vt:lpstr>
      <vt:lpstr>A few more definitions</vt:lpstr>
      <vt:lpstr>A few more definitions</vt:lpstr>
      <vt:lpstr>A few more definitions</vt:lpstr>
      <vt:lpstr>A few more definitions</vt:lpstr>
      <vt:lpstr>PowerPoint Presentation</vt:lpstr>
      <vt:lpstr>Announcements</vt:lpstr>
      <vt:lpstr>Agenda</vt:lpstr>
      <vt:lpstr>Recap: RD analysis for specific program</vt:lpstr>
      <vt:lpstr>PowerPoint Presentation</vt:lpstr>
      <vt:lpstr>Statements</vt:lpstr>
      <vt:lpstr>Blocks function</vt:lpstr>
      <vt:lpstr>init and final functions</vt:lpstr>
      <vt:lpstr>flow function</vt:lpstr>
      <vt:lpstr>flow function</vt:lpstr>
      <vt:lpstr>Reverse flow function</vt:lpstr>
      <vt:lpstr>Reaching definitions: final formalization</vt:lpstr>
      <vt:lpstr>Reaching definitions: final formalization</vt:lpstr>
      <vt:lpstr>Kill and gen functions</vt:lpstr>
      <vt:lpstr>Reaching definitions: final formalization</vt:lpstr>
      <vt:lpstr>Reaching definitions: final formalization</vt:lpstr>
      <vt:lpstr>Reaching definitions uses</vt:lpstr>
      <vt:lpstr>PowerPoint Presentation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  <vt:lpstr>PowerPoint Presentation</vt:lpstr>
      <vt:lpstr>RD and LVA formalizations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1369</cp:revision>
  <dcterms:created xsi:type="dcterms:W3CDTF">2019-06-30T03:25:06Z</dcterms:created>
  <dcterms:modified xsi:type="dcterms:W3CDTF">2025-04-15T19:26:24Z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