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428" r:id="rId4"/>
    <p:sldId id="429" r:id="rId5"/>
    <p:sldId id="430" r:id="rId6"/>
    <p:sldId id="444" r:id="rId7"/>
    <p:sldId id="445" r:id="rId8"/>
    <p:sldId id="446" r:id="rId9"/>
    <p:sldId id="447" r:id="rId10"/>
    <p:sldId id="448" r:id="rId11"/>
    <p:sldId id="437" r:id="rId12"/>
    <p:sldId id="438" r:id="rId13"/>
    <p:sldId id="439" r:id="rId14"/>
    <p:sldId id="440" r:id="rId15"/>
    <p:sldId id="441" r:id="rId16"/>
    <p:sldId id="442" r:id="rId17"/>
    <p:sldId id="450" r:id="rId18"/>
    <p:sldId id="443" r:id="rId19"/>
    <p:sldId id="449" r:id="rId20"/>
    <p:sldId id="451" r:id="rId21"/>
    <p:sldId id="452" r:id="rId22"/>
    <p:sldId id="453" r:id="rId23"/>
    <p:sldId id="454" r:id="rId24"/>
    <p:sldId id="455" r:id="rId25"/>
    <p:sldId id="456" r:id="rId26"/>
    <p:sldId id="457" r:id="rId27"/>
    <p:sldId id="458" r:id="rId28"/>
    <p:sldId id="459" r:id="rId29"/>
    <p:sldId id="460" r:id="rId30"/>
    <p:sldId id="461" r:id="rId31"/>
    <p:sldId id="462" r:id="rId32"/>
    <p:sldId id="463" r:id="rId33"/>
    <p:sldId id="464" r:id="rId34"/>
    <p:sldId id="465" r:id="rId35"/>
    <p:sldId id="466" r:id="rId36"/>
    <p:sldId id="475" r:id="rId37"/>
    <p:sldId id="476" r:id="rId38"/>
    <p:sldId id="477" r:id="rId39"/>
    <p:sldId id="478" r:id="rId40"/>
    <p:sldId id="481" r:id="rId41"/>
    <p:sldId id="470" r:id="rId42"/>
    <p:sldId id="471" r:id="rId43"/>
    <p:sldId id="479" r:id="rId44"/>
    <p:sldId id="480" r:id="rId45"/>
    <p:sldId id="482" r:id="rId46"/>
    <p:sldId id="488" r:id="rId47"/>
    <p:sldId id="489" r:id="rId48"/>
    <p:sldId id="490" r:id="rId49"/>
    <p:sldId id="491" r:id="rId50"/>
    <p:sldId id="493" r:id="rId51"/>
    <p:sldId id="483" r:id="rId52"/>
    <p:sldId id="484" r:id="rId53"/>
    <p:sldId id="485" r:id="rId54"/>
    <p:sldId id="486" r:id="rId55"/>
    <p:sldId id="492" r:id="rId56"/>
    <p:sldId id="487" r:id="rId57"/>
    <p:sldId id="432" r:id="rId58"/>
    <p:sldId id="433" r:id="rId59"/>
    <p:sldId id="434" r:id="rId60"/>
    <p:sldId id="435" r:id="rId61"/>
    <p:sldId id="436" r:id="rId62"/>
    <p:sldId id="431" r:id="rId6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Majority of pointer analysis frameworks adopt the constraint based formulation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though, both </a:t>
            </a:r>
          </a:p>
        </p:txBody>
      </p:sp>
    </p:spTree>
    <p:extLst>
      <p:ext uri="{BB962C8B-B14F-4D97-AF65-F5344CB8AC3E}">
        <p14:creationId xmlns:p14="http://schemas.microsoft.com/office/powerpoint/2010/main" val="296498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Pointer analysis slightly differently</a:t>
            </a:r>
          </a:p>
          <a:p>
            <a:pPr marL="171450" indent="-171450">
              <a:buFontTx/>
              <a:buChar char="-"/>
            </a:pPr>
            <a:r>
              <a:rPr lang="en-US" dirty="0"/>
              <a:t>Fundamentally the same type of analysis, but it’s easier to represent it as a set</a:t>
            </a:r>
          </a:p>
        </p:txBody>
      </p:sp>
    </p:spTree>
    <p:extLst>
      <p:ext uri="{BB962C8B-B14F-4D97-AF65-F5344CB8AC3E}">
        <p14:creationId xmlns:p14="http://schemas.microsoft.com/office/powerpoint/2010/main" val="388724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7BDF-F7DF-F3CB-158F-78AB10A2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9A06C-8037-BABF-8CB1-818A1749B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6F06D-3419-4DDC-F592-08E4DBCE3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31615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394C-3217-04A0-7EAF-8E7882AF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4E577-8142-7C4A-C60D-576670042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F6F9-1C51-471B-A7DA-FD34F4745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15820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5529-28B2-1A2E-763A-A9F8A925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C9BEB-2628-640C-31E9-8B146C2C8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12CBE-F642-59CF-298B-0445BCCD8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27015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3593-5645-D347-B5A1-9380FD0C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3C970-3C15-2B97-572F-4CE66294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6C7D6-174C-B31A-6397-F4521177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7523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A581-4742-64EB-E554-CD0262BE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4CFCD-BE2B-CF4D-970C-950A9931D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6D623-261C-A7B6-D647-B713D3A1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095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Agnostic of type </a:t>
            </a:r>
          </a:p>
          <a:p>
            <a:pPr marL="171450" indent="-171450">
              <a:buFontTx/>
              <a:buChar char="-"/>
            </a:pPr>
            <a:r>
              <a:rPr lang="en-US" dirty="0"/>
              <a:t>X and Y can be single-level, multi-level pointers, it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34920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April 15,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7A2B-E700-0D53-F538-4F9CCDFE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F6C0-EF6F-201D-9309-ECC68FE8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A3046-08D3-C4C3-C40E-261037F9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29135-2DD7-3B34-7E76-29BF03600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3F285F4-4473-C10A-1FAC-45A1B5F8C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378616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94EB1A-F3DD-886A-8F41-2C78F0B0EC06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779CD-040D-F4B6-5668-F690C53FFB61}"/>
              </a:ext>
            </a:extLst>
          </p:cNvPr>
          <p:cNvSpPr/>
          <p:nvPr/>
        </p:nvSpPr>
        <p:spPr>
          <a:xfrm>
            <a:off x="3728782" y="4808771"/>
            <a:ext cx="1722449" cy="63073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1B211-6780-6D62-2FD0-58D0FFAF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program into constraints</a:t>
            </a:r>
          </a:p>
          <a:p>
            <a:r>
              <a:rPr lang="en-US" dirty="0"/>
              <a:t>Solve the constraints</a:t>
            </a:r>
          </a:p>
          <a:p>
            <a:r>
              <a:rPr lang="en-US" dirty="0"/>
              <a:t>Considerations – </a:t>
            </a:r>
          </a:p>
          <a:p>
            <a:pPr lvl="1"/>
            <a:r>
              <a:rPr lang="en-US" dirty="0"/>
              <a:t>Consider branch information?</a:t>
            </a:r>
          </a:p>
          <a:p>
            <a:pPr lvl="1"/>
            <a:r>
              <a:rPr lang="en-US" dirty="0"/>
              <a:t>Are different invocations of a function treated distinctly?</a:t>
            </a:r>
          </a:p>
          <a:p>
            <a:pPr lvl="1"/>
            <a:r>
              <a:rPr lang="en-US" dirty="0"/>
              <a:t>Is the program statement order considered?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30613-E09D-8C69-7848-19416D3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BF034-A43E-E582-F367-0C902CF54E18}"/>
              </a:ext>
            </a:extLst>
          </p:cNvPr>
          <p:cNvSpPr/>
          <p:nvPr/>
        </p:nvSpPr>
        <p:spPr>
          <a:xfrm>
            <a:off x="627400" y="2107002"/>
            <a:ext cx="8082846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3451E-650D-BE40-2DB1-7E4E8A643678}"/>
              </a:ext>
            </a:extLst>
          </p:cNvPr>
          <p:cNvSpPr txBox="1"/>
          <p:nvPr/>
        </p:nvSpPr>
        <p:spPr>
          <a:xfrm>
            <a:off x="8710246" y="2684585"/>
            <a:ext cx="84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29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9EE2-0CEE-B51F-BEF7-FD076F8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402DB3-0E58-783D-A046-5A8F19B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C7318-F6F4-A36A-199D-FC0FBD14A7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CC6C5-7722-4830-F30C-170247813A23}"/>
              </a:ext>
            </a:extLst>
          </p:cNvPr>
          <p:cNvSpPr/>
          <p:nvPr/>
        </p:nvSpPr>
        <p:spPr>
          <a:xfrm>
            <a:off x="6459414" y="2552480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C73BE-5F69-5BC7-5DAD-49292961A1A6}"/>
              </a:ext>
            </a:extLst>
          </p:cNvPr>
          <p:cNvSpPr/>
          <p:nvPr/>
        </p:nvSpPr>
        <p:spPr>
          <a:xfrm>
            <a:off x="6459413" y="3058895"/>
            <a:ext cx="1453663" cy="72765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9CE9-9193-DD18-8972-2E438B78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524E5-0B09-BAC3-8F2D-F6A59857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AB578-F00B-D97C-31ED-FB21B98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145378-554D-55F1-2DD6-EFA334E666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 </a:t>
            </a:r>
          </a:p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08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9C0E-A483-B9C9-0775-47650A7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70D88E-6350-8A5E-B64E-F105237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F0D4A7-B4D4-3F76-6BE7-FA9CC53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DF6E3-E5FD-C435-9B52-9881B3FFE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r>
              <a:rPr lang="en-US" b="1" i="1" dirty="0"/>
              <a:t>How to solve? </a:t>
            </a:r>
          </a:p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527E-2ACE-394B-7378-87D7FCB6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3010-48BE-1503-A7C4-F8FAE8A6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C19436-6527-E34E-7FDD-6AA26CE0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5CAD6A-A69A-F067-8389-2A67F1958F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r>
              <a:rPr lang="en-US" b="1" i="1" dirty="0"/>
              <a:t>Andersen’s analysis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714BB7-9954-CF24-98B6-3E1F8F185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81880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4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4025-D4A9-303A-75C7-AEC4A59F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63B66-CDB5-29EB-C36D-166F6B3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32A68B-8501-6ECA-9FE3-B230B0813F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0FFDDEE-A65E-7382-DB1B-4D875B7A8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2731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84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014B-A01E-FE60-B292-C7E2CBF9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7FB224-B452-7620-5955-89ADC16E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2D781-D0FF-E57C-399E-CAE796BEC6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D687E9C-92CB-6510-7386-BBB891E2AF5F}"/>
              </a:ext>
            </a:extLst>
          </p:cNvPr>
          <p:cNvGraphicFramePr>
            <a:graphicFrameLocks/>
          </p:cNvGraphicFramePr>
          <p:nvPr/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PTS(x)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D0CF74-9B4D-EFA1-3DA7-AD5B7AA42A16}"/>
              </a:ext>
            </a:extLst>
          </p:cNvPr>
          <p:cNvSpPr txBox="1"/>
          <p:nvPr/>
        </p:nvSpPr>
        <p:spPr>
          <a:xfrm>
            <a:off x="5757580" y="3075057"/>
            <a:ext cx="605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y implies the points-to set of Y is </a:t>
            </a:r>
            <a:r>
              <a:rPr lang="en-US" sz="2000" b="1" i="1" u="sng" dirty="0"/>
              <a:t>included in</a:t>
            </a:r>
            <a:r>
              <a:rPr lang="en-US" sz="2000" b="1" i="1" dirty="0"/>
              <a:t> 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3072055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4F00-7B43-C5A1-21BA-FD68FB65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3DC077-FAD9-2156-CCA5-0194820E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DB741-E4EE-8318-59FF-FFDFB1252A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EC7F6C-DBD9-D2F0-E748-4B82DB64B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25317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8EE313-C365-6BB9-D1AE-C24A686E7E60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*y implies</a:t>
            </a:r>
            <a:br>
              <a:rPr lang="en-US" sz="2000" b="1" i="1" dirty="0"/>
            </a:br>
            <a:r>
              <a:rPr lang="en-US" sz="2000" b="1" i="1" dirty="0"/>
              <a:t>1) dereference y and to find all elements in the points-to set of y</a:t>
            </a:r>
            <a:br>
              <a:rPr lang="en-US" sz="2000" b="1" i="1" dirty="0"/>
            </a:br>
            <a:r>
              <a:rPr lang="en-US" sz="2000" b="1" i="1" dirty="0"/>
              <a:t>2) The points-to sets of all such elements are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1740439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ED4E-7E18-3447-AA3E-19D50E69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9293A8-A890-7DA3-EE0A-8560E452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D51BCB-68D8-35DD-355B-2F19C69BDA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9EA12-72EA-2FDC-9159-29AAE3563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5653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ACF4AC-6353-8FE7-A1E6-7B027FD63618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*x = y implies</a:t>
            </a:r>
            <a:br>
              <a:rPr lang="en-US" sz="2000" b="1" i="1" dirty="0"/>
            </a:br>
            <a:r>
              <a:rPr lang="en-US" sz="2000" b="1" i="1" dirty="0"/>
              <a:t>1) dereference x and to find all elements in the points-to set of x</a:t>
            </a:r>
            <a:br>
              <a:rPr lang="en-US" sz="2000" b="1" i="1" dirty="0"/>
            </a:br>
            <a:r>
              <a:rPr lang="en-US" sz="2000" b="1" i="1" dirty="0"/>
              <a:t>2) The points-to sets of y is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all such elements</a:t>
            </a:r>
          </a:p>
        </p:txBody>
      </p:sp>
    </p:spTree>
    <p:extLst>
      <p:ext uri="{BB962C8B-B14F-4D97-AF65-F5344CB8AC3E}">
        <p14:creationId xmlns:p14="http://schemas.microsoft.com/office/powerpoint/2010/main" val="40211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12F6E-6F9A-EC9E-D1E7-FC3DFDB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code makes widespread use of pointers</a:t>
            </a:r>
          </a:p>
          <a:p>
            <a:r>
              <a:rPr lang="en-US" dirty="0"/>
              <a:t>Single-level, multi-level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‘a’;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81265-2F5D-C8FB-2F40-1C76E86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55232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DE-5CD2-6102-199A-2247A888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934BD-A0CC-21C7-4FCD-BA7484F8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D0EC69-77F0-28C7-47AE-ED46A1D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490F1-912E-FBC2-6C46-2F979A7F6E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503E0-7BD4-20C9-FF96-BC07C95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CC5FFF3-6EB0-3CFC-DC07-A312B33C2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7922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2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46E4-9D4A-7BD4-2C2A-8D6D76E7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5B995-6BB5-BFEE-5DAF-49816427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b="1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0CA3A2-BDB6-3B6E-4048-0982317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CA41D2-A24C-D9AD-98A0-2B84F4FE3A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24F3BB8-0C23-B7CE-6DB1-DC79DE38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9498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570DF3-7561-353B-0735-B0F86DE1BF88}"/>
              </a:ext>
            </a:extLst>
          </p:cNvPr>
          <p:cNvSpPr/>
          <p:nvPr/>
        </p:nvSpPr>
        <p:spPr>
          <a:xfrm>
            <a:off x="6330461" y="2300882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AA11D-583B-B178-261A-61F744F2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63B1-45D7-1630-ABC3-B3706AF4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2B1EB3-E4D0-8431-0404-D6BDE89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b="1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EEB3E2-D40B-7478-FE0C-4B1C397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63C0EA-A7E2-37D7-F135-322C83D0B7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78B14D7-E4B7-549A-D860-AB97E3A8B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251860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072EE7-CDD3-8B7C-804D-132C709E671C}"/>
              </a:ext>
            </a:extLst>
          </p:cNvPr>
          <p:cNvSpPr/>
          <p:nvPr/>
        </p:nvSpPr>
        <p:spPr>
          <a:xfrm>
            <a:off x="6318739" y="2804974"/>
            <a:ext cx="1641232" cy="2664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1113-1F55-BC5D-AFD5-12C5CD85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20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1440-D41E-3715-99F4-D84FB946E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75A4C-B2BE-6536-BD09-83C29A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E8A5A9-FF88-4FBA-A08A-DEB21A70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543DF-FD1D-2C43-A025-2A07C3A9F5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666B4CC-1542-00D5-60C9-9E1BC65F7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0069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3CFCEB-E47F-5E61-8FCC-AFDC495B3344}"/>
              </a:ext>
            </a:extLst>
          </p:cNvPr>
          <p:cNvSpPr/>
          <p:nvPr/>
        </p:nvSpPr>
        <p:spPr>
          <a:xfrm>
            <a:off x="6176512" y="3050332"/>
            <a:ext cx="1771735" cy="24385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84193-B775-A5BC-78C7-4AD09F3B93C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A5FA-0F97-7D95-7BE6-0B1B16E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A2C6-4350-94AE-3300-58A18C8F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6344CF-CB17-FA14-1982-FA721D2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4DDE78-6201-37CE-E3CF-67DF8BF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BD6442-604A-5F48-9637-EB2A2CA7F3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154F012-91D1-342D-0D46-93DC0FE5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48035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033ED27-579F-D0D1-21FE-F820F3406A82}"/>
              </a:ext>
            </a:extLst>
          </p:cNvPr>
          <p:cNvSpPr/>
          <p:nvPr/>
        </p:nvSpPr>
        <p:spPr>
          <a:xfrm>
            <a:off x="6271846" y="3050331"/>
            <a:ext cx="1676401" cy="2673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34BBD-0B72-EB55-6F33-93B866816F1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A354-38BA-3E55-A19B-FD1D5B73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7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99B4-9748-F5D0-E34F-A64A484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4FAA0-DF28-679A-57E7-C66BAAA9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b="1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4B43E0-46FD-7BC2-6620-09EDBEF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F0C0E-7CD9-1C2B-F3EB-FD137E7B84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F27A9-9AFC-510E-8377-FBCCD72F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26027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DA484D-BA98-08CC-64AF-B736906626E0}"/>
              </a:ext>
            </a:extLst>
          </p:cNvPr>
          <p:cNvSpPr/>
          <p:nvPr/>
        </p:nvSpPr>
        <p:spPr>
          <a:xfrm>
            <a:off x="6307016" y="3247292"/>
            <a:ext cx="1652956" cy="29307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FAB8-6FFA-1047-E8B7-056A5D3D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8269-461A-C91B-FDF7-B7AF3F30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D6B2C-3431-1DE3-29A0-DDDFA529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FD252-C2F5-A352-EDAE-4233A6D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93C9C-BD7D-9D72-BC03-F91150B862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0CF8CFE-300F-E530-CD48-892A63AA2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9122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650128-D86C-463B-9A45-C5A34E9262F3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5ECB7-1C14-4988-CEC6-53A1354DB182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5B192-7A17-6E4D-F54F-92409B8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4CC6-4837-9047-C6CD-3E5FAEC8517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26740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8B5A7-E11C-96A8-372B-B9EF0699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26F6F-56D9-DC30-EB00-5958AFCF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0CFC79-F43C-46B2-281D-E4004E1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21C04-2B8C-3EB0-F9A8-5B72388D5F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D0E37-C893-B913-674E-8E6E23550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5471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70CD80-8A97-517F-C1F0-A3916227FF6B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2A4B3-543B-5897-FEFB-C8A5AF284AB9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C5CC1-049B-5C91-01CF-486C9AF4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FA2E3-6E08-F2C0-4764-00D428ED90B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42946858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A0CB-B6A0-C755-7215-2557CE80A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88C0F0-E983-37D4-44A1-EF89282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22E60B-EFFE-AC6B-3999-4E38437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52A5E8-FADF-001F-6C21-8A9EE1CA40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1F8DF75-EF6B-ED59-5C13-AF48CF07F443}"/>
              </a:ext>
            </a:extLst>
          </p:cNvPr>
          <p:cNvGraphicFramePr>
            <a:graphicFrameLocks/>
          </p:cNvGraphicFramePr>
          <p:nvPr/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B9E666-F610-43B6-2AB7-6C31EF7D333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E38E-0264-D55F-FAA2-05066AEB9AFE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20667-6B30-C13D-55C0-A7CB3E7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6B7E3-2425-928F-E8F5-C34E2067F650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618765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519F-56A9-425B-DCD0-CDDB239B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8A755-6971-9BFE-C578-10E10EC8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0414C7-161A-643A-AE9F-C2C659C7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249850-D4B6-7C71-9724-7F4B4F3A2A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6E735AF-D1A4-9FCB-B39B-D878E5193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62713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E0A557-07D4-E0F8-531D-401EFFB04D9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03CE-9F65-1ABF-A5E2-EA0CD88BD6D7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04F2-7CDF-188B-BC9C-282899F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48DCF-7B1A-E1BE-3520-60D461268CCD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383905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74AC-251C-7239-F16A-8C5A988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represent constraints as a graph</a:t>
            </a:r>
          </a:p>
          <a:p>
            <a:r>
              <a:rPr lang="en-US" dirty="0"/>
              <a:t>Nodes are the pointers or objects</a:t>
            </a:r>
          </a:p>
          <a:p>
            <a:r>
              <a:rPr lang="en-US" dirty="0"/>
              <a:t>Edges are the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132F7-5508-CB9A-7D89-905A790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E6905DD-85A1-15C8-FE06-64C23B5B6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038725"/>
              </p:ext>
            </p:extLst>
          </p:nvPr>
        </p:nvGraphicFramePr>
        <p:xfrm>
          <a:off x="5651985" y="3394494"/>
          <a:ext cx="6157941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906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370603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x = v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v = 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FEEF2F83-B278-6297-B381-6020F3374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52802"/>
              </p:ext>
            </p:extLst>
          </p:nvPr>
        </p:nvGraphicFramePr>
        <p:xfrm>
          <a:off x="360607" y="339449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31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FCF7-AAA2-07CB-FE36-9224DE0F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E60220-06CC-9694-F7E2-31143E83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A24883-D065-E6C9-65C7-3013EBB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FE635F-8E99-99D4-85C4-6B02FCA3BB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B0EFB-A99A-22AC-141B-12B3872C8B6A}"/>
              </a:ext>
            </a:extLst>
          </p:cNvPr>
          <p:cNvSpPr/>
          <p:nvPr/>
        </p:nvSpPr>
        <p:spPr>
          <a:xfrm>
            <a:off x="1981199" y="1195754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9A0F7E-F4F6-9451-3CC8-5FAE96119FE7}"/>
              </a:ext>
            </a:extLst>
          </p:cNvPr>
          <p:cNvSpPr/>
          <p:nvPr/>
        </p:nvSpPr>
        <p:spPr>
          <a:xfrm>
            <a:off x="3382880" y="1195754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699EAD-0032-4269-93F3-2C0EB2F1FDB6}"/>
              </a:ext>
            </a:extLst>
          </p:cNvPr>
          <p:cNvSpPr/>
          <p:nvPr/>
        </p:nvSpPr>
        <p:spPr>
          <a:xfrm>
            <a:off x="1981199" y="2757246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C7F7C-078F-972E-36FF-FEB135F36DA8}"/>
              </a:ext>
            </a:extLst>
          </p:cNvPr>
          <p:cNvSpPr/>
          <p:nvPr/>
        </p:nvSpPr>
        <p:spPr>
          <a:xfrm>
            <a:off x="3382880" y="2757246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C90FE-90AA-073F-D475-F551C3ECF135}"/>
              </a:ext>
            </a:extLst>
          </p:cNvPr>
          <p:cNvSpPr/>
          <p:nvPr/>
        </p:nvSpPr>
        <p:spPr>
          <a:xfrm>
            <a:off x="1444903" y="4318738"/>
            <a:ext cx="35077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In-class exercise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EA85B2-ACBB-5808-AD38-3424DF5F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64" y="4592942"/>
            <a:ext cx="509658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7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5B9D5-B1E1-E1D6-7D9F-69B4D45C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question: how much information to include during the analysis</a:t>
            </a:r>
          </a:p>
          <a:p>
            <a:r>
              <a:rPr lang="en-US" dirty="0"/>
              <a:t>Branch information, program statement order, calling-context</a:t>
            </a:r>
          </a:p>
          <a:p>
            <a:r>
              <a:rPr lang="en-US" dirty="0"/>
              <a:t>More information </a:t>
            </a:r>
            <a:r>
              <a:rPr lang="en-US" dirty="0">
                <a:sym typeface="Wingdings" panose="05000000000000000000" pitchFamily="2" charset="2"/>
              </a:rPr>
              <a:t> slower analysis, more precise results</a:t>
            </a:r>
          </a:p>
          <a:p>
            <a:r>
              <a:rPr lang="en-US" dirty="0">
                <a:sym typeface="Wingdings" panose="05000000000000000000" pitchFamily="2" charset="2"/>
              </a:rPr>
              <a:t>Less information  faster analysis, less precise results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A48DF-E9AB-2468-97A7-C619C29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sensitivity</a:t>
            </a:r>
          </a:p>
        </p:txBody>
      </p:sp>
    </p:spTree>
    <p:extLst>
      <p:ext uri="{BB962C8B-B14F-4D97-AF65-F5344CB8AC3E}">
        <p14:creationId xmlns:p14="http://schemas.microsoft.com/office/powerpoint/2010/main" val="31701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5331C-6A05-605E-71E5-96D811C3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C92AE-766E-8DC6-1356-7A12A953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09A2-8B00-23F2-7E27-E7670D7092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6CE268E-C94C-5AFB-EA86-F46B013AB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988949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48C6-7F86-ABBF-DD60-F90E30119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781EA-A31B-5C85-695A-C7ABB69A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FF982-CDB9-3FFB-0503-5DFC7384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58C-2159-345E-31E9-0FA1892EFC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88905A7B-E238-EF4D-0543-73C155617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033105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E40-E393-5044-3EC5-858A6C0C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E2DBE-E464-04A8-76AF-8A3F142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85ED45-4CB1-8E92-CE87-CEB063B9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1ADA-6462-071F-31B5-1571C196E7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010D32C-8C24-79E2-4DCC-2E0969144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075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33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14C5-EFF0-95DD-5B91-7646305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8BC46-937E-6B0F-9C09-1C4AF8C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469-DD47-6950-C619-58705BE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FB0A-2520-7EE4-A995-D099293F18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6A2272C4-F78A-18B9-363E-99AA4202A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650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D1009D-0855-1C90-211B-6760AFEF367E}"/>
              </a:ext>
            </a:extLst>
          </p:cNvPr>
          <p:cNvSpPr/>
          <p:nvPr/>
        </p:nvSpPr>
        <p:spPr>
          <a:xfrm>
            <a:off x="6588369" y="1569676"/>
            <a:ext cx="2614246" cy="47832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1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28F5-F9A3-3344-219C-5D1557F1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C37FC-3EC0-EDB2-F8BD-5ED74B54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80C3-C568-AFD3-C60A-8EFA878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97A4-8B65-4BE7-339E-F9D24B8FB5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E353CD0-4BCD-EF54-7196-2A2002015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64015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69ECE5-177D-A7DB-4803-F7BC0EEC1439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0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4AE0-0C56-4B1A-8AE5-0CA59DCD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C8D0-577A-41BD-9EA7-D836358B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C6C5-6E8D-F3AA-B502-F5B6F049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F21F-94FF-8063-3757-DB0DEAB1C4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7AE490DD-6B20-AADD-5100-4CD9A9BF4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69077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C39815-8299-1B69-F50F-90C7C1133924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EAA7-D278-3B19-2BB3-A713EE40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D239A-6114-3D04-39B9-5495986A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BB005-DABA-CCBB-27E5-155500E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3BC-70DE-9A85-3A6F-B5134ECC8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4AA1BCE6-5E63-BA85-A631-0613BA9C5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959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5D5C90D-4B42-077E-2472-A2E2EACB9851}"/>
              </a:ext>
            </a:extLst>
          </p:cNvPr>
          <p:cNvSpPr/>
          <p:nvPr/>
        </p:nvSpPr>
        <p:spPr>
          <a:xfrm>
            <a:off x="6611814" y="2273061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4F8B5-0A3E-7B58-3462-EBBAC5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***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'a';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9644-1452-FD03-932D-6A784BCF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451D-37CE-091B-59FE-A410B41455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of static analysis techniques for resolving the targets of code and data pointers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5965F8-AF88-03EE-A406-107D970A7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39111"/>
              </p:ext>
            </p:extLst>
          </p:nvPr>
        </p:nvGraphicFramePr>
        <p:xfrm>
          <a:off x="1593150" y="342900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{[heap obj]}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7C8549-325A-249A-38D8-B51D93503846}"/>
              </a:ext>
            </a:extLst>
          </p:cNvPr>
          <p:cNvSpPr txBox="1"/>
          <p:nvPr/>
        </p:nvSpPr>
        <p:spPr>
          <a:xfrm>
            <a:off x="6635262" y="329418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8323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6228-AB29-7650-01C3-49FF2641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297B0-FBA4-24D7-3A78-95013980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47B260-3DF5-D285-3E7A-C4E12FB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2C3B-C5D5-B372-1217-55AB22A034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1503255-692C-DE27-6B56-3CC51414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476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, 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3F832D7-2A9D-9884-80DC-B471DF7487B1}"/>
              </a:ext>
            </a:extLst>
          </p:cNvPr>
          <p:cNvSpPr/>
          <p:nvPr/>
        </p:nvSpPr>
        <p:spPr>
          <a:xfrm>
            <a:off x="6676108" y="3940889"/>
            <a:ext cx="4378754" cy="44354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0995C-DAD0-E3E5-868F-5F4414703810}"/>
              </a:ext>
            </a:extLst>
          </p:cNvPr>
          <p:cNvSpPr txBox="1"/>
          <p:nvPr/>
        </p:nvSpPr>
        <p:spPr>
          <a:xfrm>
            <a:off x="3905862" y="4153597"/>
            <a:ext cx="277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34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537A-84D7-4770-828C-71F4B4A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DA5AA-8866-DB67-F584-B70FBC74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3A4E9-7937-7CB2-F922-13CBDE5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42B8C-6463-E8EC-9FB3-D1AC312E72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3724D46D-5308-822A-48AD-A3C931010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75661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44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0BC7-E6F0-23B3-9394-C423D353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291ED-B4AC-A78C-3F7D-7E191125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7CDED-5A45-445F-7826-B8AD7075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0642-F7D2-0410-1B48-AC0CA1418A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829DE-C761-14B1-060D-49326E90C0E5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FEC9F51-B563-C354-EAAD-E9F6FB2A9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61476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274-5A1E-E56F-9247-3C50008F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D0BC0-1B0B-C4E6-3B88-B9E642F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793B8-1EE7-23F8-B22E-CE29DBCC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CEF0-7841-DBF8-DB7F-318258DF1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57CAD-E78F-8437-9137-00E9A4A7022E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CF91528-588B-08C8-7432-2EC23D7C7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47188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87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FEEB-B508-4E03-5665-20222904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5C7B9-CA8E-89CF-1836-E7C93A69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F4D87-8AD2-2CD9-81B0-1B881209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98F86-07C5-F87E-3416-E648434902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CD4BD-47AE-63CA-D21C-F8DBE936D863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72AEC96-5767-3ED8-4570-C5D200816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710282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0885-4058-E759-6887-EB42F658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43792-22C7-AF64-63C7-2470127A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349AE-A437-2BFA-1A68-53D7EA8E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A27BA-B221-28E5-6153-06BE2705C7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6A9F8-1FBA-085D-F2C7-26B8A5AF83FE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583B9FE-2BB2-93CB-E71F-1F5450EE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87443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EB5A5A-DE8E-2449-B5DE-6E0B9F9D6B28}"/>
              </a:ext>
            </a:extLst>
          </p:cNvPr>
          <p:cNvSpPr txBox="1"/>
          <p:nvPr/>
        </p:nvSpPr>
        <p:spPr>
          <a:xfrm>
            <a:off x="4531379" y="4434951"/>
            <a:ext cx="315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 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4326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6EF3-4145-ED98-BBEC-47A0D12D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4B7D-2D69-2FC5-F586-81B68AC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92BBF-4D96-D1C8-757E-D57027C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3A96-32E3-78F3-06C6-1A4AB069AC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D8BB039-9836-C6D7-0A7F-D47A75F5DBE7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66A67C-538C-FF5A-776A-46B2DECA1E74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39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884FF-CC21-F5BA-3B9C-D1179441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3E7E7-4D6F-95E2-B12D-4CD64B8D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B121E-0AF7-8969-151D-099953E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578-04DC-12EF-4394-D00460918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F95D804-E0BD-AA38-54A4-43E9C1F5F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65213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8EDB65-5E90-678C-8262-CB13448C3F1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B60-E3C7-F09A-7D03-AE6E73AB9194}"/>
              </a:ext>
            </a:extLst>
          </p:cNvPr>
          <p:cNvSpPr/>
          <p:nvPr/>
        </p:nvSpPr>
        <p:spPr>
          <a:xfrm>
            <a:off x="6506308" y="1550211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88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9F3E-2DBC-2829-0540-2185B0FB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CF2BA-2D46-C063-BD87-36C3D499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5DD2B-74B1-46B7-8A45-891A89D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9783-65BE-4A71-6B22-9F249629C0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03921FC-358E-AF64-2633-88ACED891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55152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062B5-5A75-AC96-7CD6-CDFD68074A45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E00D9-D0F1-CD86-2D9B-93AC5D1EE9B4}"/>
              </a:ext>
            </a:extLst>
          </p:cNvPr>
          <p:cNvSpPr/>
          <p:nvPr/>
        </p:nvSpPr>
        <p:spPr>
          <a:xfrm>
            <a:off x="6471138" y="1784673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87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C11-0E1F-16A4-13EF-9B392D94D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18754-6368-5225-10F2-93EAD73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A60D8-BAB4-3AF7-FF4D-12ED0D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4942-5AF6-A46D-8129-7DCFD7F4B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E287F34-FA0A-CF88-B8BB-F2E84B37D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36817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1F7B8D-8EFB-9D71-05A3-781C6065BBF0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38F1-8D6C-093D-C64D-7AA8398D9B60}"/>
              </a:ext>
            </a:extLst>
          </p:cNvPr>
          <p:cNvSpPr/>
          <p:nvPr/>
        </p:nvSpPr>
        <p:spPr>
          <a:xfrm>
            <a:off x="6482861" y="2019134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42C4-5961-F95E-493C-8065A8C6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A9EC4-2EAB-C04C-3903-1809280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Equation-based approach for data flow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A9CA8-32C4-369A-D547-175F6F4A88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D3AA5-2760-7FD8-54DA-A31F62D4F9BD}"/>
              </a:ext>
            </a:extLst>
          </p:cNvPr>
          <p:cNvSpPr/>
          <p:nvPr/>
        </p:nvSpPr>
        <p:spPr>
          <a:xfrm>
            <a:off x="1513272" y="884287"/>
            <a:ext cx="656492" cy="440282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C43D0-31A4-DE2E-2E3A-AAF47A8941E6}"/>
              </a:ext>
            </a:extLst>
          </p:cNvPr>
          <p:cNvSpPr/>
          <p:nvPr/>
        </p:nvSpPr>
        <p:spPr>
          <a:xfrm>
            <a:off x="7357005" y="696277"/>
            <a:ext cx="656492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FDAA-6F49-7A22-A519-B8343493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ED2A2D-8677-2204-2C1E-A0B7C279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B995-C60F-33F4-665D-CA76F7D9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C26-BBDB-D200-AF2F-65BD6A2CFA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6CA97ED-ADC4-C27E-E811-672347704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450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CACCA1-50FF-6CA1-0D59-121A1B966D3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C2700-08F9-43F0-6265-E7EAFC024B3E}"/>
              </a:ext>
            </a:extLst>
          </p:cNvPr>
          <p:cNvSpPr/>
          <p:nvPr/>
        </p:nvSpPr>
        <p:spPr>
          <a:xfrm>
            <a:off x="6412523" y="1771318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A8C3-85DE-A627-AC2D-D5D87BF9D52D}"/>
              </a:ext>
            </a:extLst>
          </p:cNvPr>
          <p:cNvSpPr txBox="1"/>
          <p:nvPr/>
        </p:nvSpPr>
        <p:spPr>
          <a:xfrm>
            <a:off x="5293419" y="3059667"/>
            <a:ext cx="646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knowledge of program order. </a:t>
            </a:r>
            <a:br>
              <a:rPr lang="en-US" sz="2400" b="1" i="1" dirty="0"/>
            </a:br>
            <a:r>
              <a:rPr lang="en-US" sz="2400" b="1" i="1" dirty="0"/>
              <a:t>Therefore, must compute q again because PTS(p) changed</a:t>
            </a:r>
            <a:endParaRPr lang="en-US" sz="20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6A62-5E8A-F31B-A071-3DBC8D87127B}"/>
              </a:ext>
            </a:extLst>
          </p:cNvPr>
          <p:cNvSpPr txBox="1"/>
          <p:nvPr/>
        </p:nvSpPr>
        <p:spPr>
          <a:xfrm>
            <a:off x="4301728" y="4436743"/>
            <a:ext cx="646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Over-</a:t>
            </a:r>
            <a:r>
              <a:rPr lang="en-US" sz="2400" b="1" i="1" dirty="0" err="1"/>
              <a:t>appoximation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6508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AFBB2-AC01-0F8D-6078-E91F51B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D1877-CF8A-9D46-B7E3-AA7F7A4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36F1-7CA5-921E-1BF8-537433E637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CFE4A19-B348-D0F5-DC0D-15A4D96E0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95811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F67363-FE78-DB03-A31D-8075E63602CF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90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3C8E-4635-DCA4-02A7-B1303A76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F3E7F-3F91-4DC5-9909-B662A4B1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50AFC-F821-28E8-C055-02D2353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ADEC-0D66-FF56-E656-CEF10D4244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4DF5692-00E6-A788-ED1D-E9676DD73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914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07B3B-F699-BAFF-3E16-9B39C254D79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9F3D3-3ADB-472A-DB9E-61FC8396D4AF}"/>
              </a:ext>
            </a:extLst>
          </p:cNvPr>
          <p:cNvSpPr/>
          <p:nvPr/>
        </p:nvSpPr>
        <p:spPr>
          <a:xfrm>
            <a:off x="6541477" y="197224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14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CE07-222F-567D-E3C2-87D8FDC3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EFEC-CF72-A2C4-F51D-DF2FA52E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D184-277E-7DE5-E929-B5C9B231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E9D-8932-87B0-2F41-6FE48D4E47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39DF025-0C59-D7B8-7E4C-590F06C05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4883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EBE715-1DBA-75D9-6BE3-C631E04A113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4A62E-A2BE-0F54-1440-880C37C652FE}"/>
              </a:ext>
            </a:extLst>
          </p:cNvPr>
          <p:cNvSpPr/>
          <p:nvPr/>
        </p:nvSpPr>
        <p:spPr>
          <a:xfrm>
            <a:off x="6424247" y="2230150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1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3801-0ED3-27EB-E0CF-55A5B37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03762-2295-0FE1-35FC-59E42D2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E7154-24C4-E692-C5CC-AB880BF6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0848-D055-6AB1-840B-3AC959D8D5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45D154-5C28-85E1-9BEF-BE3ED147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4620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8E4DC-FE0B-A0B4-C460-3D0ABADB629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00FDE-E239-1ED1-7760-04A82434953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19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29C3-92B8-CC3E-2DD1-3255877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9B8075-6CB4-5498-C77F-E0B696EF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2358-8C2F-0435-FB05-93DF0BF7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79B-2AB5-E416-D1D2-0F3241D96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691AD8C-B9A2-B2BC-C9FA-CA115927EFAD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F121AE-FA06-302C-659C-2B0974106E9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84FE-2752-833C-27C5-6492F542B42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95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708D8-C504-8371-0BA1-D26CA782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D38DA-7CAF-0C3A-98FC-55C107FC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BE29-7858-3170-A414-4959E532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C721-C8FD-3EDA-AAED-1517BFCB44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3597F4B-27B2-90FB-D4FA-AD1BE3561A6B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DBF5-51FB-9200-5B55-34A73BDE86E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64E41-FB39-9048-C252-9B77C5F67451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19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5B8E417-4015-EDE4-E738-FEB10BB6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F4F9E-A191-1FDD-487D-5F9FC3A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565EDC-B51C-2F84-676A-07A33AE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approach for data flow </a:t>
            </a:r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703C4-0949-4673-BDCD-1018673474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{(z, 4)}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5)}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2BAB7-4AAC-01D7-98DF-3A4DBBD7FB3B}"/>
              </a:ext>
            </a:extLst>
          </p:cNvPr>
          <p:cNvSpPr txBox="1"/>
          <p:nvPr/>
        </p:nvSpPr>
        <p:spPr>
          <a:xfrm>
            <a:off x="6015487" y="3964619"/>
            <a:ext cx="594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solution is still “safe” but contains over-approximation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E5BF0-1D3D-51AC-BDD7-A5B34B4489EF}"/>
              </a:ext>
            </a:extLst>
          </p:cNvPr>
          <p:cNvSpPr/>
          <p:nvPr/>
        </p:nvSpPr>
        <p:spPr>
          <a:xfrm>
            <a:off x="1513272" y="785005"/>
            <a:ext cx="656492" cy="48420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9E118-03BA-B4BF-6822-E524482CABAE}"/>
              </a:ext>
            </a:extLst>
          </p:cNvPr>
          <p:cNvSpPr/>
          <p:nvPr/>
        </p:nvSpPr>
        <p:spPr>
          <a:xfrm>
            <a:off x="7281856" y="696277"/>
            <a:ext cx="656492" cy="286753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0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CD36F-DD60-0AD3-3B97-2022C4A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1F597-39D0-0685-05F3-F6B8A7C0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B4039-03F7-A084-9348-3D9FF142E2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D6BE593-FAF2-8AB4-06B5-433790E6DB48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C16913-CDEB-9E13-C27A-5931166C1F18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A53F5-0986-F332-21C6-4D67FBDD0EE1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51532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2D78FA-6D9F-F690-1D24-E09061D1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D176-4D8F-B5D7-4327-83D8F737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87947-6215-3A33-FEB4-99BECF6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1C2F2B-E757-FD8B-687A-D50A2440D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63C70D3-8DE8-13BB-C092-6877434A0E93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F6AD92-C7C4-E42C-E12D-3FFD7F2022B5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5FEFF-D890-FEB5-E905-2EA4E837E274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00491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164C-4DC0-9FB3-22D8-AEA3CDFA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62B5-DD89-D93B-BF6F-0D398F04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16D440-29BC-B412-18FF-3A79254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315D9-89B1-D943-4518-FA381F909B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49E409E-AD0C-A868-D3A5-40C49EA1F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17283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ADECD-5CF1-DAD8-207F-DFE10EE9B0A9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D35C3-3A0B-E4A3-046E-85D3886955BF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02374-7610-2F82-B120-99B26C5508E5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E5E7B2-1141-4480-F1CB-BF11CFF99ACB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81B2C3-C911-71E0-3871-13EFDF40F569}"/>
              </a:ext>
            </a:extLst>
          </p:cNvPr>
          <p:cNvSpPr/>
          <p:nvPr/>
        </p:nvSpPr>
        <p:spPr>
          <a:xfrm>
            <a:off x="9988062" y="3552092"/>
            <a:ext cx="2077824" cy="107219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5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FA94D4F-A74F-1DEE-1883-7A1A2327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AFA2-A7E5-FDD3-A422-DFD9D46A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A6EBEA-13CE-A4AB-3B7A-61A35AD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B847A-DB77-A18C-3434-135202E3A3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E13277E-49C7-FB49-7422-45D14485B22F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D2400B-C4EF-D577-5375-AB0233D35EEB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5ACD5-AD6A-C9D1-70F6-3E6C1887EF9B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474388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6C19D1A-8520-89F6-E909-3158A61F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D1AE-A633-4538-91D7-F4057D72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42DC64-AB59-8246-452C-A953C2F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96222-F846-BB47-814A-7C3DDAE100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0D49D8C8-484A-BD12-5731-5159D17B5A69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1E01D-874C-3C27-3176-91C3593E7962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4616A-3E0E-73F8-CA64-BD4520660CF5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41604900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34D30-E703-27F3-508C-C2238EA1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5CFBA7-8EAA-026B-CC8B-2D267D0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41D338-0AD3-D7A0-F898-94CB01294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934381F-E662-C065-7465-F6CF19C23A12}"/>
              </a:ext>
            </a:extLst>
          </p:cNvPr>
          <p:cNvGraphicFramePr>
            <a:graphicFrameLocks/>
          </p:cNvGraphicFramePr>
          <p:nvPr/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9323F-9E87-1609-174B-11D35DBA05E4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B92EF7-6A72-221B-C1F9-53CE2CDD1FCE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1D50A-F9A5-F241-6070-469FE1902B72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930A9F-DD12-E615-A90D-D34188647625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62453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8EEF-A112-0271-21B0-DE181BB5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E238-FA1C-B55A-E6BB-14CC92F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2A617-5241-FFED-856B-447FC03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39E33-61AF-78D8-EF2E-73B1971526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E5F0D83-4EAA-28B7-2D19-BC82A46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97724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9D29538-6A47-B864-0CD3-6D3AAC0C99F8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3894070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78E6-C2F6-CCE9-76BD-7A99650A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DAE7-E3D3-4866-3817-5B5E348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D91507-5015-984C-1202-5B7F017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C8EAF-9D44-C3C1-1CC5-E8B7A2F575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AD97B95-D13E-9519-7599-1A3E73ED8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92105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529492-166C-1B38-0D08-8E6691F801ED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13929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61CB-6957-99A6-E863-BAD3DC45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DB36-282B-E323-862A-E1617B29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189782-9FFA-5DB3-0F14-49C3E07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5439E-9B8C-5464-5B52-8B84E3665E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3881E5B-0C8B-1F52-2F14-C80E2170C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68742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2F8649F-0982-D755-2EE3-1308D98D753F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22723468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7316</TotalTime>
  <Words>6965</Words>
  <Application>Microsoft Office PowerPoint</Application>
  <PresentationFormat>Widescreen</PresentationFormat>
  <Paragraphs>1200</Paragraphs>
  <Slides>62</Slides>
  <Notes>10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Google Sans</vt:lpstr>
      <vt:lpstr>Helvetica</vt:lpstr>
      <vt:lpstr>Wingdings</vt:lpstr>
      <vt:lpstr>Preso 2022 Watertower Stats</vt:lpstr>
      <vt:lpstr>PowerPoint Presentation</vt:lpstr>
      <vt:lpstr>Pointers and compiler optimizations</vt:lpstr>
      <vt:lpstr>Pointers and compiler optimizations</vt:lpstr>
      <vt:lpstr>Pointer analysis</vt:lpstr>
      <vt:lpstr>Equation-based approach for data flow analysis</vt:lpstr>
      <vt:lpstr>Pointer analysis</vt:lpstr>
      <vt:lpstr>Pointer analysis</vt:lpstr>
      <vt:lpstr>Pointer analysis</vt:lpstr>
      <vt:lpstr>Pointer analysis</vt:lpstr>
      <vt:lpstr>Pointer analysis</vt:lpstr>
      <vt:lpstr>Pointer analysis steps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Graph-based solving method</vt:lpstr>
      <vt:lpstr>Graph-based solving method</vt:lpstr>
      <vt:lpstr>Pointer analysis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Flow sensitivity</vt:lpstr>
      <vt:lpstr>Flow sensitivity</vt:lpstr>
      <vt:lpstr>Flow sensitivity</vt:lpstr>
      <vt:lpstr>Flow sensitivity</vt:lpstr>
      <vt:lpstr>Flow sensitivity</vt:lpstr>
      <vt:lpstr>Path sensitivity</vt:lpstr>
      <vt:lpstr>Path sensitivity</vt:lpstr>
      <vt:lpstr>Path sensitivity</vt:lpstr>
      <vt:lpstr>Field sensitivity</vt:lpstr>
      <vt:lpstr>Path sensitivity</vt:lpstr>
      <vt:lpstr>Path sensitivity</vt:lpstr>
      <vt:lpstr>Constraint-based approach for data flow anlaysis</vt:lpstr>
      <vt:lpstr>Pointer analysis: example</vt:lpstr>
      <vt:lpstr>Pointer analysis: example</vt:lpstr>
      <vt:lpstr>Pointer analysis: example</vt:lpstr>
      <vt:lpstr>Pointer analysis: example</vt:lpstr>
      <vt:lpstr>Pointer analysis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1087</cp:revision>
  <dcterms:created xsi:type="dcterms:W3CDTF">2019-06-30T03:25:06Z</dcterms:created>
  <dcterms:modified xsi:type="dcterms:W3CDTF">2025-04-15T19:30:40Z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