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2"/>
  </p:notesMasterIdLst>
  <p:handoutMasterIdLst>
    <p:handoutMasterId r:id="rId93"/>
  </p:handoutMasterIdLst>
  <p:sldIdLst>
    <p:sldId id="256" r:id="rId2"/>
    <p:sldId id="1236" r:id="rId3"/>
    <p:sldId id="1219" r:id="rId4"/>
    <p:sldId id="1116" r:id="rId5"/>
    <p:sldId id="1117" r:id="rId6"/>
    <p:sldId id="1118" r:id="rId7"/>
    <p:sldId id="1119" r:id="rId8"/>
    <p:sldId id="1088" r:id="rId9"/>
    <p:sldId id="1121" r:id="rId10"/>
    <p:sldId id="1122" r:id="rId11"/>
    <p:sldId id="1124" r:id="rId12"/>
    <p:sldId id="1102" r:id="rId13"/>
    <p:sldId id="1103" r:id="rId14"/>
    <p:sldId id="1104" r:id="rId15"/>
    <p:sldId id="1101" r:id="rId16"/>
    <p:sldId id="1126" r:id="rId17"/>
    <p:sldId id="1220" r:id="rId18"/>
    <p:sldId id="259" r:id="rId19"/>
    <p:sldId id="1123" r:id="rId20"/>
    <p:sldId id="1125" r:id="rId21"/>
    <p:sldId id="1089" r:id="rId22"/>
    <p:sldId id="1221" r:id="rId23"/>
    <p:sldId id="1090" r:id="rId24"/>
    <p:sldId id="1087" r:id="rId25"/>
    <p:sldId id="1130" r:id="rId26"/>
    <p:sldId id="1129" r:id="rId27"/>
    <p:sldId id="1131" r:id="rId28"/>
    <p:sldId id="1132" r:id="rId29"/>
    <p:sldId id="1164" r:id="rId30"/>
    <p:sldId id="1134" r:id="rId31"/>
    <p:sldId id="1135" r:id="rId32"/>
    <p:sldId id="1136" r:id="rId33"/>
    <p:sldId id="1138" r:id="rId34"/>
    <p:sldId id="1139" r:id="rId35"/>
    <p:sldId id="1140" r:id="rId36"/>
    <p:sldId id="1141" r:id="rId37"/>
    <p:sldId id="1142" r:id="rId38"/>
    <p:sldId id="1143" r:id="rId39"/>
    <p:sldId id="1158" r:id="rId40"/>
    <p:sldId id="1145" r:id="rId41"/>
    <p:sldId id="1147" r:id="rId42"/>
    <p:sldId id="1148" r:id="rId43"/>
    <p:sldId id="1151" r:id="rId44"/>
    <p:sldId id="1094" r:id="rId45"/>
    <p:sldId id="1149" r:id="rId46"/>
    <p:sldId id="1152" r:id="rId47"/>
    <p:sldId id="1153" r:id="rId48"/>
    <p:sldId id="1154" r:id="rId49"/>
    <p:sldId id="1144" r:id="rId50"/>
    <p:sldId id="1198" r:id="rId51"/>
    <p:sldId id="1199" r:id="rId52"/>
    <p:sldId id="1200" r:id="rId53"/>
    <p:sldId id="1201" r:id="rId54"/>
    <p:sldId id="1202" r:id="rId55"/>
    <p:sldId id="1146" r:id="rId56"/>
    <p:sldId id="1187" r:id="rId57"/>
    <p:sldId id="1188" r:id="rId58"/>
    <p:sldId id="1110" r:id="rId59"/>
    <p:sldId id="1111" r:id="rId60"/>
    <p:sldId id="1190" r:id="rId61"/>
    <p:sldId id="1192" r:id="rId62"/>
    <p:sldId id="1189" r:id="rId63"/>
    <p:sldId id="1208" r:id="rId64"/>
    <p:sldId id="1209" r:id="rId65"/>
    <p:sldId id="1210" r:id="rId66"/>
    <p:sldId id="1191" r:id="rId67"/>
    <p:sldId id="1113" r:id="rId68"/>
    <p:sldId id="1193" r:id="rId69"/>
    <p:sldId id="1222" r:id="rId70"/>
    <p:sldId id="1223" r:id="rId71"/>
    <p:sldId id="1226" r:id="rId72"/>
    <p:sldId id="1224" r:id="rId73"/>
    <p:sldId id="1227" r:id="rId74"/>
    <p:sldId id="1225" r:id="rId75"/>
    <p:sldId id="1228" r:id="rId76"/>
    <p:sldId id="1229" r:id="rId77"/>
    <p:sldId id="1234" r:id="rId78"/>
    <p:sldId id="1235" r:id="rId79"/>
    <p:sldId id="516" r:id="rId80"/>
    <p:sldId id="1230" r:id="rId81"/>
    <p:sldId id="517" r:id="rId82"/>
    <p:sldId id="1105" r:id="rId83"/>
    <p:sldId id="1106" r:id="rId84"/>
    <p:sldId id="1107" r:id="rId85"/>
    <p:sldId id="1108" r:id="rId86"/>
    <p:sldId id="1109" r:id="rId87"/>
    <p:sldId id="1233" r:id="rId88"/>
    <p:sldId id="1231" r:id="rId89"/>
    <p:sldId id="1232" r:id="rId90"/>
    <p:sldId id="1112" r:id="rId9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003399"/>
    <a:srgbClr val="FFFFFF"/>
    <a:srgbClr val="B9B9FF"/>
    <a:srgbClr val="DDDDFF"/>
    <a:srgbClr val="E6E0EC"/>
    <a:srgbClr val="FFD5D5"/>
    <a:srgbClr val="00823B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 autoAdjust="0"/>
    <p:restoredTop sz="81840" autoAdjust="0"/>
  </p:normalViewPr>
  <p:slideViewPr>
    <p:cSldViewPr snapToGrid="0">
      <p:cViewPr varScale="1">
        <p:scale>
          <a:sx n="90" d="100"/>
          <a:sy n="90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(openjdk-23)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</c:v>
                </c:pt>
                <c:pt idx="1">
                  <c:v>992</c:v>
                </c:pt>
                <c:pt idx="2">
                  <c:v>448</c:v>
                </c:pt>
                <c:pt idx="3">
                  <c:v>781</c:v>
                </c:pt>
                <c:pt idx="4">
                  <c:v>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Rust</c:v>
                </c:pt>
              </c:strCache>
            </c:strRef>
          </c:tx>
          <c:spPr>
            <a:pattFill prst="pct80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999</c:v>
                </c:pt>
                <c:pt idx="1">
                  <c:v>999</c:v>
                </c:pt>
                <c:pt idx="2">
                  <c:v>999</c:v>
                </c:pt>
                <c:pt idx="3">
                  <c:v>999</c:v>
                </c:pt>
                <c:pt idx="4">
                  <c:v>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0ACC-CCEF-871F-BC62-970FA848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581C0-A2C8-7A6E-8953-F95FABBC8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2125-E0D2-5BB1-5312-F9892F778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D1E95-4B4B-54F4-E498-1A7C38F0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8783B-991A-A392-F953-3A8F75CBE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5171A-D53F-6C39-F4CC-38DC0C22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51D2-CFB8-FA91-D642-2FD9C25D8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EB285-3C92-93C7-5E8E-056AFF4E2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FC74D-D1B9-ADBB-6F4A-66DBAD88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2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64C51-0A7F-C15C-73E5-CB3423A22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3777C-1BC4-ED78-90B8-0D012D865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B72CF-4E06-0998-9CDC-601EA105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9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6368-9DC5-BBFE-DEC8-44F504B09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684B3-9949-FDF2-04EE-D22AC6350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D0978-049B-6642-D0C0-C7F8BBE6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7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multi-step attacks</a:t>
            </a:r>
          </a:p>
        </p:txBody>
      </p:sp>
    </p:spTree>
    <p:extLst>
      <p:ext uri="{BB962C8B-B14F-4D97-AF65-F5344CB8AC3E}">
        <p14:creationId xmlns:p14="http://schemas.microsoft.com/office/powerpoint/2010/main" val="195856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4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38AB7-011D-7939-D9AB-85F40E62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08112-FE61-FB3D-CD76-F6CB63C07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D1D63-12D0-5F93-8B2F-E6DD71E10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36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A706D-6631-DCC7-434E-C6176FC93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030FB5-7696-7F74-55EB-CD66045D16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A2106-6112-CEFF-98FD-2318DB27E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95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64B8F-3CA4-8682-F3D7-0262F533A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1F6CB-1E66-2880-B82E-8D67A87B2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5AC49F-16D0-3274-7648-015FB8991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6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Order is compiler specific</a:t>
            </a:r>
          </a:p>
        </p:txBody>
      </p:sp>
    </p:spTree>
    <p:extLst>
      <p:ext uri="{BB962C8B-B14F-4D97-AF65-F5344CB8AC3E}">
        <p14:creationId xmlns:p14="http://schemas.microsoft.com/office/powerpoint/2010/main" val="3055671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C4FE-033F-0CCE-3C50-F71A79F56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7F5DA-35FB-6D9A-6710-69DB43610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31191-CE19-B06F-8258-3C9F8FD7D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74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2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9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benchmarks</a:t>
            </a:r>
          </a:p>
        </p:txBody>
      </p:sp>
    </p:spTree>
    <p:extLst>
      <p:ext uri="{BB962C8B-B14F-4D97-AF65-F5344CB8AC3E}">
        <p14:creationId xmlns:p14="http://schemas.microsoft.com/office/powerpoint/2010/main" val="359931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DC87E-03FD-6EA9-EA86-5A1849594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ECAAA-338E-B3C5-5EB9-0DAB83B2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84503-5921-81AD-9324-FCF471AC4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benchmarks</a:t>
            </a:r>
          </a:p>
        </p:txBody>
      </p:sp>
    </p:spTree>
    <p:extLst>
      <p:ext uri="{BB962C8B-B14F-4D97-AF65-F5344CB8AC3E}">
        <p14:creationId xmlns:p14="http://schemas.microsoft.com/office/powerpoint/2010/main" val="17397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2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6EF5-E564-E625-5F40-A54E369EE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34BFE-74F3-2137-A62E-C15EBCE26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B31A4-197F-5929-FE1E-F7AEFFEA5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Specific to x86.. Most common </a:t>
            </a:r>
            <a:r>
              <a:rPr lang="en-US" dirty="0" err="1"/>
              <a:t>archs</a:t>
            </a:r>
            <a:r>
              <a:rPr lang="en-US" dirty="0"/>
              <a:t> operate in this way</a:t>
            </a:r>
          </a:p>
        </p:txBody>
      </p:sp>
    </p:spTree>
    <p:extLst>
      <p:ext uri="{BB962C8B-B14F-4D97-AF65-F5344CB8AC3E}">
        <p14:creationId xmlns:p14="http://schemas.microsoft.com/office/powerpoint/2010/main" val="147195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6B0B-9D60-ED3B-AC0D-440C6FC2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50D41-E76B-8A04-473C-90155E60D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5F86B-F462-C8C1-198B-BD5756CE6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6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3396-3D2E-65C0-24D6-FDA2D1D6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F11C5-8D30-6B6D-61DD-101309F6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C5CDF-B9E0-31C2-650E-4B7D97512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29,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29,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April 29,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safety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52EAE-8ACE-0BF0-716D-F03224E2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behavior leaves system in inconsistent state</a:t>
            </a:r>
          </a:p>
          <a:p>
            <a:r>
              <a:rPr lang="en-US" dirty="0"/>
              <a:t>Inconsistent state can be exploited by the attacker</a:t>
            </a:r>
          </a:p>
          <a:p>
            <a:r>
              <a:rPr lang="en-US" b="1" i="1" dirty="0"/>
              <a:t>… How??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83DF96-8737-A3FE-2DF2-0987653D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UB worse?</a:t>
            </a:r>
          </a:p>
        </p:txBody>
      </p:sp>
    </p:spTree>
    <p:extLst>
      <p:ext uri="{BB962C8B-B14F-4D97-AF65-F5344CB8AC3E}">
        <p14:creationId xmlns:p14="http://schemas.microsoft.com/office/powerpoint/2010/main" val="36171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8F301-6663-0FD8-B771-8AF137EC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global_arr</a:t>
            </a:r>
            <a:r>
              <a:rPr lang="en-US" dirty="0"/>
              <a:t>[10];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int </a:t>
            </a:r>
            <a:r>
              <a:rPr lang="en-US" dirty="0" err="1"/>
              <a:t>local_arr</a:t>
            </a:r>
            <a:r>
              <a:rPr lang="en-US" dirty="0"/>
              <a:t>[10];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int* p = malloc(10*</a:t>
            </a:r>
            <a:r>
              <a:rPr lang="en-US" dirty="0" err="1"/>
              <a:t>sizeof</a:t>
            </a:r>
            <a:r>
              <a:rPr lang="en-US" dirty="0"/>
              <a:t>(int));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A68C3-3FD0-7739-2546-9030E368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types of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8519F-BC20-2D0C-4083-60F96DCE97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Applications have (at least) 3 types of memory</a:t>
            </a:r>
          </a:p>
          <a:p>
            <a:r>
              <a:rPr lang="en-US" dirty="0"/>
              <a:t>Function local variables allocated on the “stack”</a:t>
            </a:r>
          </a:p>
          <a:p>
            <a:r>
              <a:rPr lang="en-US" dirty="0"/>
              <a:t>Heap variables allocated via malloc </a:t>
            </a:r>
          </a:p>
          <a:p>
            <a:r>
              <a:rPr lang="en-US" dirty="0"/>
              <a:t>Global variables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D2DBB-3A9F-3174-8176-6E5E08BE0CDA}"/>
              </a:ext>
            </a:extLst>
          </p:cNvPr>
          <p:cNvSpPr txBox="1"/>
          <p:nvPr/>
        </p:nvSpPr>
        <p:spPr>
          <a:xfrm>
            <a:off x="8692308" y="78500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Global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F1B21-8F61-369F-40DC-A77B8F251E29}"/>
              </a:ext>
            </a:extLst>
          </p:cNvPr>
          <p:cNvSpPr txBox="1"/>
          <p:nvPr/>
        </p:nvSpPr>
        <p:spPr>
          <a:xfrm>
            <a:off x="8811657" y="1576382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Stack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8E6A3-193B-6202-4DC3-BD57CCD19671}"/>
              </a:ext>
            </a:extLst>
          </p:cNvPr>
          <p:cNvSpPr/>
          <p:nvPr/>
        </p:nvSpPr>
        <p:spPr>
          <a:xfrm>
            <a:off x="6115145" y="696277"/>
            <a:ext cx="2416138" cy="45805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4F17-5097-B5D6-D749-83BA5C849C1E}"/>
              </a:ext>
            </a:extLst>
          </p:cNvPr>
          <p:cNvSpPr/>
          <p:nvPr/>
        </p:nvSpPr>
        <p:spPr>
          <a:xfrm>
            <a:off x="6364836" y="1576382"/>
            <a:ext cx="2416138" cy="7812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0C153-A03E-6116-CDA1-33E0ACEAD9A9}"/>
              </a:ext>
            </a:extLst>
          </p:cNvPr>
          <p:cNvGrpSpPr/>
          <p:nvPr/>
        </p:nvGrpSpPr>
        <p:grpSpPr>
          <a:xfrm>
            <a:off x="6630586" y="2389042"/>
            <a:ext cx="5178064" cy="781228"/>
            <a:chOff x="6630586" y="2389042"/>
            <a:chExt cx="5178064" cy="7812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EAA2D-535C-EF21-780A-3C21C07F94DC}"/>
                </a:ext>
              </a:extLst>
            </p:cNvPr>
            <p:cNvSpPr txBox="1"/>
            <p:nvPr/>
          </p:nvSpPr>
          <p:spPr>
            <a:xfrm>
              <a:off x="10285476" y="2480839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Heap variable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1C1261-BC85-2849-F80C-3339FEBD6E03}"/>
                </a:ext>
              </a:extLst>
            </p:cNvPr>
            <p:cNvSpPr/>
            <p:nvPr/>
          </p:nvSpPr>
          <p:spPr>
            <a:xfrm>
              <a:off x="6630586" y="2389042"/>
              <a:ext cx="3706724" cy="781228"/>
            </a:xfrm>
            <a:prstGeom prst="rect">
              <a:avLst/>
            </a:prstGeom>
            <a:noFill/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8587-7E83-0FBF-06A0-11DC3072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6453-80AD-92C1-05EF-A4C10C4A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28ECF4-2D4F-B623-0E9B-8FCB1663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stack layout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F5915-01ED-DD1C-8323-E7F3EC59B5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118673-66B5-AD81-0EB9-64D6164E35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E2FF74-31B4-9702-328A-865659480E26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D909E0-3418-4BF5-EE78-78E5C587E5C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FBBB6A-4DF4-D392-6DB9-C82B853CCCDE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6E5BB8-D644-024C-8A06-802C9989429A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705A2D-6C1F-4565-7884-B8095FBA5A2F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F291BD-AD0A-5B4F-D11A-5855FE9F99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B0831F-B6B2-A0A9-E65B-F2167EDEF50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C35311-3DEC-EDE5-2DAD-D76CC6C75DE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CEB95E-AE6C-65BB-B19E-8581021EF74F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C76563-9894-3AF6-8F5F-084568009CA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A5DF16-CF7A-8E8C-EFD7-E5E3F61194C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2D0A4ED-2FA5-11CE-56A4-CAAB890F8177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242B8B5-85DD-C660-F7A7-476DD7DF7CA9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A3A0117-E820-ECFC-3633-6F7C9A04FE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84983C2-0827-0081-2CFC-E1EB79E0B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56ADDCA-332D-B1AF-872E-D9C9EFABB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7F6608F-24AC-3517-8942-387CF5082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D043ED-D394-488F-5905-8C9C664EC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E7C2C80-06AF-5A5E-C67C-08E538DEE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5103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25774-DE6A-0797-10CD-B3E6A136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03E68-9998-C315-BA7B-D952CF5D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94DC1-691D-F815-E480-033327A4CBB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192DC-9E31-2B63-4ED6-24FEC7B66FF8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0DAFB0-D470-DC18-01D6-6C8837EA392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7A4016-CDD8-9916-DCD2-4D3BFFADD0C6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A981E0-B1EB-6211-8C67-6F0196C971BB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9300E3-874E-A79A-DD4D-1CDAC8B43AA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6B16D6-7056-E369-B3E2-510FD8DE7E00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BC1841-887E-217E-5770-AF44A4F182B6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C1D9E6-D713-E11C-308E-E17326CE2022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1245453-BB65-8D81-8A28-4A28066430A2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5E32E36-E7EF-168B-3F1E-1F8E5250DEA1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B82E5A-FB94-40EA-06EE-AFE3202D9AE7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8B14D0D-E724-F7F1-569B-503D0AF27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1FE298D-C976-4413-1E5D-E21A3A90B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4264C06-E33D-C67E-7125-32DA5656B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93D7B6E-5395-8267-E4C7-AAFD4C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2B99B43-A31D-9EBC-D7FD-D555BEECC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90B9F7-03E5-A429-1683-D43743232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7D33E805-A715-81CF-DDB6-D44AD0D85E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C026ED9-EEFD-69E6-80D6-A244657A5EC8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91BB3A-7BDC-38BF-123F-772F37D8CDDC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5CC7FA-3820-2AB5-3B1D-500980B49E28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A528FC-8A6D-0C58-2C5E-64016BCA39D9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23451F-3E7D-19FC-D175-DBABE19EFCBC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F05CE-F695-417D-FE8E-CE8CC6985D42}"/>
              </a:ext>
            </a:extLst>
          </p:cNvPr>
          <p:cNvSpPr/>
          <p:nvPr/>
        </p:nvSpPr>
        <p:spPr>
          <a:xfrm>
            <a:off x="738130" y="2555913"/>
            <a:ext cx="3360145" cy="5585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C85581-791E-B7DC-D64A-EDB68B93AEC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C2F00-BE93-63F4-BB08-60CC41FFE4A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BE036-635B-D73A-0169-04946F7735B3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A1014-1550-71B4-CD19-1AA7B6E8EB8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466E4-FF0E-ED99-E2BD-CEECAAF1074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7B5E0-1D04-CE6A-9C57-A9754939630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860F4-5165-76AF-059D-AE676C02B071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C4D33-61AB-D6EC-0B1C-B5F957F72D6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BC3621D-202F-24DD-0C0E-58E7FAAA44B5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FE7BAE-D691-DD69-E2C5-2A32482B499B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9E5FD1-F3C5-DF8C-8162-9CE229461213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0314A1-2B76-FB75-F82A-C773493A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92E900-D30A-B2CF-76E8-444310A12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5FAC96-A0C1-8E6A-9237-8B4A492A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4D5903-1A96-95F3-3554-41F110B1E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B870B2-4EA3-7DF7-9593-D00115456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B2692E-ACC9-B586-1FA4-8C71B0294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3F6C6-4657-2BE3-2523-F9739226ED88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799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CB387-1720-F115-C174-A1CAFE5E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(with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%s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modifier) 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(with </a:t>
            </a:r>
            <a:r>
              <a:rPr lang="en-US" dirty="0">
                <a:latin typeface="Consolas" panose="020B0609020204030204" pitchFamily="49" charset="0"/>
              </a:rPr>
              <a:t>%n</a:t>
            </a:r>
            <a:r>
              <a:rPr lang="en-US" dirty="0"/>
              <a:t> modifier)</a:t>
            </a:r>
          </a:p>
          <a:p>
            <a:r>
              <a:rPr lang="en-US" dirty="0"/>
              <a:t>String stored can be </a:t>
            </a:r>
            <a:r>
              <a:rPr lang="en-US" b="1" i="1" dirty="0"/>
              <a:t>larger </a:t>
            </a:r>
            <a:r>
              <a:rPr lang="en-US" dirty="0"/>
              <a:t>than the variable size</a:t>
            </a:r>
          </a:p>
          <a:p>
            <a:pPr lvl="1"/>
            <a:r>
              <a:rPr lang="en-US" dirty="0"/>
              <a:t>Will overwrite the contents of the adjacent memory</a:t>
            </a:r>
          </a:p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// will overflow if user enters “AAAAAA”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0A6E01-D7BE-AD61-AD65-A4A3EB3B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7492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683B-BA77-14A3-1A77-1AAF60EF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6B9B9-AABC-FE1C-FA62-1E008046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D48-4089-872F-28AA-1BC685018D5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overflow if user enters “AAAAAA”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9589AC-D3C2-2498-5440-074FBA9FF5A0}"/>
              </a:ext>
            </a:extLst>
          </p:cNvPr>
          <p:cNvGrpSpPr/>
          <p:nvPr/>
        </p:nvGrpSpPr>
        <p:grpSpPr>
          <a:xfrm>
            <a:off x="6613934" y="991518"/>
            <a:ext cx="4264301" cy="4396154"/>
            <a:chOff x="6613934" y="991518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5F3A4-DCFC-4E1C-3AA8-F319084C6049}"/>
                </a:ext>
              </a:extLst>
            </p:cNvPr>
            <p:cNvSpPr txBox="1"/>
            <p:nvPr/>
          </p:nvSpPr>
          <p:spPr>
            <a:xfrm>
              <a:off x="9614748" y="105474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B75EC-EAC3-8FC5-5406-08AC88B36003}"/>
                </a:ext>
              </a:extLst>
            </p:cNvPr>
            <p:cNvSpPr txBox="1"/>
            <p:nvPr/>
          </p:nvSpPr>
          <p:spPr>
            <a:xfrm>
              <a:off x="9614748" y="168024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75E3C-BF68-76D0-A961-DA23E0195EE3}"/>
                </a:ext>
              </a:extLst>
            </p:cNvPr>
            <p:cNvSpPr txBox="1"/>
            <p:nvPr/>
          </p:nvSpPr>
          <p:spPr>
            <a:xfrm>
              <a:off x="9614748" y="2336736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0033B2-18D8-5706-73D3-56A0A56B8E5F}"/>
                </a:ext>
              </a:extLst>
            </p:cNvPr>
            <p:cNvSpPr txBox="1"/>
            <p:nvPr/>
          </p:nvSpPr>
          <p:spPr>
            <a:xfrm>
              <a:off x="9605130" y="2972396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02EA82-A818-837B-031A-55C6CA084DFB}"/>
                </a:ext>
              </a:extLst>
            </p:cNvPr>
            <p:cNvSpPr txBox="1"/>
            <p:nvPr/>
          </p:nvSpPr>
          <p:spPr>
            <a:xfrm>
              <a:off x="9563451" y="3628888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E349D2-53C3-2E77-7559-7F0161B38F23}"/>
                </a:ext>
              </a:extLst>
            </p:cNvPr>
            <p:cNvSpPr txBox="1"/>
            <p:nvPr/>
          </p:nvSpPr>
          <p:spPr>
            <a:xfrm>
              <a:off x="9563451" y="4267795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96D14C-C1CD-573F-D9C9-8ED4D0B27D85}"/>
                </a:ext>
              </a:extLst>
            </p:cNvPr>
            <p:cNvGrpSpPr/>
            <p:nvPr/>
          </p:nvGrpSpPr>
          <p:grpSpPr>
            <a:xfrm>
              <a:off x="6613934" y="991518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E639BA0-FCFF-8B03-ED31-B34187ECA2F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B3AB0EF-D900-F415-3D80-4E043A142087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1D8BF86-FBFA-EA6D-A0F4-E7CF651B0A88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7A3858-F7D6-99FC-6BEE-5D4D41649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6C0945E-7BC1-56A7-CD11-F96EC351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ACFD50E-9CF3-0A73-AEF0-76E499596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F4EA34-BD86-F070-206C-08DB5E66D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CB63C9-BD51-5AF7-8305-35E857E40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11C18A-D6F6-2D4E-1335-23E710723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934" y="4791015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06AB3930-E1D6-207F-8E9E-9B1344493513}"/>
              </a:ext>
            </a:extLst>
          </p:cNvPr>
          <p:cNvSpPr/>
          <p:nvPr/>
        </p:nvSpPr>
        <p:spPr>
          <a:xfrm>
            <a:off x="5916058" y="1680244"/>
            <a:ext cx="341523" cy="318921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906C7-99F0-2575-5056-9F5987E6FCFC}"/>
              </a:ext>
            </a:extLst>
          </p:cNvPr>
          <p:cNvSpPr txBox="1"/>
          <p:nvPr/>
        </p:nvSpPr>
        <p:spPr>
          <a:xfrm>
            <a:off x="4327200" y="2962101"/>
            <a:ext cx="1612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B787B-80DC-37B3-DEAF-24DCC69E755D}"/>
              </a:ext>
            </a:extLst>
          </p:cNvPr>
          <p:cNvSpPr txBox="1"/>
          <p:nvPr/>
        </p:nvSpPr>
        <p:spPr>
          <a:xfrm>
            <a:off x="7888652" y="426779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D637A-7928-EA87-D07A-741B6024A0CA}"/>
              </a:ext>
            </a:extLst>
          </p:cNvPr>
          <p:cNvSpPr txBox="1"/>
          <p:nvPr/>
        </p:nvSpPr>
        <p:spPr>
          <a:xfrm>
            <a:off x="7888652" y="370225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F01460-19DE-E1EA-D38E-EF13B68DC337}"/>
              </a:ext>
            </a:extLst>
          </p:cNvPr>
          <p:cNvSpPr txBox="1"/>
          <p:nvPr/>
        </p:nvSpPr>
        <p:spPr>
          <a:xfrm>
            <a:off x="7888652" y="30635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FB502-24D3-81BA-3E63-ED0CB7C2386B}"/>
              </a:ext>
            </a:extLst>
          </p:cNvPr>
          <p:cNvSpPr txBox="1"/>
          <p:nvPr/>
        </p:nvSpPr>
        <p:spPr>
          <a:xfrm>
            <a:off x="7888652" y="23793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AB42D-9B28-E196-B796-C538A23343D7}"/>
              </a:ext>
            </a:extLst>
          </p:cNvPr>
          <p:cNvSpPr txBox="1"/>
          <p:nvPr/>
        </p:nvSpPr>
        <p:spPr>
          <a:xfrm>
            <a:off x="7888652" y="16833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DAB820-2557-5D62-7B9D-FB34EC004709}"/>
              </a:ext>
            </a:extLst>
          </p:cNvPr>
          <p:cNvCxnSpPr>
            <a:cxnSpLocks/>
          </p:cNvCxnSpPr>
          <p:nvPr/>
        </p:nvCxnSpPr>
        <p:spPr>
          <a:xfrm flipH="1">
            <a:off x="6613934" y="105876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004852-00FE-F4F5-B1B3-7CC09E8AA806}"/>
              </a:ext>
            </a:extLst>
          </p:cNvPr>
          <p:cNvSpPr txBox="1"/>
          <p:nvPr/>
        </p:nvSpPr>
        <p:spPr>
          <a:xfrm>
            <a:off x="7888652" y="1099661"/>
            <a:ext cx="40267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92F865-A4CA-CCF8-B271-75111CCF56C1}"/>
              </a:ext>
            </a:extLst>
          </p:cNvPr>
          <p:cNvSpPr/>
          <p:nvPr/>
        </p:nvSpPr>
        <p:spPr>
          <a:xfrm>
            <a:off x="537973" y="1291104"/>
            <a:ext cx="4355124" cy="60379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42D87D-6F25-2A87-0D7F-82083820A673}"/>
              </a:ext>
            </a:extLst>
          </p:cNvPr>
          <p:cNvSpPr/>
          <p:nvPr/>
        </p:nvSpPr>
        <p:spPr>
          <a:xfrm>
            <a:off x="537972" y="785003"/>
            <a:ext cx="5477513" cy="4617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EC7DCE-9F39-1FEA-14CA-BBF9371933B8}"/>
              </a:ext>
            </a:extLst>
          </p:cNvPr>
          <p:cNvSpPr/>
          <p:nvPr/>
        </p:nvSpPr>
        <p:spPr>
          <a:xfrm>
            <a:off x="4483870" y="1564984"/>
            <a:ext cx="6394366" cy="349175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70A2A1-FC2A-79FA-2AE8-D1732A57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</a:t>
            </a:r>
            <a:r>
              <a:rPr lang="en-US" dirty="0" err="1"/>
              <a:t>strcpy</a:t>
            </a:r>
            <a:r>
              <a:rPr lang="en-US" dirty="0"/>
              <a:t>(char* </a:t>
            </a:r>
            <a:r>
              <a:rPr lang="en-US" dirty="0" err="1"/>
              <a:t>dest</a:t>
            </a:r>
            <a:r>
              <a:rPr lang="en-US" dirty="0"/>
              <a:t>, const char* </a:t>
            </a:r>
            <a:r>
              <a:rPr lang="en-US" dirty="0" err="1"/>
              <a:t>src</a:t>
            </a:r>
            <a:r>
              <a:rPr lang="en-US" dirty="0"/>
              <a:t>) {</a:t>
            </a:r>
          </a:p>
          <a:p>
            <a:r>
              <a:rPr lang="en-US" dirty="0"/>
              <a:t>    char* </a:t>
            </a:r>
            <a:r>
              <a:rPr lang="en-US" dirty="0" err="1"/>
              <a:t>dest_start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;</a:t>
            </a:r>
          </a:p>
          <a:p>
            <a:r>
              <a:rPr lang="en-US" dirty="0"/>
              <a:t>    while ((*</a:t>
            </a:r>
            <a:r>
              <a:rPr lang="en-US" dirty="0" err="1"/>
              <a:t>dest</a:t>
            </a:r>
            <a:r>
              <a:rPr lang="en-US" dirty="0"/>
              <a:t>++ = *</a:t>
            </a:r>
            <a:r>
              <a:rPr lang="en-US" dirty="0" err="1"/>
              <a:t>src</a:t>
            </a:r>
            <a:r>
              <a:rPr lang="en-US" dirty="0"/>
              <a:t>++) != '\0') {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</a:t>
            </a:r>
            <a:r>
              <a:rPr lang="en-US" dirty="0" err="1"/>
              <a:t>dest_start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B840DC-1207-E370-FEEF-129DA47F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libc</a:t>
            </a:r>
            <a:r>
              <a:rPr lang="en-US" dirty="0"/>
              <a:t>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FEFD6-7C66-275B-02A0-33CC11FBF0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Fundamentally, a buffer overflow within 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E6C74-9A9E-08D5-7D3C-0AD3E53719DE}"/>
              </a:ext>
            </a:extLst>
          </p:cNvPr>
          <p:cNvSpPr/>
          <p:nvPr/>
        </p:nvSpPr>
        <p:spPr>
          <a:xfrm>
            <a:off x="6414404" y="1214110"/>
            <a:ext cx="4600926" cy="508365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65029-FEBE-18E7-08A6-5694C288DEA2}"/>
              </a:ext>
            </a:extLst>
          </p:cNvPr>
          <p:cNvSpPr txBox="1"/>
          <p:nvPr/>
        </p:nvSpPr>
        <p:spPr>
          <a:xfrm>
            <a:off x="8206678" y="2066520"/>
            <a:ext cx="398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Can </a:t>
            </a:r>
            <a:r>
              <a:rPr lang="en-US" b="1" i="1" u="sng" dirty="0"/>
              <a:t>overflow</a:t>
            </a:r>
            <a:r>
              <a:rPr lang="en-US" b="1" i="1" dirty="0"/>
              <a:t> beyond </a:t>
            </a:r>
            <a:r>
              <a:rPr lang="en-US" b="1" i="1" dirty="0" err="1"/>
              <a:t>src</a:t>
            </a:r>
            <a:r>
              <a:rPr lang="en-US" b="1" i="1" dirty="0"/>
              <a:t> and </a:t>
            </a:r>
            <a:r>
              <a:rPr lang="en-US" b="1" i="1" dirty="0" err="1"/>
              <a:t>dest</a:t>
            </a:r>
            <a:r>
              <a:rPr lang="en-US" b="1" i="1" dirty="0"/>
              <a:t> limits</a:t>
            </a:r>
          </a:p>
        </p:txBody>
      </p:sp>
    </p:spTree>
    <p:extLst>
      <p:ext uri="{BB962C8B-B14F-4D97-AF65-F5344CB8AC3E}">
        <p14:creationId xmlns:p14="http://schemas.microsoft.com/office/powerpoint/2010/main" val="34117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3A77D-3A8E-81C5-0E2C-2656F952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8CF39-D4EC-190F-A2ED-6F106B6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Memory safety is a property of a programming language that ensures all memory accesses are</a:t>
            </a:r>
          </a:p>
          <a:p>
            <a:pPr lvl="1"/>
            <a:r>
              <a:rPr lang="en-US" dirty="0"/>
              <a:t>Well-defined</a:t>
            </a:r>
          </a:p>
          <a:p>
            <a:pPr lvl="1"/>
            <a:r>
              <a:rPr lang="en-US" dirty="0"/>
              <a:t>Adhere to object boundaries</a:t>
            </a:r>
          </a:p>
          <a:p>
            <a:pPr lvl="1"/>
            <a:r>
              <a:rPr lang="en-US" dirty="0"/>
              <a:t>Adhere to types of allocated objects</a:t>
            </a:r>
          </a:p>
          <a:p>
            <a:r>
              <a:rPr lang="en-US" dirty="0"/>
              <a:t>Some programming languages have memory safety and some do not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6D176A-9741-BA4E-113F-570537B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and memory safety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95E452-9D49-9F45-BC69-F5A841BA093C}"/>
              </a:ext>
            </a:extLst>
          </p:cNvPr>
          <p:cNvGrpSpPr/>
          <p:nvPr/>
        </p:nvGrpSpPr>
        <p:grpSpPr>
          <a:xfrm>
            <a:off x="6283569" y="916213"/>
            <a:ext cx="5476968" cy="4533996"/>
            <a:chOff x="6283569" y="916213"/>
            <a:chExt cx="5476968" cy="4533996"/>
          </a:xfrm>
        </p:grpSpPr>
        <p:pic>
          <p:nvPicPr>
            <p:cNvPr id="1028" name="Picture 4" descr="Java logo and symbol, meaning, history, PNG">
              <a:extLst>
                <a:ext uri="{FF2B5EF4-FFF2-40B4-BE49-F238E27FC236}">
                  <a16:creationId xmlns:a16="http://schemas.microsoft.com/office/drawing/2014/main" id="{A75E0CE6-013C-8B97-B384-52961CC2F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806" y="916213"/>
              <a:ext cx="1723292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e Python Logo | Python Software Foundation">
              <a:extLst>
                <a:ext uri="{FF2B5EF4-FFF2-40B4-BE49-F238E27FC236}">
                  <a16:creationId xmlns:a16="http://schemas.microsoft.com/office/drawing/2014/main" id="{AEB7066C-AC5C-D901-DEBF-E333459FA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811" y="953379"/>
              <a:ext cx="3188726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ust&quot; Icon - Download for free – Iconduck">
              <a:extLst>
                <a:ext uri="{FF2B5EF4-FFF2-40B4-BE49-F238E27FC236}">
                  <a16:creationId xmlns:a16="http://schemas.microsoft.com/office/drawing/2014/main" id="{53F19287-56A8-1BED-7409-246730D1F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701" y="2032269"/>
              <a:ext cx="1195754" cy="1195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AQ | Multi-Function DAQ | ADLINK">
              <a:extLst>
                <a:ext uri="{FF2B5EF4-FFF2-40B4-BE49-F238E27FC236}">
                  <a16:creationId xmlns:a16="http://schemas.microsoft.com/office/drawing/2014/main" id="{951A1ECF-F1EC-3AA6-905D-EF242AF15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436" y="3976724"/>
              <a:ext cx="1685881" cy="127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xercism: Track maintenance tool - Dashboard">
              <a:extLst>
                <a:ext uri="{FF2B5EF4-FFF2-40B4-BE49-F238E27FC236}">
                  <a16:creationId xmlns:a16="http://schemas.microsoft.com/office/drawing/2014/main" id="{310DBAD5-D7EF-6167-47F3-F4A722708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3976724"/>
              <a:ext cx="1359163" cy="147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logo png, javascript icon transparent png ...">
              <a:extLst>
                <a:ext uri="{FF2B5EF4-FFF2-40B4-BE49-F238E27FC236}">
                  <a16:creationId xmlns:a16="http://schemas.microsoft.com/office/drawing/2014/main" id="{C6E1D2B0-1B06-77A6-07A0-5C0BEE6C7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2030436"/>
              <a:ext cx="1436077" cy="143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5589AB-A48D-0667-C714-F72BD5D1CBEF}"/>
                </a:ext>
              </a:extLst>
            </p:cNvPr>
            <p:cNvCxnSpPr/>
            <p:nvPr/>
          </p:nvCxnSpPr>
          <p:spPr>
            <a:xfrm>
              <a:off x="6283569" y="3634154"/>
              <a:ext cx="5310554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D0D358-DE91-565F-D4F6-A49698076C17}"/>
                </a:ext>
              </a:extLst>
            </p:cNvPr>
            <p:cNvSpPr txBox="1"/>
            <p:nvPr/>
          </p:nvSpPr>
          <p:spPr>
            <a:xfrm>
              <a:off x="7971134" y="3208190"/>
              <a:ext cx="1866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safe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0C2C-946E-5BD6-D78E-662BBA3AE150}"/>
                </a:ext>
              </a:extLst>
            </p:cNvPr>
            <p:cNvSpPr txBox="1"/>
            <p:nvPr/>
          </p:nvSpPr>
          <p:spPr>
            <a:xfrm>
              <a:off x="7971134" y="3570039"/>
              <a:ext cx="2189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unsafe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19A8C9-7D48-EFBD-43C9-5D52F5BF66D8}"/>
              </a:ext>
            </a:extLst>
          </p:cNvPr>
          <p:cNvSpPr txBox="1"/>
          <p:nvPr/>
        </p:nvSpPr>
        <p:spPr>
          <a:xfrm>
            <a:off x="1957702" y="2844225"/>
            <a:ext cx="9240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Then why would one use C/C++ over Java/Python??? </a:t>
            </a:r>
          </a:p>
        </p:txBody>
      </p:sp>
    </p:spTree>
    <p:extLst>
      <p:ext uri="{BB962C8B-B14F-4D97-AF65-F5344CB8AC3E}">
        <p14:creationId xmlns:p14="http://schemas.microsoft.com/office/powerpoint/2010/main" val="291018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0843DC-7E52-D27D-A47B-3BF0BA82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sign up for paper readings</a:t>
            </a:r>
          </a:p>
          <a:p>
            <a:r>
              <a:rPr lang="en-US" dirty="0"/>
              <a:t>Today’s class will end 10 </a:t>
            </a:r>
            <a:r>
              <a:rPr lang="en-US"/>
              <a:t>minutes early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3219A-39F0-CB72-862C-F03A0AB8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93503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6EAC-DD5F-F0A3-EB44-4E4ACB85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B6211-3E36-8A48-485E-64215E8D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i="1" u="sng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3AABF-5088-302D-27E3-97D3FF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62CD6-0C59-B5C7-D7DD-C7C3D921886B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40D1D-4980-B024-AB9F-7F9404F09D9A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3A8CE-999F-39EB-0C49-4F7170533458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DD3A0-293F-619A-FD05-BD42970FD25D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6F9C5-4FFF-7F8F-0DC7-D97F04147631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5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8B494B-3626-D8FE-2540-B4FC44EBD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90621"/>
              </p:ext>
            </p:extLst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4A142E6-F5CB-58C5-6FB5-AF93219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Java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6927-DF2C-8E47-C0BE-4F4098381F9D}"/>
              </a:ext>
            </a:extLst>
          </p:cNvPr>
          <p:cNvSpPr txBox="1"/>
          <p:nvPr/>
        </p:nvSpPr>
        <p:spPr>
          <a:xfrm>
            <a:off x="7502770" y="1160585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https://programming-language-benchmarks.vercel.app/c-vs-java</a:t>
            </a:r>
          </a:p>
        </p:txBody>
      </p:sp>
    </p:spTree>
    <p:extLst>
      <p:ext uri="{BB962C8B-B14F-4D97-AF65-F5344CB8AC3E}">
        <p14:creationId xmlns:p14="http://schemas.microsoft.com/office/powerpoint/2010/main" val="126763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6343E-F8CA-A471-5BE4-2F33462D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05493C3-7ED7-E7BF-D3FF-F7E78B8E4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79777"/>
              </p:ext>
            </p:extLst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34FFB95-864E-D835-C27D-B6BD3C13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Rust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2DA1A-A2F6-FACE-5395-B12AFFE0617B}"/>
              </a:ext>
            </a:extLst>
          </p:cNvPr>
          <p:cNvSpPr txBox="1"/>
          <p:nvPr/>
        </p:nvSpPr>
        <p:spPr>
          <a:xfrm>
            <a:off x="7502770" y="1160585"/>
            <a:ext cx="2428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// insert our future paper!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6C4F5F-12C7-68C6-CCAD-F0D19E9C5B73}"/>
              </a:ext>
            </a:extLst>
          </p:cNvPr>
          <p:cNvSpPr/>
          <p:nvPr/>
        </p:nvSpPr>
        <p:spPr>
          <a:xfrm>
            <a:off x="3463456" y="2967335"/>
            <a:ext cx="5265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Not real results!!!</a:t>
            </a:r>
          </a:p>
        </p:txBody>
      </p:sp>
    </p:spTree>
    <p:extLst>
      <p:ext uri="{BB962C8B-B14F-4D97-AF65-F5344CB8AC3E}">
        <p14:creationId xmlns:p14="http://schemas.microsoft.com/office/powerpoint/2010/main" val="274966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E1CE3-C6F8-98DF-D371-39BC78C5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  <a:p>
            <a:pPr lvl="1"/>
            <a:r>
              <a:rPr lang="en-US" dirty="0"/>
              <a:t>Nginx, Apache Httpd</a:t>
            </a:r>
          </a:p>
          <a:p>
            <a:r>
              <a:rPr lang="en-US" dirty="0"/>
              <a:t>Key-value stores</a:t>
            </a:r>
          </a:p>
          <a:p>
            <a:pPr lvl="1"/>
            <a:r>
              <a:rPr lang="en-US" dirty="0"/>
              <a:t>Redis, Memcached</a:t>
            </a:r>
          </a:p>
          <a:p>
            <a:r>
              <a:rPr lang="en-US" dirty="0"/>
              <a:t>Database servers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DECA4F-3FE6-823A-F380-368BF060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critical software in C/C++</a:t>
            </a:r>
          </a:p>
        </p:txBody>
      </p:sp>
      <p:pic>
        <p:nvPicPr>
          <p:cNvPr id="2052" name="Picture 4" descr="Applying custom configuration to Nginx Gateway Fabric :: blog.oddbit.com">
            <a:extLst>
              <a:ext uri="{FF2B5EF4-FFF2-40B4-BE49-F238E27FC236}">
                <a16:creationId xmlns:a16="http://schemas.microsoft.com/office/drawing/2014/main" id="{BC984CDB-B2E6-4A73-E00B-06536F38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11" y="854015"/>
            <a:ext cx="1877158" cy="11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launch an Apache Web Server from the CLI | by Marshall Hubbard |  Nerd For Tech | Medium">
            <a:extLst>
              <a:ext uri="{FF2B5EF4-FFF2-40B4-BE49-F238E27FC236}">
                <a16:creationId xmlns:a16="http://schemas.microsoft.com/office/drawing/2014/main" id="{2E41A565-F705-61E9-6611-472EFBE3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16" y="854015"/>
            <a:ext cx="262596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dis (company) - Wikipedia">
            <a:extLst>
              <a:ext uri="{FF2B5EF4-FFF2-40B4-BE49-F238E27FC236}">
                <a16:creationId xmlns:a16="http://schemas.microsoft.com/office/drawing/2014/main" id="{0B6DEA3B-DD86-C0AD-9653-A30F75F4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54" y="2684868"/>
            <a:ext cx="3030415" cy="10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y we should use Memcache">
            <a:extLst>
              <a:ext uri="{FF2B5EF4-FFF2-40B4-BE49-F238E27FC236}">
                <a16:creationId xmlns:a16="http://schemas.microsoft.com/office/drawing/2014/main" id="{E4D414FD-CDE5-CF59-DDC1-CCD19A83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4" y="2236011"/>
            <a:ext cx="4088227" cy="18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MySQL?. MySQL is a freely available open-source… | by Visualmodo |  Medium">
            <a:extLst>
              <a:ext uri="{FF2B5EF4-FFF2-40B4-BE49-F238E27FC236}">
                <a16:creationId xmlns:a16="http://schemas.microsoft.com/office/drawing/2014/main" id="{E0D86ED0-9B11-D6E9-2472-8CC182E5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1" y="3912204"/>
            <a:ext cx="2527788" cy="16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Is PostgreSQL?">
            <a:extLst>
              <a:ext uri="{FF2B5EF4-FFF2-40B4-BE49-F238E27FC236}">
                <a16:creationId xmlns:a16="http://schemas.microsoft.com/office/drawing/2014/main" id="{24616841-0358-E9C9-A2C5-FDA9C364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83022"/>
            <a:ext cx="2775618" cy="156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7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72392A-E88A-C54A-91D4-6F8FE4A7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88" y="802638"/>
            <a:ext cx="7850956" cy="58280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6324ED-DF4B-FBBD-1976-2F0ED68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attacks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23F75-202E-72FA-643E-31521F9B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6" y="802638"/>
            <a:ext cx="10269383" cy="2124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4EB8B-B0DC-DF46-311D-08FC30D4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336" y="1110403"/>
            <a:ext cx="5969328" cy="521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226FA-E35A-D6FF-782A-F41BD58B6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37" y="1937472"/>
            <a:ext cx="10378775" cy="2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47000-E7A0-6242-8AA3-8DD563F6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E082C-E272-7039-A590-C958633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local variables are stored on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4F333-1CE8-87C2-AF4A-816DDBC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98C1BD-413E-287D-D09F-5CD14900AB8A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AC7311-9ADE-7973-F5FB-113EB9D3D8C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83D-9156-185A-C8C1-6E6814006602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19F8D3-304B-D9C5-D1F0-C11F36179C11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A65950-DDE6-5785-31D2-5B9C9247FA07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D25A6D-ED8D-E042-4CEA-69E4B9AE2587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E38E0-D2D1-30AD-71DF-3B278FA96D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E8F62A-4887-02F2-A7C0-E383EDCE3B4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CE9E93-B092-AFA2-7182-C61EA7FA053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A2E41D-B11F-5117-B6AC-59047265B3B0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8FE0CE7-E5E0-A273-5329-CBA0D3E185DB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B3139B4-210B-689B-2BF8-BD36F4A35CE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AC8B170-85D2-9FA7-2FFA-0F45A9DA299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AF1CE41-B506-30E8-7E93-A5B2F64D26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5928F7C-679D-5552-3CFD-779424D3B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CE133B3-0233-3B21-12D3-C688D140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5A63818-21C6-6E5B-5DC1-C11DFBDAB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A1C82F3-40AC-E45C-41EE-A0EB6CB91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46FD3CC-F4CC-D8B0-B250-5CB18F7EA1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9596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CAFB-4C1B-75C0-1BDA-C2C24063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D020A8-317D-2869-E5BC-B2B3B12F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371DB9-DFB4-BA9E-D330-80FF3554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FC52C-2A77-79AE-3362-0A38EC36A99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1AD401-94D3-0BF3-DE95-2F6072E743D5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AE9BBD-E5F6-D7F4-99CA-3B4E827564AF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F6DCA2-1F69-7C6C-18DF-CFEB0895A8B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F816-6F9F-1CE6-9B29-A3B3C19FA93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596AB-C689-CB6A-58FA-9EC9E95E38E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AADA98-D87A-80E0-DC14-62DC37349583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6A0F57-1DB1-54F0-0226-09DDB185E0D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1CB15-A07E-1705-7040-B224AA584E7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727844B-70AD-4AE0-B6ED-FA8871E9FA5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12A5A30-2A3C-7F05-8CE7-571570FD2ED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20E6542-E518-1BA7-B052-C4EC81DBB67E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8A891BCC-351F-2997-71FF-91E4CCEA30A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74B19BA-7475-F783-E4CC-EB106B6A66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314A322-15EB-5EB2-DCC5-597260638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DB86B2C-B564-0F4C-D5FE-DEFE0FDC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7220A50-6AE8-6DD7-7B11-FA5F7D4BC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CC09783-8BCF-4F18-50DF-6B69755E1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DE1B3F3-E131-00E9-3F8F-FD18C66BA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6F94A1-C99A-D6DE-6DF5-68CD88EAFD78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A906C-0A86-0D3C-8130-6A61A60D206A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F37995E-5CB0-6FAF-FFCB-5EBDB986BFB2}"/>
              </a:ext>
            </a:extLst>
          </p:cNvPr>
          <p:cNvSpPr/>
          <p:nvPr/>
        </p:nvSpPr>
        <p:spPr>
          <a:xfrm>
            <a:off x="88135" y="483415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44904-E246-D853-F039-C06FBE91917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CCB14A3-C260-783A-1939-2676739FA5D4}"/>
              </a:ext>
            </a:extLst>
          </p:cNvPr>
          <p:cNvSpPr/>
          <p:nvPr/>
        </p:nvSpPr>
        <p:spPr>
          <a:xfrm>
            <a:off x="69425" y="222848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C34A5-F3FC-E1E7-5117-AA180F4A5881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7C1F98-6843-0E3A-1808-CF784F149D03}"/>
              </a:ext>
            </a:extLst>
          </p:cNvPr>
          <p:cNvGrpSpPr/>
          <p:nvPr/>
        </p:nvGrpSpPr>
        <p:grpSpPr>
          <a:xfrm>
            <a:off x="4150880" y="3763390"/>
            <a:ext cx="3890241" cy="1547662"/>
            <a:chOff x="4175393" y="3763390"/>
            <a:chExt cx="3865728" cy="1282335"/>
          </a:xfrm>
        </p:grpSpPr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68C56D5C-CE0F-D177-DBA7-28ADB8A8B24E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4175393" y="3763390"/>
              <a:ext cx="3865728" cy="1282335"/>
            </a:xfrm>
            <a:prstGeom prst="curvedConnector3">
              <a:avLst/>
            </a:prstGeom>
            <a:ln w="34925" cmpd="sng">
              <a:prstDash val="sysDash"/>
              <a:tailEnd type="stealt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A2FB4-30C0-E420-3D19-7F5FC36728E4}"/>
                </a:ext>
              </a:extLst>
            </p:cNvPr>
            <p:cNvSpPr txBox="1"/>
            <p:nvPr/>
          </p:nvSpPr>
          <p:spPr>
            <a:xfrm>
              <a:off x="5302943" y="3942892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0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1CF34-F286-FFAC-E14F-53F936C8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F7F9A-4174-B850-D21F-E7B53F64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754D9-B4BD-2CEE-E85D-D168BA4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0338A5-29DE-7A2F-F7C8-D553AEE7D81E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5F0223-3C2F-0D52-BA0F-4ECA0C8BDB1B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104D5-CBAF-863B-6D0E-FD44BD7C593A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533568-FE53-C644-F5E8-532475CBFEC0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229DDF-88CE-728F-9184-C23655AC6B9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5627F-C989-3A51-53C1-F9129B9C456E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9F565C-CA92-DCD7-6B8A-15B4BC12D211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D58266-BA03-7C4E-AB16-9A32AFECCDEC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4FC21-22B8-4B18-BBE5-3FA68167DB8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5A334B-B759-4B5B-4B86-29D7415F370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19A9620-8691-AF24-5FEB-76286D673710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E960E96-3528-F67F-BF04-7CDDE313A37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7819203E-9005-6B73-DA1C-87A94E757EE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982C30C-DDFA-D03B-F2FA-2901FB0F1F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A577C3-8BE7-D700-00EA-DCF7861E5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DC5D102-6999-160C-3327-D9A0BCAD4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9C0F5CB-6F8D-84B4-38F8-0FE6A20C4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DDD9D11-8C5B-CD6C-FA79-FEC02B550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0D4B10-6C98-BD25-1671-0D09F8E04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23E48C8-ECFF-28E8-501A-91F9EF637C07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50F8A-DD4E-9BE0-F36A-48C519E56303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1C5047-18AA-E5BB-A678-BD315E35709E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686B0-F0D8-82C3-D333-073362057E38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52D3CFE-92DE-DA00-8B28-440541540153}"/>
              </a:ext>
            </a:extLst>
          </p:cNvPr>
          <p:cNvSpPr/>
          <p:nvPr/>
        </p:nvSpPr>
        <p:spPr>
          <a:xfrm>
            <a:off x="6885542" y="2223401"/>
            <a:ext cx="660082" cy="1161441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2F82565-8457-BEF6-8F84-E28AFE0E7A4F}"/>
              </a:ext>
            </a:extLst>
          </p:cNvPr>
          <p:cNvSpPr/>
          <p:nvPr/>
        </p:nvSpPr>
        <p:spPr>
          <a:xfrm>
            <a:off x="6873601" y="3477890"/>
            <a:ext cx="660082" cy="1309943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8423A4-47F6-99D6-7E21-C4742E04FC63}"/>
              </a:ext>
            </a:extLst>
          </p:cNvPr>
          <p:cNvSpPr txBox="1"/>
          <p:nvPr/>
        </p:nvSpPr>
        <p:spPr>
          <a:xfrm>
            <a:off x="5190175" y="2407021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/>
              <a:t>main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E997C-C41D-2AE8-8052-93C3F6C225C4}"/>
              </a:ext>
            </a:extLst>
          </p:cNvPr>
          <p:cNvSpPr txBox="1"/>
          <p:nvPr/>
        </p:nvSpPr>
        <p:spPr>
          <a:xfrm>
            <a:off x="5221490" y="3778057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 err="1"/>
              <a:t>my_func</a:t>
            </a:r>
            <a:endParaRPr lang="en-US" sz="2000" b="1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F08198-DC52-E46C-3B78-A94ADD219ED6}"/>
              </a:ext>
            </a:extLst>
          </p:cNvPr>
          <p:cNvSpPr txBox="1"/>
          <p:nvPr/>
        </p:nvSpPr>
        <p:spPr>
          <a:xfrm>
            <a:off x="1235407" y="4786110"/>
            <a:ext cx="63332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3399"/>
                </a:solidFill>
              </a:rPr>
              <a:t>On x86, stack grows downwards</a:t>
            </a:r>
          </a:p>
        </p:txBody>
      </p:sp>
    </p:spTree>
    <p:extLst>
      <p:ext uri="{BB962C8B-B14F-4D97-AF65-F5344CB8AC3E}">
        <p14:creationId xmlns:p14="http://schemas.microsoft.com/office/powerpoint/2010/main" val="33291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53EE-75A3-88C2-E01E-910B689D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F9E8F-BF8C-1B78-AE97-24E4D181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E070B4-7A85-6F9A-44CC-85037F74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17D219-1F95-A5AA-B21A-C0836E3F4BB1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E92E1A2-7FF3-E1D3-F3A4-53915DD7F67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AC712A-ADBC-FEDA-C4FE-67397245A21B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1FD96E-D20F-14F5-FE5B-1BD6F60F754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E0AB64-6209-32B1-AC98-4C7B339B867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7A2A9D-D57D-228D-4AFE-3EB7329860AA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2BCD0-BB6F-2C6A-9596-0EC24046B27C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568031-FEB0-EE7A-8D31-46511F31CD3F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7342D7-0203-486B-DB68-A5E3FA19CE77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BDF18C-905C-40CD-C58B-66EB0BBE8759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4F243E6-5407-3BA3-6282-D7C7C6BCEC12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87CA654-26FE-A772-C767-E6CBB91C478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13EED8E6-F547-2684-5381-E0A7B6B9118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3123BC77-4B13-83E6-029B-DC2EF5E01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6F11CA4-BDB1-2D7A-1FB6-4182BC9A5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41F1B43-A79B-0E80-F49D-AAD23D694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20D575B-67A0-852E-590A-EB538D7DA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50F840C-BBE4-8235-30B3-30A0CE563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3A7E0C-134E-5451-B5C8-364893B3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42C98A-0A7E-8DFB-53F3-D9B350360589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E9E07-7355-5464-7C3E-38BC9C256B7D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7AB8D8-B630-FA02-A73E-D539B906CEB6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10E15-6159-E621-134C-25E783FC5EFF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351EDD-F750-D79A-AC59-11E0A0FD81F7}"/>
              </a:ext>
            </a:extLst>
          </p:cNvPr>
          <p:cNvSpPr/>
          <p:nvPr/>
        </p:nvSpPr>
        <p:spPr>
          <a:xfrm>
            <a:off x="243481" y="3147119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FC02C68-C18C-CAD3-8093-CA3A371B2C65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3966073" y="3763390"/>
            <a:ext cx="4075049" cy="1547664"/>
          </a:xfrm>
          <a:prstGeom prst="curvedConnector3">
            <a:avLst/>
          </a:prstGeom>
          <a:ln w="34925" cmpd="sng">
            <a:prstDash val="sys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BE50A-D45E-DDD5-EC7B-C98B0BEC6C38}"/>
              </a:ext>
            </a:extLst>
          </p:cNvPr>
          <p:cNvSpPr txBox="1"/>
          <p:nvPr/>
        </p:nvSpPr>
        <p:spPr>
          <a:xfrm>
            <a:off x="4875286" y="2736914"/>
            <a:ext cx="27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Execution returns to</a:t>
            </a:r>
          </a:p>
          <a:p>
            <a:r>
              <a:rPr lang="en-US" sz="2400" b="1" i="1" dirty="0"/>
              <a:t>return_addr@12</a:t>
            </a:r>
          </a:p>
        </p:txBody>
      </p:sp>
    </p:spTree>
    <p:extLst>
      <p:ext uri="{BB962C8B-B14F-4D97-AF65-F5344CB8AC3E}">
        <p14:creationId xmlns:p14="http://schemas.microsoft.com/office/powerpoint/2010/main" val="9194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CA85E-F3B3-9DCC-1442-701C8340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function calls -&gt; </a:t>
            </a:r>
            <a:r>
              <a:rPr lang="en-US" dirty="0" err="1"/>
              <a:t>callq</a:t>
            </a:r>
            <a:r>
              <a:rPr lang="en-US" dirty="0"/>
              <a:t> instruction</a:t>
            </a:r>
          </a:p>
          <a:p>
            <a:pPr lvl="1"/>
            <a:r>
              <a:rPr lang="en-US" dirty="0" err="1"/>
              <a:t>callq</a:t>
            </a:r>
            <a:r>
              <a:rPr lang="en-US" dirty="0"/>
              <a:t> instruction pushes the address of the next instruction on the stack</a:t>
            </a:r>
          </a:p>
          <a:p>
            <a:pPr lvl="1"/>
            <a:r>
              <a:rPr lang="en-US" dirty="0"/>
              <a:t>Then, transfers control to the called function</a:t>
            </a:r>
          </a:p>
          <a:p>
            <a:r>
              <a:rPr lang="en-US" dirty="0"/>
              <a:t>C return statements -&gt; </a:t>
            </a:r>
            <a:r>
              <a:rPr lang="en-US" dirty="0" err="1"/>
              <a:t>retq</a:t>
            </a:r>
            <a:r>
              <a:rPr lang="en-US" dirty="0"/>
              <a:t> instruction</a:t>
            </a:r>
          </a:p>
          <a:p>
            <a:pPr lvl="1"/>
            <a:r>
              <a:rPr lang="en-US" dirty="0" err="1"/>
              <a:t>retq</a:t>
            </a:r>
            <a:r>
              <a:rPr lang="en-US" dirty="0"/>
              <a:t> instruction pops the return address from the stack</a:t>
            </a:r>
          </a:p>
          <a:p>
            <a:pPr lvl="1"/>
            <a:r>
              <a:rPr lang="en-US" dirty="0"/>
              <a:t>Then, transfers control to the return address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E619B-24BA-DFBC-F4A3-2AB77032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feature</a:t>
            </a:r>
          </a:p>
        </p:txBody>
      </p:sp>
    </p:spTree>
    <p:extLst>
      <p:ext uri="{BB962C8B-B14F-4D97-AF65-F5344CB8AC3E}">
        <p14:creationId xmlns:p14="http://schemas.microsoft.com/office/powerpoint/2010/main" val="76990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D948E-7AC0-12C3-8C8A-4F6E44E0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unsafe languages – C</a:t>
            </a:r>
          </a:p>
          <a:p>
            <a:pPr lvl="1"/>
            <a:r>
              <a:rPr lang="en-US" dirty="0"/>
              <a:t>Spatial safety: buffer overflow review</a:t>
            </a:r>
          </a:p>
          <a:p>
            <a:pPr lvl="1"/>
            <a:r>
              <a:rPr lang="en-US" dirty="0"/>
              <a:t>Temporal safety: Use-after-free, double-free</a:t>
            </a:r>
          </a:p>
          <a:p>
            <a:r>
              <a:rPr lang="en-US" dirty="0"/>
              <a:t>Approaches to memory safety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Ownership-based</a:t>
            </a:r>
          </a:p>
          <a:p>
            <a:r>
              <a:rPr lang="en-US" dirty="0"/>
              <a:t>Compiler techniques for security transformations for C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F2228-0C2B-F9A0-F961-6913EE77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FC628B-0BAC-B0B1-260B-D4C632B57B2C}"/>
              </a:ext>
            </a:extLst>
          </p:cNvPr>
          <p:cNvCxnSpPr>
            <a:cxnSpLocks/>
          </p:cNvCxnSpPr>
          <p:nvPr/>
        </p:nvCxnSpPr>
        <p:spPr>
          <a:xfrm>
            <a:off x="0" y="43912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36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222C-DD32-A670-E4EA-DABBFDA5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1E952-88E1-01D6-AAA8-7AE0DD55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addresses on the stack</a:t>
            </a:r>
          </a:p>
          <a:p>
            <a:pPr lvl="1"/>
            <a:r>
              <a:rPr lang="en-US" dirty="0"/>
              <a:t>At a higher address than function local variables</a:t>
            </a:r>
          </a:p>
          <a:p>
            <a:r>
              <a:rPr lang="en-US" dirty="0"/>
              <a:t>C has no protection against buffer overflows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8B049-085E-D7D0-6B54-E148C8A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10409D-0D2A-CE22-104C-F1F52C1CE696}"/>
              </a:ext>
            </a:extLst>
          </p:cNvPr>
          <p:cNvGrpSpPr/>
          <p:nvPr/>
        </p:nvGrpSpPr>
        <p:grpSpPr>
          <a:xfrm>
            <a:off x="7836807" y="2150464"/>
            <a:ext cx="4264301" cy="4396154"/>
            <a:chOff x="7561385" y="914400"/>
            <a:chExt cx="4264301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8D434-D9B2-9A7C-076D-7475F35FD5F4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94AF61-BEB8-A67A-A34C-34CA6D8B0F90}"/>
                </a:ext>
              </a:extLst>
            </p:cNvPr>
            <p:cNvSpPr txBox="1"/>
            <p:nvPr/>
          </p:nvSpPr>
          <p:spPr>
            <a:xfrm>
              <a:off x="10562199" y="1603126"/>
              <a:ext cx="106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31BA5-6628-BB88-5D2C-AF3BD944FC2A}"/>
                </a:ext>
              </a:extLst>
            </p:cNvPr>
            <p:cNvSpPr txBox="1"/>
            <p:nvPr/>
          </p:nvSpPr>
          <p:spPr>
            <a:xfrm>
              <a:off x="10562199" y="225961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9FABAE-834C-FABD-48EF-D7F5DA364E33}"/>
                </a:ext>
              </a:extLst>
            </p:cNvPr>
            <p:cNvSpPr txBox="1"/>
            <p:nvPr/>
          </p:nvSpPr>
          <p:spPr>
            <a:xfrm>
              <a:off x="10552581" y="289527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A86F97-2F22-9725-71B0-3E6EFBFB3F03}"/>
                </a:ext>
              </a:extLst>
            </p:cNvPr>
            <p:cNvSpPr txBox="1"/>
            <p:nvPr/>
          </p:nvSpPr>
          <p:spPr>
            <a:xfrm>
              <a:off x="10510902" y="355177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A77860-F879-3F11-6A55-06FD744A8CB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2A4515-D12D-740F-1366-6B9D5B4081C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9BA0BD9-51D1-E05B-BA5E-00F9D49573A9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ED92C8E-68D6-0CD0-718D-8AC1847402BB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D12A309-4A73-B31F-EA15-E9C85447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03474FE-BB1D-9954-41AC-6145C63F4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F27523-807A-8D09-9D81-D470EAA685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0BFC4C1-11A9-DE68-6E6C-083816A0C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E2F600-F4B6-4C41-BEA5-19D6D8E79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05EE214-EB65-A5B0-2B10-1631B6F76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C79FF4F-A8C3-550F-6178-961D316008D0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30BAD-E100-6494-0446-9CC1BA86443F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C358-9660-6524-9F4A-27C7D8A558E4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ABE4E7-C87D-E7EB-6247-075273A45D64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4E36F-46FD-277C-A7B3-36B955D6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8DE96-E55D-EB3F-098E-0723BF0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161A9-06E0-67FF-D2F4-640442B2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7D881-DC1D-D623-33B1-E2CBF4419A5D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F0CCAE-0D38-FBE2-7AA4-4087CC20A751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025F44-F2E9-0085-3A2F-475D9A564E2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63796C-2B94-F5FB-ABDE-B598CDE4238A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EFA67C-F60C-EEC5-7944-21029A62211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5305D-CE29-806F-E6CB-6738A950A01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CE3584-48FC-F884-1535-2416D3854625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FF575-F5AB-CA3A-FB17-E3D9476D04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282AA1-A327-495B-4312-FBC27BC5F4A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0A8E289-D4DD-A6C5-5098-703C0132ED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D9FA3EF-2BB5-420E-C862-70E00A3B275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605B453D-4C67-3B74-83E2-4970BED47BA6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4176A60-C319-786D-1148-2F8CCAE28CF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9A13FF8-692F-0EA6-9BA9-F6E104ED1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CE06B0F-7A1A-0809-3A66-F11248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66E6BFB-2929-E9D6-A636-159DA8AA3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2D63DCF-6200-D07F-8777-395D26CC3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64D5D2F-7F35-B77E-B428-A1C1DA377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CBC8B7-5BAF-3D4E-3E79-1DA48904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2C0DE2-E4C2-BF7C-4412-92294AFCE4FD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E46D-6E30-7BD8-3404-CED75D1FABF8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B9CB2-D244-50C8-2A6A-FFDD4688F1DF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return_addr@7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27DAA3-BA89-15A9-950E-657EF5C025FE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161A431-1475-763A-14A7-4165F20FDDDB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A1B4C-19E8-B356-E038-E717D0B13AF8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3B46960-B5FC-1A90-5F12-5A0C5D2C31B0}"/>
              </a:ext>
            </a:extLst>
          </p:cNvPr>
          <p:cNvSpPr/>
          <p:nvPr/>
        </p:nvSpPr>
        <p:spPr>
          <a:xfrm>
            <a:off x="269031" y="178311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9ACE40-E75E-0202-91CC-24C0806B5EBC}"/>
              </a:ext>
            </a:extLst>
          </p:cNvPr>
          <p:cNvSpPr/>
          <p:nvPr/>
        </p:nvSpPr>
        <p:spPr>
          <a:xfrm>
            <a:off x="8056570" y="3506144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974625A-0A83-5B29-CF68-5C74136DA85F}"/>
              </a:ext>
            </a:extLst>
          </p:cNvPr>
          <p:cNvSpPr/>
          <p:nvPr/>
        </p:nvSpPr>
        <p:spPr>
          <a:xfrm>
            <a:off x="279969" y="216084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81D7EA8-526C-8730-41DB-D79F1436C27D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4829822" y="3773852"/>
            <a:ext cx="3226749" cy="880802"/>
          </a:xfrm>
          <a:prstGeom prst="curvedConnector3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1" grpId="0" animBg="1"/>
      <p:bldP spid="31" grpId="1" animBg="1"/>
      <p:bldP spid="33" grpId="0" animBg="1"/>
      <p:bldP spid="36" grpId="0" animBg="1"/>
      <p:bldP spid="3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C2EF6-AD6A-CE7E-6041-111CC456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D290CD-8A26-2B8A-8E71-6B19E1D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A2E75-928B-77C9-BA2B-9834DA8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EF73173-B7A7-FA08-38A1-248B7AB009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The attacker can not only overwrite stack variables</a:t>
            </a:r>
          </a:p>
          <a:p>
            <a:r>
              <a:rPr lang="en-US" dirty="0"/>
              <a:t>But also </a:t>
            </a:r>
            <a:r>
              <a:rPr lang="en-US" b="1" i="1" dirty="0"/>
              <a:t>hijack </a:t>
            </a:r>
            <a:r>
              <a:rPr lang="en-US" dirty="0"/>
              <a:t>control flow</a:t>
            </a:r>
          </a:p>
          <a:p>
            <a:r>
              <a:rPr lang="en-US" dirty="0"/>
              <a:t>Known as</a:t>
            </a:r>
          </a:p>
          <a:p>
            <a:pPr lvl="1"/>
            <a:r>
              <a:rPr lang="en-US" dirty="0"/>
              <a:t>Control flow hijack attacks</a:t>
            </a:r>
          </a:p>
          <a:p>
            <a:pPr lvl="1"/>
            <a:r>
              <a:rPr lang="en-US" dirty="0"/>
              <a:t>Extremely powerful!!</a:t>
            </a:r>
          </a:p>
          <a:p>
            <a:r>
              <a:rPr lang="en-US" dirty="0"/>
              <a:t>“Negative synergy” between x86 architecture and C language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79E71C-DD50-D5BF-94D8-FBF62DABFDF8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2A54E9-0B21-669F-3684-C2EC5DC6C16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10AEF-CF3D-118C-7052-658B85AACA8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A273A6-E3C3-BEDA-5A1F-728A7FA44AC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442C6-1F9B-65D9-E07D-99CDD90F4400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DDAE5-F2E2-F7A2-0955-49C9C61D362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FAFF2-2B18-76D5-F76B-3B25D256881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6B02A2-5AC2-F705-8A98-27F837A766F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2936AD-E26E-B5DB-D07B-E263C6E4833A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EEDC1DF-23EB-594D-51E9-700FFC8914AF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298E279-4E39-1E4D-FF9B-899A4EBC6C91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CC6A6E1-7768-BF72-B134-232AC82F89C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2DF7EE30-F952-10BD-EA3E-9D50914F2A6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F260C85-8378-ACC3-056C-8178491BC9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F93D19-4103-D10B-7D2C-A2E2A41EB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A9EE5B7-0483-7B15-C0CA-5AAC16C17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EADFFE9-49F0-ACF8-0A70-3B0BC1136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109C797-94DD-438E-262E-17931F4B0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5A9315B-EB06-2FA4-39B4-638EFAB3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C526D2B-F266-133F-6F88-0C46586789C2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7490C-5CE0-ACAB-B94B-5007BEC4EA0B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DDC8D3-E004-5D6F-A653-CC61AEEE0D89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AF85E-CC82-2296-2CFA-B6E66343C7C7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14386BC-CF91-F11A-839A-D6FAED5289EE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08387-AC27-D03E-972E-4FB66BBA186E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D7DF08-3A90-EB1C-F6F2-FD0506B62DF7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6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F61D9-C5F3-8145-FBD5-22B69241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Security-critical functions in the program</a:t>
            </a:r>
          </a:p>
          <a:p>
            <a:r>
              <a:rPr lang="en-US" dirty="0" err="1"/>
              <a:t>Libc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execve</a:t>
            </a:r>
            <a:r>
              <a:rPr lang="en-US" dirty="0"/>
              <a:t>() – can start executing a completely different program!!</a:t>
            </a:r>
          </a:p>
          <a:p>
            <a:pPr lvl="1"/>
            <a:r>
              <a:rPr lang="en-US" dirty="0"/>
              <a:t>Known as </a:t>
            </a:r>
            <a:r>
              <a:rPr lang="en-US" b="1" i="1" dirty="0"/>
              <a:t>return-to-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attacks (subset of control-flow hijack attacks)</a:t>
            </a:r>
          </a:p>
          <a:p>
            <a:r>
              <a:rPr lang="en-US" dirty="0"/>
              <a:t>What else?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D7103-9CE9-4902-B4DB-D325158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targets for control flow hijack</a:t>
            </a:r>
          </a:p>
        </p:txBody>
      </p:sp>
    </p:spTree>
    <p:extLst>
      <p:ext uri="{BB962C8B-B14F-4D97-AF65-F5344CB8AC3E}">
        <p14:creationId xmlns:p14="http://schemas.microsoft.com/office/powerpoint/2010/main" val="137672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23FBD-DE6B-721D-276A-31E76257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C1D35-F2C0-2714-671E-19CC0CDC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73E6E-569D-99D3-5576-939BA71E8C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DBEE96-1DE9-65F5-1862-52DB1977A980}"/>
              </a:ext>
            </a:extLst>
          </p:cNvPr>
          <p:cNvSpPr/>
          <p:nvPr/>
        </p:nvSpPr>
        <p:spPr>
          <a:xfrm>
            <a:off x="4329628" y="1485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3567C-C4E0-6DCE-5AA3-755A9D4F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7365BDD-69D3-EB2A-47D5-C096E12B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731116-F434-542F-9DA9-BEBC4CA8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2C160DF-D8BB-469E-B837-EDCF091BA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pPr lvl="1"/>
            <a:r>
              <a:rPr lang="en-US" dirty="0"/>
              <a:t>Just overwrite with the address of your choice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C9FF2D-BB72-1986-E22B-D8FEC297B67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F6C7BD-92D6-4EDA-E0B9-987B5C6CF90A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98406-60F2-A096-44EE-DB5E844E479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D94573-5317-23A4-587F-01B9A863D33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5E00B-8255-9681-DA10-3807398EE836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E6633-8832-E4FB-78B8-5C7B0FAEAC03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D23D81-478C-220B-FCE9-F843270439B2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4232D-0E7F-59B1-16AF-5A46CF10C7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B9BA1A-A3F4-79A3-0054-BF65EC2EB6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F0C7879-107E-C0F9-D174-CC9EA00853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0FB1F57-06C5-F397-4FFE-448D2861985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CA0A1E5-787F-FC7D-9932-356E957D7D62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F1CC1E2-29B6-F9DC-1CBF-ED501A021807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B6050A9-03C5-A313-4067-D3CE0A8AE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9238E7C-0A08-984E-B16E-93E38A08A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3125F51-51B2-7F3C-BE32-B38DDE8E8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7E8062C-5721-7C57-00D6-FE42A7DCD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EC2932-2C75-91AD-760D-9BFF96562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805E7CB-912A-7741-5A57-32E0990EE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A80498A-F2F2-9559-D857-404CE0592FBC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11B15-4020-4D50-E369-128687D5CFF9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07D2FE-1911-7389-E0C4-E76A635FBC0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A706F-0A7E-9568-1676-42CC15869DD0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F3A460-E47D-F01E-D712-5B7E68AE7DC1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C6E4B-9747-42F3-FA6F-B0E6EFCD2C34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0662D-A9F9-CDB6-86D0-4B9152DD1556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0x4012e4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74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0AAD-89A8-9540-6573-AA0616EB0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104B8-F6D1-0ABF-1E8A-63D9860F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D284FB-78E9-2CA3-E75D-0757986E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1988-50AC-A6A0-3E3F-AB551C3F6A5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On x86</a:t>
            </a:r>
          </a:p>
          <a:p>
            <a:pPr lvl="1"/>
            <a:r>
              <a:rPr lang="en-US" dirty="0"/>
              <a:t>No requirement that the address should be the start of </a:t>
            </a:r>
            <a:r>
              <a:rPr lang="en-US" b="1" i="1" dirty="0"/>
              <a:t>an instruction!!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22F070-FF33-B202-BFCA-505199EA3D97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BE82624-FB69-B76E-98DE-17221F786E2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E7AF79-E8AD-E2F6-EFD2-D12CFEF04766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5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92E9-0938-2408-C4A1-F40990B2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B7CC3-44F5-C30E-38F0-521792B4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2E34D-F9A3-B570-A127-92CAA5FF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8DE311-A47F-9981-1DB1-B83C4ED0C483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B09F8FF-920B-C866-39BB-7A1702DA53C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5B0C5F-C752-C5E8-013A-86F446AE0430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8B183-9B60-F0D5-7DF3-4ECC672BA2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8F500-7EF4-7FDD-61C5-34F1AD177878}"/>
              </a:ext>
            </a:extLst>
          </p:cNvPr>
          <p:cNvGrpSpPr/>
          <p:nvPr/>
        </p:nvGrpSpPr>
        <p:grpSpPr>
          <a:xfrm>
            <a:off x="-1543079" y="1718631"/>
            <a:ext cx="6791695" cy="4585616"/>
            <a:chOff x="5033991" y="724938"/>
            <a:chExt cx="6791695" cy="458561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043DA-DFA1-617D-AEBB-B6138842B30D}"/>
                </a:ext>
              </a:extLst>
            </p:cNvPr>
            <p:cNvCxnSpPr/>
            <p:nvPr/>
          </p:nvCxnSpPr>
          <p:spPr>
            <a:xfrm>
              <a:off x="7039778" y="724938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BB8F17-AF4D-5DF0-17CE-259DDFFFB61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3D7084-9302-FE97-059A-844A6FF4B62D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8C7CD-4495-A192-E696-85E190AC17B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9D8B3E-FC62-2F85-9CA7-13B3CC88D06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1A5A0-D57B-9909-7982-76CE742F308F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F1D180-B37F-96D2-0607-2FF3CE6E9FE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879915-4D9D-F6A0-35C3-432A9F6E19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64FB63-7B6F-F4B0-C354-3634E8AF7FB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896632C-B953-AED6-82CC-AAD80B53EBB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33380D2-2D88-2652-F219-013DFF3B776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6F73FCC3-D3A6-D829-AD32-A6FF22C4CDD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6DB9DAD-F1BB-6EE9-CF78-9C31E1A4FA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4089AE6-0B6A-C43E-8E7B-C6B35DA5D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86AC7A9-0960-94DF-85AE-C1D1A0906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71B40FA-B311-DAD8-ADD9-5EC384FC7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AE98505-3E51-B166-C7B0-29A97F35A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2F098B0-F25F-4806-185B-91847ADDA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1D673DC-1AF9-989F-A328-82C2AE4C3D84}"/>
              </a:ext>
            </a:extLst>
          </p:cNvPr>
          <p:cNvSpPr/>
          <p:nvPr/>
        </p:nvSpPr>
        <p:spPr>
          <a:xfrm>
            <a:off x="1553378" y="1971323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E9422D-F99D-DEC0-9302-93E0EE8AFA35}"/>
              </a:ext>
            </a:extLst>
          </p:cNvPr>
          <p:cNvSpPr/>
          <p:nvPr/>
        </p:nvSpPr>
        <p:spPr>
          <a:xfrm>
            <a:off x="1553378" y="2607060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331C2D-95E8-FC13-0233-5643B7348016}"/>
              </a:ext>
            </a:extLst>
          </p:cNvPr>
          <p:cNvSpPr/>
          <p:nvPr/>
        </p:nvSpPr>
        <p:spPr>
          <a:xfrm>
            <a:off x="1188629" y="3253311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81485F-3D19-800D-905A-D6C58254FB4D}"/>
              </a:ext>
            </a:extLst>
          </p:cNvPr>
          <p:cNvSpPr/>
          <p:nvPr/>
        </p:nvSpPr>
        <p:spPr>
          <a:xfrm>
            <a:off x="1521923" y="3936953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1981C3E8-1BF3-1894-86E3-17AE1189859D}"/>
              </a:ext>
            </a:extLst>
          </p:cNvPr>
          <p:cNvSpPr/>
          <p:nvPr/>
        </p:nvSpPr>
        <p:spPr>
          <a:xfrm>
            <a:off x="462708" y="3253310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C62748-72DF-DF28-89AE-E6A8CB75FC5D}"/>
              </a:ext>
            </a:extLst>
          </p:cNvPr>
          <p:cNvSpPr txBox="1"/>
          <p:nvPr/>
        </p:nvSpPr>
        <p:spPr>
          <a:xfrm>
            <a:off x="305956" y="530407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4FD8E1-E679-8D73-BB3F-AA14282FB9DC}"/>
              </a:ext>
            </a:extLst>
          </p:cNvPr>
          <p:cNvSpPr/>
          <p:nvPr/>
        </p:nvSpPr>
        <p:spPr>
          <a:xfrm>
            <a:off x="1188628" y="3263681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0x4012e2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A19955-4075-AFF8-53C2-82A1A40D1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58 5a 5e c3 5f c3 ff e0 c3 ff d0 c3 89 c2 c3 89 c1 c3 31 c0 c3 83 c0 04 c3 90 90 90 90 90 90 90 90 90 90 c3 cc c3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858A8-BD4B-E20F-0249-6CA24D0B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251-FF2E-519E-E579-411DB13737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hijack control flow to middle of a real instruction</a:t>
            </a:r>
          </a:p>
          <a:p>
            <a:r>
              <a:rPr lang="en-US" dirty="0"/>
              <a:t>From the attacker’s POV the program is a set of byte-sequence terminating in a return/jump</a:t>
            </a:r>
          </a:p>
          <a:p>
            <a:r>
              <a:rPr lang="en-US" dirty="0"/>
              <a:t>Return-oriented Programming (subset of control flow hijack attacks)</a:t>
            </a:r>
          </a:p>
          <a:p>
            <a:r>
              <a:rPr lang="en-US" dirty="0"/>
              <a:t>Such byte-sequence is known as “ROP gadget”</a:t>
            </a:r>
          </a:p>
          <a:p>
            <a:r>
              <a:rPr lang="en-US" dirty="0"/>
              <a:t>Can </a:t>
            </a:r>
            <a:r>
              <a:rPr lang="en-US" b="1" i="1" dirty="0"/>
              <a:t>chain</a:t>
            </a:r>
            <a:r>
              <a:rPr lang="en-US" dirty="0"/>
              <a:t> byte sequences to perform complex attacks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7945DE-1CDB-928B-9A6A-21D92BB7CDB6}"/>
              </a:ext>
            </a:extLst>
          </p:cNvPr>
          <p:cNvGrpSpPr/>
          <p:nvPr/>
        </p:nvGrpSpPr>
        <p:grpSpPr>
          <a:xfrm>
            <a:off x="6096000" y="787810"/>
            <a:ext cx="4061552" cy="638168"/>
            <a:chOff x="6096000" y="787810"/>
            <a:chExt cx="4061552" cy="6381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8B39C9-3DF8-3BAA-5771-256E1C79C26C}"/>
                </a:ext>
              </a:extLst>
            </p:cNvPr>
            <p:cNvSpPr/>
            <p:nvPr/>
          </p:nvSpPr>
          <p:spPr>
            <a:xfrm>
              <a:off x="6096000" y="787810"/>
              <a:ext cx="1498017" cy="349733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05B3B4-1DBC-0760-F0AE-3642F04986FA}"/>
                </a:ext>
              </a:extLst>
            </p:cNvPr>
            <p:cNvSpPr/>
            <p:nvPr/>
          </p:nvSpPr>
          <p:spPr>
            <a:xfrm>
              <a:off x="9221117" y="841950"/>
              <a:ext cx="936435" cy="18459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D6549-11AF-08E0-D096-EB27F7393F29}"/>
                </a:ext>
              </a:extLst>
            </p:cNvPr>
            <p:cNvSpPr/>
            <p:nvPr/>
          </p:nvSpPr>
          <p:spPr>
            <a:xfrm>
              <a:off x="6955094" y="1051404"/>
              <a:ext cx="910949" cy="37457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D30FC2-2680-2444-D053-E28B01933EA4}"/>
                </a:ext>
              </a:extLst>
            </p:cNvPr>
            <p:cNvGrpSpPr/>
            <p:nvPr/>
          </p:nvGrpSpPr>
          <p:grpSpPr>
            <a:xfrm>
              <a:off x="7594017" y="841950"/>
              <a:ext cx="2563535" cy="396741"/>
              <a:chOff x="7594017" y="841950"/>
              <a:chExt cx="2563535" cy="396741"/>
            </a:xfrm>
          </p:grpSpPr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B149532A-FC72-4B83-606C-10AB1CDBF98E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V="1">
                <a:off x="7594017" y="841950"/>
                <a:ext cx="2095318" cy="120727"/>
              </a:xfrm>
              <a:prstGeom prst="curvedConnector4">
                <a:avLst>
                  <a:gd name="adj1" fmla="val 38827"/>
                  <a:gd name="adj2" fmla="val 3341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4918D978-BE8B-3E4E-A090-BC7A34D0CF97}"/>
                  </a:ext>
                </a:extLst>
              </p:cNvPr>
              <p:cNvCxnSpPr>
                <a:cxnSpLocks/>
                <a:stCxn id="6" idx="3"/>
                <a:endCxn id="7" idx="3"/>
              </p:cNvCxnSpPr>
              <p:nvPr/>
            </p:nvCxnSpPr>
            <p:spPr>
              <a:xfrm flipH="1">
                <a:off x="7866043" y="934247"/>
                <a:ext cx="2291509" cy="304444"/>
              </a:xfrm>
              <a:prstGeom prst="curvedConnector3">
                <a:avLst>
                  <a:gd name="adj1" fmla="val -9976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59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7C4A-8ADD-C95D-3D41-516DCC30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843BB-9DB0-4C90-7DA4-A6F9A8DD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5EA52-292B-F6B7-EE88-F5BC7AD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FE321-CC23-4465-7E8D-F4587A36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75" y="1128455"/>
            <a:ext cx="936438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02506-2131-677C-DBE0-9C4DDFC7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866" y="696277"/>
            <a:ext cx="9132034" cy="5062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7B56FD-1A7B-8AEC-C046-8D8A7717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30" y="623496"/>
            <a:ext cx="8516539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36BC1-4A02-9019-B46C-C9141F4E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5633413" cy="3084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# Output?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9E22A3-C738-D6C4-30FA-04029E6C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F30D-AA15-7EF0-8381-DDE9321978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107864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Output???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C9EAE5-05C7-DE48-E902-B25826183FD4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CE768CB-E658-6088-DA10-C9B45A42BF57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251AB-0408-35A0-5523-A192846C6D0B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163CB-9298-63AC-B4B1-26D5157C5194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49DCE-C9B6-B904-CCD1-05D79A6BB79A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33998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A7A57-9572-2F96-3EDF-DFE91163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2025, the US Department of Defense (DoD) has been allocated approximately $30 billion for cybersecurity initiatives</a:t>
            </a:r>
          </a:p>
          <a:p>
            <a:pPr lvl="1"/>
            <a:r>
              <a:rPr lang="en-US" dirty="0"/>
              <a:t>Includes both defensive and offensive initiatives</a:t>
            </a:r>
          </a:p>
          <a:p>
            <a:r>
              <a:rPr lang="en-US" dirty="0"/>
              <a:t>2009-2010 Stuxnet attack disabled key part of Iranian nuclear program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4F378D-D97B-D099-F8F4-2D05D027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B7133-9ABD-F92F-4FCE-5828BD1891FC}"/>
              </a:ext>
            </a:extLst>
          </p:cNvPr>
          <p:cNvGrpSpPr/>
          <p:nvPr/>
        </p:nvGrpSpPr>
        <p:grpSpPr>
          <a:xfrm>
            <a:off x="6015416" y="5267124"/>
            <a:ext cx="6235700" cy="736861"/>
            <a:chOff x="6015416" y="5267124"/>
            <a:chExt cx="6235700" cy="7368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7EE4FA-5A5A-B769-ECC9-6065999F78A6}"/>
                </a:ext>
              </a:extLst>
            </p:cNvPr>
            <p:cNvSpPr txBox="1"/>
            <p:nvPr/>
          </p:nvSpPr>
          <p:spPr>
            <a:xfrm>
              <a:off x="6015416" y="5267124"/>
              <a:ext cx="6096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https://www.csoonline.com/article/3632164/us-military-allocated-about-30-billion-to-spend-on-cybersecurity-in-2025.html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2CDCDA-CA6B-3B57-6EBE-AF84635B75E8}"/>
                </a:ext>
              </a:extLst>
            </p:cNvPr>
            <p:cNvSpPr txBox="1"/>
            <p:nvPr/>
          </p:nvSpPr>
          <p:spPr>
            <a:xfrm>
              <a:off x="6015416" y="5742375"/>
              <a:ext cx="62357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https://www.csoonline.com/article/562691/stuxnet-explained-the-first-known-cyberweapon.html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7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DC431B-F7CC-9A97-40CF-C25C0B0B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 used for dynamic memory allocation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malloc(1024);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free(p);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s = malloc(128);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Heap has no directionality of growth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Objects placed according to “heap allocation policy”</a:t>
            </a:r>
          </a:p>
          <a:p>
            <a:pPr marL="0" indent="0">
              <a:buNone/>
            </a:pPr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EA86D2-918A-085B-3910-42B649E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vulnerabilities/attacks</a:t>
            </a:r>
          </a:p>
        </p:txBody>
      </p:sp>
    </p:spTree>
    <p:extLst>
      <p:ext uri="{BB962C8B-B14F-4D97-AF65-F5344CB8AC3E}">
        <p14:creationId xmlns:p14="http://schemas.microsoft.com/office/powerpoint/2010/main" val="3566639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00874E-5461-1352-B54A-06B2AF9C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901CA5-A772-251C-19CE-71FD5465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32B3B0-33D2-5868-8CE8-C5E36F360B35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2D640-7AEE-BCAA-5B3A-942DB1FCB72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E397C0-B564-6178-3CA9-940811395F45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7FF4CD-0E7E-8D27-AC5D-6C02AC78E70B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F232D0-C73E-33FC-EE07-A5F5FFDFE405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31C05C-EA4F-087E-69A8-81A8523FED3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490D03-E847-C4B3-DA8E-E656BC57D91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E9DF9-360A-B301-FBF6-CE35C971B6E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DB7A948-935D-5301-A2E9-7663CE8B681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62132DB-9788-2656-F954-25AB1CE16066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F26B28-5357-AF39-FC44-A02F0E6BDA1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8917CDD-7B34-964B-7AB6-12AF773A80C0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FC8ED52-0471-D2EB-40D7-62DFAD9E2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44AE2D3-FB65-7521-AE49-A5D731A2F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C74D4B1-3260-A134-0B13-74653BC63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56A19E5-0BA0-9870-3D85-5809F02C2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44F6E47-862B-6ECA-ABF9-D96A4C589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D5CBCD9-396D-9D5C-4651-C7761790BAAE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623682-83F7-5DB2-DD12-E0955B409133}"/>
              </a:ext>
            </a:extLst>
          </p:cNvPr>
          <p:cNvSpPr/>
          <p:nvPr/>
        </p:nvSpPr>
        <p:spPr>
          <a:xfrm>
            <a:off x="7983317" y="1580569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9D56F30-289D-5BF4-0BAE-D115E3CC9E4B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63CAE46-A2B6-4991-618D-AE1071F1417A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E36E2-CEE0-857A-C0CD-367796F01524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597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4" grpId="1" animBg="1"/>
      <p:bldP spid="35" grpId="0" animBg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A34B-A75C-94B9-02FE-A43D80B05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E8A3F5-63DA-408E-C8E5-432473C1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FAF5F3-1731-0673-6123-A748F7AF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D7B2C7-7086-063F-83F7-21CBE31A820D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13099-BB86-97C1-3601-03247DA7784F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34FC94-BD2C-B455-78B7-5E335716257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729C5D-91AD-E96C-416B-FACB9843F32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BFE095-FD59-72E2-37F5-43C59071EE89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48267-5E80-5FD6-6A84-609F0D5B33C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D89863-9C20-16D6-F2DA-67FBE5FF8BD9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454DA8-4D05-FE13-5077-33990B2F9C5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71A09C-C28A-2757-DE64-17D2EF1D8FA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B923E7A-EE47-1BEC-958A-F0AA7CF49C2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58614AF-B50D-CF49-4A1E-C388BA821373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4FE4C323-3130-738E-BC54-42C6BDD7B73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D403B23-56D9-CD6E-DC89-D2A5DB5EE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9C75731-44FA-A7AA-2005-246D50B3C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19B2882-A15E-E70D-FDFB-4445A8DDF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76F543A-B194-C9B5-6F57-0DBFC64A3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9BAAB5E-A4EC-AA0F-0E37-18AEFBAD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2AA2FBD-F9E3-8527-ADCF-E8CFE57E7428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5A4BA-E5F2-51E9-3C3B-66FF211491F0}"/>
              </a:ext>
            </a:extLst>
          </p:cNvPr>
          <p:cNvSpPr/>
          <p:nvPr/>
        </p:nvSpPr>
        <p:spPr>
          <a:xfrm>
            <a:off x="7983320" y="4209543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BBBFCEC-259E-DBEF-70B1-460178D95D05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F4743930-8449-BF36-4671-679AE6206BDF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E07DEA-9761-FFE5-2F20-C9064D18A720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5138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DE97A-14FE-5F87-39D8-8C0A9DC1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safety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C3D0F-B5BC-067B-0CBA-7E1FB49FEB00}"/>
              </a:ext>
            </a:extLst>
          </p:cNvPr>
          <p:cNvSpPr/>
          <p:nvPr/>
        </p:nvSpPr>
        <p:spPr>
          <a:xfrm>
            <a:off x="4825035" y="1540781"/>
            <a:ext cx="2520462" cy="879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safety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55D943-4133-FCAE-D0BE-738E6259447C}"/>
              </a:ext>
            </a:extLst>
          </p:cNvPr>
          <p:cNvSpPr/>
          <p:nvPr/>
        </p:nvSpPr>
        <p:spPr>
          <a:xfrm>
            <a:off x="3223846" y="3175788"/>
            <a:ext cx="2262553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safety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672157-EEC6-567F-240A-E78F5B707E2F}"/>
              </a:ext>
            </a:extLst>
          </p:cNvPr>
          <p:cNvSpPr/>
          <p:nvPr/>
        </p:nvSpPr>
        <p:spPr>
          <a:xfrm>
            <a:off x="6556007" y="3175788"/>
            <a:ext cx="2670055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safety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F40AE-C0E1-6B94-CF2C-E9AF7460894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355123" y="2420011"/>
            <a:ext cx="1730143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8EA1-F0CB-B661-A35D-418CBF232EE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85266" y="2420011"/>
            <a:ext cx="1805769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039177-4E88-1226-A91C-6E84D29217D4}"/>
              </a:ext>
            </a:extLst>
          </p:cNvPr>
          <p:cNvSpPr txBox="1"/>
          <p:nvPr/>
        </p:nvSpPr>
        <p:spPr>
          <a:xfrm>
            <a:off x="3103529" y="4143745"/>
            <a:ext cx="25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Buffer overflow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498E-1FF8-7668-B718-877C9B4BA98A}"/>
              </a:ext>
            </a:extLst>
          </p:cNvPr>
          <p:cNvSpPr txBox="1"/>
          <p:nvPr/>
        </p:nvSpPr>
        <p:spPr>
          <a:xfrm>
            <a:off x="1326524" y="4755692"/>
            <a:ext cx="740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Compilers of memory-safe languages add bounds-checks</a:t>
            </a:r>
          </a:p>
        </p:txBody>
      </p:sp>
    </p:spTree>
    <p:extLst>
      <p:ext uri="{BB962C8B-B14F-4D97-AF65-F5344CB8AC3E}">
        <p14:creationId xmlns:p14="http://schemas.microsoft.com/office/powerpoint/2010/main" val="17813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619E78-72B6-7529-4728-F40DE756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</a:p>
          <a:p>
            <a:r>
              <a:rPr lang="en-US" sz="2000" dirty="0"/>
              <a:t>	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// 1000 statements later</a:t>
            </a:r>
          </a:p>
          <a:p>
            <a:r>
              <a:rPr lang="en-US" sz="2000" dirty="0"/>
              <a:t>	buffer[2] = ‘A’;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0C7F9E-50F3-4D1B-9C70-9980711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CC89FC-3E13-A90C-6506-E922C4FA9E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97BF14C-44B2-35CE-EC18-AB72FE7FD64C}"/>
              </a:ext>
            </a:extLst>
          </p:cNvPr>
          <p:cNvSpPr/>
          <p:nvPr/>
        </p:nvSpPr>
        <p:spPr>
          <a:xfrm>
            <a:off x="5713803" y="2605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902AA9-2519-3669-7DB8-010C2F44D2C8}"/>
              </a:ext>
            </a:extLst>
          </p:cNvPr>
          <p:cNvSpPr/>
          <p:nvPr/>
        </p:nvSpPr>
        <p:spPr>
          <a:xfrm>
            <a:off x="5713802" y="1663177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8EEED-382C-6E00-92AC-F8A77E83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65E80-C159-D1E4-C7C2-C554125F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6DE1AF-1248-87D5-D4D3-3C21FB5E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79126C-BD3B-B6C3-B8FB-2E233E927D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44268-CEA7-139A-F653-F1EDBB1D80C9}"/>
              </a:ext>
            </a:extLst>
          </p:cNvPr>
          <p:cNvGrpSpPr/>
          <p:nvPr/>
        </p:nvGrpSpPr>
        <p:grpSpPr>
          <a:xfrm>
            <a:off x="-1268269" y="2150464"/>
            <a:ext cx="6791695" cy="4396154"/>
            <a:chOff x="5033991" y="914400"/>
            <a:chExt cx="6791695" cy="43961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B0C5FF-2A2C-1563-B9E7-33B0687FCD93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B186C-A673-1D65-CA13-BB78C02C6F6C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FAA26F-7EB9-5F7A-E6B9-DC4D1713FDB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5740FF-3001-4F28-B066-1832B196FF6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773BF3-DDD1-8C0E-9D15-47CB7CD81054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C8B71-80AA-7D00-1FFB-634A3454BDE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3CEB5-45EA-C108-47D6-5FC25460DB6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866DBF4-045A-6FB4-39E3-BE2A5DC0E8D2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5BD6024-CF2A-4FDC-CA3D-BC52083EA59F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67CF128-336B-8565-4D2C-7A6479C704C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C6F7B2-FCF0-EA42-2DD0-0483E589662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0A6CAAD-B27C-45E4-4BC6-EFC89AD80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A4B96B7-9DE4-8E14-664F-E24BB016C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0A40F39-14EC-A0BE-9065-E5D8C0500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DA7080F-295A-1E5D-3821-689247688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FF85F1A-A16E-563E-1A26-B96F87AFB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9F219-6AC2-3D1C-52C8-3CDBC577D5A8}"/>
              </a:ext>
            </a:extLst>
          </p:cNvPr>
          <p:cNvSpPr/>
          <p:nvPr/>
        </p:nvSpPr>
        <p:spPr>
          <a:xfrm>
            <a:off x="1706249" y="2833042"/>
            <a:ext cx="2036977" cy="1240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7FBD160-1540-7A52-C35B-C1F3E5710445}"/>
              </a:ext>
            </a:extLst>
          </p:cNvPr>
          <p:cNvSpPr/>
          <p:nvPr/>
        </p:nvSpPr>
        <p:spPr>
          <a:xfrm>
            <a:off x="5659765" y="111862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823E631-0389-E152-400B-3FB3F1BE8297}"/>
              </a:ext>
            </a:extLst>
          </p:cNvPr>
          <p:cNvSpPr/>
          <p:nvPr/>
        </p:nvSpPr>
        <p:spPr>
          <a:xfrm>
            <a:off x="5659765" y="1691495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0E946-8C55-51EC-ED83-5446F18C0BD8}"/>
              </a:ext>
            </a:extLst>
          </p:cNvPr>
          <p:cNvSpPr/>
          <p:nvPr/>
        </p:nvSpPr>
        <p:spPr>
          <a:xfrm>
            <a:off x="5659765" y="290330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06D0FA-D2CF-F8B9-D10F-B90C3BCF882C}"/>
              </a:ext>
            </a:extLst>
          </p:cNvPr>
          <p:cNvSpPr/>
          <p:nvPr/>
        </p:nvSpPr>
        <p:spPr>
          <a:xfrm>
            <a:off x="1717517" y="2820336"/>
            <a:ext cx="2036977" cy="1240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SSL_KEY</a:t>
            </a:r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E9EDC8-BCE5-DA4F-0C9D-FB0F35BA5E11}"/>
              </a:ext>
            </a:extLst>
          </p:cNvPr>
          <p:cNvSpPr/>
          <p:nvPr/>
        </p:nvSpPr>
        <p:spPr>
          <a:xfrm>
            <a:off x="5713803" y="38702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9E8AF-3414-601C-3621-2D90EE93FB4A}"/>
              </a:ext>
            </a:extLst>
          </p:cNvPr>
          <p:cNvSpPr txBox="1"/>
          <p:nvPr/>
        </p:nvSpPr>
        <p:spPr>
          <a:xfrm>
            <a:off x="2211439" y="2833042"/>
            <a:ext cx="477993" cy="53481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37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069A-0163-6963-D6D6-509B8142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710947-04CC-BA7F-375E-DEB16663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6324AD-CB42-3342-2645-0648CDC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AFCE83-6471-8CCB-1AB6-6E1C945A92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  <a:p>
            <a:r>
              <a:rPr lang="en-US" b="1" i="1" dirty="0"/>
              <a:t>Use-after-free (UAF) vulnerability</a:t>
            </a:r>
          </a:p>
          <a:p>
            <a:r>
              <a:rPr lang="en-US" dirty="0"/>
              <a:t>The pointer involved is called a 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403458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E6AA-F8CC-2F89-A4AB-8FE6F2D66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E0BDA0-3E3B-380E-3D9D-A960F11D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free(buffer); // again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73542-13A2-1F21-E84C-BC85BF4C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A33F1A-12DF-DE4B-8A1A-AB1AF38735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if an object is freed twice</a:t>
            </a:r>
          </a:p>
          <a:p>
            <a:r>
              <a:rPr lang="en-US" dirty="0"/>
              <a:t>Messes up the heap allocator’s meta-data</a:t>
            </a:r>
          </a:p>
          <a:p>
            <a:pPr lvl="1"/>
            <a:r>
              <a:rPr lang="en-US" dirty="0"/>
              <a:t>Can be exploited by the attacker</a:t>
            </a:r>
          </a:p>
          <a:p>
            <a:r>
              <a:rPr lang="en-US" b="1" i="1" dirty="0"/>
              <a:t>Double-free vulnerability</a:t>
            </a:r>
          </a:p>
          <a:p>
            <a:endParaRPr lang="en-US" b="1" i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2A901F5-5014-4543-A9E3-7D1EE91B02CD}"/>
              </a:ext>
            </a:extLst>
          </p:cNvPr>
          <p:cNvSpPr/>
          <p:nvPr/>
        </p:nvSpPr>
        <p:spPr>
          <a:xfrm>
            <a:off x="5713803" y="17239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5AA436E-90DE-5E04-8180-2602BD84AD1B}"/>
              </a:ext>
            </a:extLst>
          </p:cNvPr>
          <p:cNvSpPr/>
          <p:nvPr/>
        </p:nvSpPr>
        <p:spPr>
          <a:xfrm>
            <a:off x="5713803" y="287818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3D303-3DAE-E6D8-EC70-9C6E5F2E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495CB1-4443-5F55-D84F-1B013831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9458C0-B749-40D5-249A-1A2850261721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786AB9A-856A-0430-B64D-991A6787A06C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3416A-FCD7-DE5A-B3C6-87F6C4234B13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FD7154B-8297-C8EF-852F-0F51F0C3F5A0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C9FD3D-0EB5-F958-9B14-465705488ED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E2FD83-01F6-2B65-36B1-A3E5A3DF8C0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9AA2F9-ECC5-96EA-8E8F-169F1E02D2B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B958A34-C35C-142A-5CDC-A757EAC26CE4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1652F3A-F6A5-72AE-4962-472D6EE78524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E9FAA206-7417-8894-526B-56AB6A1F3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86C200D2-F5A6-3B69-CAB6-37DA89AB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781F264-B04E-EB06-1B5E-9A447509A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DB31006-7ADA-9323-FD20-5C8553674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359C401-BFE5-1012-8BE0-28E55548A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766D144-4644-0F40-81D4-38455069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F908B59-C238-7AD6-C157-0057BF27FFB0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return_addr@8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52D8A6-E30A-C918-AC55-3588FFD5E740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047026-763B-3AC9-52D7-65221A39556E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E8B688-D907-032B-C2D1-1DE0DA4A6A04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BA06B-BE39-0316-C225-64B95D1CA7B1}"/>
              </a:ext>
            </a:extLst>
          </p:cNvPr>
          <p:cNvGrpSpPr/>
          <p:nvPr/>
        </p:nvGrpSpPr>
        <p:grpSpPr>
          <a:xfrm>
            <a:off x="4746564" y="3215453"/>
            <a:ext cx="5668379" cy="830997"/>
            <a:chOff x="4746564" y="3215453"/>
            <a:chExt cx="5668379" cy="83099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DA84716-C06D-EFA3-5B5D-EAA1B0821059}"/>
                </a:ext>
              </a:extLst>
            </p:cNvPr>
            <p:cNvSpPr/>
            <p:nvPr/>
          </p:nvSpPr>
          <p:spPr>
            <a:xfrm>
              <a:off x="7725468" y="3431746"/>
              <a:ext cx="2689475" cy="53541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CANARY=0xDEADBEEF</a:t>
              </a:r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8CA0E75-6323-4A56-47C9-97E473831C45}"/>
                </a:ext>
              </a:extLst>
            </p:cNvPr>
            <p:cNvSpPr txBox="1"/>
            <p:nvPr/>
          </p:nvSpPr>
          <p:spPr>
            <a:xfrm>
              <a:off x="4746564" y="3215453"/>
              <a:ext cx="25058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Compiler pushes a</a:t>
              </a:r>
            </a:p>
            <a:p>
              <a:r>
                <a:rPr lang="en-US" sz="2400" b="1" i="1" dirty="0"/>
                <a:t>“canary” value</a:t>
              </a:r>
            </a:p>
          </p:txBody>
        </p:sp>
      </p:grp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97B1BCE-D523-5D7C-AC20-41BB471A20B3}"/>
              </a:ext>
            </a:extLst>
          </p:cNvPr>
          <p:cNvSpPr/>
          <p:nvPr/>
        </p:nvSpPr>
        <p:spPr>
          <a:xfrm>
            <a:off x="-52189" y="3846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3" grpId="0" animBg="1"/>
      <p:bldP spid="8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4ACB-79EB-0F16-1B05-ECC3C2F9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901F9-5561-9A0F-0AF3-1095F768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6924569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</a:t>
            </a:r>
            <a:r>
              <a:rPr lang="en-US" b="1" dirty="0">
                <a:solidFill>
                  <a:srgbClr val="FF0000"/>
                </a:solidFill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</a:rPr>
              <a:t>java.lang.ArrayIndexOutOfBoundsException</a:t>
            </a:r>
            <a:r>
              <a:rPr lang="en-US" b="1" dirty="0">
                <a:solidFill>
                  <a:srgbClr val="FF0000"/>
                </a:solidFill>
              </a:rPr>
              <a:t>: Index 10 out of bounds for length 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31199C-776B-5331-04F9-250201A5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B472B-1835-EFAB-92BF-417538CCC5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354542" cy="30846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E5DA9B9-A914-77DE-AE32-D21873C3AAE0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851B4F1-4DB6-6F0A-9490-B878258936B2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9E8BD-E38D-4779-73C5-CB8EB2B38049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B77F8-195E-1115-0333-881141EE2F5B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2D130-2FD9-D577-B780-4C6EC927B8AD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7E7B4-48D4-460F-71D1-93492EA3D5A8}"/>
              </a:ext>
            </a:extLst>
          </p:cNvPr>
          <p:cNvSpPr/>
          <p:nvPr/>
        </p:nvSpPr>
        <p:spPr>
          <a:xfrm>
            <a:off x="404745" y="3812161"/>
            <a:ext cx="1288974" cy="429658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7DE41-CCB6-9268-DAFD-4E45B29C1EB1}"/>
              </a:ext>
            </a:extLst>
          </p:cNvPr>
          <p:cNvSpPr txBox="1"/>
          <p:nvPr/>
        </p:nvSpPr>
        <p:spPr>
          <a:xfrm>
            <a:off x="302508" y="4504851"/>
            <a:ext cx="336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Undefined Behavior (UB)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490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01D97-8ACF-80CC-6A9B-18A27077E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93B40-EC12-6870-5764-A9D8ED2E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E9BF9-EF50-E1E7-D6C5-AF9457B6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38E907-85BA-1C4D-5EEE-971A26A92F23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35DAA-1129-0977-9E41-F59A747462D6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CF2331-8D73-610F-76EA-FCB3DC33B24B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EEC936C-6F42-6FC5-1C64-67A4A780E1A5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F2BF130-0240-3CA3-BF75-C28B5D006C5E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D3DC86-D301-C755-7084-FD812E72B0C8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B06FD4-CB2F-E179-46C0-17CB42681B3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C237980-5A27-4B34-070F-36CAF16C7470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5F52052-BA58-02C1-4BFB-8C6BCF68C135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714E057E-CF2A-CB81-62E6-30A6D1FDE9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200393B-A2D4-CDC7-3319-098F540A1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C28199C-A83D-E7E3-DF42-186320542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88DB8DB-5A30-F050-E936-4E0C66B5D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FA057FC-74AE-91BF-0885-7614882F4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4FE5480-33B2-180A-AF1B-282320193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3E595D70-2E78-C1CD-31C0-2E263F84242F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return_addr@8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2F8220-976C-F048-B661-A820D983A22A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C73737-655F-19F5-F0EF-5FAD9A021AB7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CCFF1D-BBD0-7478-B66F-D8255A5897DF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5D95B21-99B6-B89B-3F5D-BA384125212A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CANARY=0xDEADBEEF</a:t>
            </a:r>
            <a:endParaRPr lang="en-US" sz="14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E7F67CF3-E2D9-1B39-08DD-D976E1129780}"/>
              </a:ext>
            </a:extLst>
          </p:cNvPr>
          <p:cNvSpPr/>
          <p:nvPr/>
        </p:nvSpPr>
        <p:spPr>
          <a:xfrm>
            <a:off x="-236038" y="241872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BF3A5C4-38F3-33C3-135F-6F66861144BF}"/>
              </a:ext>
            </a:extLst>
          </p:cNvPr>
          <p:cNvSpPr/>
          <p:nvPr/>
        </p:nvSpPr>
        <p:spPr>
          <a:xfrm>
            <a:off x="7180836" y="2782798"/>
            <a:ext cx="237710" cy="252049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A9484-7C7C-2F60-80D5-E1E957DFA1A8}"/>
              </a:ext>
            </a:extLst>
          </p:cNvPr>
          <p:cNvSpPr txBox="1"/>
          <p:nvPr/>
        </p:nvSpPr>
        <p:spPr>
          <a:xfrm>
            <a:off x="4452593" y="3448288"/>
            <a:ext cx="2481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 corrupts</a:t>
            </a:r>
          </a:p>
          <a:p>
            <a:r>
              <a:rPr lang="en-US" sz="2400" b="1" i="1" dirty="0"/>
              <a:t>the canary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7318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E299E-F86E-7E55-ABCC-20D3E4F1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C280C-2D69-31B7-7990-D7727F31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1FB22A-7862-E7DF-18B9-55A18F1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053A20-972B-06CD-70DF-1CFDCE941FF7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9B5064E-E07F-69B7-B56F-E8DF0BE5F2FD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AE433D-F2C6-0DFF-A315-FC88C1FE1F02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DFBD3C-4093-3255-670E-F4216A8AF345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1E2DE5-1B2B-C4E5-6CF6-E288B176AB21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AC2DCB2-18BA-24D2-9159-830435BC198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7683-BE4B-CBEB-0837-AE4E06942EEF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2B2559B-D0A8-796A-8204-AC04DC34BB6E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1FF52DB3-C19B-33AE-39DE-CF53D8D101B9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77C94B7B-E526-022A-CECF-BD6D52ABAB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DA7FDED2-6313-2E17-7C53-96F9DF3DF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60348B4-9241-E67B-0137-220EAA70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01CF747-0AB0-7E00-A2A7-AB4FB982B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7F46971-FD13-B079-0804-2E24397C9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B4120F8-8490-C3C0-759E-37BFE7B2E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4C2D1A0-A5CD-5613-7AB3-A0830962E6E8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return_addr@9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ADA21D-5D77-6A26-BAC0-BB6E2973328A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D94E1F-3F00-DA41-099D-888BA3874B34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C21A00-77D3-92C3-1808-CB9665734DE2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92729B2-880B-F1AD-DF3D-CD939A0FBE78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CANARY=0xABCDABCD</a:t>
            </a:r>
            <a:endParaRPr lang="en-US" sz="14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F5C9286D-9C37-BABC-FFCD-8DCE3D8A1854}"/>
              </a:ext>
            </a:extLst>
          </p:cNvPr>
          <p:cNvSpPr/>
          <p:nvPr/>
        </p:nvSpPr>
        <p:spPr>
          <a:xfrm>
            <a:off x="-236038" y="241872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371ADB9-F5BB-5363-D4EF-4CB9E78D774D}"/>
              </a:ext>
            </a:extLst>
          </p:cNvPr>
          <p:cNvSpPr/>
          <p:nvPr/>
        </p:nvSpPr>
        <p:spPr>
          <a:xfrm>
            <a:off x="7180836" y="2782798"/>
            <a:ext cx="237710" cy="252049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03E5B-6C04-B6D8-2D72-41E3C5A4F605}"/>
              </a:ext>
            </a:extLst>
          </p:cNvPr>
          <p:cNvSpPr txBox="1"/>
          <p:nvPr/>
        </p:nvSpPr>
        <p:spPr>
          <a:xfrm>
            <a:off x="4452593" y="3448288"/>
            <a:ext cx="2481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 corrupts</a:t>
            </a:r>
          </a:p>
          <a:p>
            <a:r>
              <a:rPr lang="en-US" sz="2400" b="1" i="1" dirty="0"/>
              <a:t>the canary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58772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D5BCC-6A01-D716-CD4F-79F1D5388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3C861-FDEA-D4B9-0CDD-1D24C57B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1CF247-21CF-D007-88B9-3566B6B4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2963D3-4069-37D4-C486-D605482D65B1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BF50AD-DB85-F866-B2A1-6D5EF28D9850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8459E6-875F-4FF8-6632-8F6FF60887F2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A3DD4A7-6576-38F3-A2B4-B32CD0F11542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A46552-D1CC-2475-8C52-D46C57779DBD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A9E3CE-3810-9D6A-3BE7-8ECFF0CC6A3B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FF75C2F-E376-6E02-2283-1CB186364F3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2E40E1E-FAAF-1EF7-29E9-3E228CEA36A4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14C0D9D-C6B6-36D7-481A-B90FEF0BBDF4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0C6A11-30C0-7732-EBDD-8C11C83CA3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9C62D3EC-2D50-294A-0B95-582F77868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E31D92F-83C1-799A-9833-2818B2EA7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A2C548D-B56D-95B5-73CB-618D55622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AA4B418-7654-BF4F-822D-87B068535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5D89829-809D-C20B-3E50-37B1C775F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B46B99D-8B42-3EA4-CBE5-8A97243C9B90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return_addr@9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1346ED-91A0-3EA0-8DF4-A70FE5E5B915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D8190B-93F1-4BB1-788B-D3B087D16224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A6E4775-BDAE-E7AE-457A-E653E63BFA45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76C8A47-0FA8-C69A-E2AC-32A22919A534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CANARY=0xABCDABCD</a:t>
            </a:r>
            <a:endParaRPr lang="en-US" sz="14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8407C6DA-EAA6-79A0-6BDA-B04443416FD0}"/>
              </a:ext>
            </a:extLst>
          </p:cNvPr>
          <p:cNvSpPr/>
          <p:nvPr/>
        </p:nvSpPr>
        <p:spPr>
          <a:xfrm>
            <a:off x="-236038" y="266732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F279818F-95CC-63A2-280D-8EFFD8740976}"/>
              </a:ext>
            </a:extLst>
          </p:cNvPr>
          <p:cNvSpPr/>
          <p:nvPr/>
        </p:nvSpPr>
        <p:spPr>
          <a:xfrm>
            <a:off x="7180836" y="2782798"/>
            <a:ext cx="237710" cy="252049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E95FF-464E-E612-D838-BE59899FABA9}"/>
              </a:ext>
            </a:extLst>
          </p:cNvPr>
          <p:cNvSpPr txBox="1"/>
          <p:nvPr/>
        </p:nvSpPr>
        <p:spPr>
          <a:xfrm>
            <a:off x="3578363" y="2846122"/>
            <a:ext cx="3529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 checks </a:t>
            </a:r>
          </a:p>
          <a:p>
            <a:r>
              <a:rPr lang="en-US" sz="2400" b="1" i="1" dirty="0"/>
              <a:t>the canary for corruption</a:t>
            </a:r>
            <a:br>
              <a:rPr lang="en-US" sz="2400" b="1" i="1" dirty="0"/>
            </a:br>
            <a:r>
              <a:rPr lang="en-US" sz="2400" b="1" i="1" dirty="0"/>
              <a:t>-&gt; </a:t>
            </a:r>
            <a:r>
              <a:rPr lang="en-US" sz="2400" b="1" i="1" dirty="0" err="1"/>
              <a:t>old_value</a:t>
            </a:r>
            <a:r>
              <a:rPr lang="en-US" sz="2400" b="1" i="1" dirty="0"/>
              <a:t> != </a:t>
            </a:r>
            <a:r>
              <a:rPr lang="en-US" sz="2400" b="1" i="1" dirty="0" err="1"/>
              <a:t>new_value</a:t>
            </a:r>
            <a:endParaRPr lang="en-US" sz="2400" b="1" i="1" dirty="0"/>
          </a:p>
          <a:p>
            <a:r>
              <a:rPr lang="en-US" sz="2400" b="1" i="1" dirty="0"/>
              <a:t>-&gt;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246359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C10F1-42E0-B484-874C-DDB38F53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BE1E8-F62A-D19D-CAD7-F4A14157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B78B27-D1A7-A845-0CF3-91E87FE5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FBD760-1E6C-EA4E-D555-9938E1C88B95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775E771-E270-C2E3-D7AF-CDE1C0CC5CC8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D1D52E-BE63-1C70-3C94-2A7D580E0E63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8B7731-4C95-F33C-C090-79DE72CD6E9D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ABBECFA-8747-C795-C6B0-3B05339C93CC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3E103B-37BC-4D1D-46A5-B97EB3B18F4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DE5A773-F548-C28E-DAE7-55D9E73D8F12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DDC1E22-F164-B4A0-8731-5A840011DDC0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195C5D6-9C8C-276A-D106-60563649D261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58B62738-DE54-0DCB-D169-1F9464273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20462F04-74D4-CA6E-45C5-80C5B8418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A45FD13-43B9-5EB3-8EAD-3D60B970E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52FB0EA-2166-8905-18A9-00735D4FB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60A7A91-4284-C6C5-14B7-F7F997E7E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3B5FCC0-3112-01D8-2340-9C6A10C89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8AFA01A-1488-0020-05F0-FD84C3E85095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return_addr@9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D0E026-3DEE-66A4-BD6E-342B5EC94E4A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18FB60-6461-24FB-6BE5-A5AD5AA8D5E8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80F8BE-50A0-287D-05E1-45B7AFE20CFC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298D85B-076B-2572-9CF1-6A31FAD3B7F1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CANARY=0xABCDABCD</a:t>
            </a:r>
            <a:endParaRPr lang="en-US" sz="14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9E4D9C5-C9AA-92E1-7F90-C95941A86B3C}"/>
              </a:ext>
            </a:extLst>
          </p:cNvPr>
          <p:cNvSpPr/>
          <p:nvPr/>
        </p:nvSpPr>
        <p:spPr>
          <a:xfrm>
            <a:off x="-236038" y="266732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2AAEB594-07D3-3C03-1BD7-D14FF8CAD406}"/>
              </a:ext>
            </a:extLst>
          </p:cNvPr>
          <p:cNvSpPr/>
          <p:nvPr/>
        </p:nvSpPr>
        <p:spPr>
          <a:xfrm>
            <a:off x="7180836" y="2782798"/>
            <a:ext cx="237710" cy="252049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0EDDB-E858-9FE2-A659-8C4512985594}"/>
              </a:ext>
            </a:extLst>
          </p:cNvPr>
          <p:cNvSpPr txBox="1"/>
          <p:nvPr/>
        </p:nvSpPr>
        <p:spPr>
          <a:xfrm>
            <a:off x="3892416" y="3661729"/>
            <a:ext cx="3214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TERMINATE EXECUTION</a:t>
            </a:r>
          </a:p>
        </p:txBody>
      </p:sp>
    </p:spTree>
    <p:extLst>
      <p:ext uri="{BB962C8B-B14F-4D97-AF65-F5344CB8AC3E}">
        <p14:creationId xmlns:p14="http://schemas.microsoft.com/office/powerpoint/2010/main" val="625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9ED43-F978-A6C5-8F3F-0054C4D0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most popular C/C++ compilers</a:t>
            </a:r>
          </a:p>
          <a:p>
            <a:pPr lvl="1"/>
            <a:r>
              <a:rPr lang="en-US" dirty="0" err="1"/>
              <a:t>gcc,clang</a:t>
            </a:r>
            <a:endParaRPr lang="en-US" dirty="0"/>
          </a:p>
          <a:p>
            <a:r>
              <a:rPr lang="en-US" dirty="0"/>
              <a:t>Can typically detect overflow across stack frames</a:t>
            </a:r>
          </a:p>
          <a:p>
            <a:r>
              <a:rPr lang="en-US" dirty="0"/>
              <a:t>Can typically NOT detect overflow within objects in the same stack frame</a:t>
            </a:r>
          </a:p>
          <a:p>
            <a:r>
              <a:rPr lang="en-US" dirty="0"/>
              <a:t>Can NOT detect overflow within same object on the stack</a:t>
            </a:r>
          </a:p>
          <a:p>
            <a:pPr lvl="1"/>
            <a:r>
              <a:rPr lang="en-US" dirty="0"/>
              <a:t>E.g., different fields in the struct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4C184D-DBA1-144C-B36C-F4319BC4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canaries</a:t>
            </a:r>
          </a:p>
        </p:txBody>
      </p:sp>
    </p:spTree>
    <p:extLst>
      <p:ext uri="{BB962C8B-B14F-4D97-AF65-F5344CB8AC3E}">
        <p14:creationId xmlns:p14="http://schemas.microsoft.com/office/powerpoint/2010/main" val="2691338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3F3E0-613E-C6F6-AAE3-588AEA1E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feature</a:t>
            </a:r>
          </a:p>
          <a:p>
            <a:r>
              <a:rPr lang="en-US" dirty="0"/>
              <a:t>Randomizes the address where the binary is loaded</a:t>
            </a:r>
          </a:p>
          <a:p>
            <a:r>
              <a:rPr lang="en-US" dirty="0"/>
              <a:t>Makes it harder for the attacker to guess the target address</a:t>
            </a:r>
          </a:p>
          <a:p>
            <a:r>
              <a:rPr lang="en-US" b="1" i="1" dirty="0"/>
              <a:t>… defenses are ad-hoc and incomplete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8E84E-A80E-A124-F932-8E541005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– Address Space Layout Randomization </a:t>
            </a:r>
          </a:p>
        </p:txBody>
      </p:sp>
    </p:spTree>
    <p:extLst>
      <p:ext uri="{BB962C8B-B14F-4D97-AF65-F5344CB8AC3E}">
        <p14:creationId xmlns:p14="http://schemas.microsoft.com/office/powerpoint/2010/main" val="289645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315A8-B550-67B6-9F39-49A245152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5E04C5-85FE-690D-1CA3-8E77FDAFF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safety in Java </a:t>
            </a:r>
          </a:p>
          <a:p>
            <a:r>
              <a:rPr lang="en-US" sz="4000" dirty="0"/>
              <a:t>(and JS, Go, and to some extent Python)</a:t>
            </a:r>
          </a:p>
        </p:txBody>
      </p:sp>
    </p:spTree>
    <p:extLst>
      <p:ext uri="{BB962C8B-B14F-4D97-AF65-F5344CB8AC3E}">
        <p14:creationId xmlns:p14="http://schemas.microsoft.com/office/powerpoint/2010/main" val="38411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D645C-2EE6-9DCD-D72D-C2A143B3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CC544-4843-D504-1EE6-D320C06C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4FCF1C-AF1A-C415-E19A-FA08C837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memory safety in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3A755-869D-E7A4-FCFA-6EA08AA3B4B8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F208-247F-32C1-1622-98645DC3911B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41909-C789-77A4-26B3-3CFA3702F35A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377F5-842B-2B8A-1AFB-8E8E3703EDCF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9CE58C-A9A3-A50E-3370-35DC08E9D562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41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533F-4D68-6356-5E13-B43E17DF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BFAFF-EAA5-F73B-52D0-A5DC4448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memory management</a:t>
            </a:r>
          </a:p>
          <a:p>
            <a:r>
              <a:rPr lang="en-US" dirty="0"/>
              <a:t>Heap objects created using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E.g.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Car c = new Car();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Heap objects are automatically freed when no valid reference remain to them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“Garbage collection”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09D74A-8547-C212-5106-9438692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memory safety in Java</a:t>
            </a:r>
          </a:p>
        </p:txBody>
      </p:sp>
    </p:spTree>
    <p:extLst>
      <p:ext uri="{BB962C8B-B14F-4D97-AF65-F5344CB8AC3E}">
        <p14:creationId xmlns:p14="http://schemas.microsoft.com/office/powerpoint/2010/main" val="1086133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8F48-81E3-22FE-F75A-C672482E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8C019-CFB0-EA37-569B-78E10E532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process of automatic memory management for dynamically allocated memory</a:t>
            </a:r>
          </a:p>
          <a:p>
            <a:r>
              <a:rPr lang="en-US" dirty="0"/>
              <a:t>Java runtime maintains object reachability graph</a:t>
            </a:r>
          </a:p>
          <a:p>
            <a:r>
              <a:rPr lang="en-US" b="1" dirty="0"/>
              <a:t>Garbage</a:t>
            </a:r>
            <a:r>
              <a:rPr lang="en-US" dirty="0"/>
              <a:t>: Objects no longer reachable or usable by the program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/>
              <a:t>Once an object is classified as “garbage” it is automatically reclaimed by a </a:t>
            </a:r>
            <a:r>
              <a:rPr lang="en-US" i="1" dirty="0"/>
              <a:t>garbage collector </a:t>
            </a:r>
            <a:r>
              <a:rPr lang="en-US" dirty="0"/>
              <a:t>thread</a:t>
            </a:r>
          </a:p>
          <a:p>
            <a:r>
              <a:rPr lang="en-US" dirty="0"/>
              <a:t>Prevents both dangling pointers and memory leaks</a:t>
            </a:r>
          </a:p>
          <a:p>
            <a:r>
              <a:rPr lang="en-US" dirty="0"/>
              <a:t>Many possible algorithms – e.g., Mark and Sweep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48DB-7A23-0486-3A11-22488E36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5984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FD50FDC-D298-E21D-E03E-58EF40E9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6065B3-0EC7-94B2-76EE-642B34F5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D9D40C-BAF6-47A1-E72F-CAD1869BEFF3}"/>
              </a:ext>
            </a:extLst>
          </p:cNvPr>
          <p:cNvGrpSpPr/>
          <p:nvPr/>
        </p:nvGrpSpPr>
        <p:grpSpPr>
          <a:xfrm>
            <a:off x="-1399860" y="1026543"/>
            <a:ext cx="6791695" cy="4396154"/>
            <a:chOff x="5033991" y="914400"/>
            <a:chExt cx="6791695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BBE8A3-601A-521B-6723-EE0A547F4A45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7B0CE8-A429-62F3-D60B-A90C698A556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4357C2-A3F6-48DB-A7FF-A71B83F1E4A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428C83-9C8F-BFBF-F88F-0B7E83909034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B1653-D106-B4D1-DED0-124C508F1E2E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EB58A-B720-83E5-7F73-AFD7BB37FDD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2DF5D-7957-651F-0E57-89F8FEAD286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784832-DD8A-7D60-003F-BD2638B5A852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0D7BC0F-487A-2085-0C47-404B6620227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45FFD72-1AB9-0724-8720-650D1161778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51792F26-F221-B20C-6897-4F52A72836CA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028819F7-8FE6-3F31-510C-B6E6F46919EA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5FCD9A7-CA81-0481-6E0A-A51DDAA94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4F55DAB-893F-589A-F2C5-C0CC6582A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CAC4588-EA32-AC47-70D3-C86A4C829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9B8BB15-F471-983B-36B6-53DF8FB56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3659BC1-B379-3B8B-7B7F-585E80EAE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1D5992-D114-92AB-C2CC-2B8F0C6D0152}"/>
              </a:ext>
            </a:extLst>
          </p:cNvPr>
          <p:cNvSpPr/>
          <p:nvPr/>
        </p:nvSpPr>
        <p:spPr>
          <a:xfrm>
            <a:off x="1914061" y="5053558"/>
            <a:ext cx="1158642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6D0DEE-1B26-701B-4B65-D7B8AB5F7A6C}"/>
              </a:ext>
            </a:extLst>
          </p:cNvPr>
          <p:cNvSpPr/>
          <p:nvPr/>
        </p:nvSpPr>
        <p:spPr>
          <a:xfrm>
            <a:off x="1888372" y="432689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E86BD6-DD16-E839-F1C1-BBB350331FBC}"/>
              </a:ext>
            </a:extLst>
          </p:cNvPr>
          <p:cNvSpPr/>
          <p:nvPr/>
        </p:nvSpPr>
        <p:spPr>
          <a:xfrm>
            <a:off x="1850770" y="366391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E60871-C9A0-F123-5C94-0A8C8926588E}"/>
              </a:ext>
            </a:extLst>
          </p:cNvPr>
          <p:cNvSpPr/>
          <p:nvPr/>
        </p:nvSpPr>
        <p:spPr>
          <a:xfrm>
            <a:off x="1858351" y="300194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0BA6AD-76A1-3F4F-51B1-525802D96621}"/>
              </a:ext>
            </a:extLst>
          </p:cNvPr>
          <p:cNvSpPr/>
          <p:nvPr/>
        </p:nvSpPr>
        <p:spPr>
          <a:xfrm>
            <a:off x="1842586" y="2328188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[3]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0C3A85-FC3B-CF50-CCE2-CC8BE61896F1}"/>
              </a:ext>
            </a:extLst>
          </p:cNvPr>
          <p:cNvCxnSpPr>
            <a:cxnSpLocks/>
          </p:cNvCxnSpPr>
          <p:nvPr/>
        </p:nvCxnSpPr>
        <p:spPr>
          <a:xfrm flipH="1">
            <a:off x="1127534" y="4988863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EF6859-A72B-EE85-12E4-565BBFD447EC}"/>
              </a:ext>
            </a:extLst>
          </p:cNvPr>
          <p:cNvCxnSpPr>
            <a:cxnSpLocks/>
          </p:cNvCxnSpPr>
          <p:nvPr/>
        </p:nvCxnSpPr>
        <p:spPr>
          <a:xfrm flipH="1">
            <a:off x="1134559" y="1106781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6BC52-2750-405B-C824-B276CD5C5773}"/>
              </a:ext>
            </a:extLst>
          </p:cNvPr>
          <p:cNvSpPr txBox="1"/>
          <p:nvPr/>
        </p:nvSpPr>
        <p:spPr>
          <a:xfrm>
            <a:off x="1672296" y="1746046"/>
            <a:ext cx="166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 6 bytes …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92A93B5-E491-F11A-A73B-9DA2786D2676}"/>
              </a:ext>
            </a:extLst>
          </p:cNvPr>
          <p:cNvSpPr/>
          <p:nvPr/>
        </p:nvSpPr>
        <p:spPr>
          <a:xfrm>
            <a:off x="1134559" y="1164047"/>
            <a:ext cx="2877146" cy="46181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 garbage value ..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F98E53-4584-45FE-A379-979C26B8C2B0}"/>
              </a:ext>
            </a:extLst>
          </p:cNvPr>
          <p:cNvSpPr txBox="1"/>
          <p:nvPr/>
        </p:nvSpPr>
        <p:spPr>
          <a:xfrm>
            <a:off x="4107449" y="495931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93448F-F7BD-765D-5DC7-3FD24BAEFC34}"/>
              </a:ext>
            </a:extLst>
          </p:cNvPr>
          <p:cNvGrpSpPr/>
          <p:nvPr/>
        </p:nvGrpSpPr>
        <p:grpSpPr>
          <a:xfrm>
            <a:off x="-48706" y="1625858"/>
            <a:ext cx="1051241" cy="3363005"/>
            <a:chOff x="-48706" y="1625858"/>
            <a:chExt cx="1051241" cy="336300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6C6D42-30E7-96F1-43CA-5C2D64FF3833}"/>
                </a:ext>
              </a:extLst>
            </p:cNvPr>
            <p:cNvCxnSpPr/>
            <p:nvPr/>
          </p:nvCxnSpPr>
          <p:spPr>
            <a:xfrm>
              <a:off x="165253" y="4988863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5C055D-F878-BE6A-6514-95352CFE8954}"/>
                </a:ext>
              </a:extLst>
            </p:cNvPr>
            <p:cNvCxnSpPr/>
            <p:nvPr/>
          </p:nvCxnSpPr>
          <p:spPr>
            <a:xfrm>
              <a:off x="165253" y="1625858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721A238-FD2F-5373-9552-21F3703B3ABA}"/>
                </a:ext>
              </a:extLst>
            </p:cNvPr>
            <p:cNvCxnSpPr/>
            <p:nvPr/>
          </p:nvCxnSpPr>
          <p:spPr>
            <a:xfrm>
              <a:off x="572877" y="1660357"/>
              <a:ext cx="0" cy="3298955"/>
            </a:xfrm>
            <a:prstGeom prst="straightConnector1">
              <a:avLst/>
            </a:prstGeom>
            <a:ln w="31750">
              <a:solidFill>
                <a:schemeClr val="accent4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CAA67D-CF5B-EE97-2C56-3052A79ADB01}"/>
                </a:ext>
              </a:extLst>
            </p:cNvPr>
            <p:cNvSpPr txBox="1"/>
            <p:nvPr/>
          </p:nvSpPr>
          <p:spPr>
            <a:xfrm>
              <a:off x="-48706" y="2894981"/>
              <a:ext cx="64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+10</a:t>
              </a: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A9D0F08-40F3-70F0-0B3E-4FADE08DD760}"/>
              </a:ext>
            </a:extLst>
          </p:cNvPr>
          <p:cNvCxnSpPr>
            <a:stCxn id="39" idx="3"/>
          </p:cNvCxnSpPr>
          <p:nvPr/>
        </p:nvCxnSpPr>
        <p:spPr>
          <a:xfrm>
            <a:off x="4011705" y="1394953"/>
            <a:ext cx="2444179" cy="2034047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F7637-2E88-2CC4-D876-ADF557F3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656B5-61BE-AD53-76D7-267B6351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return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BA3EFE-B748-ED34-9BA1-80F84728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and Sweep algorithm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A3EFE24B-2FFB-58FC-722A-F87A7E5A9A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Root node tracks all variables in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1FD8B-F92A-22D4-9E1A-765B19268FCB}"/>
              </a:ext>
            </a:extLst>
          </p:cNvPr>
          <p:cNvSpPr/>
          <p:nvPr/>
        </p:nvSpPr>
        <p:spPr>
          <a:xfrm>
            <a:off x="6252635" y="2469157"/>
            <a:ext cx="5304057" cy="37457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11BF6-4487-4E91-9BC7-0F44E8C82C5E}"/>
              </a:ext>
            </a:extLst>
          </p:cNvPr>
          <p:cNvSpPr/>
          <p:nvPr/>
        </p:nvSpPr>
        <p:spPr>
          <a:xfrm>
            <a:off x="1273171" y="1929330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EnergySource</a:t>
            </a:r>
            <a:r>
              <a:rPr lang="en-US" dirty="0"/>
              <a:t>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3246C-760D-EBE0-1F49-EDE1AE6D4A9D}"/>
              </a:ext>
            </a:extLst>
          </p:cNvPr>
          <p:cNvSpPr/>
          <p:nvPr/>
        </p:nvSpPr>
        <p:spPr>
          <a:xfrm>
            <a:off x="108404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E2FD1-8F8E-6509-45E3-CABEEB099E07}"/>
              </a:ext>
            </a:extLst>
          </p:cNvPr>
          <p:cNvSpPr/>
          <p:nvPr/>
        </p:nvSpPr>
        <p:spPr>
          <a:xfrm>
            <a:off x="6252635" y="2774186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5C99E-731B-A1E6-7293-D6506AE2A944}"/>
              </a:ext>
            </a:extLst>
          </p:cNvPr>
          <p:cNvSpPr/>
          <p:nvPr/>
        </p:nvSpPr>
        <p:spPr>
          <a:xfrm>
            <a:off x="3111152" y="1929329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EnergySource</a:t>
            </a:r>
            <a:r>
              <a:rPr lang="en-US" dirty="0"/>
              <a:t> object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AE0FD-56F2-72A4-991A-A88175C44202}"/>
              </a:ext>
            </a:extLst>
          </p:cNvPr>
          <p:cNvSpPr/>
          <p:nvPr/>
        </p:nvSpPr>
        <p:spPr>
          <a:xfrm>
            <a:off x="6252634" y="3047537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688241-78C0-79D2-AB7A-1635E844BC3B}"/>
              </a:ext>
            </a:extLst>
          </p:cNvPr>
          <p:cNvSpPr/>
          <p:nvPr/>
        </p:nvSpPr>
        <p:spPr>
          <a:xfrm>
            <a:off x="227282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E6051-0FA3-9CD4-EB64-E256CA26F7BA}"/>
              </a:ext>
            </a:extLst>
          </p:cNvPr>
          <p:cNvSpPr/>
          <p:nvPr/>
        </p:nvSpPr>
        <p:spPr>
          <a:xfrm>
            <a:off x="3875874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DE3-E73B-1EB4-A6DC-89CCBF9EDBD8}"/>
              </a:ext>
            </a:extLst>
          </p:cNvPr>
          <p:cNvSpPr/>
          <p:nvPr/>
        </p:nvSpPr>
        <p:spPr>
          <a:xfrm>
            <a:off x="6252633" y="3189385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C3C4B-9850-1FFB-EDB3-6E90E3996120}"/>
              </a:ext>
            </a:extLst>
          </p:cNvPr>
          <p:cNvSpPr/>
          <p:nvPr/>
        </p:nvSpPr>
        <p:spPr>
          <a:xfrm>
            <a:off x="6252632" y="3359649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2544D-6981-624B-0C3F-EED761565C5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420981" y="2469157"/>
            <a:ext cx="612354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8B4CC5-C195-102B-6291-F47B1A26733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1316" y="2469156"/>
            <a:ext cx="341491" cy="542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511BEC-ABA1-9283-0C47-D03A4D3AD33A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2033335" y="2469157"/>
            <a:ext cx="576426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CAA239-3522-5CF9-B047-8B9C45632EA2}"/>
              </a:ext>
            </a:extLst>
          </p:cNvPr>
          <p:cNvSpPr/>
          <p:nvPr/>
        </p:nvSpPr>
        <p:spPr>
          <a:xfrm>
            <a:off x="1696402" y="4055587"/>
            <a:ext cx="1097097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List&lt;Car&gt; object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F2C0E9-DAE8-3BFF-B925-86ABC7698B93}"/>
              </a:ext>
            </a:extLst>
          </p:cNvPr>
          <p:cNvSpPr/>
          <p:nvPr/>
        </p:nvSpPr>
        <p:spPr>
          <a:xfrm>
            <a:off x="6252631" y="3557076"/>
            <a:ext cx="5227937" cy="6962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B10566-C46F-B303-47DF-EAFF852B1556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H="1" flipV="1">
            <a:off x="1420981" y="3551566"/>
            <a:ext cx="82397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EA3A5A-FE52-9759-B909-3B57264AAA4D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2244951" y="3551566"/>
            <a:ext cx="36481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295B20-000F-E2CC-2A3D-3CF10F1F51DD}"/>
              </a:ext>
            </a:extLst>
          </p:cNvPr>
          <p:cNvSpPr/>
          <p:nvPr/>
        </p:nvSpPr>
        <p:spPr>
          <a:xfrm rot="10800000">
            <a:off x="8944201" y="4753724"/>
            <a:ext cx="539827" cy="374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76B10A-7D1A-BE40-A803-93A54AB69ED6}"/>
              </a:ext>
            </a:extLst>
          </p:cNvPr>
          <p:cNvSpPr/>
          <p:nvPr/>
        </p:nvSpPr>
        <p:spPr>
          <a:xfrm>
            <a:off x="690256" y="5128297"/>
            <a:ext cx="1006146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ROOT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3EE852-CFF9-1212-894F-A5C79E8FC1E8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1193329" y="4595414"/>
            <a:ext cx="1051622" cy="532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C08F5-AEB5-8EA5-AB08-69E707C30D8C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V="1">
            <a:off x="1193329" y="3551566"/>
            <a:ext cx="227652" cy="1576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C3E04E2-375C-974E-04BF-40B608610F1F}"/>
              </a:ext>
            </a:extLst>
          </p:cNvPr>
          <p:cNvCxnSpPr>
            <a:stCxn id="41" idx="0"/>
            <a:endCxn id="13" idx="2"/>
          </p:cNvCxnSpPr>
          <p:nvPr/>
        </p:nvCxnSpPr>
        <p:spPr>
          <a:xfrm rot="5400000" flipH="1" flipV="1">
            <a:off x="1914703" y="2830193"/>
            <a:ext cx="1576731" cy="3019478"/>
          </a:xfrm>
          <a:prstGeom prst="curvedConnector3">
            <a:avLst>
              <a:gd name="adj1" fmla="val 807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E157BE0-8F9C-AA4B-70C7-F0C6F6542431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116990" y="3635526"/>
            <a:ext cx="1576730" cy="140881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C73EAA5-9FA7-F493-D7B7-571665436011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5400000" flipH="1" flipV="1">
            <a:off x="13849" y="3108811"/>
            <a:ext cx="3198967" cy="840006"/>
          </a:xfrm>
          <a:prstGeom prst="curvedConnector3">
            <a:avLst>
              <a:gd name="adj1" fmla="val 10714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7A92A3E-3DDF-FCB1-161A-6AD8B27665EE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1696402" y="2469156"/>
            <a:ext cx="2174914" cy="2929055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29" grpId="0" animBg="1"/>
      <p:bldP spid="30" grpId="0" animBg="1"/>
      <p:bldP spid="3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537F-65D7-065F-DEA4-1FA476068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45D13-C4CF-02DB-2FA3-39FCDCD4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return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0BCF1-9853-B1BD-587B-C8891FE5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and Sweep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6748AB-1622-5A3B-EAF2-0693CEAD12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Root node tracks all variables in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8A73-EAD5-3FC9-84D2-EABD7A5DC455}"/>
              </a:ext>
            </a:extLst>
          </p:cNvPr>
          <p:cNvSpPr/>
          <p:nvPr/>
        </p:nvSpPr>
        <p:spPr>
          <a:xfrm>
            <a:off x="1273171" y="1929330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EnergySource</a:t>
            </a:r>
            <a:r>
              <a:rPr lang="en-US" dirty="0"/>
              <a:t>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B84149-90C7-CE4B-A08D-AA6AB53BF5A4}"/>
              </a:ext>
            </a:extLst>
          </p:cNvPr>
          <p:cNvSpPr/>
          <p:nvPr/>
        </p:nvSpPr>
        <p:spPr>
          <a:xfrm>
            <a:off x="108404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B50F4-7C47-DCED-C05E-DFFCAEC4D8B7}"/>
              </a:ext>
            </a:extLst>
          </p:cNvPr>
          <p:cNvSpPr/>
          <p:nvPr/>
        </p:nvSpPr>
        <p:spPr>
          <a:xfrm>
            <a:off x="3111152" y="1929329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EnergySource</a:t>
            </a:r>
            <a:r>
              <a:rPr lang="en-US" dirty="0"/>
              <a:t>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32A10B-3C4F-2578-5087-B6B427C32738}"/>
              </a:ext>
            </a:extLst>
          </p:cNvPr>
          <p:cNvSpPr/>
          <p:nvPr/>
        </p:nvSpPr>
        <p:spPr>
          <a:xfrm>
            <a:off x="227282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DB538-99CA-B87B-8518-BF60C97076A5}"/>
              </a:ext>
            </a:extLst>
          </p:cNvPr>
          <p:cNvSpPr/>
          <p:nvPr/>
        </p:nvSpPr>
        <p:spPr>
          <a:xfrm>
            <a:off x="3875874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51000-3615-7BF9-D815-80C920E9562D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420981" y="2469157"/>
            <a:ext cx="612354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5D1074-82C2-A88C-1870-795E1FD3F7C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1316" y="2469156"/>
            <a:ext cx="341491" cy="542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34679-765B-7BB3-E046-88A643069EE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2033335" y="2469157"/>
            <a:ext cx="576426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AEFA4-6BC7-6869-B643-58D93775E134}"/>
              </a:ext>
            </a:extLst>
          </p:cNvPr>
          <p:cNvSpPr/>
          <p:nvPr/>
        </p:nvSpPr>
        <p:spPr>
          <a:xfrm>
            <a:off x="1696402" y="4055587"/>
            <a:ext cx="1097097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List&lt;Car&gt; object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94C91-8A31-686C-9069-0F6373B795ED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H="1" flipV="1">
            <a:off x="1420981" y="3551566"/>
            <a:ext cx="82397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303A4C-A5A7-1E30-38B9-7F3D0BACD65F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2244951" y="3551566"/>
            <a:ext cx="36481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4133957-1EB1-E1E2-5F8D-5342BAE8AE4A}"/>
              </a:ext>
            </a:extLst>
          </p:cNvPr>
          <p:cNvSpPr/>
          <p:nvPr/>
        </p:nvSpPr>
        <p:spPr>
          <a:xfrm rot="10800000">
            <a:off x="8866599" y="4915535"/>
            <a:ext cx="539827" cy="374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6512C0-AC43-AC4A-B823-F2189266F72F}"/>
              </a:ext>
            </a:extLst>
          </p:cNvPr>
          <p:cNvSpPr/>
          <p:nvPr/>
        </p:nvSpPr>
        <p:spPr>
          <a:xfrm>
            <a:off x="690256" y="5128297"/>
            <a:ext cx="1006146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ROOT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3CE7A8-B4D4-B8A1-0422-66EC66439B53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1193329" y="4595414"/>
            <a:ext cx="1051622" cy="532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7EEBCC-5E2E-A240-ACF1-375BEB546180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V="1">
            <a:off x="1193329" y="3551566"/>
            <a:ext cx="227652" cy="1576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DD57CA8-DA5A-DFB9-B346-872F1FA375C7}"/>
              </a:ext>
            </a:extLst>
          </p:cNvPr>
          <p:cNvCxnSpPr>
            <a:stCxn id="41" idx="0"/>
            <a:endCxn id="13" idx="2"/>
          </p:cNvCxnSpPr>
          <p:nvPr/>
        </p:nvCxnSpPr>
        <p:spPr>
          <a:xfrm rot="5400000" flipH="1" flipV="1">
            <a:off x="1914703" y="2830193"/>
            <a:ext cx="1576731" cy="3019478"/>
          </a:xfrm>
          <a:prstGeom prst="curvedConnector3">
            <a:avLst>
              <a:gd name="adj1" fmla="val 807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A1D4B0EF-0F2A-141F-5A56-546979161B5D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116990" y="3635526"/>
            <a:ext cx="1576730" cy="140881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C423FFE-7F25-C9F7-6ED7-D9F242FCB6F0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5400000" flipH="1" flipV="1">
            <a:off x="13849" y="3108811"/>
            <a:ext cx="3198967" cy="840006"/>
          </a:xfrm>
          <a:prstGeom prst="curvedConnector3">
            <a:avLst>
              <a:gd name="adj1" fmla="val 10714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8207CB4-E2C8-7A29-DEC3-F3761D246F22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1696402" y="2469156"/>
            <a:ext cx="2174914" cy="2929055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44E73-8DF5-A133-3FCD-92CD97F3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D0007-C512-8C73-07AD-D02A23BB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runtime spawns a “garbage collector” thread when memory usage reaches a threshold</a:t>
            </a:r>
          </a:p>
          <a:p>
            <a:r>
              <a:rPr lang="en-US" dirty="0"/>
              <a:t>Identifies “garbage” – objects no longer reachable or usable by the program -&gt; </a:t>
            </a:r>
            <a:r>
              <a:rPr lang="en-US" b="1" i="1" dirty="0"/>
              <a:t>Mark Phase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Once an object is classified as “garbage” it is automatically deleted -&gt; </a:t>
            </a:r>
            <a:r>
              <a:rPr lang="en-US" b="1" i="1" dirty="0"/>
              <a:t>Sweep Phase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822AF0-D065-5FA6-9DCC-4B3A58BF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and Sweep algorithm</a:t>
            </a:r>
          </a:p>
        </p:txBody>
      </p:sp>
    </p:spTree>
    <p:extLst>
      <p:ext uri="{BB962C8B-B14F-4D97-AF65-F5344CB8AC3E}">
        <p14:creationId xmlns:p14="http://schemas.microsoft.com/office/powerpoint/2010/main" val="11921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A4F71-11F9-E6AF-8C11-990B64D1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ACD1F-E42D-720C-B9D7-2A8CD93B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return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E22FC-8FA1-4307-F502-EA6F2A0B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phase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9C924-1E29-C50E-D043-C510201E398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Tracks all reachable objects from ROOT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6C112-1B0B-DA44-A1C7-F2D77AD61A85}"/>
              </a:ext>
            </a:extLst>
          </p:cNvPr>
          <p:cNvSpPr/>
          <p:nvPr/>
        </p:nvSpPr>
        <p:spPr>
          <a:xfrm>
            <a:off x="1273171" y="1929330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EnergySource</a:t>
            </a:r>
            <a:r>
              <a:rPr lang="en-US" dirty="0"/>
              <a:t>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A71BB-AEE8-11FF-AA5A-6F387EF69AEA}"/>
              </a:ext>
            </a:extLst>
          </p:cNvPr>
          <p:cNvSpPr/>
          <p:nvPr/>
        </p:nvSpPr>
        <p:spPr>
          <a:xfrm>
            <a:off x="108404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01222B-2739-8EB0-3DC2-F6C321175CDA}"/>
              </a:ext>
            </a:extLst>
          </p:cNvPr>
          <p:cNvSpPr/>
          <p:nvPr/>
        </p:nvSpPr>
        <p:spPr>
          <a:xfrm>
            <a:off x="3111152" y="1929329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EnergySource</a:t>
            </a:r>
            <a:r>
              <a:rPr lang="en-US" dirty="0"/>
              <a:t>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2ED18-64A9-3C94-AEAC-1058BE01D572}"/>
              </a:ext>
            </a:extLst>
          </p:cNvPr>
          <p:cNvSpPr/>
          <p:nvPr/>
        </p:nvSpPr>
        <p:spPr>
          <a:xfrm>
            <a:off x="227282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48263-070A-A802-573B-3BDF448E5E01}"/>
              </a:ext>
            </a:extLst>
          </p:cNvPr>
          <p:cNvSpPr/>
          <p:nvPr/>
        </p:nvSpPr>
        <p:spPr>
          <a:xfrm>
            <a:off x="3875874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405CCF-72EE-8229-BF54-C8C2B71943DD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420981" y="2469157"/>
            <a:ext cx="612354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E1CF97-EC00-D8E8-76F4-9769D1EA22CC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1316" y="2469156"/>
            <a:ext cx="341491" cy="542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06B3F1-C654-945C-DD0E-3E0D13AFD6A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2033335" y="2469157"/>
            <a:ext cx="576426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BE751E7-06CB-682A-2D25-189125E5E5E5}"/>
              </a:ext>
            </a:extLst>
          </p:cNvPr>
          <p:cNvSpPr/>
          <p:nvPr/>
        </p:nvSpPr>
        <p:spPr>
          <a:xfrm>
            <a:off x="1696402" y="4055587"/>
            <a:ext cx="1097097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List&lt;Car&gt; object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36F40A-F4B0-8AE7-0136-8BEACEC85BF0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H="1" flipV="1">
            <a:off x="1420981" y="3551566"/>
            <a:ext cx="82397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3A89F9-F533-3DA5-D044-3227E3F8E014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2244951" y="3551566"/>
            <a:ext cx="36481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B10CF8-30AC-6B43-B30D-08F2A91EA1EC}"/>
              </a:ext>
            </a:extLst>
          </p:cNvPr>
          <p:cNvSpPr/>
          <p:nvPr/>
        </p:nvSpPr>
        <p:spPr>
          <a:xfrm rot="10800000">
            <a:off x="8866599" y="4915535"/>
            <a:ext cx="539827" cy="374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F13A93-77E8-B4FC-4993-A0C9DED2CBB1}"/>
              </a:ext>
            </a:extLst>
          </p:cNvPr>
          <p:cNvSpPr/>
          <p:nvPr/>
        </p:nvSpPr>
        <p:spPr>
          <a:xfrm>
            <a:off x="690256" y="5128297"/>
            <a:ext cx="1006146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ROOT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77AA2-B6CD-E846-4E2E-770B8D5276E7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1193329" y="4595414"/>
            <a:ext cx="1051622" cy="532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AD6544-036E-3771-2F50-00FE2B41F086}"/>
              </a:ext>
            </a:extLst>
          </p:cNvPr>
          <p:cNvSpPr txBox="1"/>
          <p:nvPr/>
        </p:nvSpPr>
        <p:spPr>
          <a:xfrm>
            <a:off x="437712" y="491553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EB9F2-F78D-FB84-7157-DF1C23BBF22A}"/>
              </a:ext>
            </a:extLst>
          </p:cNvPr>
          <p:cNvSpPr txBox="1"/>
          <p:nvPr/>
        </p:nvSpPr>
        <p:spPr>
          <a:xfrm>
            <a:off x="1364717" y="396057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BD47D-7170-99AD-E6EE-EA1F12002CDF}"/>
              </a:ext>
            </a:extLst>
          </p:cNvPr>
          <p:cNvSpPr txBox="1"/>
          <p:nvPr/>
        </p:nvSpPr>
        <p:spPr>
          <a:xfrm>
            <a:off x="755645" y="2921220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E2F344-AC81-8ABE-572A-A69B82281739}"/>
              </a:ext>
            </a:extLst>
          </p:cNvPr>
          <p:cNvSpPr txBox="1"/>
          <p:nvPr/>
        </p:nvSpPr>
        <p:spPr>
          <a:xfrm>
            <a:off x="1955126" y="2877137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CECE12-FBC9-4F23-E668-41C8BAB3886D}"/>
              </a:ext>
            </a:extLst>
          </p:cNvPr>
          <p:cNvSpPr txBox="1"/>
          <p:nvPr/>
        </p:nvSpPr>
        <p:spPr>
          <a:xfrm>
            <a:off x="851754" y="1812318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50F0-FAA8-D485-CA83-AD3D0FEDC7EF}"/>
              </a:ext>
            </a:extLst>
          </p:cNvPr>
          <p:cNvSpPr txBox="1"/>
          <p:nvPr/>
        </p:nvSpPr>
        <p:spPr>
          <a:xfrm>
            <a:off x="9518573" y="4730016"/>
            <a:ext cx="2452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Imagine GC invokes here</a:t>
            </a:r>
          </a:p>
        </p:txBody>
      </p:sp>
    </p:spTree>
    <p:extLst>
      <p:ext uri="{BB962C8B-B14F-4D97-AF65-F5344CB8AC3E}">
        <p14:creationId xmlns:p14="http://schemas.microsoft.com/office/powerpoint/2010/main" val="715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2" grpId="0"/>
      <p:bldP spid="23" grpId="0"/>
      <p:bldP spid="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F003-6001-215E-B92A-0C39D337C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AF4F4F-1072-C36E-2D81-06F011A3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return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40DDC5-74F3-8B65-1E8C-E7F9ED2A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phase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477773-B71D-BA66-66A7-7A75724B62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Deletes all non-reachable objects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CC9B5-8EAA-5920-4EC0-1A8811798B00}"/>
              </a:ext>
            </a:extLst>
          </p:cNvPr>
          <p:cNvSpPr/>
          <p:nvPr/>
        </p:nvSpPr>
        <p:spPr>
          <a:xfrm>
            <a:off x="1273171" y="1929330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EnergySource</a:t>
            </a:r>
            <a:r>
              <a:rPr lang="en-US" dirty="0"/>
              <a:t>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27802-95BA-F129-C070-00AB6B014664}"/>
              </a:ext>
            </a:extLst>
          </p:cNvPr>
          <p:cNvSpPr/>
          <p:nvPr/>
        </p:nvSpPr>
        <p:spPr>
          <a:xfrm>
            <a:off x="108404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60CE7A-D04E-11C3-C3B4-2FA08F67BC90}"/>
              </a:ext>
            </a:extLst>
          </p:cNvPr>
          <p:cNvSpPr/>
          <p:nvPr/>
        </p:nvSpPr>
        <p:spPr>
          <a:xfrm>
            <a:off x="3111152" y="1929329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EnergySource</a:t>
            </a:r>
            <a:r>
              <a:rPr lang="en-US" dirty="0"/>
              <a:t>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523E93-5DB1-BEDC-D8B2-8552B6C9AE5A}"/>
              </a:ext>
            </a:extLst>
          </p:cNvPr>
          <p:cNvSpPr/>
          <p:nvPr/>
        </p:nvSpPr>
        <p:spPr>
          <a:xfrm>
            <a:off x="227282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598F9-0AD3-4D98-9629-DCA7037E6893}"/>
              </a:ext>
            </a:extLst>
          </p:cNvPr>
          <p:cNvSpPr/>
          <p:nvPr/>
        </p:nvSpPr>
        <p:spPr>
          <a:xfrm>
            <a:off x="3875874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 obj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799A6B-B720-D86A-5946-DF8766C16F21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420981" y="2469157"/>
            <a:ext cx="612354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36483-22CE-2F67-57C1-DEFC2A1CEC9B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1316" y="2469156"/>
            <a:ext cx="341491" cy="542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1CED76-7560-ABB8-B396-1D6319B6C2C1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2033335" y="2469157"/>
            <a:ext cx="576426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DE9A5B1-7AAD-D894-FAAC-52982B9BC627}"/>
              </a:ext>
            </a:extLst>
          </p:cNvPr>
          <p:cNvSpPr/>
          <p:nvPr/>
        </p:nvSpPr>
        <p:spPr>
          <a:xfrm>
            <a:off x="1696402" y="4055587"/>
            <a:ext cx="1097097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List&lt;Car&gt; object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2F26E0-2C47-F8A5-A59A-52A08A698D93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H="1" flipV="1">
            <a:off x="1420981" y="3551566"/>
            <a:ext cx="82397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A08AD4-9B2F-C006-5EB5-D98E5CDD15EF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2244951" y="3551566"/>
            <a:ext cx="36481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A87BF37-C136-C41A-8F62-097A4BEA4A17}"/>
              </a:ext>
            </a:extLst>
          </p:cNvPr>
          <p:cNvSpPr/>
          <p:nvPr/>
        </p:nvSpPr>
        <p:spPr>
          <a:xfrm rot="10800000">
            <a:off x="8866599" y="4915535"/>
            <a:ext cx="539827" cy="374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274566-AB14-4E5E-55F7-523C9DFAD53B}"/>
              </a:ext>
            </a:extLst>
          </p:cNvPr>
          <p:cNvSpPr/>
          <p:nvPr/>
        </p:nvSpPr>
        <p:spPr>
          <a:xfrm>
            <a:off x="690256" y="5128297"/>
            <a:ext cx="1006146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ROOT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6F824A-FEC8-C8D3-E8BD-00A8D1A16AAF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1193329" y="4595414"/>
            <a:ext cx="1051622" cy="532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FFE0CB7-36F4-A2DC-1F8D-EF8F12048106}"/>
              </a:ext>
            </a:extLst>
          </p:cNvPr>
          <p:cNvSpPr/>
          <p:nvPr/>
        </p:nvSpPr>
        <p:spPr>
          <a:xfrm>
            <a:off x="3029639" y="1487277"/>
            <a:ext cx="2082188" cy="245676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890FC-E9D1-465E-754F-9BE56807F861}"/>
              </a:ext>
            </a:extLst>
          </p:cNvPr>
          <p:cNvSpPr txBox="1"/>
          <p:nvPr/>
        </p:nvSpPr>
        <p:spPr>
          <a:xfrm>
            <a:off x="437712" y="491553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7CE653-43E9-A0DF-FD70-ACB9D4053D56}"/>
              </a:ext>
            </a:extLst>
          </p:cNvPr>
          <p:cNvSpPr txBox="1"/>
          <p:nvPr/>
        </p:nvSpPr>
        <p:spPr>
          <a:xfrm>
            <a:off x="1364717" y="3960575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1EE980-C4DE-1E16-A7D4-93E6D317B7E2}"/>
              </a:ext>
            </a:extLst>
          </p:cNvPr>
          <p:cNvSpPr txBox="1"/>
          <p:nvPr/>
        </p:nvSpPr>
        <p:spPr>
          <a:xfrm>
            <a:off x="755645" y="2921220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9E9DA-07BD-C11A-0706-ABFB0A868AEB}"/>
              </a:ext>
            </a:extLst>
          </p:cNvPr>
          <p:cNvSpPr txBox="1"/>
          <p:nvPr/>
        </p:nvSpPr>
        <p:spPr>
          <a:xfrm>
            <a:off x="1955126" y="2877137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0D1843-2D45-5C55-D251-74D8FF9E9F25}"/>
              </a:ext>
            </a:extLst>
          </p:cNvPr>
          <p:cNvSpPr txBox="1"/>
          <p:nvPr/>
        </p:nvSpPr>
        <p:spPr>
          <a:xfrm>
            <a:off x="851754" y="1812318"/>
            <a:ext cx="628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A4228-D8F0-41A0-E223-E9064F2F3521}"/>
              </a:ext>
            </a:extLst>
          </p:cNvPr>
          <p:cNvSpPr txBox="1"/>
          <p:nvPr/>
        </p:nvSpPr>
        <p:spPr>
          <a:xfrm>
            <a:off x="9518573" y="4730016"/>
            <a:ext cx="2452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Imagine GC invokes here</a:t>
            </a:r>
          </a:p>
        </p:txBody>
      </p:sp>
    </p:spTree>
    <p:extLst>
      <p:ext uri="{BB962C8B-B14F-4D97-AF65-F5344CB8AC3E}">
        <p14:creationId xmlns:p14="http://schemas.microsoft.com/office/powerpoint/2010/main" val="388525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3" grpId="0" animBg="1"/>
      <p:bldP spid="3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EF781-E669-85CF-2B16-0E7732863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672819-5F25-C712-F517-64C75AB6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Garbage collection </a:t>
            </a:r>
            <a:r>
              <a:rPr lang="en-US" b="1" i="1" dirty="0"/>
              <a:t>does not </a:t>
            </a:r>
            <a:r>
              <a:rPr lang="en-US" dirty="0"/>
              <a:t>occur after every function return</a:t>
            </a:r>
          </a:p>
          <a:p>
            <a:r>
              <a:rPr lang="en-US" dirty="0"/>
              <a:t>Occurs rarely and typically only after high memory usage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66A80-ED2C-06B3-330C-5D86F5E9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</p:spTree>
    <p:extLst>
      <p:ext uri="{BB962C8B-B14F-4D97-AF65-F5344CB8AC3E}">
        <p14:creationId xmlns:p14="http://schemas.microsoft.com/office/powerpoint/2010/main" val="1221021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5553-3058-08D8-FC8F-6D615626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CBBDB0-01FE-9054-9013-0B973726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Prevents both dangling pointers and memory leaks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A heap object is never freed if it is reachable -&gt; no use-after-free</a:t>
            </a:r>
          </a:p>
          <a:p>
            <a:pPr lvl="1"/>
            <a:r>
              <a:rPr lang="en-US" dirty="0"/>
              <a:t>If a heap object is not reachable it is guaranteed to be freed -&gt; no double frees and no memory leaks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54B058-AA73-B61F-1E64-6954E56B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guarantees</a:t>
            </a:r>
          </a:p>
        </p:txBody>
      </p:sp>
    </p:spTree>
    <p:extLst>
      <p:ext uri="{BB962C8B-B14F-4D97-AF65-F5344CB8AC3E}">
        <p14:creationId xmlns:p14="http://schemas.microsoft.com/office/powerpoint/2010/main" val="7621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308-9BE5-9FA5-7454-8A9A1487C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2F6B8-8924-A042-78F7-3C9E251F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Stop-the-world approach</a:t>
            </a:r>
          </a:p>
          <a:p>
            <a:r>
              <a:rPr lang="en-US" dirty="0"/>
              <a:t>Pauses all application threads while the garbage collector runs</a:t>
            </a:r>
          </a:p>
          <a:p>
            <a:pPr lvl="1"/>
            <a:r>
              <a:rPr lang="en-US" b="1" i="1" dirty="0"/>
              <a:t>Why? …</a:t>
            </a:r>
          </a:p>
          <a:p>
            <a:r>
              <a:rPr lang="en-US" dirty="0"/>
              <a:t>Typically, full STW approach is rare nowadays</a:t>
            </a:r>
          </a:p>
          <a:p>
            <a:r>
              <a:rPr lang="en-US" dirty="0"/>
              <a:t>Still partial STW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18C7D-B7DC-2FEE-57AA-DB5407D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</a:p>
        </p:txBody>
      </p:sp>
    </p:spTree>
    <p:extLst>
      <p:ext uri="{BB962C8B-B14F-4D97-AF65-F5344CB8AC3E}">
        <p14:creationId xmlns:p14="http://schemas.microsoft.com/office/powerpoint/2010/main" val="6421346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0E8EF-C91F-7F21-1A1D-8643FBDB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E34F90-53CD-0D66-8391-3675051C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Garbage collection has a high overhead</a:t>
            </a:r>
          </a:p>
          <a:p>
            <a:r>
              <a:rPr lang="en-US" dirty="0"/>
              <a:t>Performance depends on application memory consumption</a:t>
            </a:r>
          </a:p>
          <a:p>
            <a:pPr lvl="1"/>
            <a:r>
              <a:rPr lang="en-US" dirty="0"/>
              <a:t>At lower memory usage, garbage collection is not triggered</a:t>
            </a:r>
          </a:p>
          <a:p>
            <a:r>
              <a:rPr lang="en-US" dirty="0"/>
              <a:t>Makes it hard to predict application 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A7AA2A-EEA1-741F-87CE-E290D393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garbage collected languages</a:t>
            </a:r>
          </a:p>
        </p:txBody>
      </p:sp>
    </p:spTree>
    <p:extLst>
      <p:ext uri="{BB962C8B-B14F-4D97-AF65-F5344CB8AC3E}">
        <p14:creationId xmlns:p14="http://schemas.microsoft.com/office/powerpoint/2010/main" val="34845198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C66F0E-B90B-35CA-5E18-AD3E421F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B1488-96D0-1E12-9CFD-F86B1DD63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Ownership-based memory safety</a:t>
            </a:r>
          </a:p>
        </p:txBody>
      </p:sp>
    </p:spTree>
    <p:extLst>
      <p:ext uri="{BB962C8B-B14F-4D97-AF65-F5344CB8AC3E}">
        <p14:creationId xmlns:p14="http://schemas.microsoft.com/office/powerpoint/2010/main" val="25944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05BF6-03AA-3829-D5F6-F49AC92E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Buffers (arrays, strings) have bounds</a:t>
            </a:r>
          </a:p>
          <a:p>
            <a:pPr lvl="1"/>
            <a:r>
              <a:rPr lang="en-US" dirty="0"/>
              <a:t>[0, Size of the buffer]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malloc(128); // Bounds [0, 128]</a:t>
            </a:r>
          </a:p>
          <a:p>
            <a:r>
              <a:rPr lang="en-US" dirty="0"/>
              <a:t>C lacks bounds checks</a:t>
            </a:r>
          </a:p>
          <a:p>
            <a:r>
              <a:rPr lang="en-US" dirty="0">
                <a:latin typeface="Consolas" panose="020B0609020204030204" pitchFamily="49" charset="0"/>
              </a:rPr>
              <a:t>p[1000]</a:t>
            </a:r>
          </a:p>
          <a:p>
            <a:pPr lvl="1"/>
            <a:r>
              <a:rPr lang="en-US" b="1" i="1" dirty="0"/>
              <a:t>Assume </a:t>
            </a:r>
            <a:r>
              <a:rPr lang="en-US" dirty="0"/>
              <a:t>that p is pointing to a buffer that has at least 1000 elements</a:t>
            </a:r>
          </a:p>
          <a:p>
            <a:pPr lvl="1"/>
            <a:r>
              <a:rPr lang="en-US" b="1" i="1" dirty="0"/>
              <a:t>Try </a:t>
            </a:r>
            <a:r>
              <a:rPr lang="en-US" dirty="0"/>
              <a:t>to access the 1000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crash if memory isn’t mapped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print whatever was in that memory</a:t>
            </a:r>
          </a:p>
          <a:p>
            <a:pPr lvl="2"/>
            <a:endParaRPr lang="en-US" b="1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32836C-C6AA-B267-4896-CCF6A6A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lack of bounds checks</a:t>
            </a:r>
          </a:p>
        </p:txBody>
      </p:sp>
    </p:spTree>
    <p:extLst>
      <p:ext uri="{BB962C8B-B14F-4D97-AF65-F5344CB8AC3E}">
        <p14:creationId xmlns:p14="http://schemas.microsoft.com/office/powerpoint/2010/main" val="31096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33B1F5-BAAA-F394-BF9A-DC0B056D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imposes certain restrictions on what the programmer can do</a:t>
            </a:r>
          </a:p>
          <a:p>
            <a:r>
              <a:rPr lang="en-US" dirty="0"/>
              <a:t>In return, the compiler guarantees memory safety</a:t>
            </a:r>
          </a:p>
          <a:p>
            <a:r>
              <a:rPr lang="en-US" dirty="0"/>
              <a:t>If code compiles, then no spatial or temporal safety issues</a:t>
            </a:r>
          </a:p>
          <a:p>
            <a:pPr lvl="1"/>
            <a:r>
              <a:rPr lang="en-US" dirty="0"/>
              <a:t>As long as </a:t>
            </a:r>
            <a:r>
              <a:rPr lang="en-US" b="1" i="1" dirty="0"/>
              <a:t>unsafe</a:t>
            </a:r>
            <a:r>
              <a:rPr lang="en-US" dirty="0"/>
              <a:t> Rust is not 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2C1942-0FDE-B424-BAEB-B3820756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language</a:t>
            </a:r>
          </a:p>
        </p:txBody>
      </p:sp>
      <p:pic>
        <p:nvPicPr>
          <p:cNvPr id="1028" name="Picture 4" descr="rust&quot; Icon - Download for free – Iconduck">
            <a:extLst>
              <a:ext uri="{FF2B5EF4-FFF2-40B4-BE49-F238E27FC236}">
                <a16:creationId xmlns:a16="http://schemas.microsoft.com/office/drawing/2014/main" id="{64441D70-042E-DD1B-6398-E67661EF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892" y="1461939"/>
            <a:ext cx="1409501" cy="14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9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7786D-8297-FB2C-6E19-804433F1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6A2A79-299C-9728-018A-3D142C0F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toolchain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6FDBB-9393-DC4A-E404-5B5CBB771493}"/>
              </a:ext>
            </a:extLst>
          </p:cNvPr>
          <p:cNvSpPr/>
          <p:nvPr/>
        </p:nvSpPr>
        <p:spPr>
          <a:xfrm>
            <a:off x="2258246" y="2719617"/>
            <a:ext cx="1652954" cy="9964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C/C++ FE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48E7F-B602-1023-17E6-80495AB21950}"/>
              </a:ext>
            </a:extLst>
          </p:cNvPr>
          <p:cNvSpPr/>
          <p:nvPr/>
        </p:nvSpPr>
        <p:spPr>
          <a:xfrm>
            <a:off x="4458175" y="2719617"/>
            <a:ext cx="2763695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D1E0E-6BD1-2F98-9595-31DD48A1C151}"/>
              </a:ext>
            </a:extLst>
          </p:cNvPr>
          <p:cNvSpPr/>
          <p:nvPr/>
        </p:nvSpPr>
        <p:spPr>
          <a:xfrm>
            <a:off x="8043902" y="2719617"/>
            <a:ext cx="1652954" cy="9964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X86-64 Backend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7C6E6-0F61-D547-0708-C6F196A3480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11200" y="3217848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449173-3058-2500-B301-ECC176C114C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21870" y="3217848"/>
            <a:ext cx="822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A2B29FE-B04C-3722-EDC7-222CCCFDA5CF}"/>
              </a:ext>
            </a:extLst>
          </p:cNvPr>
          <p:cNvSpPr/>
          <p:nvPr/>
        </p:nvSpPr>
        <p:spPr>
          <a:xfrm>
            <a:off x="2258246" y="3964217"/>
            <a:ext cx="1652954" cy="996462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Rust FE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DD12A-20CF-E524-1131-06DDFC3F5A85}"/>
              </a:ext>
            </a:extLst>
          </p:cNvPr>
          <p:cNvSpPr/>
          <p:nvPr/>
        </p:nvSpPr>
        <p:spPr>
          <a:xfrm>
            <a:off x="2258246" y="1439224"/>
            <a:ext cx="1652954" cy="9964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Golang FE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370A5F-8F0A-6846-6DFF-5DAFE817B138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3911200" y="1937455"/>
            <a:ext cx="546975" cy="128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94EB02-99B9-B4A1-1F91-70A08E2A3738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911200" y="3217848"/>
            <a:ext cx="546975" cy="1244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04B02FC-6E0D-7365-1777-51552BC98CAC}"/>
              </a:ext>
            </a:extLst>
          </p:cNvPr>
          <p:cNvSpPr/>
          <p:nvPr/>
        </p:nvSpPr>
        <p:spPr>
          <a:xfrm>
            <a:off x="8043902" y="3964217"/>
            <a:ext cx="1652954" cy="996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CFC43-B282-24E5-E8CD-CB9444E9F476}"/>
              </a:ext>
            </a:extLst>
          </p:cNvPr>
          <p:cNvSpPr/>
          <p:nvPr/>
        </p:nvSpPr>
        <p:spPr>
          <a:xfrm>
            <a:off x="8043902" y="1581189"/>
            <a:ext cx="1652954" cy="996462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 Backend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1B409F-ED20-6321-32D4-B72F87851384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7221870" y="2079420"/>
            <a:ext cx="822032" cy="1138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A73D1E-EFCC-0662-785E-04C66C5F18B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7221870" y="3217848"/>
            <a:ext cx="822032" cy="1244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CD1744F-1EE6-A175-D446-9C1A7CA1B0AE}"/>
              </a:ext>
            </a:extLst>
          </p:cNvPr>
          <p:cNvSpPr/>
          <p:nvPr/>
        </p:nvSpPr>
        <p:spPr>
          <a:xfrm>
            <a:off x="4184687" y="1182922"/>
            <a:ext cx="5812876" cy="4423144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41239-2498-3926-CCD1-9254F5B92AE4}"/>
              </a:ext>
            </a:extLst>
          </p:cNvPr>
          <p:cNvSpPr txBox="1"/>
          <p:nvPr/>
        </p:nvSpPr>
        <p:spPr>
          <a:xfrm>
            <a:off x="6489303" y="5112528"/>
            <a:ext cx="87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LLVM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78877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E0B39-EB02-F4FC-5ED7-D3EF821C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dynamically sized object maintains its bounds</a:t>
            </a:r>
          </a:p>
          <a:p>
            <a:r>
              <a:rPr lang="en-US" dirty="0">
                <a:latin typeface="Consolas" panose="020B0609020204030204" pitchFamily="49" charset="0"/>
              </a:rPr>
              <a:t>pub struct Vec&lt;T, A: Allocator = Global&gt;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RawVec</a:t>
            </a:r>
            <a:r>
              <a:rPr lang="en-US" dirty="0">
                <a:latin typeface="Consolas" panose="020B0609020204030204" pitchFamily="49" charset="0"/>
              </a:rPr>
              <a:t>&lt;T, A&gt;,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All accesses to dynamically sized objects are bound-checked</a:t>
            </a:r>
          </a:p>
          <a:p>
            <a:pPr lvl="1"/>
            <a:r>
              <a:rPr lang="en-US" dirty="0"/>
              <a:t>Raise an exception at runtime</a:t>
            </a:r>
          </a:p>
          <a:p>
            <a:r>
              <a:rPr lang="en-US" dirty="0"/>
              <a:t>If code compiles, then no </a:t>
            </a:r>
            <a:r>
              <a:rPr lang="en-US" i="1" dirty="0"/>
              <a:t>undetected</a:t>
            </a:r>
            <a:r>
              <a:rPr lang="en-US" dirty="0"/>
              <a:t> out-of-bounds access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05467-B6B5-80BC-3E1D-FD7AE1BD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safety</a:t>
            </a:r>
          </a:p>
        </p:txBody>
      </p:sp>
    </p:spTree>
    <p:extLst>
      <p:ext uri="{BB962C8B-B14F-4D97-AF65-F5344CB8AC3E}">
        <p14:creationId xmlns:p14="http://schemas.microsoft.com/office/powerpoint/2010/main" val="5371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4E550-EE55-534A-EB1E-5B7F9808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150" y="905773"/>
            <a:ext cx="5633413" cy="5046453"/>
          </a:xfrm>
        </p:spPr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main() {</a:t>
            </a:r>
          </a:p>
          <a:p>
            <a:r>
              <a:rPr lang="en-US" dirty="0"/>
              <a:t>    let vector = </a:t>
            </a:r>
            <a:r>
              <a:rPr lang="en-US" dirty="0" err="1"/>
              <a:t>vec</a:t>
            </a:r>
            <a:r>
              <a:rPr lang="en-US" dirty="0"/>
              <a:t>![1, 2, 3, 4, 5];</a:t>
            </a:r>
          </a:p>
          <a:p>
            <a:r>
              <a:rPr lang="en-US" dirty="0"/>
              <a:t>    // read from user input</a:t>
            </a:r>
          </a:p>
          <a:p>
            <a:r>
              <a:rPr lang="en-US" dirty="0"/>
              <a:t>    let mut input = String::new();</a:t>
            </a:r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!("Please enter a number:");</a:t>
            </a:r>
          </a:p>
          <a:p>
            <a:r>
              <a:rPr lang="en-US" dirty="0"/>
              <a:t>    std::io::stdin()</a:t>
            </a:r>
          </a:p>
          <a:p>
            <a:r>
              <a:rPr lang="en-US" dirty="0"/>
              <a:t>        .</a:t>
            </a:r>
            <a:r>
              <a:rPr lang="en-US" dirty="0" err="1"/>
              <a:t>read_line</a:t>
            </a:r>
            <a:r>
              <a:rPr lang="en-US" dirty="0"/>
              <a:t>(&amp;mut input)</a:t>
            </a:r>
          </a:p>
          <a:p>
            <a:r>
              <a:rPr lang="en-US" dirty="0"/>
              <a:t>        .expect("Failed to read line");</a:t>
            </a:r>
          </a:p>
          <a:p>
            <a:r>
              <a:rPr lang="en-US" dirty="0"/>
              <a:t>    let input: </a:t>
            </a:r>
            <a:r>
              <a:rPr lang="en-US" dirty="0" err="1"/>
              <a:t>usize</a:t>
            </a:r>
            <a:r>
              <a:rPr lang="en-US" dirty="0"/>
              <a:t> = </a:t>
            </a:r>
            <a:r>
              <a:rPr lang="en-US" dirty="0" err="1"/>
              <a:t>input.trim</a:t>
            </a:r>
            <a:r>
              <a:rPr lang="en-US" dirty="0"/>
              <a:t>().parse().expect("Please enter a number");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!("You chose to read: {}", vector[input]);</a:t>
            </a:r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!("Hello, world!");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7A1B6-7AB3-52E3-C5B4-D1AB1189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268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82A03-42AB-8F0F-A14D-56CC165F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mut s = Box::new([1, 2, 3]);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let p = s;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// p is the new owner, s can’t be accessed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p[1] = </a:t>
            </a:r>
            <a:r>
              <a:rPr lang="en-US" dirty="0"/>
              <a:t>10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!(“{}”, p[1]);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// p goes out of scope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// the string is dropped/freed.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!(“{}”, s[2]);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 Compiler error!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A02832-1DE9-8F4C-6DF3-529DF6A1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7D1C7-2844-A5FA-416F-79A74439C0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</a:t>
            </a:r>
            <a:r>
              <a:rPr lang="en-US" u="sng" dirty="0"/>
              <a:t>heap</a:t>
            </a:r>
            <a:r>
              <a:rPr lang="en-US" dirty="0"/>
              <a:t> object has a single owner</a:t>
            </a:r>
          </a:p>
          <a:p>
            <a:r>
              <a:rPr lang="en-US" dirty="0"/>
              <a:t>The owner is responsible for creating and destroying the object</a:t>
            </a:r>
          </a:p>
          <a:p>
            <a:r>
              <a:rPr lang="en-US" dirty="0"/>
              <a:t>The object is </a:t>
            </a:r>
            <a:r>
              <a:rPr lang="en-US" b="1" dirty="0"/>
              <a:t>automatically dropped </a:t>
            </a:r>
            <a:r>
              <a:rPr lang="en-US" dirty="0"/>
              <a:t>when the owner goes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070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29E08B-ADCA-9362-430A-E8ED9D0F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mut s = Box::new([1, 2, 3]);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let p = s;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// p is the new owner , s can’t be accessed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let r = &amp;p;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</a:rPr>
              <a:t>!(“{}”, r[1]); </a:t>
            </a:r>
            <a:r>
              <a:rPr lang="en-US" dirty="0">
                <a:solidFill>
                  <a:srgbClr val="0000FF"/>
                </a:solidFill>
              </a:rPr>
              <a:t>// works!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p[1] = </a:t>
            </a:r>
            <a:r>
              <a:rPr lang="en-US" dirty="0"/>
              <a:t>10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!(“{}”, p[1]);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// p goes out of scope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// the string is dropped/freed.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AAEFF9-597C-BB4F-F9EB-58E5ECB5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B7961C-301F-22B6-3DBB-4D1EDCE1C0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References can borrow a value</a:t>
            </a:r>
          </a:p>
          <a:p>
            <a:r>
              <a:rPr lang="en-US" dirty="0"/>
              <a:t>Compiler will complain if the reference lives beyond the owner’s lifetime</a:t>
            </a:r>
          </a:p>
        </p:txBody>
      </p:sp>
    </p:spTree>
    <p:extLst>
      <p:ext uri="{BB962C8B-B14F-4D97-AF65-F5344CB8AC3E}">
        <p14:creationId xmlns:p14="http://schemas.microsoft.com/office/powerpoint/2010/main" val="36070369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87E2C-ABA9-B47F-3B44-A90F657B2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bugs?</a:t>
            </a:r>
          </a:p>
          <a:p>
            <a:r>
              <a:rPr lang="en-US" dirty="0"/>
              <a:t>Use-after-free bugs?</a:t>
            </a:r>
          </a:p>
          <a:p>
            <a:r>
              <a:rPr lang="en-US" dirty="0"/>
              <a:t>Is there any performance overhead?</a:t>
            </a:r>
          </a:p>
          <a:p>
            <a:pPr lvl="1"/>
            <a:r>
              <a:rPr lang="en-US" dirty="0"/>
              <a:t>Garbage collection vs. ownership types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768740-F9DC-EF03-BE12-EF75D1A4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rust have temporal safety issues?</a:t>
            </a:r>
          </a:p>
        </p:txBody>
      </p:sp>
    </p:spTree>
    <p:extLst>
      <p:ext uri="{BB962C8B-B14F-4D97-AF65-F5344CB8AC3E}">
        <p14:creationId xmlns:p14="http://schemas.microsoft.com/office/powerpoint/2010/main" val="20447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B7921-8F99-17DC-646C-9E833F89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races can happen in multithreaded apps if incorrect locking is used</a:t>
            </a:r>
          </a:p>
          <a:p>
            <a:r>
              <a:rPr lang="en-US" dirty="0"/>
              <a:t>Data races can happen if two memory operations in different threads write to the same variable and one of them is a write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F64483-BD3D-4CE4-817F-3CE8581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completeness: data races</a:t>
            </a:r>
          </a:p>
        </p:txBody>
      </p:sp>
    </p:spTree>
    <p:extLst>
      <p:ext uri="{BB962C8B-B14F-4D97-AF65-F5344CB8AC3E}">
        <p14:creationId xmlns:p14="http://schemas.microsoft.com/office/powerpoint/2010/main" val="32350060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9BFEF-4C15-B156-6033-2A2DBFAF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has mutability XOR aliasing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mut s = String::from(“AAA”);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</a:t>
            </a:r>
            <a:r>
              <a:rPr lang="en-US" dirty="0" err="1">
                <a:latin typeface="Consolas" panose="020B0609020204030204" pitchFamily="49" charset="0"/>
              </a:rPr>
              <a:t>s_ref</a:t>
            </a:r>
            <a:r>
              <a:rPr lang="en-US" dirty="0">
                <a:latin typeface="Consolas" panose="020B0609020204030204" pitchFamily="49" charset="0"/>
              </a:rPr>
              <a:t> = &amp;mut s; // mutable ref 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s_ref2 = &amp;mut s; // mutable ref 2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&lt;-- compiler error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!(“{}”, </a:t>
            </a:r>
            <a:r>
              <a:rPr lang="en-US" dirty="0" err="1">
                <a:latin typeface="Consolas" panose="020B0609020204030204" pitchFamily="49" charset="0"/>
              </a:rPr>
              <a:t>s_ref</a:t>
            </a:r>
            <a:r>
              <a:rPr lang="en-US" dirty="0">
                <a:latin typeface="Consolas" panose="020B0609020204030204" pitchFamily="49" charset="0"/>
              </a:rPr>
              <a:t>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multithreaded code compiles, then no data race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86618D-2A03-F286-BC29-695FF9BC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XOR aliasing</a:t>
            </a:r>
          </a:p>
        </p:txBody>
      </p:sp>
    </p:spTree>
    <p:extLst>
      <p:ext uri="{BB962C8B-B14F-4D97-AF65-F5344CB8AC3E}">
        <p14:creationId xmlns:p14="http://schemas.microsoft.com/office/powerpoint/2010/main" val="22348764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B9353-E551-60FA-F665-85A3BF7A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BE1E-98A0-5A95-E068-A6453E4D6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Control flow integrity</a:t>
            </a:r>
          </a:p>
        </p:txBody>
      </p:sp>
    </p:spTree>
    <p:extLst>
      <p:ext uri="{BB962C8B-B14F-4D97-AF65-F5344CB8AC3E}">
        <p14:creationId xmlns:p14="http://schemas.microsoft.com/office/powerpoint/2010/main" val="330592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DA12A-E779-BCAB-06CE-585DD035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930FE-12C1-C92E-CC7B-25B0758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2E6C2-2AF2-3B9A-1F76-6687553B97AE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DBAF5-E578-0BB8-36D0-8D26B0E74685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223F5-3B61-BD5D-0C4C-82619BF723B3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F889B-7746-F321-20E4-D2702970A139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6CFB3-ACB3-0E4A-0829-F1F64858482F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conExperience » V-Collection » Pin 2 Red Icon">
            <a:extLst>
              <a:ext uri="{FF2B5EF4-FFF2-40B4-BE49-F238E27FC236}">
                <a16:creationId xmlns:a16="http://schemas.microsoft.com/office/drawing/2014/main" id="{EC02EF4A-2380-2387-F5B8-0C7FA24F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800" y="4848226"/>
            <a:ext cx="362639" cy="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C85581-791E-B7DC-D64A-EDB68B93AEC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C2F00-BE93-63F4-BB08-60CC41FFE4A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BE036-635B-D73A-0169-04946F7735B3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A1014-1550-71B4-CD19-1AA7B6E8EB8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466E4-FF0E-ED99-E2BD-CEECAAF1074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7B5E0-1D04-CE6A-9C57-A9754939630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860F4-5165-76AF-059D-AE676C02B071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C4D33-61AB-D6EC-0B1C-B5F957F72D6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BC3621D-202F-24DD-0C0E-58E7FAAA44B5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FE7BAE-D691-DD69-E2C5-2A32482B499B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9E5FD1-F3C5-DF8C-8162-9CE229461213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0314A1-2B76-FB75-F82A-C773493A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92E900-D30A-B2CF-76E8-444310A12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5FAC96-A0C1-8E6A-9237-8B4A492A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4D5903-1A96-95F3-3554-41F110B1E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B870B2-4EA3-7DF7-9593-D00115456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B2692E-ACC9-B586-1FA4-8C71B0294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77361" y="3442958"/>
            <a:ext cx="4355124" cy="1121021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3F6C6-4657-2BE3-2523-F9739226ED88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3270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94D53-C3E4-7E2D-494A-46B1B4D4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F98376-91D3-7E0D-C2AF-23265359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00F213-0705-4525-CBEB-93568DDDE4A0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CC510-C687-EB3A-5BF9-64E0F76E2E1E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7AA2F7-979B-15E0-DC83-BCEE06CC28FA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B87FA9-42EC-0199-8F72-D0A1349C956D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2A06AA-8FCC-1705-8DFE-C281779DF96C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4A99D-6BBC-8099-1F7C-393FDBBBCEAE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27E78-7CC1-6C81-B5C0-A521BAFD4585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745E20-D910-1C9C-DFA9-C4C8EAC4F836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4689ABB-8B58-6EC3-F84D-56CADB91500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8B5AEB5-609B-0F0C-6218-75684AE9A22D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9E3DFDA-2CF6-15D3-DAB2-310E2D50131A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BC60E77-E165-2234-34C2-9CC1C08C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24C6E5C-CD3A-4BD1-5601-8BA4A33DF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F4ED434-DAF1-2A0E-06C2-F1350370A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58B3390-A11C-D8AE-4CE2-23DFAF52D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F331C0F-12D3-83C1-5E27-9E4E66C67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4A3906-1B39-BEE4-4526-FE2287473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B26F8D-0BB8-6EDB-68B5-73A2BED969D5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D6A508-A42A-B536-5F1A-65862E412CD5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A3FA70-3EBA-73C4-36A7-E87E3856EEF1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</p:spTree>
    <p:extLst>
      <p:ext uri="{BB962C8B-B14F-4D97-AF65-F5344CB8AC3E}">
        <p14:creationId xmlns:p14="http://schemas.microsoft.com/office/powerpoint/2010/main" val="13863345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7BE6E-3549-CC59-B453-8F5036422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9A43D-B59D-A548-70D5-CBCF0D3F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D35C3-0B98-6CE1-85F9-4ED1CB3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A194B5-3C74-C53A-D700-C1059388E95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8A6686-EB17-A07A-E52F-886681025DD7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17D51-A4A0-9B86-29F7-3800AC8B55ED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F516E-1C67-2DAC-96EE-7E939999B982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DB71FE-D0F0-59F5-DE73-9BD0CFAE3F1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F5D51D-0B84-5023-01F3-A18481804C4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293228-48DD-5C9F-27A9-6937E06BBFB4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7277AD-CEB1-89DD-5754-C7F454C65B8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80DF690-4F21-FC17-08AD-7F2D95025D4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64F60C7-AB8D-FDBD-8DDB-21EA1D5BFC53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04C6316-D7C2-5AA3-DBA2-1178F40EF909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114F05-D6FD-8081-BBF2-C100E694F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83E3A4B-2E51-7F3B-9E2D-A83423BD1A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3B8A0F-FF0A-43B4-8EB1-47A7F0050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A5D688B-C393-2D56-2DC9-AD84BD08E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5738916-DC41-C0C6-8E0E-C94E7ECB4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C1277D-21FF-B7A4-C271-DF7FCDD17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3867AF-C468-287A-515C-B441EF19BE07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256EE-52F8-A052-7CD7-91A7E2BA41CD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F7D19E-94EB-BB9F-1D7B-F31E250F034E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9D869E-BFF3-1983-B105-89D333DE533F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fptr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81E557-C210-7E54-95BA-F5BF601A25CA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00450B-ACDF-8CE2-326E-83BF7D30C06F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C079A3-747D-1BE6-7A84-2203A6F2D3FB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</p:spTree>
    <p:extLst>
      <p:ext uri="{BB962C8B-B14F-4D97-AF65-F5344CB8AC3E}">
        <p14:creationId xmlns:p14="http://schemas.microsoft.com/office/powerpoint/2010/main" val="20632977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53632-62D7-AD8C-549C-92215817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05025-48C4-F434-8352-81A9C316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A99294-70F5-AE15-2B35-60A3E55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D13389-1946-BA71-260C-2B73F1700308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103566-440F-A110-6239-254517B7798E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117274-2FFF-7135-4141-0A6931FF9246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BE0E5E-4366-0181-C540-70368AB4E482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558E2A-93D8-2516-18E7-EEBF1EDA7A3B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C7C7E5-93D2-67B4-F8FE-E93092B1D74A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6AA420-0342-EC55-DAF6-E029A282F7D9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DB729C9-FBF0-A003-5C33-1450199B020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3F0E8E1-8C0F-9BC5-CE3C-C288975CA0B3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799A4D1-25CE-8265-9E5C-B6B2A58457E2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B475EDE-0E76-72BE-8019-D5204B8D6CD5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42D1C02-9B47-E800-DBDB-6141471BC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C6F1303-25FC-720F-993B-517AA405F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8A20831-0506-B268-E880-73815D17FD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FB342C8-6A47-AA4C-CA18-C95B715B5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6D3ABA6-4C80-4049-3FE7-0FC74F4B52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4D7461-B386-820A-ADF4-09707E352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EB9707D-1FD0-850C-3C68-77944A4DA034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1E0C0C-267B-5D47-9D55-99490A819DDD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DF7434-2DE7-D9FD-2F79-888CB6F9A275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DA1E64-A5D1-E1DB-B1D7-46C11E4E991C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fptr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79349C-73DA-68E6-BB0E-D2B421C868AB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D3E22E-6CC7-5558-6EB3-3FA70A68D341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8F4F31-545C-E9D8-E084-5AB8B344F4F0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1540A55E-B8C7-506E-4D06-6DFF60D17D3E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EBF8FA-524D-8FE2-4DBA-EA210FB5CCAB}"/>
              </a:ext>
            </a:extLst>
          </p:cNvPr>
          <p:cNvSpPr/>
          <p:nvPr/>
        </p:nvSpPr>
        <p:spPr>
          <a:xfrm>
            <a:off x="545276" y="4737494"/>
            <a:ext cx="2871692" cy="40801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ECC18-A03D-AF2A-5EC4-EDDC2061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4926C-E391-5A45-2A15-E504E36C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7A974-F9F8-243C-A5B4-F4CC32B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7A3579-58C9-6655-949A-0BDB56122224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8CCB29-9D6D-C2F9-DD7C-5F35A560C9D7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0E689-2052-3181-2270-420A18E19028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7EB12-2C76-1919-1E95-7F4E57014CBA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C3F871-BC29-546D-E798-3A952899DCB9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D7BDD4-7DD5-9185-3939-DA3D605BE311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C3CEA8-6E9A-63EF-C87C-B680E9A8B617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5CE8E4-C1F2-304F-615F-1B330E83FF88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2FE0BBD-71DA-C80A-A782-F4DB172546FE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EF973CE-529A-0D65-BDC7-A60D94ACB7EE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BA6D47D-330A-CED1-5782-21E1C327BF49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EA4E340-8150-6810-D2AF-23E5E713E0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81752CC-77EB-EC6E-3315-BCDC03990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D8F4BD7-3D20-02E3-FA25-62B6DDBAD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FA0F7F8-3B54-A8C6-A366-D855313D96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E5957EF-D52B-C7C3-F5BD-07F8773F9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F8CCAD-20F1-8A72-CB25-781CECE62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78C022-AFFF-B868-A577-9E41C96BD5F6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47AACA-3BE2-E0CF-001B-F6F000C3D409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D9E26B-5016-244C-0F16-5C1A031A62E1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AFEE24-2E5D-BEE2-EE0C-22EC6E124AE8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fptr</a:t>
            </a:r>
            <a:r>
              <a:rPr lang="en-US" dirty="0"/>
              <a:t> =</a:t>
            </a:r>
            <a:r>
              <a:rPr lang="en-US" dirty="0" err="1"/>
              <a:t>grant_sudo_access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A4CE5F-8D77-CD94-667E-16D0A4C35BE2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CC6A62-138B-2A0A-BBC9-DCA0BC6F37C7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6434EE-541C-AD33-564B-73DFEDFBAB72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5D9A3DB9-F6A5-F2BE-2A31-C7B8D7A005A5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62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F3CB-55BB-03DA-0E73-DC2FA79A0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FE6C1-3C8F-4800-FCFF-74A94DE7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(*(</a:t>
            </a:r>
            <a:r>
              <a:rPr lang="en-US" sz="1800" b="1" dirty="0" err="1">
                <a:latin typeface="Consolas" panose="020B0609020204030204" pitchFamily="49" charset="0"/>
              </a:rPr>
              <a:t>sptr</a:t>
            </a:r>
            <a:r>
              <a:rPr lang="en-US" sz="1800" b="1" dirty="0">
                <a:latin typeface="Consolas" panose="020B0609020204030204" pitchFamily="49" charset="0"/>
              </a:rPr>
              <a:t>-&gt;</a:t>
            </a:r>
            <a:r>
              <a:rPr lang="en-US" sz="1800" b="1" dirty="0" err="1">
                <a:latin typeface="Consolas" panose="020B0609020204030204" pitchFamily="49" charset="0"/>
              </a:rPr>
              <a:t>fptr</a:t>
            </a:r>
            <a:r>
              <a:rPr lang="en-US" sz="1800" b="1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B7CBC4-A3C9-F2D6-6ACB-D212414A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B748B-932C-583F-55E1-9ED9D8D48EF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73E450-DEB2-CC06-63C6-B322C4A05BCC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CBD066-DE3E-0511-1605-1C599546B1DF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FF587-597B-D192-612F-AFE2BCE40DF4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319589-6204-F687-E741-B1161F426917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E726E0-604E-42EC-AA31-BBAFEEA1AB31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C800D3-081B-E0A6-E9C4-D17394B90BDC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023F0E-829A-3C5A-5F43-27FB021B9A8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698787D-F4A7-15F5-CDED-0F02786DD3A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B6323BA-5704-3BEF-89D3-2BE537B99BBF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F05E8A9-5A1B-194D-9ED4-EA0854D7DC9C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9DAEAD3-561D-DB08-F9B4-4657ACCDAA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D7A582-3CBC-ED36-B2CD-443570968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C12C8B9-E672-B966-D18E-84201CDA4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60D271-0C65-916B-0339-9108B4C430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B1C3440-6CD5-8C13-BAA7-72D4831E9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5F83D8-F812-28ED-CC00-5ECB8CD26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6AFBD55-17C4-B2FC-D34C-191432BE3E6C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3F4EC6-12BE-9E3E-3F6C-D6645263C931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B52D58-6B04-FE5A-C52D-9BE1C7FA5013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3BA55-961C-68F3-055C-C474093FC2A1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fptr</a:t>
            </a:r>
            <a:r>
              <a:rPr lang="en-US" dirty="0"/>
              <a:t> =</a:t>
            </a:r>
            <a:r>
              <a:rPr lang="en-US" dirty="0" err="1"/>
              <a:t>grant_sudo_access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7E1CB5-48F1-0567-7437-D4E0B3F7CC74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ED4CA6-08E3-485A-63E2-D8DB89813056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2BD640-0976-62EE-A249-3F6982A725F4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D8660F7D-5FC3-D428-C17F-037638DBF785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7F83D-7A97-8027-FFD5-A476CEF8AC6C}"/>
              </a:ext>
            </a:extLst>
          </p:cNvPr>
          <p:cNvSpPr/>
          <p:nvPr/>
        </p:nvSpPr>
        <p:spPr>
          <a:xfrm>
            <a:off x="617217" y="5060876"/>
            <a:ext cx="2372849" cy="46166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64FD-70D0-C2D7-20C1-BD09AEC71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D2B2D-44CB-BC11-FA60-7EAA4C2C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if 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sptr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fptr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!= f) ABORT();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A5A40E-F4B9-5587-410C-07E874AC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integrity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5DDD7D-84A4-EEE7-1A9E-EBA6323D6FBB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42FBA-A5F4-DC9D-A94C-6F15CCC3F39F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232209-AE62-89B0-4988-E5E18CA94C2C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2EC6E-D6D3-9271-66EC-D183C4F48749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FC13A9-F9B5-EE89-186E-36B63E447F39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5ABDBE-C27B-3F64-4A20-51E7A2447273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5B31D4-AF72-B2D6-5F4E-43E530B05A50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E2CD84-D85D-AE9F-BD11-6D6D0985962C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B3C2707-5D54-EA93-AA5D-74577F41BF4B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CD86CDF-E0B5-16AC-448F-A93713F2D8F1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0282246-A27F-E653-9A0C-304CB9176F1B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13AA82-362B-DE83-6201-5A435E3C2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0456A80-B8C4-B089-3DA5-ED0C6B57A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E9623F-5803-BE33-4C44-FA82708C7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88932BC-7D44-AF59-708D-37B27B143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5683F73-7E6B-821C-8FEF-0FA19A54F2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5EFE25-44B5-F1D1-A407-5F6D9C7F8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D88567F-CDED-E32A-1293-840B428E1540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FDB6CB-E54B-3A38-50F6-6B86DB0B08B3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20C9C9-B034-E0D4-C976-FF010C1B8765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162A14-5112-0A02-CBFF-885642877178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fptr</a:t>
            </a:r>
            <a:r>
              <a:rPr lang="en-US" dirty="0"/>
              <a:t> =</a:t>
            </a:r>
            <a:r>
              <a:rPr lang="en-US" dirty="0" err="1"/>
              <a:t>grant_sudo_access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CA1616-F3D8-A2D9-09C8-0F8712490DF2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949540-D359-98F0-B7C7-6E5449DCAB96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A2262B-795F-F77C-CD62-8214D0F35EF1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65B62EA2-D32B-31EA-7810-EC745EEB6171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31945-CD6C-7597-C05B-D0520C140AFE}"/>
              </a:ext>
            </a:extLst>
          </p:cNvPr>
          <p:cNvSpPr/>
          <p:nvPr/>
        </p:nvSpPr>
        <p:spPr>
          <a:xfrm>
            <a:off x="616383" y="4713897"/>
            <a:ext cx="3851343" cy="46166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71D9A8-2B2F-1B96-4C3D-8B86D3ABDF9E}"/>
              </a:ext>
            </a:extLst>
          </p:cNvPr>
          <p:cNvSpPr txBox="1"/>
          <p:nvPr/>
        </p:nvSpPr>
        <p:spPr>
          <a:xfrm>
            <a:off x="3475948" y="5264288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Forward-edge CFI</a:t>
            </a:r>
          </a:p>
        </p:txBody>
      </p:sp>
    </p:spTree>
    <p:extLst>
      <p:ext uri="{BB962C8B-B14F-4D97-AF65-F5344CB8AC3E}">
        <p14:creationId xmlns:p14="http://schemas.microsoft.com/office/powerpoint/2010/main" val="21127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07F0F-C74A-304C-730C-C55C425489D3}"/>
              </a:ext>
            </a:extLst>
          </p:cNvPr>
          <p:cNvSpPr txBox="1"/>
          <p:nvPr/>
        </p:nvSpPr>
        <p:spPr>
          <a:xfrm>
            <a:off x="1531088" y="2987749"/>
            <a:ext cx="9918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Needs pointer analysis to resolve function pointer targets</a:t>
            </a:r>
          </a:p>
        </p:txBody>
      </p:sp>
    </p:spTree>
    <p:extLst>
      <p:ext uri="{BB962C8B-B14F-4D97-AF65-F5344CB8AC3E}">
        <p14:creationId xmlns:p14="http://schemas.microsoft.com/office/powerpoint/2010/main" val="22199389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55BC4-A938-1D3B-EEDD-5E55F05F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(*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f() {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grant_sudo_access</a:t>
            </a:r>
            <a:r>
              <a:rPr lang="en-US" sz="1600" dirty="0">
                <a:latin typeface="Consolas" panose="020B0609020204030204" pitchFamily="49" charset="0"/>
              </a:rPr>
              <a:t>() { }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char* s = malloc(4);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struct S*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 = f;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s);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(*(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5664B-DA2F-D282-1B3D-4D167CBC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use-cases vs. security use-cases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098676-2A10-72F7-BEAA-9525E62564B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br>
              <a:rPr lang="en-US" dirty="0"/>
            </a:br>
            <a:r>
              <a:rPr lang="en-US" dirty="0"/>
              <a:t>void b()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fptr</a:t>
            </a:r>
            <a:r>
              <a:rPr lang="en-US" dirty="0"/>
              <a:t> = f();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void f(int a) { </a:t>
            </a:r>
            <a:r>
              <a:rPr lang="en-US" dirty="0" err="1"/>
              <a:t>printf</a:t>
            </a:r>
            <a:r>
              <a:rPr lang="en-US" dirty="0"/>
              <a:t>(“%d\n”, a);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b();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AFECB-215B-6BC6-7C48-46F6323CCB0C}"/>
              </a:ext>
            </a:extLst>
          </p:cNvPr>
          <p:cNvSpPr txBox="1"/>
          <p:nvPr/>
        </p:nvSpPr>
        <p:spPr>
          <a:xfrm>
            <a:off x="1791527" y="4975530"/>
            <a:ext cx="229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Function inlining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B7C70-A26E-5812-D9A6-DEA65D2A4FC6}"/>
              </a:ext>
            </a:extLst>
          </p:cNvPr>
          <p:cNvSpPr txBox="1"/>
          <p:nvPr/>
        </p:nvSpPr>
        <p:spPr>
          <a:xfrm>
            <a:off x="7424940" y="4975529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Forward-edge CFI</a:t>
            </a:r>
          </a:p>
        </p:txBody>
      </p:sp>
    </p:spTree>
    <p:extLst>
      <p:ext uri="{BB962C8B-B14F-4D97-AF65-F5344CB8AC3E}">
        <p14:creationId xmlns:p14="http://schemas.microsoft.com/office/powerpoint/2010/main" val="31559188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36144-EA5F-5EF5-ACF4-035189BE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D68AB-262D-0C34-BA6B-33F0B5FE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(*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f() {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grant_sudo_access</a:t>
            </a:r>
            <a:r>
              <a:rPr lang="en-US" sz="1600" dirty="0">
                <a:latin typeface="Consolas" panose="020B0609020204030204" pitchFamily="49" charset="0"/>
              </a:rPr>
              <a:t>() { }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char* s = malloc(4);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struct S*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 = f;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s);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if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f) ABORT();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(*(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0C0E0-07AA-A493-8626-F57A3FD1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use-cases vs. security use-cases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83545D-BF44-2813-7CAF-E88DED76D56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br>
              <a:rPr lang="en-US" dirty="0"/>
            </a:br>
            <a:r>
              <a:rPr lang="en-US" dirty="0"/>
              <a:t>void b()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fptr</a:t>
            </a:r>
            <a:r>
              <a:rPr lang="en-US" dirty="0"/>
              <a:t> = f();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void f(int a) { </a:t>
            </a:r>
            <a:r>
              <a:rPr lang="en-US" dirty="0" err="1"/>
              <a:t>printf</a:t>
            </a:r>
            <a:r>
              <a:rPr lang="en-US" dirty="0"/>
              <a:t>(“%d\n”, a);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b();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>
                <a:solidFill>
                  <a:srgbClr val="C00000"/>
                </a:solidFill>
              </a:rPr>
              <a:t>printf</a:t>
            </a:r>
            <a:r>
              <a:rPr lang="en-US" b="1" dirty="0">
                <a:solidFill>
                  <a:srgbClr val="C00000"/>
                </a:solidFill>
              </a:rPr>
              <a:t>(“%d\n”, 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</a:t>
            </a:r>
            <a:r>
              <a:rPr lang="en-US" b="1" dirty="0" err="1">
                <a:solidFill>
                  <a:srgbClr val="C00000"/>
                </a:solidFill>
              </a:rPr>
              <a:t>printf</a:t>
            </a:r>
            <a:r>
              <a:rPr lang="en-US" b="1" dirty="0">
                <a:solidFill>
                  <a:srgbClr val="C00000"/>
                </a:solidFill>
              </a:rPr>
              <a:t>(“%d\n”, b);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6A9CA-5ED3-9045-567F-DFB603EF35D1}"/>
              </a:ext>
            </a:extLst>
          </p:cNvPr>
          <p:cNvSpPr txBox="1"/>
          <p:nvPr/>
        </p:nvSpPr>
        <p:spPr>
          <a:xfrm>
            <a:off x="1791527" y="4975530"/>
            <a:ext cx="229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Function inlining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C3BAF-5772-D7DD-6FFF-D71BF933BEF7}"/>
              </a:ext>
            </a:extLst>
          </p:cNvPr>
          <p:cNvSpPr txBox="1"/>
          <p:nvPr/>
        </p:nvSpPr>
        <p:spPr>
          <a:xfrm>
            <a:off x="7424940" y="4975529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Forward-edge CFI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92352-5C1F-8D0C-C1C0-BE9B1FD26CFC}"/>
              </a:ext>
            </a:extLst>
          </p:cNvPr>
          <p:cNvSpPr txBox="1"/>
          <p:nvPr/>
        </p:nvSpPr>
        <p:spPr>
          <a:xfrm>
            <a:off x="3628815" y="5403493"/>
            <a:ext cx="548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Are there any differences in the analysis?</a:t>
            </a:r>
          </a:p>
        </p:txBody>
      </p:sp>
    </p:spTree>
    <p:extLst>
      <p:ext uri="{BB962C8B-B14F-4D97-AF65-F5344CB8AC3E}">
        <p14:creationId xmlns:p14="http://schemas.microsoft.com/office/powerpoint/2010/main" val="29860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4DFA1-A21C-4D23-2D23-8955E218B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2C7161-8186-4B3F-4FD7-759FE3D1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all programming languages, the program didn’t do what we wanted it to do</a:t>
            </a:r>
          </a:p>
          <a:p>
            <a:r>
              <a:rPr lang="en-US" dirty="0"/>
              <a:t>Java, Python -&gt; it crashed [defined behavior]</a:t>
            </a:r>
          </a:p>
          <a:p>
            <a:r>
              <a:rPr lang="en-US" dirty="0"/>
              <a:t>C -&gt; printed garbage or might crash [undefined behavior]</a:t>
            </a:r>
          </a:p>
          <a:p>
            <a:r>
              <a:rPr lang="en-US" b="1" i="1" dirty="0"/>
              <a:t>… why is the second option worse than the first?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4E9886-2634-A232-1ED4-303A5C7B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893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BCB5-2E1F-AB2F-27BF-09BE2032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function inlining optimizations</a:t>
            </a:r>
          </a:p>
          <a:p>
            <a:pPr lvl="1"/>
            <a:r>
              <a:rPr lang="en-US" dirty="0"/>
              <a:t>We can tolerate false-negatives</a:t>
            </a:r>
          </a:p>
          <a:p>
            <a:pPr lvl="2"/>
            <a:r>
              <a:rPr lang="en-US" dirty="0" err="1"/>
              <a:t>fptr</a:t>
            </a:r>
            <a:r>
              <a:rPr lang="en-US" dirty="0"/>
              <a:t> points to f, but analysis cannot determine that</a:t>
            </a:r>
          </a:p>
          <a:p>
            <a:pPr lvl="1"/>
            <a:r>
              <a:rPr lang="en-US" dirty="0"/>
              <a:t>Pointer analysis can be a function-level or module-level pass</a:t>
            </a:r>
          </a:p>
          <a:p>
            <a:r>
              <a:rPr lang="en-US" dirty="0"/>
              <a:t>For CFI</a:t>
            </a:r>
          </a:p>
          <a:p>
            <a:pPr lvl="1"/>
            <a:r>
              <a:rPr lang="en-US" dirty="0"/>
              <a:t>We cannot tolerate false-negatives</a:t>
            </a:r>
          </a:p>
          <a:p>
            <a:pPr lvl="1"/>
            <a:r>
              <a:rPr lang="en-US" dirty="0"/>
              <a:t>Pointer analysis must be a </a:t>
            </a:r>
            <a:r>
              <a:rPr lang="en-US" b="1" i="1" dirty="0"/>
              <a:t>whole program analysis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B61C70-82D1-8938-994B-5F6D7D5B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use-cases vs. security use-cases</a:t>
            </a:r>
          </a:p>
        </p:txBody>
      </p:sp>
    </p:spTree>
    <p:extLst>
      <p:ext uri="{BB962C8B-B14F-4D97-AF65-F5344CB8AC3E}">
        <p14:creationId xmlns:p14="http://schemas.microsoft.com/office/powerpoint/2010/main" val="34513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8773</TotalTime>
  <Words>7553</Words>
  <Application>Microsoft Office PowerPoint</Application>
  <PresentationFormat>Widescreen</PresentationFormat>
  <Paragraphs>1034</Paragraphs>
  <Slides>90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Announcements</vt:lpstr>
      <vt:lpstr>Agenda</vt:lpstr>
      <vt:lpstr>C vs Java vs Python</vt:lpstr>
      <vt:lpstr>C vs Java vs Python</vt:lpstr>
      <vt:lpstr>Memory layout</vt:lpstr>
      <vt:lpstr>C: lack of bounds checks</vt:lpstr>
      <vt:lpstr>Memory safety and performance</vt:lpstr>
      <vt:lpstr>So what?</vt:lpstr>
      <vt:lpstr>Why is UB worse?</vt:lpstr>
      <vt:lpstr>Background: types of memory</vt:lpstr>
      <vt:lpstr>Background: stack layout</vt:lpstr>
      <vt:lpstr>Buffer overflow</vt:lpstr>
      <vt:lpstr>Buffer overflow</vt:lpstr>
      <vt:lpstr>Vulnerable string-related libc functions</vt:lpstr>
      <vt:lpstr>Vulnerable string-related libc functions</vt:lpstr>
      <vt:lpstr>Inside libc…</vt:lpstr>
      <vt:lpstr>Programming languages and memory safety</vt:lpstr>
      <vt:lpstr>PowerPoint Presentation</vt:lpstr>
      <vt:lpstr>Memory safety and performance</vt:lpstr>
      <vt:lpstr>C vs. Java performance</vt:lpstr>
      <vt:lpstr>C vs. Rust performance</vt:lpstr>
      <vt:lpstr>Performance critical software in C/C++</vt:lpstr>
      <vt:lpstr>Security attacks</vt:lpstr>
      <vt:lpstr>Stack memory on x86 (high-level idea)</vt:lpstr>
      <vt:lpstr>Stack memory on x86 (high-level idea)</vt:lpstr>
      <vt:lpstr>Stack memory on x86 (high-level idea)</vt:lpstr>
      <vt:lpstr>Stack memory on x86 (high-level idea)</vt:lpstr>
      <vt:lpstr>x86 feature</vt:lpstr>
      <vt:lpstr>Implications…</vt:lpstr>
      <vt:lpstr>Implications…</vt:lpstr>
      <vt:lpstr>Implications…</vt:lpstr>
      <vt:lpstr>Interesting targets for control flow hijack</vt:lpstr>
      <vt:lpstr>What else?</vt:lpstr>
      <vt:lpstr>What else?</vt:lpstr>
      <vt:lpstr>What else?</vt:lpstr>
      <vt:lpstr>What else?</vt:lpstr>
      <vt:lpstr>Implications…</vt:lpstr>
      <vt:lpstr>But isn’t all this too hard to exploit?</vt:lpstr>
      <vt:lpstr>But isn’t all this too hard to exploit?</vt:lpstr>
      <vt:lpstr>Heap-based vulnerabilities/attacks</vt:lpstr>
      <vt:lpstr>Heap overflow attacks</vt:lpstr>
      <vt:lpstr>Heap overflow attacks</vt:lpstr>
      <vt:lpstr>Types of memory safety</vt:lpstr>
      <vt:lpstr>Temporal safety vulnerabilities</vt:lpstr>
      <vt:lpstr>Temporal safety vulnerabilities</vt:lpstr>
      <vt:lpstr>Temporal safety vulnerabilities</vt:lpstr>
      <vt:lpstr>Temporal safety vulnerabilities</vt:lpstr>
      <vt:lpstr>Defenses - stack canaries</vt:lpstr>
      <vt:lpstr>Defenses - stack canaries</vt:lpstr>
      <vt:lpstr>Defenses - stack canaries</vt:lpstr>
      <vt:lpstr>Defenses - stack canaries</vt:lpstr>
      <vt:lpstr>Defenses - stack canaries</vt:lpstr>
      <vt:lpstr>Stack canaries</vt:lpstr>
      <vt:lpstr>Defenses – Address Space Layout Randomization </vt:lpstr>
      <vt:lpstr>PowerPoint Presentation</vt:lpstr>
      <vt:lpstr>Spatial memory safety in Java</vt:lpstr>
      <vt:lpstr>Temporal memory safety in Java</vt:lpstr>
      <vt:lpstr>Garbage collection</vt:lpstr>
      <vt:lpstr>Mark and Sweep algorithm</vt:lpstr>
      <vt:lpstr>Mark and Sweep algorithm</vt:lpstr>
      <vt:lpstr>Mark and Sweep algorithm</vt:lpstr>
      <vt:lpstr>Mark phase</vt:lpstr>
      <vt:lpstr>Sweep phase</vt:lpstr>
      <vt:lpstr>Important points</vt:lpstr>
      <vt:lpstr>Memory safety guarantees</vt:lpstr>
      <vt:lpstr>Performance impact</vt:lpstr>
      <vt:lpstr>Performance of garbage collected languages</vt:lpstr>
      <vt:lpstr>PowerPoint Presentation</vt:lpstr>
      <vt:lpstr>Rust language</vt:lpstr>
      <vt:lpstr>Rust toolchain</vt:lpstr>
      <vt:lpstr>Spatial safety</vt:lpstr>
      <vt:lpstr>Demo</vt:lpstr>
      <vt:lpstr>Ownership types</vt:lpstr>
      <vt:lpstr>Borrowing</vt:lpstr>
      <vt:lpstr>Can rust have temporal safety issues?</vt:lpstr>
      <vt:lpstr>For completeness: data races</vt:lpstr>
      <vt:lpstr>Mutability XOR aliasing</vt:lpstr>
      <vt:lpstr>PowerPoint Presentation</vt:lpstr>
      <vt:lpstr>Buffer overflow</vt:lpstr>
      <vt:lpstr>Function pointers on the heap</vt:lpstr>
      <vt:lpstr>Function pointers on the heap</vt:lpstr>
      <vt:lpstr>Function pointers on the heap</vt:lpstr>
      <vt:lpstr>Function pointers on the heap</vt:lpstr>
      <vt:lpstr>Function pointers on the heap</vt:lpstr>
      <vt:lpstr>Control flow integrity</vt:lpstr>
      <vt:lpstr>PowerPoint Presentation</vt:lpstr>
      <vt:lpstr>Optimization use-cases vs. security use-cases</vt:lpstr>
      <vt:lpstr>Optimization use-cases vs. security use-cases</vt:lpstr>
      <vt:lpstr>Optimization use-cases vs. security use-cases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1431</cp:revision>
  <dcterms:created xsi:type="dcterms:W3CDTF">2019-06-30T03:25:06Z</dcterms:created>
  <dcterms:modified xsi:type="dcterms:W3CDTF">2025-04-29T16:45:28Z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