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6"/>
  </p:notesMasterIdLst>
  <p:handoutMasterIdLst>
    <p:handoutMasterId r:id="rId107"/>
  </p:handoutMasterIdLst>
  <p:sldIdLst>
    <p:sldId id="256" r:id="rId2"/>
    <p:sldId id="258" r:id="rId3"/>
    <p:sldId id="340" r:id="rId4"/>
    <p:sldId id="313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283" r:id="rId14"/>
    <p:sldId id="282" r:id="rId15"/>
    <p:sldId id="284" r:id="rId16"/>
    <p:sldId id="365" r:id="rId17"/>
    <p:sldId id="285" r:id="rId18"/>
    <p:sldId id="363" r:id="rId19"/>
    <p:sldId id="341" r:id="rId20"/>
    <p:sldId id="287" r:id="rId21"/>
    <p:sldId id="288" r:id="rId22"/>
    <p:sldId id="342" r:id="rId23"/>
    <p:sldId id="286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304" r:id="rId35"/>
    <p:sldId id="299" r:id="rId36"/>
    <p:sldId id="301" r:id="rId37"/>
    <p:sldId id="300" r:id="rId38"/>
    <p:sldId id="302" r:id="rId39"/>
    <p:sldId id="303" r:id="rId40"/>
    <p:sldId id="305" r:id="rId41"/>
    <p:sldId id="334" r:id="rId42"/>
    <p:sldId id="338" r:id="rId43"/>
    <p:sldId id="306" r:id="rId44"/>
    <p:sldId id="339" r:id="rId45"/>
    <p:sldId id="310" r:id="rId46"/>
    <p:sldId id="311" r:id="rId47"/>
    <p:sldId id="369" r:id="rId48"/>
    <p:sldId id="375" r:id="rId49"/>
    <p:sldId id="370" r:id="rId50"/>
    <p:sldId id="380" r:id="rId51"/>
    <p:sldId id="381" r:id="rId52"/>
    <p:sldId id="371" r:id="rId53"/>
    <p:sldId id="376" r:id="rId54"/>
    <p:sldId id="372" r:id="rId55"/>
    <p:sldId id="373" r:id="rId56"/>
    <p:sldId id="377" r:id="rId57"/>
    <p:sldId id="379" r:id="rId58"/>
    <p:sldId id="374" r:id="rId59"/>
    <p:sldId id="312" r:id="rId60"/>
    <p:sldId id="382" r:id="rId61"/>
    <p:sldId id="343" r:id="rId62"/>
    <p:sldId id="330" r:id="rId63"/>
    <p:sldId id="364" r:id="rId64"/>
    <p:sldId id="326" r:id="rId65"/>
    <p:sldId id="366" r:id="rId66"/>
    <p:sldId id="324" r:id="rId67"/>
    <p:sldId id="344" r:id="rId68"/>
    <p:sldId id="328" r:id="rId69"/>
    <p:sldId id="331" r:id="rId70"/>
    <p:sldId id="332" r:id="rId71"/>
    <p:sldId id="345" r:id="rId72"/>
    <p:sldId id="346" r:id="rId73"/>
    <p:sldId id="347" r:id="rId74"/>
    <p:sldId id="348" r:id="rId75"/>
    <p:sldId id="349" r:id="rId76"/>
    <p:sldId id="350" r:id="rId77"/>
    <p:sldId id="351" r:id="rId78"/>
    <p:sldId id="352" r:id="rId79"/>
    <p:sldId id="353" r:id="rId80"/>
    <p:sldId id="354" r:id="rId81"/>
    <p:sldId id="355" r:id="rId82"/>
    <p:sldId id="356" r:id="rId83"/>
    <p:sldId id="357" r:id="rId84"/>
    <p:sldId id="358" r:id="rId85"/>
    <p:sldId id="359" r:id="rId86"/>
    <p:sldId id="360" r:id="rId87"/>
    <p:sldId id="361" r:id="rId88"/>
    <p:sldId id="308" r:id="rId89"/>
    <p:sldId id="307" r:id="rId90"/>
    <p:sldId id="260" r:id="rId91"/>
    <p:sldId id="265" r:id="rId92"/>
    <p:sldId id="267" r:id="rId93"/>
    <p:sldId id="269" r:id="rId94"/>
    <p:sldId id="266" r:id="rId95"/>
    <p:sldId id="270" r:id="rId96"/>
    <p:sldId id="273" r:id="rId97"/>
    <p:sldId id="274" r:id="rId98"/>
    <p:sldId id="275" r:id="rId99"/>
    <p:sldId id="277" r:id="rId100"/>
    <p:sldId id="276" r:id="rId101"/>
    <p:sldId id="280" r:id="rId102"/>
    <p:sldId id="281" r:id="rId103"/>
    <p:sldId id="367" r:id="rId104"/>
    <p:sldId id="368" r:id="rId105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99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1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microsoft.com/office/2015/10/relationships/revisionInfo" Target="revisionInfo.xml"/><Relationship Id="rId16" Type="http://schemas.openxmlformats.org/officeDocument/2006/relationships/slide" Target="slides/slide15.xml"/><Relationship Id="rId107" Type="http://schemas.openxmlformats.org/officeDocument/2006/relationships/handoutMaster" Target="handoutMasters/handout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8/10/relationships/authors" Target="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3194148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9DA21-1B93-61CA-E27A-3701D2EF3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80B47-ABC2-8B85-4437-D718DDC16C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F34DA7-3C8D-5DB1-6461-75799CB2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0067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39115-5A33-2B88-0A2F-B07D13D5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09E57-A75D-225D-A54C-AD34869D8D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41EE45-7C9B-E31F-1640-A2E05AF36E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980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88B5-49DF-1F38-3B93-AA65F7BC0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273EF0-4ACC-2B37-EAAB-A13A43CC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A4C2D-8CAF-8707-6F62-4F9270AB06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2778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3F768-0C6B-3AAA-8DBD-D75F56D5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ACC0E5-166B-4175-8055-61B9AFAC9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7E7415-57A2-4702-62AD-66BE5A21A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231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5EFC4-F207-1D91-9DEF-5176C157A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FA7A5A-5985-5164-26D4-36F61846D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561EF5-5496-9B13-016E-337DE954C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4178027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E39A-D5A2-3066-07B7-684D6154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433794-5A6E-5EC8-9E1D-2A043AF31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F2099-E640-9ED9-86EB-3716FE3D2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210074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CBD7-B4B4-B4B1-8386-7DFD7F7B9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86BDB-99C8-704C-0263-B02157CE8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BEC49-E015-976B-AC7A-330F24E7CF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If your entire program is a single assignment statement, you can do whatever</a:t>
            </a:r>
          </a:p>
        </p:txBody>
      </p:sp>
    </p:spTree>
    <p:extLst>
      <p:ext uri="{BB962C8B-B14F-4D97-AF65-F5344CB8AC3E}">
        <p14:creationId xmlns:p14="http://schemas.microsoft.com/office/powerpoint/2010/main" val="4016318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78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12025-C691-62D2-F761-15ACEB41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E38744-18DB-389F-220C-536AD41C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AE7536-C004-9CB1-2F8B-5EF9F72183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623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Some terms defined slightly differently</a:t>
            </a:r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Work at different abstraction levels</a:t>
            </a:r>
          </a:p>
        </p:txBody>
      </p:sp>
    </p:spTree>
    <p:extLst>
      <p:ext uri="{BB962C8B-B14F-4D97-AF65-F5344CB8AC3E}">
        <p14:creationId xmlns:p14="http://schemas.microsoft.com/office/powerpoint/2010/main" val="3812621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Think of it as bringing to life</a:t>
            </a:r>
          </a:p>
        </p:txBody>
      </p:sp>
    </p:spTree>
    <p:extLst>
      <p:ext uri="{BB962C8B-B14F-4D97-AF65-F5344CB8AC3E}">
        <p14:creationId xmlns:p14="http://schemas.microsoft.com/office/powerpoint/2010/main" val="1100647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The dataflow equations represent a lattice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When control paths merge, we are using the JOIN operation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01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262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With this set up we will look at our first analysis</a:t>
            </a:r>
          </a:p>
        </p:txBody>
      </p:sp>
    </p:spTree>
    <p:extLst>
      <p:ext uri="{BB962C8B-B14F-4D97-AF65-F5344CB8AC3E}">
        <p14:creationId xmlns:p14="http://schemas.microsoft.com/office/powerpoint/2010/main" val="161322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F873-988A-8D0C-ACC6-C7BA51A30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E1DD01-0E14-0EB1-99B8-FD8F0808DF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CB61CC-04BC-100B-3A3E-9BB6E0460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Which statements does the assignment z = 1 reach?</a:t>
            </a:r>
          </a:p>
        </p:txBody>
      </p:sp>
    </p:spTree>
    <p:extLst>
      <p:ext uri="{BB962C8B-B14F-4D97-AF65-F5344CB8AC3E}">
        <p14:creationId xmlns:p14="http://schemas.microsoft.com/office/powerpoint/2010/main" val="34144389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296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7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2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5F7FE-CBB3-E0E2-287F-8E265B319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946FE8-768E-EF7B-B7D3-20ED91C58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799376-2E48-6D57-E7E7-A3C010A1B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19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E08AE-625E-AE0B-49BE-073AA165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A71367-BCAE-95A0-B6C3-83C0150E2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Special type of relation</a:t>
            </a:r>
          </a:p>
          <a:p>
            <a:r>
              <a:rPr lang="en-US" dirty="0"/>
              <a:t>Every element in the domain maps to exactly one element in the co-domain</a:t>
            </a:r>
          </a:p>
          <a:p>
            <a:r>
              <a:rPr lang="en-US" dirty="0"/>
              <a:t>f : A -&gt; B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ECD1BE-CDB0-D306-38FB-CA8D5B899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36396291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6DF9F1A-A172-46F0-762E-16814A221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D9A74F-9576-2911-B4C5-1071FB5CFA1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49A8C0-13C7-AD6A-C1E5-78E019C88D10}"/>
              </a:ext>
            </a:extLst>
          </p:cNvPr>
          <p:cNvSpPr/>
          <p:nvPr/>
        </p:nvSpPr>
        <p:spPr>
          <a:xfrm>
            <a:off x="86107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F627CCA-1F01-CDCF-DDE1-7300CF8C6B72}"/>
              </a:ext>
            </a:extLst>
          </p:cNvPr>
          <p:cNvSpPr/>
          <p:nvPr/>
        </p:nvSpPr>
        <p:spPr>
          <a:xfrm>
            <a:off x="10083959" y="2281936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D1A7EDD-BEC9-5D21-14C8-08B938CDACA9}"/>
              </a:ext>
            </a:extLst>
          </p:cNvPr>
          <p:cNvSpPr/>
          <p:nvPr/>
        </p:nvSpPr>
        <p:spPr>
          <a:xfrm>
            <a:off x="10800803" y="372126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49DC5D-7583-D6DC-9DC0-D4340444A74A}"/>
              </a:ext>
            </a:extLst>
          </p:cNvPr>
          <p:cNvSpPr/>
          <p:nvPr/>
        </p:nvSpPr>
        <p:spPr>
          <a:xfrm>
            <a:off x="9327603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E97EF7-4701-86A0-5BFD-D9A32C67B92F}"/>
              </a:ext>
            </a:extLst>
          </p:cNvPr>
          <p:cNvSpPr/>
          <p:nvPr/>
        </p:nvSpPr>
        <p:spPr>
          <a:xfrm>
            <a:off x="7639276" y="372126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729D1-73EE-7680-E7DB-B9BB10436D14}"/>
              </a:ext>
            </a:extLst>
          </p:cNvPr>
          <p:cNvCxnSpPr>
            <a:cxnSpLocks/>
            <a:stCxn id="13" idx="0"/>
            <a:endCxn id="9" idx="4"/>
          </p:cNvCxnSpPr>
          <p:nvPr/>
        </p:nvCxnSpPr>
        <p:spPr>
          <a:xfrm flipV="1">
            <a:off x="8017454" y="3038291"/>
            <a:ext cx="971483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D45078C-F545-65BA-9AA8-54132365029F}"/>
              </a:ext>
            </a:extLst>
          </p:cNvPr>
          <p:cNvCxnSpPr>
            <a:cxnSpLocks/>
            <a:stCxn id="12" idx="0"/>
            <a:endCxn id="9" idx="4"/>
          </p:cNvCxnSpPr>
          <p:nvPr/>
        </p:nvCxnSpPr>
        <p:spPr>
          <a:xfrm flipH="1" flipV="1">
            <a:off x="8988937" y="3038291"/>
            <a:ext cx="716844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79395-14F6-B57E-985E-F19CF7270F70}"/>
              </a:ext>
            </a:extLst>
          </p:cNvPr>
          <p:cNvCxnSpPr>
            <a:cxnSpLocks/>
            <a:stCxn id="12" idx="0"/>
            <a:endCxn id="10" idx="4"/>
          </p:cNvCxnSpPr>
          <p:nvPr/>
        </p:nvCxnSpPr>
        <p:spPr>
          <a:xfrm flipV="1">
            <a:off x="9705781" y="3038291"/>
            <a:ext cx="756356" cy="6829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B7253E-A412-C5C4-8E64-2BA316BCFE1E}"/>
              </a:ext>
            </a:extLst>
          </p:cNvPr>
          <p:cNvCxnSpPr>
            <a:cxnSpLocks/>
            <a:stCxn id="11" idx="0"/>
            <a:endCxn id="10" idx="4"/>
          </p:cNvCxnSpPr>
          <p:nvPr/>
        </p:nvCxnSpPr>
        <p:spPr>
          <a:xfrm flipH="1" flipV="1">
            <a:off x="10462137" y="3038291"/>
            <a:ext cx="716844" cy="6829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C449A237-3A19-071F-3575-339B3FA4B727}"/>
              </a:ext>
            </a:extLst>
          </p:cNvPr>
          <p:cNvSpPr/>
          <p:nvPr/>
        </p:nvSpPr>
        <p:spPr>
          <a:xfrm>
            <a:off x="10072828" y="11109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91405E-C2D5-A6D0-D1B8-E682A6E0DECC}"/>
              </a:ext>
            </a:extLst>
          </p:cNvPr>
          <p:cNvSpPr/>
          <p:nvPr/>
        </p:nvSpPr>
        <p:spPr>
          <a:xfrm>
            <a:off x="6939686" y="228193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E5B19CD-A674-C330-EDCC-20FCE9FEEC42}"/>
              </a:ext>
            </a:extLst>
          </p:cNvPr>
          <p:cNvCxnSpPr>
            <a:cxnSpLocks/>
            <a:stCxn id="13" idx="0"/>
            <a:endCxn id="19" idx="4"/>
          </p:cNvCxnSpPr>
          <p:nvPr/>
        </p:nvCxnSpPr>
        <p:spPr>
          <a:xfrm flipH="1" flipV="1">
            <a:off x="7317864" y="3038290"/>
            <a:ext cx="699590" cy="682978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7135A1-7E00-70EE-6F24-887ACCF8D286}"/>
              </a:ext>
            </a:extLst>
          </p:cNvPr>
          <p:cNvCxnSpPr>
            <a:cxnSpLocks/>
            <a:stCxn id="10" idx="0"/>
            <a:endCxn id="18" idx="4"/>
          </p:cNvCxnSpPr>
          <p:nvPr/>
        </p:nvCxnSpPr>
        <p:spPr>
          <a:xfrm flipH="1" flipV="1">
            <a:off x="10451006" y="1867283"/>
            <a:ext cx="11131" cy="41465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B5E473C-78A8-CDB4-79E0-C697C1D48821}"/>
              </a:ext>
            </a:extLst>
          </p:cNvPr>
          <p:cNvSpPr txBox="1"/>
          <p:nvPr/>
        </p:nvSpPr>
        <p:spPr>
          <a:xfrm>
            <a:off x="5816866" y="5046628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D4C7B99-9920-5AFA-7E0E-1C3B2C11F993}"/>
              </a:ext>
            </a:extLst>
          </p:cNvPr>
          <p:cNvSpPr/>
          <p:nvPr/>
        </p:nvSpPr>
        <p:spPr>
          <a:xfrm>
            <a:off x="8610759" y="147247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⊤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77724E0-12D1-DD10-A288-2AB4A6267746}"/>
              </a:ext>
            </a:extLst>
          </p:cNvPr>
          <p:cNvSpPr/>
          <p:nvPr/>
        </p:nvSpPr>
        <p:spPr>
          <a:xfrm>
            <a:off x="8974986" y="497672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5B723C-D773-84A4-B385-7175805F29CF}"/>
              </a:ext>
            </a:extLst>
          </p:cNvPr>
          <p:cNvCxnSpPr>
            <a:cxnSpLocks/>
            <a:stCxn id="19" idx="0"/>
            <a:endCxn id="27" idx="4"/>
          </p:cNvCxnSpPr>
          <p:nvPr/>
        </p:nvCxnSpPr>
        <p:spPr>
          <a:xfrm flipV="1">
            <a:off x="7317864" y="903602"/>
            <a:ext cx="1671073" cy="1378333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E3A84-0D87-56C8-F0F4-15F50DAEE384}"/>
              </a:ext>
            </a:extLst>
          </p:cNvPr>
          <p:cNvCxnSpPr>
            <a:cxnSpLocks/>
            <a:stCxn id="9" idx="0"/>
            <a:endCxn id="27" idx="4"/>
          </p:cNvCxnSpPr>
          <p:nvPr/>
        </p:nvCxnSpPr>
        <p:spPr>
          <a:xfrm flipV="1">
            <a:off x="8988937" y="903602"/>
            <a:ext cx="0" cy="13783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84E7D6-89ED-9831-3D26-4A356A9DCF1C}"/>
              </a:ext>
            </a:extLst>
          </p:cNvPr>
          <p:cNvCxnSpPr>
            <a:cxnSpLocks/>
            <a:stCxn id="18" idx="0"/>
            <a:endCxn id="27" idx="4"/>
          </p:cNvCxnSpPr>
          <p:nvPr/>
        </p:nvCxnSpPr>
        <p:spPr>
          <a:xfrm flipH="1" flipV="1">
            <a:off x="8988937" y="903602"/>
            <a:ext cx="1462069" cy="20732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41CF0C3-9740-70F8-B8A5-9CC97B216174}"/>
              </a:ext>
            </a:extLst>
          </p:cNvPr>
          <p:cNvCxnSpPr>
            <a:cxnSpLocks/>
            <a:stCxn id="28" idx="0"/>
            <a:endCxn id="13" idx="4"/>
          </p:cNvCxnSpPr>
          <p:nvPr/>
        </p:nvCxnSpPr>
        <p:spPr>
          <a:xfrm flipH="1" flipV="1">
            <a:off x="8017454" y="4477623"/>
            <a:ext cx="1335710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61542B8-901E-F64A-63FE-21F0DE08B3E0}"/>
              </a:ext>
            </a:extLst>
          </p:cNvPr>
          <p:cNvCxnSpPr>
            <a:cxnSpLocks/>
            <a:stCxn id="28" idx="0"/>
            <a:endCxn id="12" idx="4"/>
          </p:cNvCxnSpPr>
          <p:nvPr/>
        </p:nvCxnSpPr>
        <p:spPr>
          <a:xfrm flipV="1">
            <a:off x="9353164" y="4477623"/>
            <a:ext cx="352617" cy="49910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CFD6F6-3ACE-E828-3868-2018D43CB9D4}"/>
              </a:ext>
            </a:extLst>
          </p:cNvPr>
          <p:cNvCxnSpPr>
            <a:cxnSpLocks/>
            <a:stCxn id="28" idx="0"/>
            <a:endCxn id="11" idx="4"/>
          </p:cNvCxnSpPr>
          <p:nvPr/>
        </p:nvCxnSpPr>
        <p:spPr>
          <a:xfrm flipV="1">
            <a:off x="9353164" y="4477622"/>
            <a:ext cx="1825817" cy="49910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37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164946-3F42-7D69-7888-4CE6104DC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C2E5D0-C535-5617-2A36-BB69BD422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64788E-3C83-CD57-C3F4-16F36D527AC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Example – your program has variables a, b, and c</a:t>
            </a:r>
          </a:p>
          <a:p>
            <a:pPr lvl="1"/>
            <a:r>
              <a:rPr lang="en-US" dirty="0"/>
              <a:t>Vars(prog) = {a, b, c}</a:t>
            </a:r>
          </a:p>
          <a:p>
            <a:r>
              <a:rPr lang="en-US" dirty="0"/>
              <a:t>P(Vars) = {{}, {a}, {b}, {c}, {a, b}, {</a:t>
            </a:r>
            <a:r>
              <a:rPr lang="en-US" dirty="0" err="1"/>
              <a:t>b,c</a:t>
            </a:r>
            <a:r>
              <a:rPr lang="en-US" dirty="0"/>
              <a:t>}, {a, </a:t>
            </a:r>
            <a:r>
              <a:rPr lang="en-US" dirty="0" err="1"/>
              <a:t>b,c</a:t>
            </a:r>
            <a:r>
              <a:rPr lang="en-US" dirty="0"/>
              <a:t>}}</a:t>
            </a:r>
          </a:p>
          <a:p>
            <a:r>
              <a:rPr lang="en-US" dirty="0"/>
              <a:t>Consider the lattice of the power set of all variables in the program</a:t>
            </a:r>
          </a:p>
          <a:p>
            <a:pPr lvl="1"/>
            <a:r>
              <a:rPr lang="en-US" dirty="0"/>
              <a:t>Each set ordered by subset-inclusion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D3C58-9A6A-BBEE-2AB6-E39264C91ECA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72A7172-C90A-13CD-287C-7CCD8B5E2087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F1CBEB-3DC8-0885-5D38-BE37B8974AC7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B8228A-32BF-4A34-8D9A-DEF66AE3A61E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B68EABB-CFD3-5C2C-BCCD-FB0C254DBEAF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8AC29D3-C336-9FA0-35F7-D2B308DBB2F9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A25D99-04B3-F4BC-A2C9-8A3A85C04FE5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2163BA-D0BC-9F87-86E5-D14718D86840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838DBA9-B35E-9B71-19DC-A3B153A3CE2C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627F00F-02B1-2B2D-E8DC-710187A14B09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963D65-2105-67E7-1325-53F6CF18B80D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4702C7-FEB4-064E-DB51-5AD446BD606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7B9631-853F-D8D9-B508-EF35058A4C59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D06D25-2955-79C2-2E7F-12B1E98F559F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B5495E-1B2C-63EB-48F4-D4FEDF621805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2E13DCA2-A0D8-1440-B13D-427EE2DA3192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B7F2A91-6154-7D6E-C187-008B03530AF0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B88C38-F8ED-419D-703F-D2A41DCD0BF8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B135CE7-44C6-C4A1-B9A0-7459B5EBF38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96285-C064-2E33-CC3D-E0F5950E2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7DF5B6-2C6C-3DC3-9BC2-B581425E2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D8E574-1496-7E65-C297-1AA45A2A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 of program analysis problems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231FD-B035-C5F8-3E11-00868E1023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lattice has a fixed height</a:t>
            </a:r>
          </a:p>
          <a:p>
            <a:r>
              <a:rPr lang="en-US" dirty="0"/>
              <a:t>As long as the analysis moves </a:t>
            </a:r>
            <a:r>
              <a:rPr lang="en-US" i="1" dirty="0"/>
              <a:t>only in one direction </a:t>
            </a:r>
            <a:r>
              <a:rPr lang="en-US" dirty="0"/>
              <a:t>the analysis will terminate as it reaches the </a:t>
            </a:r>
            <a:r>
              <a:rPr lang="en-US" b="1" u="sng" dirty="0"/>
              <a:t>fixed point</a:t>
            </a:r>
          </a:p>
          <a:p>
            <a:r>
              <a:rPr lang="en-US" dirty="0"/>
              <a:t>Such analyses are called “fixed point analyses”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46E6B36-C36D-BAEE-DE98-0FFA656CF363}"/>
              </a:ext>
            </a:extLst>
          </p:cNvPr>
          <p:cNvSpPr/>
          <p:nvPr/>
        </p:nvSpPr>
        <p:spPr>
          <a:xfrm>
            <a:off x="8816942" y="4908995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⊥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769D46-AC0C-52CB-7F91-755BE5F966DB}"/>
              </a:ext>
            </a:extLst>
          </p:cNvPr>
          <p:cNvSpPr/>
          <p:nvPr/>
        </p:nvSpPr>
        <p:spPr>
          <a:xfrm>
            <a:off x="6896235" y="393815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4EE13F0-E06B-9A5F-0A0A-9F5F7C445C05}"/>
              </a:ext>
            </a:extLst>
          </p:cNvPr>
          <p:cNvSpPr/>
          <p:nvPr/>
        </p:nvSpPr>
        <p:spPr>
          <a:xfrm>
            <a:off x="8816942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7AF894D-0953-6064-30A9-24C058C5A574}"/>
              </a:ext>
            </a:extLst>
          </p:cNvPr>
          <p:cNvSpPr/>
          <p:nvPr/>
        </p:nvSpPr>
        <p:spPr>
          <a:xfrm>
            <a:off x="10561076" y="393815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CF4949-F9E2-1F90-0A59-FDC7F03A5FCD}"/>
              </a:ext>
            </a:extLst>
          </p:cNvPr>
          <p:cNvSpPr/>
          <p:nvPr/>
        </p:nvSpPr>
        <p:spPr>
          <a:xfrm>
            <a:off x="8519630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40430B-44E8-F7C1-C40A-8876A8844E6C}"/>
              </a:ext>
            </a:extLst>
          </p:cNvPr>
          <p:cNvSpPr/>
          <p:nvPr/>
        </p:nvSpPr>
        <p:spPr>
          <a:xfrm>
            <a:off x="10387622" y="2423020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b,c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F570EA-8C69-9632-9C7B-A7EE9798C2E3}"/>
              </a:ext>
            </a:extLst>
          </p:cNvPr>
          <p:cNvSpPr/>
          <p:nvPr/>
        </p:nvSpPr>
        <p:spPr>
          <a:xfrm>
            <a:off x="6630339" y="24230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a,c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9D434-5CEF-D4BE-C05A-2BE534BD1C2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H="1" flipV="1">
            <a:off x="7274413" y="4694506"/>
            <a:ext cx="1920707" cy="214489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BCF9D4-1956-7AA8-9331-39164DC44BB1}"/>
              </a:ext>
            </a:extLst>
          </p:cNvPr>
          <p:cNvCxnSpPr>
            <a:cxnSpLocks/>
            <a:stCxn id="7" idx="0"/>
            <a:endCxn id="9" idx="4"/>
          </p:cNvCxnSpPr>
          <p:nvPr/>
        </p:nvCxnSpPr>
        <p:spPr>
          <a:xfrm flipV="1">
            <a:off x="9195120" y="4694505"/>
            <a:ext cx="0" cy="214490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EC775CF-BC03-0015-7B2B-2A750D8DB668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9195120" y="4694505"/>
            <a:ext cx="1744134" cy="21449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7ED148-8E67-A24C-D8C1-F6F8C85A3C80}"/>
              </a:ext>
            </a:extLst>
          </p:cNvPr>
          <p:cNvCxnSpPr>
            <a:cxnSpLocks/>
            <a:stCxn id="9" idx="0"/>
            <a:endCxn id="11" idx="4"/>
          </p:cNvCxnSpPr>
          <p:nvPr/>
        </p:nvCxnSpPr>
        <p:spPr>
          <a:xfrm flipH="1" flipV="1">
            <a:off x="8897808" y="3179374"/>
            <a:ext cx="297312" cy="758776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4B73282-8170-AC73-DC1F-22D6F3C52799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7274413" y="3179374"/>
            <a:ext cx="1623395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2428C74-D79C-DE59-F1A9-9649540BA39E}"/>
              </a:ext>
            </a:extLst>
          </p:cNvPr>
          <p:cNvCxnSpPr>
            <a:cxnSpLocks/>
            <a:stCxn id="10" idx="0"/>
            <a:endCxn id="12" idx="4"/>
          </p:cNvCxnSpPr>
          <p:nvPr/>
        </p:nvCxnSpPr>
        <p:spPr>
          <a:xfrm flipH="1" flipV="1">
            <a:off x="10765800" y="3179375"/>
            <a:ext cx="173454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01A3F2-506E-A734-DE1C-1EA082EE3912}"/>
              </a:ext>
            </a:extLst>
          </p:cNvPr>
          <p:cNvCxnSpPr>
            <a:cxnSpLocks/>
            <a:stCxn id="9" idx="0"/>
            <a:endCxn id="12" idx="4"/>
          </p:cNvCxnSpPr>
          <p:nvPr/>
        </p:nvCxnSpPr>
        <p:spPr>
          <a:xfrm flipV="1">
            <a:off x="9195120" y="3179375"/>
            <a:ext cx="1570680" cy="75877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567E287-59F4-927B-5610-CF3DF0F6EC11}"/>
              </a:ext>
            </a:extLst>
          </p:cNvPr>
          <p:cNvCxnSpPr>
            <a:cxnSpLocks/>
            <a:stCxn id="8" idx="0"/>
            <a:endCxn id="13" idx="4"/>
          </p:cNvCxnSpPr>
          <p:nvPr/>
        </p:nvCxnSpPr>
        <p:spPr>
          <a:xfrm flipH="1" flipV="1">
            <a:off x="7008517" y="3179374"/>
            <a:ext cx="265896" cy="75877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0130B1F9-F172-8B03-D118-07679F3DAC3C}"/>
              </a:ext>
            </a:extLst>
          </p:cNvPr>
          <p:cNvSpPr/>
          <p:nvPr/>
        </p:nvSpPr>
        <p:spPr>
          <a:xfrm>
            <a:off x="8519630" y="1225834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a,b,c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A5AC009-8D80-9EB2-4AE7-40E1E354FC59}"/>
              </a:ext>
            </a:extLst>
          </p:cNvPr>
          <p:cNvCxnSpPr>
            <a:cxnSpLocks/>
            <a:stCxn id="11" idx="0"/>
            <a:endCxn id="60" idx="4"/>
          </p:cNvCxnSpPr>
          <p:nvPr/>
        </p:nvCxnSpPr>
        <p:spPr>
          <a:xfrm flipV="1">
            <a:off x="8897808" y="1982189"/>
            <a:ext cx="0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FA61A1D-C1B5-111A-5EE3-6980CB390394}"/>
              </a:ext>
            </a:extLst>
          </p:cNvPr>
          <p:cNvCxnSpPr>
            <a:cxnSpLocks/>
            <a:stCxn id="13" idx="0"/>
            <a:endCxn id="60" idx="4"/>
          </p:cNvCxnSpPr>
          <p:nvPr/>
        </p:nvCxnSpPr>
        <p:spPr>
          <a:xfrm flipV="1">
            <a:off x="7008517" y="1982189"/>
            <a:ext cx="1889291" cy="44083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A3E545-0CF5-0442-F919-3BB4737BC6A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8887159" y="1982188"/>
            <a:ext cx="1878641" cy="440832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28408473-2037-00DF-3ECB-4EEA913969CD}"/>
              </a:ext>
            </a:extLst>
          </p:cNvPr>
          <p:cNvCxnSpPr>
            <a:stCxn id="8" idx="2"/>
            <a:endCxn id="13" idx="2"/>
          </p:cNvCxnSpPr>
          <p:nvPr/>
        </p:nvCxnSpPr>
        <p:spPr>
          <a:xfrm rot="10800000">
            <a:off x="6630339" y="2801197"/>
            <a:ext cx="265896" cy="1515132"/>
          </a:xfrm>
          <a:prstGeom prst="curvedConnector3">
            <a:avLst>
              <a:gd name="adj1" fmla="val 18597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BABB3-8146-4CC9-5013-AD4887F48042}"/>
              </a:ext>
            </a:extLst>
          </p:cNvPr>
          <p:cNvCxnSpPr>
            <a:cxnSpLocks/>
            <a:stCxn id="13" idx="0"/>
            <a:endCxn id="60" idx="2"/>
          </p:cNvCxnSpPr>
          <p:nvPr/>
        </p:nvCxnSpPr>
        <p:spPr>
          <a:xfrm rot="5400000" flipH="1" flipV="1">
            <a:off x="7354570" y="1257960"/>
            <a:ext cx="819007" cy="1511113"/>
          </a:xfrm>
          <a:prstGeom prst="curvedConnector2">
            <a:avLst/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7F34CBEB-64F9-03C2-4331-87D8224C67EC}"/>
              </a:ext>
            </a:extLst>
          </p:cNvPr>
          <p:cNvCxnSpPr>
            <a:cxnSpLocks/>
            <a:stCxn id="12" idx="6"/>
            <a:endCxn id="10" idx="6"/>
          </p:cNvCxnSpPr>
          <p:nvPr/>
        </p:nvCxnSpPr>
        <p:spPr>
          <a:xfrm>
            <a:off x="11143978" y="2801198"/>
            <a:ext cx="173454" cy="1515130"/>
          </a:xfrm>
          <a:prstGeom prst="curvedConnector3">
            <a:avLst>
              <a:gd name="adj1" fmla="val 231793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9AE6B2D0-4D62-6AD6-6BAE-465FD4F13941}"/>
              </a:ext>
            </a:extLst>
          </p:cNvPr>
          <p:cNvCxnSpPr>
            <a:cxnSpLocks/>
            <a:stCxn id="10" idx="6"/>
            <a:endCxn id="7" idx="6"/>
          </p:cNvCxnSpPr>
          <p:nvPr/>
        </p:nvCxnSpPr>
        <p:spPr>
          <a:xfrm flipH="1">
            <a:off x="9573298" y="4316328"/>
            <a:ext cx="1744134" cy="970845"/>
          </a:xfrm>
          <a:prstGeom prst="curvedConnector3">
            <a:avLst>
              <a:gd name="adj1" fmla="val -13107"/>
            </a:avLst>
          </a:prstGeom>
          <a:ln w="44450">
            <a:solidFill>
              <a:schemeClr val="accent4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00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6F29F9-0B68-A923-F1F5-3E69F8308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3E9160-B7B5-6BCF-4FE9-22F6BB143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Monotone Frameworks</a:t>
            </a:r>
          </a:p>
        </p:txBody>
      </p:sp>
    </p:spTree>
    <p:extLst>
      <p:ext uri="{BB962C8B-B14F-4D97-AF65-F5344CB8AC3E}">
        <p14:creationId xmlns:p14="http://schemas.microsoft.com/office/powerpoint/2010/main" val="355279411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CC520-F7D9-61D4-201A-BACFB7FD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 and LVA formalizations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A7CA93-1B4C-75DF-2B77-23F320A82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1054949"/>
            <a:ext cx="5613643" cy="23740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A6644-56EE-1D74-2E85-3F4D449B2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784" y="1054949"/>
            <a:ext cx="4963595" cy="2442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48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35354-0A28-AA12-B374-400D5F05B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5203DB-978E-53C9-1811-E261CD06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5C95EB-858E-DA5E-FC6E-1C1CDD004B1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0BF3131-0F3F-1BA9-6E50-2220D5012697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CA8B02-4189-1EC9-CB37-3667C029DAE1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7728E6-2D87-27F5-E092-4C98640FE69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18445A-452C-A9EB-3BBF-6665434487B4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84C5DC-1161-5391-2823-EB280D1F8A02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2A3070-9754-3156-BC8E-37968026F342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1F22E84-EC99-5DF0-64D5-CF7B469B76D7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922862-E031-FA98-0B7E-7AFCB67D3C81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D62BC3A-D9A2-904B-B8EC-103E0F720B18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454400" y="2906889"/>
            <a:ext cx="4222047" cy="1602596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51D5AFB0-30A6-CF6C-E7CA-B9E43608AF67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9BCEE6-AE02-85D6-C0B1-C1815A4A59B9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1FCD105-670E-2238-A5DE-EBF0058EDC5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A2B139-BA66-37F1-AE75-69BC911C4041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5153D1-7F08-BBCD-9730-A6BE3CDA0C52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E1983ED-6DBE-5BF3-185D-4B5D271465BF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B95FEBF-FC17-93B9-0B98-55C9156D6BFE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486D01-809D-FED8-AA9F-4676E7E2ADB0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4), (2, 5), (3, 4) }</a:t>
            </a:r>
          </a:p>
        </p:txBody>
      </p:sp>
    </p:spTree>
    <p:extLst>
      <p:ext uri="{BB962C8B-B14F-4D97-AF65-F5344CB8AC3E}">
        <p14:creationId xmlns:p14="http://schemas.microsoft.com/office/powerpoint/2010/main" val="35095021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20A57-14F5-807F-4898-4D7DF0EC1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016BAA-2801-CC88-FDF3-3789B23B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relation/function can map to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F4FD013-DC89-CE03-2BF0-1C0A9D805F41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A314381-D9BA-20DC-1F1C-008C385E694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F6036B-76E3-5F79-E348-8BF8251386CD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141784-98D6-C211-00A4-6D06397B721F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2261F7-2136-D91B-7B66-8E7741D63A3B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9B81FF-6182-B303-41EA-E2EF73BECD60}"/>
              </a:ext>
            </a:extLst>
          </p:cNvPr>
          <p:cNvSpPr/>
          <p:nvPr/>
        </p:nvSpPr>
        <p:spPr>
          <a:xfrm>
            <a:off x="7676447" y="317585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07EC43-96F8-70BD-1F7E-64C7C032978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7D207B-ACEB-39E5-9B49-02AC5D47F755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3454400" y="2376965"/>
            <a:ext cx="4222046" cy="10635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56625D-7BA7-452F-CF71-F28CB380CF70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85EBD3-7E3B-91F2-4890-8B235538268D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3454400" y="3328251"/>
            <a:ext cx="4222047" cy="1142150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740E6C3-ECD1-32D7-3483-D0ECE24C2314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CD386A1-E581-C246-9CC7-C8C8D196696E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7DCDB-0459-5720-786C-3C30D6592BA5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8B361D-5FB2-2787-E272-C2832C82CFBB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4659B7-F75B-548A-62F9-955A1CFC2274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6400EE6-7B9B-88D3-4D40-BCB199BF6AFD}"/>
              </a:ext>
            </a:extLst>
          </p:cNvPr>
          <p:cNvSpPr/>
          <p:nvPr/>
        </p:nvSpPr>
        <p:spPr>
          <a:xfrm>
            <a:off x="8016751" y="3016166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B75E329-98AC-FFFC-235B-B9A173DA4457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B221FA-8B8D-30F9-BFA2-14B879D49CE1}"/>
              </a:ext>
            </a:extLst>
          </p:cNvPr>
          <p:cNvSpPr/>
          <p:nvPr/>
        </p:nvSpPr>
        <p:spPr>
          <a:xfrm>
            <a:off x="3158690" y="5134327"/>
            <a:ext cx="5054589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 = {(1, 1), (2, 3), (3, 2) }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38FD09-DF10-6BA9-1FD2-3CD036D3081B}"/>
              </a:ext>
            </a:extLst>
          </p:cNvPr>
          <p:cNvSpPr/>
          <p:nvPr/>
        </p:nvSpPr>
        <p:spPr>
          <a:xfrm>
            <a:off x="7676446" y="2224565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8CA283-31AA-E6FE-9476-4E0D7F10A165}"/>
              </a:ext>
            </a:extLst>
          </p:cNvPr>
          <p:cNvSpPr/>
          <p:nvPr/>
        </p:nvSpPr>
        <p:spPr>
          <a:xfrm>
            <a:off x="8034100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64495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362C41-6E2C-EDDE-C82A-BAAAFADB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0F9ED-BA2A-FC9C-C1DB-D037DCCB1B4A}"/>
              </a:ext>
            </a:extLst>
          </p:cNvPr>
          <p:cNvSpPr txBox="1"/>
          <p:nvPr/>
        </p:nvSpPr>
        <p:spPr>
          <a:xfrm>
            <a:off x="780146" y="2425412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013B31-BA5A-3E04-02FA-F230C5DB74B0}"/>
              </a:ext>
            </a:extLst>
          </p:cNvPr>
          <p:cNvSpPr/>
          <p:nvPr/>
        </p:nvSpPr>
        <p:spPr>
          <a:xfrm>
            <a:off x="780146" y="2475048"/>
            <a:ext cx="1274432" cy="5351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16C6C-3FC3-DD03-626C-CA295DA124AC}"/>
              </a:ext>
            </a:extLst>
          </p:cNvPr>
          <p:cNvSpPr txBox="1"/>
          <p:nvPr/>
        </p:nvSpPr>
        <p:spPr>
          <a:xfrm>
            <a:off x="159257" y="3183904"/>
            <a:ext cx="71399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assignment, comparison, operation is an “elementary block”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78D657-19AA-1185-13DB-D5BA68A33752}"/>
              </a:ext>
            </a:extLst>
          </p:cNvPr>
          <p:cNvSpPr/>
          <p:nvPr/>
        </p:nvSpPr>
        <p:spPr>
          <a:xfrm>
            <a:off x="1756635" y="2454814"/>
            <a:ext cx="399543" cy="38273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5BE3F1-ECAB-92C0-475B-30005758763D}"/>
              </a:ext>
            </a:extLst>
          </p:cNvPr>
          <p:cNvSpPr txBox="1"/>
          <p:nvPr/>
        </p:nvSpPr>
        <p:spPr>
          <a:xfrm>
            <a:off x="424545" y="1988080"/>
            <a:ext cx="37687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Each elementary block has a label</a:t>
            </a:r>
          </a:p>
        </p:txBody>
      </p:sp>
    </p:spTree>
    <p:extLst>
      <p:ext uri="{BB962C8B-B14F-4D97-AF65-F5344CB8AC3E}">
        <p14:creationId xmlns:p14="http://schemas.microsoft.com/office/powerpoint/2010/main" val="293387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3" grpId="1"/>
      <p:bldP spid="5" grpId="0" animBg="1"/>
      <p:bldP spid="5" grpId="1" animBg="1"/>
      <p:bldP spid="7" grpId="0"/>
      <p:bldP spid="7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3B0CC6-1A03-EC21-A3F7-5377979BB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Class of techniques that work well for particular analyses</a:t>
            </a:r>
          </a:p>
          <a:p>
            <a:r>
              <a:rPr lang="en-US" dirty="0"/>
              <a:t>Program is considered as a graph</a:t>
            </a:r>
          </a:p>
          <a:p>
            <a:r>
              <a:rPr lang="en-US" dirty="0"/>
              <a:t>Nodes are elementary blocks </a:t>
            </a:r>
          </a:p>
          <a:p>
            <a:r>
              <a:rPr lang="en-US" dirty="0"/>
              <a:t>Edges describe how control might pass from one block to another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8CEA94-ABFC-AB79-F851-4B78D080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37581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B09051-F927-A874-C44C-083D3D028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3191C6-CDFE-A062-3B37-AA206CD12D19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0E0454-EC30-2C3D-CB75-95CC9ACB0354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E8B3EC-3186-5599-301F-9B0339460D1E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B99AF6-DFDD-CFF9-C17C-87B2B768E524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FACDC-219C-400B-2557-015C21F82C45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9E738-FEF0-B239-ED5F-0B2B1E2B54CC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4FC108-3D29-BD29-85CF-3EB02FF1245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6DDA07-CFD2-1D70-2446-99A5CDA4B63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F73F2A-77F3-5CB9-64C8-97AD7A4FA2C7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A6023C-A645-24EA-530D-A9BF73C59FC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3B50E7-955C-EC4F-8340-B6582D092E60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29CABD5-8924-CE17-C787-72B914BE823F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0F8DBDD-D7AE-0C58-B7EE-E1D84BF75DA8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6518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A62BD1-50B5-3D16-0AC4-6A3229C25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85D14-8DC5-332B-128E-411ECEBA8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</p:spTree>
    <p:extLst>
      <p:ext uri="{BB962C8B-B14F-4D97-AF65-F5344CB8AC3E}">
        <p14:creationId xmlns:p14="http://schemas.microsoft.com/office/powerpoint/2010/main" val="41011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CE55F5-70E9-320B-5594-EAEB5F4CB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/>
          <a:lstStyle/>
          <a:p>
            <a:r>
              <a:rPr lang="en-US" dirty="0"/>
              <a:t>An assignment (or “definition”) of the form 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kumimoji="0" lang="en-US" sz="28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en-US" dirty="0"/>
              <a:t> may reach a certain program point (typically the entry or exit of an elementary block) if there is an execution of the program where x was last assigned a value at label when the program point was reached</a:t>
            </a:r>
          </a:p>
          <a:p>
            <a:r>
              <a:rPr lang="en-US" dirty="0"/>
              <a:t>Reaching definitions analysis is used to construct def-use chains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8591C8-6521-8D11-441E-56B76956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F1DDBFA-F3C5-4323-E36D-20E0D9691FC1}"/>
              </a:ext>
            </a:extLst>
          </p:cNvPr>
          <p:cNvSpPr/>
          <p:nvPr/>
        </p:nvSpPr>
        <p:spPr>
          <a:xfrm>
            <a:off x="1163498" y="854015"/>
            <a:ext cx="435498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65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E5876-2B40-8C92-1AAE-F1D4ACA4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AFE6B-41C1-B725-3AC9-151B8F9D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4469C-B722-309F-B184-6C905025579F}"/>
              </a:ext>
            </a:extLst>
          </p:cNvPr>
          <p:cNvSpPr/>
          <p:nvPr/>
        </p:nvSpPr>
        <p:spPr>
          <a:xfrm>
            <a:off x="5108222" y="137330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40A3F2-8845-F1D3-C59C-1AC62C1FB3C6}"/>
              </a:ext>
            </a:extLst>
          </p:cNvPr>
          <p:cNvSpPr/>
          <p:nvPr/>
        </p:nvSpPr>
        <p:spPr>
          <a:xfrm>
            <a:off x="5108221" y="218901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CCB16D-6F20-0D2B-C148-C379EC5E5540}"/>
              </a:ext>
            </a:extLst>
          </p:cNvPr>
          <p:cNvSpPr/>
          <p:nvPr/>
        </p:nvSpPr>
        <p:spPr>
          <a:xfrm>
            <a:off x="5108222" y="301019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AD6BCC-E85D-5964-111C-9A78DB504C79}"/>
              </a:ext>
            </a:extLst>
          </p:cNvPr>
          <p:cNvSpPr/>
          <p:nvPr/>
        </p:nvSpPr>
        <p:spPr>
          <a:xfrm>
            <a:off x="5108221" y="391378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913F2-120D-50CB-204A-FFB44FAA40CC}"/>
              </a:ext>
            </a:extLst>
          </p:cNvPr>
          <p:cNvSpPr/>
          <p:nvPr/>
        </p:nvSpPr>
        <p:spPr>
          <a:xfrm>
            <a:off x="5108221" y="47322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635EDC-5587-09D4-8B20-571B5B83A6DB}"/>
              </a:ext>
            </a:extLst>
          </p:cNvPr>
          <p:cNvSpPr/>
          <p:nvPr/>
        </p:nvSpPr>
        <p:spPr>
          <a:xfrm>
            <a:off x="7490177" y="300557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9773AD-62B2-9781-40A6-03D76905793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6095999" y="1930400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4311C4-66B2-232E-C575-A424817D0574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6095999" y="2746114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E801CB-4E25-5BC6-B99D-6D4538D3C3A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6095999" y="3567288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75F1A8-60AC-B320-AB28-C79569F04AD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6095999" y="4470878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49401A8-FFD9-B992-EEA8-C61747D5249C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7083777" y="3284121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BCD25F5-FD8F-73D0-AEE8-A294B7030CD9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H="1">
            <a:off x="5108220" y="3288740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21EC7C0-BCD3-78EB-AE01-5A7CEF2C9EEC}"/>
              </a:ext>
            </a:extLst>
          </p:cNvPr>
          <p:cNvSpPr txBox="1"/>
          <p:nvPr/>
        </p:nvSpPr>
        <p:spPr>
          <a:xfrm>
            <a:off x="1012756" y="682438"/>
            <a:ext cx="10934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[y = x]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[z = 1]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while [y &gt;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do ([z = z*y]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</a:t>
            </a:r>
            <a:r>
              <a:rPr lang="en-US" sz="3200" b="1" dirty="0"/>
              <a:t>; [y = y -1]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); [y = 0]</a:t>
            </a:r>
            <a:r>
              <a:rPr lang="en-US" sz="3200" b="1" baseline="30000" dirty="0">
                <a:solidFill>
                  <a:srgbClr val="C00000"/>
                </a:solidFill>
              </a:rPr>
              <a:t>6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F634DC-5078-0CF3-DC07-22B6AA2758FB}"/>
              </a:ext>
            </a:extLst>
          </p:cNvPr>
          <p:cNvSpPr/>
          <p:nvPr/>
        </p:nvSpPr>
        <p:spPr>
          <a:xfrm>
            <a:off x="4921956" y="2104254"/>
            <a:ext cx="2359377" cy="709806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4BF8CB-5B2A-1A03-F2CB-C9376EE53F7D}"/>
              </a:ext>
            </a:extLst>
          </p:cNvPr>
          <p:cNvSpPr txBox="1"/>
          <p:nvPr/>
        </p:nvSpPr>
        <p:spPr>
          <a:xfrm>
            <a:off x="702735" y="2103228"/>
            <a:ext cx="3417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Which elementary blocks does z = 1 assignment reach?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4126A-B55A-C358-D03A-EE31A884E84A}"/>
              </a:ext>
            </a:extLst>
          </p:cNvPr>
          <p:cNvSpPr txBox="1"/>
          <p:nvPr/>
        </p:nvSpPr>
        <p:spPr>
          <a:xfrm>
            <a:off x="678745" y="3559839"/>
            <a:ext cx="341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Question: why is it not all elementary blocks that are reachable from the label 2 block?</a:t>
            </a:r>
          </a:p>
        </p:txBody>
      </p:sp>
    </p:spTree>
    <p:extLst>
      <p:ext uri="{BB962C8B-B14F-4D97-AF65-F5344CB8AC3E}">
        <p14:creationId xmlns:p14="http://schemas.microsoft.com/office/powerpoint/2010/main" val="1711175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60B4-B875-74A3-0D1F-091C6055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C1C1FD-FC21-F8D1-2AAD-E90627BEB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5A78FA-BEFC-0E28-DA63-FE7FDAA956D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RD analysis does not assume code is in SSA form</a:t>
            </a:r>
          </a:p>
          <a:p>
            <a:r>
              <a:rPr lang="en-US" dirty="0"/>
              <a:t>Reaching definition analysis is almost trivial in SSA variables because each variable is assigned only once</a:t>
            </a:r>
          </a:p>
          <a:p>
            <a:pPr marL="168275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2C281B-5609-D742-44DE-57DDBA2C1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9586" y="1632061"/>
            <a:ext cx="1797246" cy="15997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571EDD-0DB5-C234-4E5C-0342F9B08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5520" y="1710895"/>
            <a:ext cx="1991749" cy="144207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9716F2-6F73-266A-0D6D-EF73AAF4009D}"/>
              </a:ext>
            </a:extLst>
          </p:cNvPr>
          <p:cNvSpPr txBox="1"/>
          <p:nvPr/>
        </p:nvSpPr>
        <p:spPr>
          <a:xfrm>
            <a:off x="6587693" y="1231951"/>
            <a:ext cx="16610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Non-SSA form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944C48-EBD8-A0D7-85DC-205580E12CF3}"/>
              </a:ext>
            </a:extLst>
          </p:cNvPr>
          <p:cNvGrpSpPr/>
          <p:nvPr/>
        </p:nvGrpSpPr>
        <p:grpSpPr>
          <a:xfrm>
            <a:off x="6665495" y="1961096"/>
            <a:ext cx="1583231" cy="1191877"/>
            <a:chOff x="6665495" y="1961096"/>
            <a:chExt cx="1583231" cy="119187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8F86DA-81B9-D049-9F18-B1D3F7D022D2}"/>
                </a:ext>
              </a:extLst>
            </p:cNvPr>
            <p:cNvSpPr/>
            <p:nvPr/>
          </p:nvSpPr>
          <p:spPr>
            <a:xfrm>
              <a:off x="6994358" y="1961096"/>
              <a:ext cx="1254368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860B354-6B9D-A014-5AC9-5C164AF6B3DB}"/>
                </a:ext>
              </a:extLst>
            </p:cNvPr>
            <p:cNvSpPr/>
            <p:nvPr/>
          </p:nvSpPr>
          <p:spPr>
            <a:xfrm>
              <a:off x="6665495" y="2812027"/>
              <a:ext cx="328863" cy="340946"/>
            </a:xfrm>
            <a:prstGeom prst="rect">
              <a:avLst/>
            </a:prstGeom>
            <a:noFill/>
            <a:ln w="349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C542E846-17CD-EB2E-AE4C-9E5103C89EB6}"/>
                </a:ext>
              </a:extLst>
            </p:cNvPr>
            <p:cNvCxnSpPr>
              <a:endCxn id="15" idx="1"/>
            </p:cNvCxnSpPr>
            <p:nvPr/>
          </p:nvCxnSpPr>
          <p:spPr>
            <a:xfrm rot="5400000">
              <a:off x="6393446" y="2381587"/>
              <a:ext cx="872963" cy="328863"/>
            </a:xfrm>
            <a:prstGeom prst="curvedConnector4">
              <a:avLst>
                <a:gd name="adj1" fmla="val -1111"/>
                <a:gd name="adj2" fmla="val 269512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CA87D0D3-9B0E-BB74-A0FA-D4D30935DB5A}"/>
              </a:ext>
            </a:extLst>
          </p:cNvPr>
          <p:cNvSpPr txBox="1"/>
          <p:nvPr/>
        </p:nvSpPr>
        <p:spPr>
          <a:xfrm>
            <a:off x="5461302" y="3244334"/>
            <a:ext cx="329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Does the definition @ 1 reach 4?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245554-D69D-A996-248D-A63246703F77}"/>
              </a:ext>
            </a:extLst>
          </p:cNvPr>
          <p:cNvSpPr txBox="1"/>
          <p:nvPr/>
        </p:nvSpPr>
        <p:spPr>
          <a:xfrm>
            <a:off x="9868961" y="1228660"/>
            <a:ext cx="11448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SSA form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90D4C4-F743-1C45-FC18-63B03EE564A3}"/>
              </a:ext>
            </a:extLst>
          </p:cNvPr>
          <p:cNvSpPr/>
          <p:nvPr/>
        </p:nvSpPr>
        <p:spPr>
          <a:xfrm>
            <a:off x="11013826" y="2739838"/>
            <a:ext cx="328863" cy="340946"/>
          </a:xfrm>
          <a:prstGeom prst="rect">
            <a:avLst/>
          </a:prstGeom>
          <a:noFill/>
          <a:ln w="349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F96C8-D5CE-EB84-53D7-CBF63B97CAE5}"/>
              </a:ext>
            </a:extLst>
          </p:cNvPr>
          <p:cNvSpPr txBox="1"/>
          <p:nvPr/>
        </p:nvSpPr>
        <p:spPr>
          <a:xfrm>
            <a:off x="8756820" y="3569923"/>
            <a:ext cx="37211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In SSA form, we see that b</a:t>
            </a:r>
            <a:r>
              <a:rPr lang="en-US" b="1" i="1" baseline="-25000" dirty="0"/>
              <a:t>2 </a:t>
            </a:r>
            <a:r>
              <a:rPr lang="en-US" b="1" i="1" dirty="0"/>
              <a:t>is used, indicating b</a:t>
            </a:r>
            <a:r>
              <a:rPr lang="en-US" b="1" i="1" baseline="-25000" dirty="0"/>
              <a:t>1 </a:t>
            </a:r>
            <a:r>
              <a:rPr lang="en-US" b="1" i="1" dirty="0"/>
              <a:t>has been overwritten</a:t>
            </a:r>
          </a:p>
        </p:txBody>
      </p:sp>
    </p:spTree>
    <p:extLst>
      <p:ext uri="{BB962C8B-B14F-4D97-AF65-F5344CB8AC3E}">
        <p14:creationId xmlns:p14="http://schemas.microsoft.com/office/powerpoint/2010/main" val="2411665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194C4E-CD3E-2CCE-8B71-80D9164894C0}"/>
              </a:ext>
            </a:extLst>
          </p:cNvPr>
          <p:cNvSpPr/>
          <p:nvPr/>
        </p:nvSpPr>
        <p:spPr>
          <a:xfrm>
            <a:off x="4605867" y="1580444"/>
            <a:ext cx="2765777" cy="53057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FFBD4-93FF-B88D-78FE-3E14EF6FE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B15AD6-4F64-C4FE-FD2E-1A17F75D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E9BD086-28C9-6588-5807-06674B33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CE0873-098A-34FC-838F-4799ECC465E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1EAF3-5CF3-33CE-6F39-9B027A164329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B6F40C2-EE1F-8103-D7F7-0B603AA6E1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C37A36-2681-038B-F661-74A874DFDE2D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24C96F-9FF4-E2CA-0582-D86A4E67E81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6D38DB-0E11-CE17-F2AF-BACD3D232E34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C66B8A-3A15-6AB4-BD71-AD24ECE83EA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2174B4-B46B-9C92-8DC7-80E668C74266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8E3C7-1166-BBDB-1F44-77B9B380B69A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43992F-D20B-0F1A-678F-EE1F546BC7C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28E30F5-9689-E9F4-DE9D-977CB4C104D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DA79F3-D6C9-8DF5-D6D3-E27E37BC884C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1BF03BA-2DE0-B8A6-9B03-0C96DE4CADBF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2A9FFAA-8845-65DA-CF25-D4DA080D03DC}"/>
              </a:ext>
            </a:extLst>
          </p:cNvPr>
          <p:cNvGrpSpPr/>
          <p:nvPr/>
        </p:nvGrpSpPr>
        <p:grpSpPr>
          <a:xfrm>
            <a:off x="8207022" y="1713940"/>
            <a:ext cx="2449686" cy="1111009"/>
            <a:chOff x="8207022" y="1713940"/>
            <a:chExt cx="2449686" cy="1111009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099846-8BD8-0EEA-8E73-3195FFD718E4}"/>
                </a:ext>
              </a:extLst>
            </p:cNvPr>
            <p:cNvCxnSpPr/>
            <p:nvPr/>
          </p:nvCxnSpPr>
          <p:spPr>
            <a:xfrm>
              <a:off x="8207022" y="1907822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28FF163-296F-4C1A-4C36-18CED6166D24}"/>
                </a:ext>
              </a:extLst>
            </p:cNvPr>
            <p:cNvSpPr/>
            <p:nvPr/>
          </p:nvSpPr>
          <p:spPr>
            <a:xfrm>
              <a:off x="10250311" y="1713940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655F9-ACBC-018D-2F87-3A1CEB75F3DC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19F4B6F-2835-2D3D-FC78-DDA1DD476496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CA9923C3-37DD-E12F-EDE0-FC91D3206B77}"/>
              </a:ext>
            </a:extLst>
          </p:cNvPr>
          <p:cNvSpPr/>
          <p:nvPr/>
        </p:nvSpPr>
        <p:spPr>
          <a:xfrm>
            <a:off x="7093575" y="1974315"/>
            <a:ext cx="2435436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8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88979-2F57-FF57-6039-33A441339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F42D3B-E636-E13A-EF5C-6C2EE90A6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2B859C-3B02-C3F7-E72D-1A748F28E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reaching definitions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8E239A-6528-2967-48E2-0162DCC3AE2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Express RDs at the exit of an elementary block in relation to the RDs at the entry of the same elementary block</a:t>
            </a:r>
          </a:p>
          <a:p>
            <a:r>
              <a:rPr lang="en-US" dirty="0"/>
              <a:t>Express RDs at entry of an elementary block in relation to the RDs at the exit of the predecessor elementary blocks</a:t>
            </a:r>
          </a:p>
          <a:p>
            <a:r>
              <a:rPr lang="en-US" dirty="0"/>
              <a:t>Solve…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CA283C-74C7-B7FB-93BA-83A43B7CDAF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7A95F7-48EF-3367-C2D9-261E8B3C545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444C71-9337-A9BB-A287-0099DF46A45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06607-A949-7218-1C65-9E6B63B6E5A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E8F7DE-3DE0-1414-58C9-BBD934D7CF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9BDEFE-699D-12CB-53F0-5E540570ECD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CC5D388-E140-8EFF-FBB3-9034FEF91D83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D75DE3-1CB1-C879-8216-0990D21F6F7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CEFF24-9584-BADD-E79F-13D2657F50F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86E001-D57D-DBC6-D6A2-084C4E7D5D23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95F4A2F-9598-BBF6-8C34-2B8E0E10A47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581D456-3FD9-C82E-C62B-8829B7870B4C}"/>
              </a:ext>
            </a:extLst>
          </p:cNvPr>
          <p:cNvCxnSpPr>
            <a:cxnSpLocks/>
            <a:stCxn id="9" idx="1"/>
            <a:endCxn id="7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A57EA91-DC7F-0941-C7F5-1DE548D7FFB3}"/>
              </a:ext>
            </a:extLst>
          </p:cNvPr>
          <p:cNvGrpSpPr/>
          <p:nvPr/>
        </p:nvGrpSpPr>
        <p:grpSpPr>
          <a:xfrm>
            <a:off x="6086041" y="2471054"/>
            <a:ext cx="4570666" cy="921335"/>
            <a:chOff x="6086042" y="2437186"/>
            <a:chExt cx="4570666" cy="921335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AAE459F-FC1B-3D96-AB77-C6A6B63684EC}"/>
                </a:ext>
              </a:extLst>
            </p:cNvPr>
            <p:cNvCxnSpPr>
              <a:cxnSpLocks/>
              <a:endCxn id="24" idx="6"/>
            </p:cNvCxnSpPr>
            <p:nvPr/>
          </p:nvCxnSpPr>
          <p:spPr>
            <a:xfrm flipH="1">
              <a:off x="6469863" y="3164640"/>
              <a:ext cx="516210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291F2BC-B569-DC6B-DE55-2C08187B528B}"/>
                </a:ext>
              </a:extLst>
            </p:cNvPr>
            <p:cNvSpPr/>
            <p:nvPr/>
          </p:nvSpPr>
          <p:spPr>
            <a:xfrm>
              <a:off x="6086042" y="2970758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049B6E5-C6C6-EB34-3341-72A951572C92}"/>
                </a:ext>
              </a:extLst>
            </p:cNvPr>
            <p:cNvCxnSpPr/>
            <p:nvPr/>
          </p:nvCxnSpPr>
          <p:spPr>
            <a:xfrm>
              <a:off x="8218311" y="2681111"/>
              <a:ext cx="2043289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7403D1-B9C9-46E7-9B1F-715AC1ABB2A3}"/>
                </a:ext>
              </a:extLst>
            </p:cNvPr>
            <p:cNvSpPr/>
            <p:nvPr/>
          </p:nvSpPr>
          <p:spPr>
            <a:xfrm>
              <a:off x="10272887" y="2437186"/>
              <a:ext cx="383821" cy="38776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BAE28AD-5F85-1952-32FA-501FCBEB34A6}"/>
              </a:ext>
            </a:extLst>
          </p:cNvPr>
          <p:cNvSpPr/>
          <p:nvPr/>
        </p:nvSpPr>
        <p:spPr>
          <a:xfrm>
            <a:off x="7120529" y="2780239"/>
            <a:ext cx="2232303" cy="752429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6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DFADD5-C1E6-B960-E142-5917CF649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 a system of equations</a:t>
            </a:r>
          </a:p>
          <a:p>
            <a:pPr lvl="1"/>
            <a:r>
              <a:rPr lang="en-US" dirty="0"/>
              <a:t>And solve them</a:t>
            </a:r>
          </a:p>
          <a:p>
            <a:r>
              <a:rPr lang="en-US" dirty="0"/>
              <a:t>We will gradually build this system of equations…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8111C1-DB64-2868-BFF7-08C1D40D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</p:spTree>
    <p:extLst>
      <p:ext uri="{BB962C8B-B14F-4D97-AF65-F5344CB8AC3E}">
        <p14:creationId xmlns:p14="http://schemas.microsoft.com/office/powerpoint/2010/main" val="3863620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F2B2E5E-3A5B-7310-E8D1-2D9495EA3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3324D9-2BD2-8F43-4A37-D01EA4C13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E9E9EE1-BC0C-00D9-EE53-D756D89D348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A43A71-5DE9-4660-0A06-EF421B55006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88724E-5D4A-347D-7D75-9A0FBF501A8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F958CEE-BA99-C4F0-286A-AE17CEA1BFD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1878222-6D8F-9988-5555-B9C21EF35F5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286C51-4989-7BC9-3AA9-254DF03DE91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15AAF5-79E2-E38F-206D-0030B5059B2F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D9E957-2E88-5110-0E23-8EBA6337B2B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FC24C54-EEAD-89F0-D454-7D0D8CFFCDD3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63DBA7-5C5F-32CF-1F8A-5386B2DD9BD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70A903-DA6F-FCF1-45B9-29FF5CB711D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5759825-DBCB-3805-73A3-C9947F2CBF3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348A21-E870-8470-D892-C5738F1C279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CD8403C2-9530-85DE-91E3-147D24BEC813}"/>
              </a:ext>
            </a:extLst>
          </p:cNvPr>
          <p:cNvSpPr/>
          <p:nvPr/>
        </p:nvSpPr>
        <p:spPr>
          <a:xfrm>
            <a:off x="3454400" y="741047"/>
            <a:ext cx="654756" cy="48550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563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5F9A-249B-4D1A-BD61-619E197B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AE3B91A-0751-3095-41F8-D19490204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AD235-4408-E14E-535B-40E6474C7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2CDD625-55F6-C903-0AE0-DF37BE43C02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D9752E-9181-3412-66FD-27391DECB843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F2A698-FE7B-F382-52B3-C0D250DE385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78F1B5-3DAA-34BF-CD15-4DA454331E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77598D-D930-D92E-BC08-131751B14AC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E5F67A3-B195-7BF9-3BB9-55D37958A15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1788E8-BACA-C36C-44DB-D5A167E20F6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E958578-1DC7-C9A5-D5D2-D8FB1B29DEC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43AD4B-E54E-39BF-A849-9B827FF5493C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45C1EC5-B771-953D-B0D6-3CD4C56B31B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5AE048-81BB-CCCB-66DC-3147590BBE0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5930DD-4F7C-E824-83C9-632C149C47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32DDBC7-3F82-715E-6F1A-C68851B6B79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53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5F8065-0217-7533-542A-82E0A94F1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6C7296B-5DCE-B71E-A64B-BB13546CF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A33B7-9C81-42C7-5E97-921D4F14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09A872A-3508-289A-EC8E-F4FF5C743A51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23727858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754CF8D-F678-4163-F8C4-E374C68A3EB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70D72A-68EE-162A-EE28-83FD6518B92A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80189B-ACCC-7B6F-CA0C-16DD01C68E28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BD0EE69-D400-2A4A-4313-831AD0769758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BB952A-3B04-FD7F-DAAB-98EFD35C991E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A029A47-7601-20DA-32CB-FB7A758C35C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3DF8FD6-A783-3391-A19A-01426BD5F70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0E4AA6-A633-7411-B92F-A7322FA8233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5D0AF3-C29A-0EDF-B37F-6DF7997F6B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38207A4-965D-D177-05E3-C5233C3F5D1D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869DEA4-4481-3C55-ED91-44C491BE97E8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9E292696-957E-381D-7563-906D3523E19F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46E7967-615A-8FBA-009B-589A35705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BC78A6-CD10-A32A-638E-B051722A2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6096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3F5A7-0665-EB87-32AD-000401E98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227DCD6-BA2F-2E5A-79F7-0141653F4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BF43B4-03A8-D21A-4152-525E44C7A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4FDFA83-C034-1DC1-CDF2-2BDD2A60AF6B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479370912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9DCCBFA3-7E07-E03B-5DD2-7F03B1F3440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DC0730-756A-A854-B29A-45512F647B91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84AAD1-34AD-67D0-0A4C-E5648C7FC236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98BF87-0270-BC06-1E07-D67B938F1B9F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2C6CD69-B5D2-593E-5704-F65EB06F3085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A2AA2F-0FFA-E3BC-A165-B5E62C5F738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43DDC2-C98B-5E96-C623-E2D8222E570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C30CE-A1DC-4029-E27D-0EF798F642B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D99058-82DA-36EF-1751-92D3CC0122B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CA2F7A8-27F7-B45A-4692-1089C6E87A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261F33-8F80-B178-6BE8-F5BEEE71A7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4938AF4-23E7-E2A1-1E0E-9F0B427D7B3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A13CB18-0FD4-AE5E-E2B6-6BC5A912C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8A6F4B-52BA-C9F2-CC2C-6772B4FF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463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4730B-352B-AEC0-13CC-0EB2CC4F6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A256AE8-3853-C7FF-40F1-14DE8FDF8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60F28-4C24-2318-14CA-8084474B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3A8598E5-66D5-FA87-7905-4B44D6CF7F22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815502443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AA03C26-48D8-07C0-423B-D610A25409A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20CC07C-DB5E-A962-1EE6-B0300832A2D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827400-F5CF-A747-6452-5F9482643B6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085EAC-8527-5A7E-CEB6-A05D9AC87E6A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A84DF0-E3D6-E663-7A4D-7D1A4635FB96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EC3F19-0C79-A2B0-ECEB-7D878CDF821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8F363-B983-E85C-7427-1479FD6265D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E7B7E1-2A0B-DBB4-7576-CE05BACE595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8226F-1456-548C-8C38-AC24E908750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BE779A-92EB-325F-CA1F-FA92E898D3C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7DB5F-AA13-5C4A-8F5E-6533EAA30B81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3BCA1C32-4DBB-E47C-E43D-9AF252DDFB6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25E547C-29FD-A037-7CA3-1016DB035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9242C-5B98-99BE-CD9D-3F706239A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924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CDF17-9C23-601C-6178-2D6F22EA5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8995C8B-B23D-1F2B-9681-8657E96F7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4939ADA-92AA-5177-C1CB-0B8DE3CD3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38C8B52-D676-1033-87F0-FC270B0E401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634011505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9120BF5-ABBB-FFCA-A57A-2462CF3145D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4EF0A9-6798-1BDA-CDCE-247D2178D9F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FF92785-0E78-53ED-38EA-C8BA503B045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057329-4E6D-AB4B-8B42-B57825D7DF5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149E8FA-D342-BD4D-5D38-EA271D282932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402A8-38BF-0719-77E3-E8C883742665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57564E-43CF-7A10-E288-32B37019E2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4FB99-B340-F86E-6317-5AAAB889BBE8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EE681F0-F957-0872-EB37-88855C7399B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661BE81-EBE8-0C94-C109-4072599364C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85BDEA0-4057-18D6-3AA6-0EC0C319F6E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F96E86-44A2-A485-62A3-774305D144B2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77FD47C-672C-3A74-0B50-74A14F9B5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E479E8-A4C7-B4F4-0BD2-14215390D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183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69B41-5C7B-2EC4-B776-4E29365EC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9F703CF-B2B0-65C5-89BD-7373F37A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37F83C-4003-5620-4B45-646BB027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6B9BFDD-47F2-13A5-B24B-B62C6C0B816A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694197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23F2745-0134-5A65-87EE-562F8459235C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4D101C-7A24-A520-2C5D-A00E631109B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9777F9-95C5-EE4F-89B6-90F7E864585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D51E86-664E-85A1-1011-1AF0D96CEC69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139097-D107-7432-6CDD-C3D97754E9A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D07F893-4590-C3DF-1914-85F4B386EBC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760AC3F-5544-4FA4-EA88-98A1A38684D3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1634FF-717A-420F-0C3A-4988EB70F78B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6107707-8ED3-2025-15A0-F8059284CB6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5955B19-E734-EDC2-E3E0-270989601F2E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33F75-1835-03D1-7497-522EC4205B7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70F29B6A-80C5-B271-F359-7DCF1BCFBE27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FFEFEB9-A2B9-855F-E743-04BA241EC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6CE1B6-B326-3642-1816-666FAF525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1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E529B8-85D1-3BCA-524F-21449D073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analysis techniques are static compile-time techniques for predicting safe and computable approximations to the set of values or behaviors arising dynamically at runtime when executing a program on a computer</a:t>
            </a:r>
          </a:p>
          <a:p>
            <a:r>
              <a:rPr lang="en-US" dirty="0"/>
              <a:t>Foundation on which many compiler optimizations are constructed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FF2011-87AC-8C4F-9320-57FF8A996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7A160-D9A3-7D1D-9412-726E711D7C6D}"/>
              </a:ext>
            </a:extLst>
          </p:cNvPr>
          <p:cNvSpPr txBox="1"/>
          <p:nvPr/>
        </p:nvSpPr>
        <p:spPr>
          <a:xfrm>
            <a:off x="5983111" y="502776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Nielson, Flemming, Hanne R. Nielson, and Chris Hankin.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Principles of program analysis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springer, 2015.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86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C7257-9AF8-EE2D-0EDB-5616A1ABE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684FB12C-2FE8-7157-FD06-0E49AF377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C5634C-2676-BADD-77A2-60833EC03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0EB4DF-D2AD-44E3-AD44-F4799B1BAFD9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93014509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7035D1-15D8-217C-B016-47B75E7513D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95D53-153E-F0B8-FC66-70A56D9526FB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06D68B-4B69-3186-5832-A09B52F31340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9EA8D76-49F7-D7DC-0EA5-F92AC173CD3C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E924C7-3F11-8AF8-6A67-739E6FDD4EA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BD4BA5B-61AE-EB66-3467-A6D6FFFF38AD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E027EC-5E3F-4C34-8BD4-FAE278E45CA2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16FED7-1BB5-21A6-0D4B-EA1C2D39C0D5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B76B85F-1134-F371-4BEE-388E4BF77F30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F3E926-D490-0EAF-5D27-FAB5B8174CF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4B5CDDC-11A9-F7AC-C346-85BADD44AD86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072B17C-47C1-1953-D42B-B8B76D1FDE74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6997839-C438-B630-99B1-02687DC47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661717-9A80-BE67-D281-BBE34F48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47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A9D56-C6EE-EC4D-372D-672DF9E7B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8AC8425-3B1A-9AE1-3B6A-564987C9D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3332FD-F157-8016-3806-D7A46BC9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C09B5A-981B-664C-995D-7CB4D9237ED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31406384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C98E45B-E86D-E4E1-2D36-08FEA924EC25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DB4A0DA-9AE8-8F77-E96C-5C3CEEAFBF3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8904F92-551C-FE6D-5F11-39B03E9F865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B46CCB-345C-111D-16FC-AF8D2E4091E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20C0E88-C9D4-E8DA-725A-B184E252AAC1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A626644-E1AC-885A-5BD6-A73310E4923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3904BDC-F0B6-23DD-6724-7F7B2FE655B9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A2A5E-8187-5D74-9805-977517BEC4D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C542B1-57E3-9C87-EB58-F4F8ACA62E5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8D9497-5D18-7657-E83E-E6805DFD933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29ADC-3102-FC3D-1E9F-590D4BDA5E3B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9330E6D-CCA6-D257-352C-66AA44F391CB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A5FEC92-3764-99B3-9F3D-F9E29B333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142DDF-9748-DC06-F648-8969588F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4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95502-9494-C2DF-7BC2-42608CA1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0D674D0-9D4C-1DCD-EC2F-86D488904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267A75-002F-3E39-36DF-4FB90816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4A6D481-1466-C16D-2F3E-D8425F06138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0169159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294FF73-6336-2086-B9E1-EBABA01A743B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9167046-AF04-2AF2-40F2-4E981E68636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7CF78F-D741-874D-25E2-E8A6B2CBCF9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2D40F7-25C1-CF1A-EC5E-47D6CB411B92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48FA017-C4A3-8509-4C87-C4A75D40AE1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19037A9-A6AC-A243-3182-0479BB4D6A13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A74BBC-0184-F376-3C26-F4F2066A7C26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38293D6-B2F7-7068-4261-82ED4469896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CAC216-760D-C275-6490-7ABE29ECCCF1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1729497-45E1-E949-EF87-570AAB9A180B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39BF3F6-EECD-F391-3951-3184C25F0C8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0E62288-3A6D-2D9C-3F27-7A8293A9B35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D8BB47EE-1328-F7CF-6BE5-B6B29CC2E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9734F5-47B4-89EC-B94A-4CBD90CF3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705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D5D3-137E-0BF2-5F8D-097C8CF98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9C81EC2-1EB2-2109-F9B7-BB6864267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0E08-E101-2DAC-F596-60931C80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B6374F2-8A04-2D47-FD95-C6885FE5CD5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012822607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827F62C-B828-4C8E-E325-A58444665AB0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FFCCC88-F598-8682-4A55-4BF13619CD8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ECE572-6A36-C836-794D-40F53BE72AC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D9CBB-FF97-851B-8F7D-89A7B10C8B9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50853F4-D7AB-44D5-F469-593B3D07BA4F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69569F-6776-7641-B5BD-DAEA31BDC736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C4D42FF-AC7C-138F-BCEE-D41809E8F10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8F6015-E0C2-97D5-A4A6-0E41497201A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AC3603B-3D9A-F3CF-6BFD-62A98B06861D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074217-A402-7098-16CF-6BDE763FA821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9C9A1C-7253-F321-098C-21DE09E152FC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8BAF5EC-4E73-AD5A-2951-EB1A6437F76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BFC557-253A-6BB3-9D86-E3EBE9E12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0824E1-851C-36DE-100A-E55DF294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68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58862-AF6B-FA98-2C9F-37FB11F77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7315CF2-EF70-FB78-B217-A38869DC3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196BBD-43C2-AF22-AC7E-AE905957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5BA82F3A-A0D8-7909-0B20-82F7815FF6C7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835658018"/>
              </p:ext>
            </p:extLst>
          </p:nvPr>
        </p:nvGraphicFramePr>
        <p:xfrm>
          <a:off x="382588" y="784225"/>
          <a:ext cx="5632449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AA61B01D-A1C1-8712-4551-C4E22DD88DF7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D576A1-6815-70CC-2FAF-E790CE6CE92E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07EE3F-7C24-B617-2CC8-404023F64FB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BC644FA-8B4E-F194-9246-8CBB8D043C20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5E1301-F1D4-074D-6CD9-B8C167B420E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9F7686-9A8E-8680-0560-C4CB368BA74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E19188-E9D8-BBB3-394E-A9A30162AA5E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B962B1-7FAC-328B-C1B2-C45A25EA184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8FC5F01-7409-9B63-AFFA-43E0BA8AA4B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AB1FA4F-9BE7-F0F5-FD5C-48D53B63CED6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A26F846-9A0C-B443-1892-698313C7B410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4E0CC02-6926-382E-178F-8550F7121FDD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E363D0C-8D6F-1C57-E39B-78B566938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AAFCC2-6A11-0BD3-18F4-8FD37CE2B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9137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D2685-48BB-D437-7180-30894FED9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D9952C5-328F-B697-75FD-A6A94197F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DAC8BE-3387-6C7C-2245-7E910798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D756A69-4869-D3FF-A198-2D2C64ECDD4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768659784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dirty="0"/>
                        <a:t>(z, 2)</a:t>
                      </a:r>
                      <a:r>
                        <a:rPr lang="en-US" b="1" dirty="0"/>
                        <a:t> (z, 4)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E446D344-C4B0-60FD-614C-66AAB8AB4D1F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E567082-D952-38F4-F772-5CBC39B97547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ECF0B6-E2B2-263D-F5EA-7F34FA60D7EB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B8FF5A-A50F-AB2B-FD49-1A0EB9FCDF1E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B07E79-5850-C047-4DE8-73C8A7A52C00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488222-ACD5-6195-8058-56C56E907F7C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077A8B-BDAF-AD7D-B7AA-99B9DC36BF55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ABCDEA-8BEB-7D9F-09AE-63F19E855EF1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2091FC-7CAC-BA53-E559-1C157032988E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F812C9-31CC-2BB9-8B9A-27404B0AC26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E13385D-C6E1-B034-6AF2-7ECE20D41A7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FEE4A2B-6774-383C-A224-D2C7F774B1F8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4E4346D-EF0F-924A-490F-5643CF4C9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7A66B4-8A6A-6AE7-72CE-2C230132C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2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150B4-4A03-C2E9-E891-347EBDE63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FD81842-9E32-B70B-33B3-B1181141E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3472F-2E3F-3782-386F-C544127A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E2E608CF-CB44-18E3-304E-233BC7760A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3950022993"/>
              </p:ext>
            </p:extLst>
          </p:nvPr>
        </p:nvGraphicFramePr>
        <p:xfrm>
          <a:off x="382588" y="784225"/>
          <a:ext cx="5632449" cy="2865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1" dirty="0"/>
                        <a:t>(y, 5) </a:t>
                      </a:r>
                      <a:r>
                        <a:rPr lang="en-US" b="0" dirty="0"/>
                        <a:t>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69BBA1-47C0-6E8B-FF20-668DDF97F58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157060-CC57-AFCC-41EB-C606D42CAEB8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EFA6-2670-7288-BFD3-88515B624DFF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010769-B859-2C7E-2EB8-BCF7139196F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278E91-C36A-0753-5A5B-11D8E764D57C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32A564-D434-A2B0-B5D8-E14E16816C9A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BBBCB04-278B-0340-17BE-5D6F82C0CE81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F7E9917-0FC7-5954-4DE0-7AFF57346A4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58653E7-9097-7FC8-8D82-607E13DD765C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0DE8B2E-5737-57F7-42FB-0933ED35976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2303585-846B-C658-FEEF-4F2366BA272A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BF2B4AB-4C14-FFA9-6229-4C8108DEDBC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33D885F-E6D4-B6A4-7276-5350F499A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80708F-814A-1D4C-6165-3CD88C0AC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501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BF9F0-A2A4-8121-3D5A-C8E47154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4D2A958E-BE12-73B8-75BC-C470ABB4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3E4C4A-C351-2EA2-9DE9-B274566D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D19A872-C250-3A39-9112-44049838AAFE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162400705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b="0" dirty="0"/>
                        <a:t> </a:t>
                      </a:r>
                      <a:r>
                        <a:rPr lang="en-US" dirty="0"/>
                        <a:t> (z, 2) </a:t>
                      </a:r>
                      <a:r>
                        <a:rPr lang="en-US" b="1" dirty="0"/>
                        <a:t>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7CB76BF6-3E8F-9CD8-E41A-E6C36FDFF182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A09309-EEC4-A773-37A9-2198D377C155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7A5779-8129-F861-8A53-8BC34F9520EA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9F89BC-3FFD-4413-3F89-2A19BF67F936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04162DD-44EB-F01E-1B13-8EE410FA574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94FF88-9E9F-4A90-8C84-8EADEC6C0760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F245CE-73D9-9E5F-27AC-609ADC8539EB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A4814D7-C3D3-BCAC-FF5B-EBF545E107D0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AC9F45-55D6-8F51-87DC-5EBBD988B33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9FEBDFD-E320-C61E-02AD-5E26FAD32D3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454E6A-2FF7-C544-FED2-6F1C8C9D801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1982F38-7F21-FD28-9431-BE9149D2435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FB2025A-62A5-8BF9-970A-E778B3C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1AB28B-A5E2-F8AF-08BE-6E0CF85D4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607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478FF-42C3-FC07-E718-FBDF1981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B3A7C60-05C4-8BBF-0C7D-34EBE8AEA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7A7AFB-6EF5-2168-169A-FDB13BC9B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1ED8DD-FE68-0E5F-B296-F26DDDDDAE76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665334767"/>
              </p:ext>
            </p:extLst>
          </p:nvPr>
        </p:nvGraphicFramePr>
        <p:xfrm>
          <a:off x="382588" y="784225"/>
          <a:ext cx="5632449" cy="313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</a:t>
                      </a:r>
                      <a:r>
                        <a:rPr lang="en-US" b="1" dirty="0"/>
                        <a:t>(y, 5)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4C5EF086-DCB2-FECF-7069-366AE795CBD1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22E15B7-A472-3409-2327-EBE5C6FF0E42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17421-3B87-C59A-86BF-FED2929E8B79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C52E7F-B743-E02A-81B0-E32B18574413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815254-6DFA-4E31-6C9D-5248D936079D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3FBA9D-0473-71D9-67EF-F44F728340E4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174D8F0-B5DD-E5CF-4D76-63A1AA2449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B64892-6500-8B61-6840-FB4BADEDF13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B88FACD-0F9B-39E2-73D7-265518E49E19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10F9420-9C2B-510D-97D2-37732CE7DFD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1E45656-6BBA-7777-A5FF-CEDC0164D8C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52E8A4E-B6B0-6BDD-5DB4-382400C3D19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CBB1018-F41E-278A-F953-FB06FBA18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89106-7C5F-6914-A43D-2CF94E62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924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358A6-299F-3E77-A42F-D08BA661A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2A80248-092D-6F3D-0EE6-7FD23519A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164182-B6F0-7C62-0C07-E906AB17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AB206B5F-EE7B-7594-392D-AAD71DB4F59F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440285155"/>
              </p:ext>
            </p:extLst>
          </p:nvPr>
        </p:nvGraphicFramePr>
        <p:xfrm>
          <a:off x="382588" y="784225"/>
          <a:ext cx="5632449" cy="3672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(y,5)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1) 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B05F24E9-F539-E487-BBF1-27CD8EE2CF2D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4B6DE5-6975-D0E4-F263-45520AA329BD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DBEC9-FC2D-AC5F-B607-517F2476D432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DED21A-404A-C7DC-1D93-D332A6A2934B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08F3CA-8EB7-3A02-EFEA-7577DD6AF14B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365E9F-34F6-75F6-7041-F4D6E220FCB9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B91F21-29F9-605B-498F-308EDA4C7EE7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D1B1181-D8D5-BE9E-B68F-4D5B9FDC0F8E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110A490-BC2B-9C74-70C1-1F2FC6B76712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432DBEC-5D52-E017-D709-8FFFA02416E3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61C626-EEF3-0D40-8F18-1E029A23D48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491FA3B-0414-8BCC-C193-A93436CB7F91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5F6FF9D-308F-C2DB-E144-967B3DA0F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202138-91D5-9314-6BB6-39BBA84C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0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9C2A2-DD7B-3E13-2751-1F6C2603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67A116-0679-185C-F000-1B7316820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?</a:t>
            </a:r>
          </a:p>
          <a:p>
            <a:pPr lvl="1"/>
            <a:r>
              <a:rPr lang="en-US" dirty="0"/>
              <a:t>Intersection: A ∩ B = ?</a:t>
            </a:r>
          </a:p>
          <a:p>
            <a:pPr lvl="1"/>
            <a:r>
              <a:rPr lang="en-US" dirty="0"/>
              <a:t>Difference: A / B = ?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953C64-8022-53D6-A274-582E9A450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20EAE3-A066-F5C1-6AF9-9A2C7B5C9622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2072273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A0F1-810E-AF23-D0B1-9F3F41CD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9C96E13-D094-9A20-3F35-F2F51844A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C0E4B0-63E3-BED7-19C5-D573DE3F3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Equational approach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373BA58-A53B-5B0E-CBFE-985AD617E3BD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1774228763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5B1B1A9-2CAB-FCC3-B728-05F9CF51047E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7CBD4BC-2DEF-CA7E-1D58-D5A9A1F15ED4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B3473B9-73C9-5E1A-8EA9-C65733851DE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3B44183-49FF-C755-D006-E72D961A4A5D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6704A37-B5EA-D836-0160-1DC91A1AD968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DA9144-B136-1771-5F9E-DE103DD451CB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999184-EF6F-6120-387C-8EBACA7A8F18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F5971A-F40A-4F19-6EDC-3B13D84792FD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E4E5136-3F9B-2A42-AE4A-DD2CD3631B83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B52D7B8-DF70-023E-3245-D1D9933ECC00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475B243-8B55-9E0A-FA33-BB81216FB09D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1D64E0C-841C-2A60-8CC2-649AAF9CD6E9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3A7F18B-6853-8300-F9F7-FAE6AF0CF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2F5EBC-13C8-A0BA-C676-87AD330AD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816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30EFA-485A-D49C-F40F-951675C9F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7B42223-F16C-3B94-FA38-4B5C6FEE5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9B4C48-2A39-775B-BE11-3E2D3DC27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C36BD99-A972-F390-CE3F-5D75E51F354B}"/>
              </a:ext>
            </a:extLst>
          </p:cNvPr>
          <p:cNvGraphicFramePr>
            <a:graphicFrameLocks noGrp="1"/>
          </p:cNvGraphicFramePr>
          <p:nvPr>
            <p:ph idx="13"/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RD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 ?) (y, ?)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 </a:t>
                      </a:r>
                      <a:r>
                        <a:rPr lang="en-US" dirty="0"/>
                        <a:t> (z, 2) </a:t>
                      </a:r>
                      <a:r>
                        <a:rPr lang="en-US" b="0" dirty="0"/>
                        <a:t>(z, 4)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</a:t>
                      </a:r>
                      <a:r>
                        <a:rPr lang="en-US" b="0" dirty="0"/>
                        <a:t> (y, 5)</a:t>
                      </a:r>
                      <a:r>
                        <a:rPr lang="en-US" dirty="0"/>
                        <a:t>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(z,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5) (z,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(x,?) (y, 1) </a:t>
                      </a:r>
                      <a:r>
                        <a:rPr lang="en-US" b="0" dirty="0"/>
                        <a:t>(y, 5) (z, 2) (z, 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(x,?) (y, 6) (z, 2) (z, 4)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C6E02C72-645D-2199-9326-4F1CF0B2F26A}"/>
              </a:ext>
            </a:extLst>
          </p:cNvPr>
          <p:cNvSpPr/>
          <p:nvPr/>
        </p:nvSpPr>
        <p:spPr>
          <a:xfrm>
            <a:off x="7219245" y="1226548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E9F04-87C6-002B-EC78-6C8C159FB910}"/>
              </a:ext>
            </a:extLst>
          </p:cNvPr>
          <p:cNvSpPr/>
          <p:nvPr/>
        </p:nvSpPr>
        <p:spPr>
          <a:xfrm>
            <a:off x="7219244" y="204226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70CDDDA-A66A-2225-5CA9-3B563CDAE72C}"/>
              </a:ext>
            </a:extLst>
          </p:cNvPr>
          <p:cNvSpPr/>
          <p:nvPr/>
        </p:nvSpPr>
        <p:spPr>
          <a:xfrm>
            <a:off x="7219245" y="286343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ED2E9B-9A34-3726-DB21-9E6135A54627}"/>
              </a:ext>
            </a:extLst>
          </p:cNvPr>
          <p:cNvSpPr/>
          <p:nvPr/>
        </p:nvSpPr>
        <p:spPr>
          <a:xfrm>
            <a:off x="7219244" y="376702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948898-E583-6632-76FA-0B3A87ED8A63}"/>
              </a:ext>
            </a:extLst>
          </p:cNvPr>
          <p:cNvSpPr/>
          <p:nvPr/>
        </p:nvSpPr>
        <p:spPr>
          <a:xfrm>
            <a:off x="7219244" y="458547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FAA7CC-36F8-B12C-133F-21E4992CDEB1}"/>
              </a:ext>
            </a:extLst>
          </p:cNvPr>
          <p:cNvSpPr/>
          <p:nvPr/>
        </p:nvSpPr>
        <p:spPr>
          <a:xfrm>
            <a:off x="9601200" y="285881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1C8721-1BB5-B742-736A-F7DF645AFF5C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8207022" y="1783644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F8FAB4-3790-467F-78AC-010EBBC20F29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8207022" y="2599358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9CCCFF-D7D3-7CDD-0A93-8904FFA470C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8207022" y="3420532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2C05C0-7BA6-E8A3-0B03-A6A5BCC0B255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8207022" y="4324122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D549A9-2EEB-F445-3647-DFB7895AD854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9194800" y="3137365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DEAE5AD-ACFC-A019-3718-C540D9C2571C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7219243" y="3141984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6CFC80B-B5E1-7177-6802-E4B975AC3FAF}"/>
              </a:ext>
            </a:extLst>
          </p:cNvPr>
          <p:cNvSpPr/>
          <p:nvPr/>
        </p:nvSpPr>
        <p:spPr>
          <a:xfrm>
            <a:off x="9827" y="4716971"/>
            <a:ext cx="668804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new data flow facts can be derived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EA22-441D-CE46-17D5-D5E53B583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471" y="227906"/>
            <a:ext cx="2269941" cy="21510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1F0798-409B-1134-1996-EEB56FCBF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2022" y="3989607"/>
            <a:ext cx="2133909" cy="14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132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D8F2F99-7050-2067-4E73-C0906126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D5A7B-568A-75BE-BFCA-64B3B3B7E2FF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13504794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A4F28-65B8-264A-F71A-DF8E4726D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</a:p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07C0480-6339-8324-C3A9-CBF06093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217211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E709-4ED1-1913-C01F-1163BCE2D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95985C-A1A7-322C-A666-D3A83D0F8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347FA6-CDD2-356C-F2D9-D490D669E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C56A2-C53B-024A-18FB-FBF98A12A725}"/>
              </a:ext>
            </a:extLst>
          </p:cNvPr>
          <p:cNvSpPr/>
          <p:nvPr/>
        </p:nvSpPr>
        <p:spPr>
          <a:xfrm>
            <a:off x="2398296" y="145181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EE9011-01C9-453C-213A-EE1801A80EC0}"/>
              </a:ext>
            </a:extLst>
          </p:cNvPr>
          <p:cNvSpPr/>
          <p:nvPr/>
        </p:nvSpPr>
        <p:spPr>
          <a:xfrm>
            <a:off x="2237875" y="178067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B02F73-CADD-104F-4760-22216F4D947C}"/>
              </a:ext>
            </a:extLst>
          </p:cNvPr>
          <p:cNvSpPr/>
          <p:nvPr/>
        </p:nvSpPr>
        <p:spPr>
          <a:xfrm>
            <a:off x="3866149" y="21656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F525F1-FC51-7FAA-6E34-6F64EC838FB0}"/>
              </a:ext>
            </a:extLst>
          </p:cNvPr>
          <p:cNvSpPr/>
          <p:nvPr/>
        </p:nvSpPr>
        <p:spPr>
          <a:xfrm>
            <a:off x="3232486" y="254267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E7A8A-F9D2-8D44-2C46-317B9D636585}"/>
              </a:ext>
            </a:extLst>
          </p:cNvPr>
          <p:cNvSpPr/>
          <p:nvPr/>
        </p:nvSpPr>
        <p:spPr>
          <a:xfrm>
            <a:off x="2566738" y="3767999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499518-086D-DED2-0E14-A57721A582AA}"/>
              </a:ext>
            </a:extLst>
          </p:cNvPr>
          <p:cNvSpPr/>
          <p:nvPr/>
        </p:nvSpPr>
        <p:spPr>
          <a:xfrm>
            <a:off x="2398296" y="4153014"/>
            <a:ext cx="1002632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CAA3F5-EF98-8DE4-8118-9FD97102BFA1}"/>
              </a:ext>
            </a:extLst>
          </p:cNvPr>
          <p:cNvSpPr/>
          <p:nvPr/>
        </p:nvSpPr>
        <p:spPr>
          <a:xfrm>
            <a:off x="4066676" y="4481876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7AF2A-7519-531A-FD0E-AAE2053EB930}"/>
              </a:ext>
            </a:extLst>
          </p:cNvPr>
          <p:cNvSpPr/>
          <p:nvPr/>
        </p:nvSpPr>
        <p:spPr>
          <a:xfrm>
            <a:off x="3400928" y="4858859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4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A2C951-AD63-28EB-D50A-A7B37902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A5CB0F-B99C-D58B-46F4-15E0B034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C224201-1E50-00F8-61C9-DE433A4E2EA3}"/>
              </a:ext>
            </a:extLst>
          </p:cNvPr>
          <p:cNvSpPr/>
          <p:nvPr/>
        </p:nvSpPr>
        <p:spPr>
          <a:xfrm>
            <a:off x="2855497" y="2067533"/>
            <a:ext cx="2181724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23994-D64D-F49D-DD02-932D5D7CAAFC}"/>
              </a:ext>
            </a:extLst>
          </p:cNvPr>
          <p:cNvSpPr/>
          <p:nvPr/>
        </p:nvSpPr>
        <p:spPr>
          <a:xfrm>
            <a:off x="2679033" y="2502679"/>
            <a:ext cx="6368713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CB6BF3-CD9E-BBD0-A5AF-783A15A78E4C}"/>
              </a:ext>
            </a:extLst>
          </p:cNvPr>
          <p:cNvSpPr/>
          <p:nvPr/>
        </p:nvSpPr>
        <p:spPr>
          <a:xfrm>
            <a:off x="4692317" y="2937823"/>
            <a:ext cx="5414209" cy="9142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662BB-689F-3147-966A-BFEE43BDF1B0}"/>
              </a:ext>
            </a:extLst>
          </p:cNvPr>
          <p:cNvSpPr/>
          <p:nvPr/>
        </p:nvSpPr>
        <p:spPr>
          <a:xfrm>
            <a:off x="3882191" y="3852115"/>
            <a:ext cx="5775156" cy="43112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33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2B37-530F-AF62-02CF-E209D952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AFAF19-C07C-F682-F835-06B8EE16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D8D2EF-CD3A-4F8D-7EE4-F9FC08D71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more definitions</a:t>
            </a:r>
          </a:p>
        </p:txBody>
      </p:sp>
    </p:spTree>
    <p:extLst>
      <p:ext uri="{BB962C8B-B14F-4D97-AF65-F5344CB8AC3E}">
        <p14:creationId xmlns:p14="http://schemas.microsoft.com/office/powerpoint/2010/main" val="35713368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1D755C5-D14B-E3EB-4837-848A68E46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CDE26-B850-D124-7774-42C95C28D0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flow analysis</a:t>
            </a:r>
          </a:p>
        </p:txBody>
      </p:sp>
    </p:spTree>
    <p:extLst>
      <p:ext uri="{BB962C8B-B14F-4D97-AF65-F5344CB8AC3E}">
        <p14:creationId xmlns:p14="http://schemas.microsoft.com/office/powerpoint/2010/main" val="20748416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F8B5B9-2588-78E9-86BF-D2EA8402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 papers per student</a:t>
            </a:r>
          </a:p>
          <a:p>
            <a:r>
              <a:rPr lang="en-US" dirty="0"/>
              <a:t>Please sign up for 4/24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4EF3A-BCCC-A21D-88A2-FBA923EE7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1019605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F3721A-8F39-7907-5E0D-235FFF083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Reaching definitions formalization</a:t>
            </a:r>
          </a:p>
          <a:p>
            <a:r>
              <a:rPr lang="en-US" dirty="0"/>
              <a:t>Live variable analysis</a:t>
            </a:r>
          </a:p>
          <a:p>
            <a:r>
              <a:rPr lang="en-US" dirty="0"/>
              <a:t>Pointer analysis</a:t>
            </a:r>
          </a:p>
          <a:p>
            <a:r>
              <a:rPr lang="en-US" dirty="0"/>
              <a:t>Mathematical intuition for fixed point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AF46F8-3C9E-3C7B-B961-2B9A9FD54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783FA7-19F9-BAF8-7D19-EA6D8D2AF822}"/>
              </a:ext>
            </a:extLst>
          </p:cNvPr>
          <p:cNvCxnSpPr/>
          <p:nvPr/>
        </p:nvCxnSpPr>
        <p:spPr>
          <a:xfrm>
            <a:off x="0" y="2825262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985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09A16-9F66-BF7B-2CE6-7B8F9220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B1C71-64AB-6F20-CF74-BC50F97A4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theory is the mathematical theory of well-determined collections, called sets, of objects that are called members, or elements, of the set.</a:t>
            </a:r>
          </a:p>
          <a:p>
            <a:r>
              <a:rPr lang="en-US" dirty="0"/>
              <a:t>A Set is a collection of distinct objects</a:t>
            </a:r>
          </a:p>
          <a:p>
            <a:pPr lvl="1"/>
            <a:r>
              <a:rPr lang="en-US" dirty="0"/>
              <a:t>A = {1, 2, 3, 4}, B = {4, 5}</a:t>
            </a:r>
          </a:p>
          <a:p>
            <a:r>
              <a:rPr lang="en-US" dirty="0"/>
              <a:t>Operations – </a:t>
            </a:r>
          </a:p>
          <a:p>
            <a:pPr lvl="1"/>
            <a:r>
              <a:rPr lang="en-US" dirty="0"/>
              <a:t>Union: A U B = {1, 2, 3, 4, 5}</a:t>
            </a:r>
          </a:p>
          <a:p>
            <a:pPr lvl="1"/>
            <a:r>
              <a:rPr lang="en-US" dirty="0"/>
              <a:t>Intersection: A ∩ B = {4} </a:t>
            </a:r>
          </a:p>
          <a:p>
            <a:pPr lvl="1"/>
            <a:r>
              <a:rPr lang="en-US" dirty="0"/>
              <a:t>Difference: A / B = {1, 2, 3}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053AB5-3B6A-7387-D00E-7092AC675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09B8-F8F7-0EB9-FFEB-20787BD684ED}"/>
              </a:ext>
            </a:extLst>
          </p:cNvPr>
          <p:cNvSpPr txBox="1"/>
          <p:nvPr/>
        </p:nvSpPr>
        <p:spPr>
          <a:xfrm>
            <a:off x="1354667" y="1824755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https://plato.stanford.edu/entries/set-theory/</a:t>
            </a:r>
          </a:p>
        </p:txBody>
      </p:sp>
    </p:spTree>
    <p:extLst>
      <p:ext uri="{BB962C8B-B14F-4D97-AF65-F5344CB8AC3E}">
        <p14:creationId xmlns:p14="http://schemas.microsoft.com/office/powerpoint/2010/main" val="39348453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84B28-E785-5FF2-3211-C12D67EB2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2A2984-1272-F0DC-9E5B-AEDAA3B58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RD analysis for specific program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E1740-4555-4D8C-11AF-77FF484A4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979" y="770678"/>
            <a:ext cx="2980774" cy="2824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E3C14-2C78-5BA5-0368-729E24315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79" y="3773056"/>
            <a:ext cx="3156618" cy="215193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C15634-6359-C91E-F93F-DE3EBEE5A7B0}"/>
              </a:ext>
            </a:extLst>
          </p:cNvPr>
          <p:cNvSpPr/>
          <p:nvPr/>
        </p:nvSpPr>
        <p:spPr>
          <a:xfrm>
            <a:off x="3083244" y="1472732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72D05-2B6B-1914-FE9B-FDAC55770C23}"/>
              </a:ext>
            </a:extLst>
          </p:cNvPr>
          <p:cNvSpPr/>
          <p:nvPr/>
        </p:nvSpPr>
        <p:spPr>
          <a:xfrm>
            <a:off x="3083243" y="2288446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FE3400-581A-E8D4-5E66-02BB451E4A4F}"/>
              </a:ext>
            </a:extLst>
          </p:cNvPr>
          <p:cNvSpPr/>
          <p:nvPr/>
        </p:nvSpPr>
        <p:spPr>
          <a:xfrm>
            <a:off x="3083244" y="310962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D636A-01D2-49E9-230B-6EE536A4AA7E}"/>
              </a:ext>
            </a:extLst>
          </p:cNvPr>
          <p:cNvSpPr/>
          <p:nvPr/>
        </p:nvSpPr>
        <p:spPr>
          <a:xfrm>
            <a:off x="3083243" y="4013210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E81FCEC-6E1E-09A1-2C51-9D18B623F107}"/>
              </a:ext>
            </a:extLst>
          </p:cNvPr>
          <p:cNvSpPr/>
          <p:nvPr/>
        </p:nvSpPr>
        <p:spPr>
          <a:xfrm>
            <a:off x="3083243" y="483165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4B9B54-0054-2EC2-8DC6-99B8681E1693}"/>
              </a:ext>
            </a:extLst>
          </p:cNvPr>
          <p:cNvSpPr/>
          <p:nvPr/>
        </p:nvSpPr>
        <p:spPr>
          <a:xfrm>
            <a:off x="5465199" y="3105001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544BFA-A312-504D-8606-DED51D42F5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071021" y="2029828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EFC636-4286-E615-7115-61E3E0E23657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071021" y="2845542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E316969-553D-1F22-4E7F-A8E9C85D9C3C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071021" y="3666716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3958C-B9C3-0300-2EE0-4FD43D857E33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071021" y="4570306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B814C9F-F9BB-02F0-13E0-2B9355B47434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5058799" y="3383549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77D4289-D7B1-2FC1-24C1-38BE0D1BDF18}"/>
              </a:ext>
            </a:extLst>
          </p:cNvPr>
          <p:cNvCxnSpPr>
            <a:cxnSpLocks/>
            <a:stCxn id="12" idx="1"/>
            <a:endCxn id="10" idx="1"/>
          </p:cNvCxnSpPr>
          <p:nvPr/>
        </p:nvCxnSpPr>
        <p:spPr>
          <a:xfrm rot="10800000" flipH="1">
            <a:off x="3083242" y="3388168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7435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5E8AF-4F16-7883-3F25-3A81B3FD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E1A3FE-59B6-C038-E015-C50ADFFE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986EE-DD73-9295-192D-7431F960A830}"/>
              </a:ext>
            </a:extLst>
          </p:cNvPr>
          <p:cNvSpPr txBox="1"/>
          <p:nvPr/>
        </p:nvSpPr>
        <p:spPr>
          <a:xfrm>
            <a:off x="575362" y="2844225"/>
            <a:ext cx="11256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How to formalize data flow analysis for </a:t>
            </a:r>
            <a:r>
              <a:rPr lang="en-US" sz="3200" b="1" i="1" u="sng" dirty="0"/>
              <a:t>any</a:t>
            </a:r>
            <a:r>
              <a:rPr lang="en-US" sz="3200" b="1" i="1" dirty="0"/>
              <a:t> program/statement?</a:t>
            </a:r>
          </a:p>
        </p:txBody>
      </p:sp>
    </p:spTree>
    <p:extLst>
      <p:ext uri="{BB962C8B-B14F-4D97-AF65-F5344CB8AC3E}">
        <p14:creationId xmlns:p14="http://schemas.microsoft.com/office/powerpoint/2010/main" val="2405608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FA892-030D-F29E-2A25-1BB9DBC2B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3B91C-A296-565F-C424-083B01F57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i="1" dirty="0"/>
              <a:t>Statement</a:t>
            </a:r>
            <a:r>
              <a:rPr lang="en-US" i="1" dirty="0"/>
              <a:t> </a:t>
            </a:r>
            <a:r>
              <a:rPr lang="en-US" dirty="0"/>
              <a:t>can be a single statement or a sequence of statements</a:t>
            </a:r>
            <a:br>
              <a:rPr lang="en-US" dirty="0"/>
            </a:br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C0727B-1C27-8804-0451-1672256E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18B0DE-1E6A-DA70-BEF3-5E69FAC09F44}"/>
              </a:ext>
            </a:extLst>
          </p:cNvPr>
          <p:cNvSpPr txBox="1"/>
          <p:nvPr/>
        </p:nvSpPr>
        <p:spPr>
          <a:xfrm>
            <a:off x="0" y="1585820"/>
            <a:ext cx="124616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(if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[b]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then </a:t>
            </a:r>
            <a:r>
              <a:rPr lang="en-US" sz="2200" b="1" dirty="0"/>
              <a:t>(if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[c]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then ([x = a]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 else ([x = b]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4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 )</a:t>
            </a:r>
            <a:r>
              <a:rPr lang="en-US" sz="2200" b="1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else </a:t>
            </a:r>
            <a:r>
              <a:rPr lang="en-US" sz="2200" b="1" dirty="0"/>
              <a:t>(if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[d]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then ([x = c]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 else ([x = d]</a:t>
            </a:r>
            <a:r>
              <a:rPr lang="en-US" sz="22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2200" b="1" dirty="0">
                <a:latin typeface="Helvetica" panose="020B0604020202020204" pitchFamily="34" charset="0"/>
                <a:cs typeface="Helvetica" panose="020B0604020202020204" pitchFamily="34" charset="0"/>
              </a:rPr>
              <a:t>))) [y=0]</a:t>
            </a:r>
            <a:endParaRPr lang="en-US" sz="2200" b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26C540D-3D99-00FF-F783-EC1DA92351EA}"/>
              </a:ext>
            </a:extLst>
          </p:cNvPr>
          <p:cNvGrpSpPr/>
          <p:nvPr/>
        </p:nvGrpSpPr>
        <p:grpSpPr>
          <a:xfrm>
            <a:off x="3767345" y="2088186"/>
            <a:ext cx="3537760" cy="3575750"/>
            <a:chOff x="3767345" y="2088186"/>
            <a:chExt cx="3537760" cy="35757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810B446-0123-8C21-B495-D1DE900E5BE5}"/>
                </a:ext>
              </a:extLst>
            </p:cNvPr>
            <p:cNvSpPr/>
            <p:nvPr/>
          </p:nvSpPr>
          <p:spPr>
            <a:xfrm>
              <a:off x="4798432" y="2088186"/>
              <a:ext cx="1432383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sz="14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B9B942-212B-CF03-5C07-73FF74618329}"/>
                </a:ext>
              </a:extLst>
            </p:cNvPr>
            <p:cNvSpPr/>
            <p:nvPr/>
          </p:nvSpPr>
          <p:spPr>
            <a:xfrm>
              <a:off x="4798433" y="2650381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sz="14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E38558B-D210-590E-167D-2C9368E00E55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514624" y="2479942"/>
              <a:ext cx="1" cy="1704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06F461-CE45-96D3-996A-5C010CCC4190}"/>
                </a:ext>
              </a:extLst>
            </p:cNvPr>
            <p:cNvSpPr/>
            <p:nvPr/>
          </p:nvSpPr>
          <p:spPr>
            <a:xfrm>
              <a:off x="3767345" y="3249009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[x=a]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3</a:t>
              </a:r>
              <a:endParaRPr lang="en-US" sz="14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B30F8-A1CD-646C-22E0-F9DE95009866}"/>
                </a:ext>
              </a:extLst>
            </p:cNvPr>
            <p:cNvSpPr/>
            <p:nvPr/>
          </p:nvSpPr>
          <p:spPr>
            <a:xfrm>
              <a:off x="5866860" y="3236006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sz="14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388D107-C3D4-2271-9A9D-9F53D0C0B444}"/>
                </a:ext>
              </a:extLst>
            </p:cNvPr>
            <p:cNvSpPr/>
            <p:nvPr/>
          </p:nvSpPr>
          <p:spPr>
            <a:xfrm>
              <a:off x="4841633" y="3882683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[d]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en-US" sz="14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1A3358-873B-F885-51AF-4DDF0826D168}"/>
                </a:ext>
              </a:extLst>
            </p:cNvPr>
            <p:cNvSpPr/>
            <p:nvPr/>
          </p:nvSpPr>
          <p:spPr>
            <a:xfrm>
              <a:off x="3767345" y="4524927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sz="14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5003C24-C088-39F6-6582-0102C26FFE82}"/>
                </a:ext>
              </a:extLst>
            </p:cNvPr>
            <p:cNvSpPr/>
            <p:nvPr/>
          </p:nvSpPr>
          <p:spPr>
            <a:xfrm>
              <a:off x="5872721" y="457622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[x=d]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7</a:t>
              </a:r>
              <a:endParaRPr lang="en-US" sz="14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E18117-BD3E-B882-5A1F-C1BF3EEC7EBF}"/>
                </a:ext>
              </a:extLst>
            </p:cNvPr>
            <p:cNvSpPr/>
            <p:nvPr/>
          </p:nvSpPr>
          <p:spPr>
            <a:xfrm>
              <a:off x="4841633" y="527218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</a:t>
              </a:r>
              <a:r>
                <a:rPr lang="en-US" sz="2400" b="1" dirty="0">
                  <a:solidFill>
                    <a:srgbClr val="022850"/>
                  </a:solidFill>
                  <a:latin typeface="Calibri" panose="020F0502020204030204" pitchFamily="34" charset="0"/>
                </a:rPr>
                <a:t>y=0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8</a:t>
              </a:r>
              <a:endParaRPr lang="en-US" sz="1400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B04F345-46D6-ADA8-DD26-536CB4BFD919}"/>
                </a:ext>
              </a:extLst>
            </p:cNvPr>
            <p:cNvCxnSpPr>
              <a:cxnSpLocks/>
              <a:stCxn id="7" idx="2"/>
              <a:endCxn id="12" idx="0"/>
            </p:cNvCxnSpPr>
            <p:nvPr/>
          </p:nvCxnSpPr>
          <p:spPr>
            <a:xfrm flipH="1">
              <a:off x="4483537" y="3042137"/>
              <a:ext cx="1031088" cy="20687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96C543B-0DD2-3682-79AC-F4F505F92878}"/>
                </a:ext>
              </a:extLst>
            </p:cNvPr>
            <p:cNvCxnSpPr>
              <a:cxnSpLocks/>
              <a:stCxn id="7" idx="2"/>
              <a:endCxn id="14" idx="0"/>
            </p:cNvCxnSpPr>
            <p:nvPr/>
          </p:nvCxnSpPr>
          <p:spPr>
            <a:xfrm>
              <a:off x="5514625" y="3042137"/>
              <a:ext cx="1068427" cy="19386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9F9A922-DE71-54F2-C03A-9F13336A8D63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>
              <a:off x="4483537" y="3640765"/>
              <a:ext cx="1074288" cy="2419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F78C2C-301C-0183-8D81-42A7297F41F4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 flipH="1">
              <a:off x="5557825" y="3627762"/>
              <a:ext cx="1025227" cy="25492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17BE05-7252-5846-B027-08D9807BAA65}"/>
                </a:ext>
              </a:extLst>
            </p:cNvPr>
            <p:cNvCxnSpPr>
              <a:cxnSpLocks/>
              <a:stCxn id="15" idx="2"/>
              <a:endCxn id="16" idx="0"/>
            </p:cNvCxnSpPr>
            <p:nvPr/>
          </p:nvCxnSpPr>
          <p:spPr>
            <a:xfrm flipH="1">
              <a:off x="4483537" y="4274439"/>
              <a:ext cx="1074288" cy="2504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7141A42-F3B9-C580-1785-306A06C3A400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>
              <a:off x="5557825" y="4274439"/>
              <a:ext cx="1031088" cy="30178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35F7BA5-DAFF-24A1-0D35-7CE406DB2242}"/>
                </a:ext>
              </a:extLst>
            </p:cNvPr>
            <p:cNvCxnSpPr>
              <a:cxnSpLocks/>
              <a:stCxn id="16" idx="2"/>
              <a:endCxn id="18" idx="0"/>
            </p:cNvCxnSpPr>
            <p:nvPr/>
          </p:nvCxnSpPr>
          <p:spPr>
            <a:xfrm>
              <a:off x="4483537" y="4916683"/>
              <a:ext cx="1074288" cy="35549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05D8A3D-E403-E61F-6684-7BE758C86DAE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5557825" y="4967976"/>
              <a:ext cx="1031088" cy="3042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D918F4DF-CFC9-EFEF-47CB-AAD339BED30E}"/>
              </a:ext>
            </a:extLst>
          </p:cNvPr>
          <p:cNvSpPr/>
          <p:nvPr/>
        </p:nvSpPr>
        <p:spPr>
          <a:xfrm>
            <a:off x="1543538" y="1585820"/>
            <a:ext cx="4687277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D5AF01D-D8CC-1AF5-E1D1-A45ACA310653}"/>
              </a:ext>
            </a:extLst>
          </p:cNvPr>
          <p:cNvSpPr/>
          <p:nvPr/>
        </p:nvSpPr>
        <p:spPr>
          <a:xfrm>
            <a:off x="6730896" y="1585819"/>
            <a:ext cx="4816335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F5BD3CA-17B8-A5B0-02DF-91F39162913C}"/>
              </a:ext>
            </a:extLst>
          </p:cNvPr>
          <p:cNvSpPr/>
          <p:nvPr/>
        </p:nvSpPr>
        <p:spPr>
          <a:xfrm>
            <a:off x="3052938" y="1619933"/>
            <a:ext cx="1093790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D05BEC5-D51D-3DD7-D88B-3DE358BC77C8}"/>
              </a:ext>
            </a:extLst>
          </p:cNvPr>
          <p:cNvSpPr/>
          <p:nvPr/>
        </p:nvSpPr>
        <p:spPr>
          <a:xfrm>
            <a:off x="4891917" y="1597101"/>
            <a:ext cx="1187274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FE3F196-948A-B74D-8055-E3E779BDCE3D}"/>
              </a:ext>
            </a:extLst>
          </p:cNvPr>
          <p:cNvSpPr/>
          <p:nvPr/>
        </p:nvSpPr>
        <p:spPr>
          <a:xfrm>
            <a:off x="8299632" y="1580861"/>
            <a:ext cx="1187274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02DBF25-5323-B720-DA67-4B6C9EEF0CF2}"/>
              </a:ext>
            </a:extLst>
          </p:cNvPr>
          <p:cNvSpPr/>
          <p:nvPr/>
        </p:nvSpPr>
        <p:spPr>
          <a:xfrm>
            <a:off x="10160363" y="1597100"/>
            <a:ext cx="1187274" cy="485501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2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  <p:bldP spid="58" grpId="0" animBg="1"/>
      <p:bldP spid="58" grpId="1" animBg="1"/>
      <p:bldP spid="59" grpId="0" animBg="1"/>
      <p:bldP spid="59" grpI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39348-A7CB-11F3-43FA-5156DCCB9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DDD3F-DA3F-A91F-255F-290DC88F7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blocks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P(Blocks)) returns all elementary blocks in a statements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blocks(if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{[b]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}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U blocks(S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91BE23-8A16-3E98-49B0-46E1ED33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Blocks</a:t>
            </a:r>
            <a:r>
              <a:rPr lang="en-US" dirty="0"/>
              <a:t> function</a:t>
            </a:r>
          </a:p>
        </p:txBody>
      </p:sp>
    </p:spTree>
    <p:extLst>
      <p:ext uri="{BB962C8B-B14F-4D97-AF65-F5344CB8AC3E}">
        <p14:creationId xmlns:p14="http://schemas.microsoft.com/office/powerpoint/2010/main" val="2972774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393A-5775-0B84-3AA6-924D78263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11413-F629-90D2-165F-5D5E74A7E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initial label of a statement</a:t>
            </a:r>
          </a:p>
          <a:p>
            <a:pPr lvl="1"/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</a:t>
            </a: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(if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then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else S</a:t>
            </a:r>
            <a:r>
              <a:rPr lang="en-US" sz="2000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3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) = ℓ</a:t>
            </a:r>
            <a:b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sz="2000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(while [b]</a:t>
            </a:r>
            <a:r>
              <a:rPr lang="en-US" sz="2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do S) = ℓ</a:t>
            </a:r>
          </a:p>
          <a:p>
            <a:pPr marL="230188" marR="0" lvl="0" indent="-230188" algn="l" defTabSz="912813" rtl="0" eaLnBrk="1" fontAlgn="base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The </a:t>
            </a:r>
            <a:r>
              <a:rPr lang="en-US" sz="24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final 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function (</a:t>
            </a:r>
            <a:r>
              <a:rPr lang="en-US" sz="2400" dirty="0" err="1">
                <a:latin typeface="Helvetica" panose="020B0604020202020204" pitchFamily="34" charset="0"/>
                <a:cs typeface="Helvetica" panose="020B0604020202020204" pitchFamily="34" charset="0"/>
              </a:rPr>
              <a:t>Stmt</a:t>
            </a:r>
            <a:r>
              <a:rPr lang="en-US" sz="2400" dirty="0">
                <a:latin typeface="Helvetica" panose="020B0604020202020204" pitchFamily="34" charset="0"/>
                <a:cs typeface="Helvetica" panose="020B0604020202020204" pitchFamily="34" charset="0"/>
              </a:rPr>
              <a:t> -&gt; Lab) returns the final label of a statement</a:t>
            </a:r>
          </a:p>
          <a:p>
            <a:pPr lvl="1" indent="-230188">
              <a:spcBef>
                <a:spcPts val="1000"/>
              </a:spcBef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final([x = a]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= ℓ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:S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final(if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final(S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final(while [b]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 ℓ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687CFA8-FC57-9F81-0858-95AFEEC2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err="1"/>
              <a:t>init</a:t>
            </a:r>
            <a:r>
              <a:rPr lang="en-US" dirty="0"/>
              <a:t> and </a:t>
            </a:r>
            <a:r>
              <a:rPr lang="en-US" b="1" i="1" dirty="0"/>
              <a:t>final</a:t>
            </a:r>
            <a:r>
              <a:rPr lang="en-US" dirty="0"/>
              <a:t> functions</a:t>
            </a:r>
          </a:p>
        </p:txBody>
      </p:sp>
    </p:spTree>
    <p:extLst>
      <p:ext uri="{BB962C8B-B14F-4D97-AF65-F5344CB8AC3E}">
        <p14:creationId xmlns:p14="http://schemas.microsoft.com/office/powerpoint/2010/main" val="14488014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29493-021E-8267-1097-72FD277A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03828B-D4AC-5441-6235-0DF28AD31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r>
              <a:rPr lang="en-US" dirty="0"/>
              <a:t>Label-pair indicating a control flow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                  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C9F368-787C-BF05-267D-55CA6E62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flow </a:t>
            </a:r>
            <a:r>
              <a:rPr lang="en-US" dirty="0"/>
              <a:t>function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9929520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8A514-8737-7CB0-22CA-551971744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710C65C-7C64-C0CC-B6A0-2E842D77B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flow </a:t>
            </a:r>
            <a:r>
              <a:rPr lang="en-US" dirty="0"/>
              <a:t>function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A7E5E3-00D5-2E31-E490-B9F59E4BE9B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i="1" dirty="0"/>
              <a:t>Flow</a:t>
            </a:r>
            <a:r>
              <a:rPr lang="en-US" i="1" dirty="0"/>
              <a:t> </a:t>
            </a:r>
            <a:r>
              <a:rPr lang="en-US" dirty="0"/>
              <a:t>function (</a:t>
            </a:r>
            <a:r>
              <a:rPr lang="en-US" dirty="0" err="1"/>
              <a:t>Stmt</a:t>
            </a:r>
            <a:r>
              <a:rPr lang="en-US" dirty="0"/>
              <a:t> -&gt; P(Lab x Lab)) maps statements to sets of flows</a:t>
            </a:r>
          </a:p>
          <a:p>
            <a:r>
              <a:rPr lang="en-US" dirty="0"/>
              <a:t>Label-pair indicating a control flow</a:t>
            </a:r>
          </a:p>
          <a:p>
            <a:pPr lvl="1"/>
            <a:r>
              <a:rPr lang="en-US" dirty="0"/>
              <a:t>flow([x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:S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flow(S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U {(ℓ,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| ℓ </a:t>
            </a:r>
            <a:r>
              <a:rPr lang="pt-BR" dirty="0"/>
              <a:t>∈ final(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flow(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if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then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else 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3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= 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	flow(S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U {((ℓ,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1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(ℓ,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S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2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)) </a:t>
            </a: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b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flow(while [b]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do S) = flow(S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{(l,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(S))} U {(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</a:t>
            </a:r>
            <a:r>
              <a:rPr lang="en-US" baseline="30000" dirty="0" err="1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</a:t>
            </a:r>
            <a:r>
              <a:rPr lang="en-US" dirty="0">
                <a:solidFill>
                  <a:srgbClr val="02285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l) | 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ℓ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r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  <a:t> </a:t>
            </a:r>
            <a:r>
              <a:rPr lang="pt-BR" dirty="0"/>
              <a:t>∈ final(S)}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DAFE88-3DBA-5C90-172F-CDF1B51B5556}"/>
              </a:ext>
            </a:extLst>
          </p:cNvPr>
          <p:cNvGrpSpPr/>
          <p:nvPr/>
        </p:nvGrpSpPr>
        <p:grpSpPr>
          <a:xfrm>
            <a:off x="4302369" y="4917838"/>
            <a:ext cx="7889631" cy="709673"/>
            <a:chOff x="4137706" y="4999996"/>
            <a:chExt cx="7889631" cy="709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4FD895-6DBB-0DE0-77E2-5850F2B85A27}"/>
                </a:ext>
              </a:extLst>
            </p:cNvPr>
            <p:cNvSpPr txBox="1"/>
            <p:nvPr/>
          </p:nvSpPr>
          <p:spPr>
            <a:xfrm>
              <a:off x="4137706" y="5354171"/>
              <a:ext cx="78896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[b]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</a:t>
              </a:r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[c]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([x = a]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else ([x = b]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)</a:t>
              </a:r>
              <a:r>
                <a:rPr lang="en-US" sz="14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else </a:t>
              </a:r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[d]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5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([x = c]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else ([x = d]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))) [y=0]</a:t>
              </a:r>
              <a:endParaRPr lang="en-US" sz="1400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9BE9C8E-3FF7-6DD2-73DF-454CEA43001D}"/>
                </a:ext>
              </a:extLst>
            </p:cNvPr>
            <p:cNvSpPr/>
            <p:nvPr/>
          </p:nvSpPr>
          <p:spPr>
            <a:xfrm>
              <a:off x="5142523" y="5367175"/>
              <a:ext cx="2939999" cy="34249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6C79278-10F3-F134-A544-CD6D314FD0A9}"/>
                </a:ext>
              </a:extLst>
            </p:cNvPr>
            <p:cNvSpPr/>
            <p:nvPr/>
          </p:nvSpPr>
          <p:spPr>
            <a:xfrm>
              <a:off x="8476224" y="5343363"/>
              <a:ext cx="2939999" cy="34249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39B9C7-5DF1-B648-BD7A-71576C73499D}"/>
                </a:ext>
              </a:extLst>
            </p:cNvPr>
            <p:cNvSpPr txBox="1"/>
            <p:nvPr/>
          </p:nvSpPr>
          <p:spPr>
            <a:xfrm>
              <a:off x="6241986" y="4999996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26B2432-D541-A678-665C-E3D27BA2CF44}"/>
                </a:ext>
              </a:extLst>
            </p:cNvPr>
            <p:cNvSpPr txBox="1"/>
            <p:nvPr/>
          </p:nvSpPr>
          <p:spPr>
            <a:xfrm>
              <a:off x="9728794" y="4999996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/>
                <a:t>2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44421BE-7690-8B17-4C44-88DAF1F332A0}"/>
              </a:ext>
            </a:extLst>
          </p:cNvPr>
          <p:cNvGrpSpPr/>
          <p:nvPr/>
        </p:nvGrpSpPr>
        <p:grpSpPr>
          <a:xfrm>
            <a:off x="7448391" y="1050452"/>
            <a:ext cx="3537760" cy="3575750"/>
            <a:chOff x="3767345" y="2088186"/>
            <a:chExt cx="3537760" cy="357575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675018D-1363-8CC0-8489-8D603C3D2FD6}"/>
                </a:ext>
              </a:extLst>
            </p:cNvPr>
            <p:cNvSpPr/>
            <p:nvPr/>
          </p:nvSpPr>
          <p:spPr>
            <a:xfrm>
              <a:off x="4798432" y="2088186"/>
              <a:ext cx="1432383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sz="1400" dirty="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B737D07-ADCF-0C7F-F0D2-FA5AFB9B3E34}"/>
                </a:ext>
              </a:extLst>
            </p:cNvPr>
            <p:cNvSpPr/>
            <p:nvPr/>
          </p:nvSpPr>
          <p:spPr>
            <a:xfrm>
              <a:off x="4798433" y="2650381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sz="1400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D9D4866-E730-7B5E-343F-236EC7C0C4ED}"/>
                </a:ext>
              </a:extLst>
            </p:cNvPr>
            <p:cNvCxnSpPr>
              <a:cxnSpLocks/>
              <a:stCxn id="30" idx="2"/>
              <a:endCxn id="31" idx="0"/>
            </p:cNvCxnSpPr>
            <p:nvPr/>
          </p:nvCxnSpPr>
          <p:spPr>
            <a:xfrm>
              <a:off x="5514624" y="2479942"/>
              <a:ext cx="1" cy="1704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E90E0C-9577-7D4D-DDB0-90B49AF7A832}"/>
                </a:ext>
              </a:extLst>
            </p:cNvPr>
            <p:cNvSpPr/>
            <p:nvPr/>
          </p:nvSpPr>
          <p:spPr>
            <a:xfrm>
              <a:off x="3767345" y="3249009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[x=a]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3</a:t>
              </a:r>
              <a:endParaRPr lang="en-US" sz="1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A9FB31-A304-4BF5-1622-8B42AB467ED5}"/>
                </a:ext>
              </a:extLst>
            </p:cNvPr>
            <p:cNvSpPr/>
            <p:nvPr/>
          </p:nvSpPr>
          <p:spPr>
            <a:xfrm>
              <a:off x="5866860" y="3236006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sz="14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2B2619F-5E7F-541D-A19C-7CD5EC72DBF9}"/>
                </a:ext>
              </a:extLst>
            </p:cNvPr>
            <p:cNvSpPr/>
            <p:nvPr/>
          </p:nvSpPr>
          <p:spPr>
            <a:xfrm>
              <a:off x="4841633" y="3882683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[d]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en-US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933B423-A5AA-415C-D5AC-528876424225}"/>
                </a:ext>
              </a:extLst>
            </p:cNvPr>
            <p:cNvSpPr/>
            <p:nvPr/>
          </p:nvSpPr>
          <p:spPr>
            <a:xfrm>
              <a:off x="3767345" y="4524927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sz="1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32CD11E-29BC-16CC-8F5E-B88C010B669B}"/>
                </a:ext>
              </a:extLst>
            </p:cNvPr>
            <p:cNvSpPr/>
            <p:nvPr/>
          </p:nvSpPr>
          <p:spPr>
            <a:xfrm>
              <a:off x="5872721" y="457622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[x=d]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7</a:t>
              </a:r>
              <a:endParaRPr lang="en-US" sz="14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2884761-03EA-BC7A-1C2A-2117B64B7A4E}"/>
                </a:ext>
              </a:extLst>
            </p:cNvPr>
            <p:cNvSpPr/>
            <p:nvPr/>
          </p:nvSpPr>
          <p:spPr>
            <a:xfrm>
              <a:off x="4841633" y="527218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</a:t>
              </a:r>
              <a:r>
                <a:rPr lang="en-US" sz="2400" b="1" dirty="0">
                  <a:solidFill>
                    <a:srgbClr val="022850"/>
                  </a:solidFill>
                  <a:latin typeface="Calibri" panose="020F0502020204030204" pitchFamily="34" charset="0"/>
                </a:rPr>
                <a:t>y=0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8</a:t>
              </a:r>
              <a:endParaRPr lang="en-US" sz="14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49D8F73-C1C3-721F-C8B1-3EBE88823718}"/>
                </a:ext>
              </a:extLst>
            </p:cNvPr>
            <p:cNvCxnSpPr>
              <a:cxnSpLocks/>
              <a:stCxn id="31" idx="2"/>
              <a:endCxn id="33" idx="0"/>
            </p:cNvCxnSpPr>
            <p:nvPr/>
          </p:nvCxnSpPr>
          <p:spPr>
            <a:xfrm flipH="1">
              <a:off x="4483537" y="3042137"/>
              <a:ext cx="1031088" cy="20687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1584E45-3D68-2D48-C3FC-AE43A52CBD3C}"/>
                </a:ext>
              </a:extLst>
            </p:cNvPr>
            <p:cNvCxnSpPr>
              <a:cxnSpLocks/>
              <a:stCxn id="31" idx="2"/>
              <a:endCxn id="34" idx="0"/>
            </p:cNvCxnSpPr>
            <p:nvPr/>
          </p:nvCxnSpPr>
          <p:spPr>
            <a:xfrm>
              <a:off x="5514625" y="3042137"/>
              <a:ext cx="1068427" cy="19386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E4E04CB-567D-6869-275F-C24BDA96A287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4483537" y="3640765"/>
              <a:ext cx="1074288" cy="2419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5A420B8-48F2-E9A7-99B0-B7306C2A4E67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5557825" y="3627762"/>
              <a:ext cx="1025227" cy="25492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CE80051-E617-E14C-C73C-DABEA0E34AE2}"/>
                </a:ext>
              </a:extLst>
            </p:cNvPr>
            <p:cNvCxnSpPr>
              <a:cxnSpLocks/>
              <a:stCxn id="35" idx="2"/>
              <a:endCxn id="36" idx="0"/>
            </p:cNvCxnSpPr>
            <p:nvPr/>
          </p:nvCxnSpPr>
          <p:spPr>
            <a:xfrm flipH="1">
              <a:off x="4483537" y="4274439"/>
              <a:ext cx="1074288" cy="2504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2C1DBBE-1B2B-67B3-8C1A-CE2B91B26E73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5557825" y="4274439"/>
              <a:ext cx="1031088" cy="30178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CDD027F-F13C-6CC5-0F63-3508D2EB1C74}"/>
                </a:ext>
              </a:extLst>
            </p:cNvPr>
            <p:cNvCxnSpPr>
              <a:cxnSpLocks/>
              <a:stCxn id="36" idx="2"/>
              <a:endCxn id="38" idx="0"/>
            </p:cNvCxnSpPr>
            <p:nvPr/>
          </p:nvCxnSpPr>
          <p:spPr>
            <a:xfrm>
              <a:off x="4483537" y="4916683"/>
              <a:ext cx="1074288" cy="35549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0BB13CA8-C953-385A-7EC5-7A522F39B7C7}"/>
                </a:ext>
              </a:extLst>
            </p:cNvPr>
            <p:cNvCxnSpPr>
              <a:cxnSpLocks/>
              <a:stCxn id="37" idx="2"/>
              <a:endCxn id="38" idx="0"/>
            </p:cNvCxnSpPr>
            <p:nvPr/>
          </p:nvCxnSpPr>
          <p:spPr>
            <a:xfrm flipH="1">
              <a:off x="5557825" y="4967976"/>
              <a:ext cx="1031088" cy="3042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73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D0276-DBF2-DCD3-2ABE-AE995359F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F18DA5-E672-8AD9-3E99-0E1C7A07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flow </a:t>
            </a:r>
            <a:r>
              <a:rPr lang="en-US" dirty="0"/>
              <a:t>function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ADEB84-CC8F-3D67-D747-15EC7F2094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flow(S) = {(1,2), (2, 3), (2,4), (3,5), (4,5), (5,6), (5,7), (6,7), (7,8)} </a:t>
            </a:r>
            <a:b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Helvetica" panose="020B0604020202020204" pitchFamily="34" charset="0"/>
                <a:ea typeface="+mn-ea"/>
                <a:cs typeface="Helvetica" panose="020B0604020202020204" pitchFamily="34" charset="0"/>
              </a:rPr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6D382A-6C31-D442-627A-DCBFCAEB57AA}"/>
              </a:ext>
            </a:extLst>
          </p:cNvPr>
          <p:cNvGrpSpPr/>
          <p:nvPr/>
        </p:nvGrpSpPr>
        <p:grpSpPr>
          <a:xfrm>
            <a:off x="4302369" y="4917838"/>
            <a:ext cx="7889631" cy="709673"/>
            <a:chOff x="4137706" y="4999996"/>
            <a:chExt cx="7889631" cy="70967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F7DB2B-8030-DB90-9300-D9E002A8C010}"/>
                </a:ext>
              </a:extLst>
            </p:cNvPr>
            <p:cNvSpPr txBox="1"/>
            <p:nvPr/>
          </p:nvSpPr>
          <p:spPr>
            <a:xfrm>
              <a:off x="4137706" y="5354171"/>
              <a:ext cx="788963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[b]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1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</a:t>
              </a:r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[c]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2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([x = a]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3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else ([x = b]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4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)</a:t>
              </a:r>
              <a:r>
                <a:rPr lang="en-US" sz="14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else </a:t>
              </a:r>
              <a:r>
                <a:rPr lang="en-US" sz="1400" b="1" dirty="0"/>
                <a:t>(if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[d]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5 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then ([x = c]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6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 else ([x = d]</a:t>
              </a:r>
              <a:r>
                <a:rPr lang="en-US" sz="1400" b="1" baseline="30000" dirty="0">
                  <a:latin typeface="Helvetica" panose="020B0604020202020204" pitchFamily="34" charset="0"/>
                  <a:cs typeface="Helvetica" panose="020B0604020202020204" pitchFamily="34" charset="0"/>
                </a:rPr>
                <a:t>7</a:t>
              </a:r>
              <a:r>
                <a:rPr lang="en-US" sz="14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))) [y=0]</a:t>
              </a:r>
              <a:endParaRPr lang="en-US" sz="1400" b="1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98C6AA-C643-9735-9FAD-B83E293A8747}"/>
                </a:ext>
              </a:extLst>
            </p:cNvPr>
            <p:cNvSpPr/>
            <p:nvPr/>
          </p:nvSpPr>
          <p:spPr>
            <a:xfrm>
              <a:off x="5142523" y="5367175"/>
              <a:ext cx="2939999" cy="34249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B7F3FD3-0153-0AF8-590E-2D340CE98382}"/>
                </a:ext>
              </a:extLst>
            </p:cNvPr>
            <p:cNvSpPr/>
            <p:nvPr/>
          </p:nvSpPr>
          <p:spPr>
            <a:xfrm>
              <a:off x="8476224" y="5343363"/>
              <a:ext cx="2939999" cy="342494"/>
            </a:xfrm>
            <a:prstGeom prst="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ABC02C6-A7C1-4EB2-C927-F01BB1238244}"/>
                </a:ext>
              </a:extLst>
            </p:cNvPr>
            <p:cNvSpPr txBox="1"/>
            <p:nvPr/>
          </p:nvSpPr>
          <p:spPr>
            <a:xfrm>
              <a:off x="6241986" y="4999996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/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C749777-D0AE-A54D-51C1-1793324FE04C}"/>
                </a:ext>
              </a:extLst>
            </p:cNvPr>
            <p:cNvSpPr txBox="1"/>
            <p:nvPr/>
          </p:nvSpPr>
          <p:spPr>
            <a:xfrm>
              <a:off x="9728794" y="4999996"/>
              <a:ext cx="370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S</a:t>
              </a:r>
              <a:r>
                <a:rPr lang="en-US" b="1" i="1" baseline="-25000" dirty="0"/>
                <a:t>2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5E3ED51-7301-F115-1A52-FD10D851904B}"/>
              </a:ext>
            </a:extLst>
          </p:cNvPr>
          <p:cNvGrpSpPr/>
          <p:nvPr/>
        </p:nvGrpSpPr>
        <p:grpSpPr>
          <a:xfrm>
            <a:off x="7729745" y="1019182"/>
            <a:ext cx="3537760" cy="3575750"/>
            <a:chOff x="3767345" y="2088186"/>
            <a:chExt cx="3537760" cy="357575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4605265-BBA5-0A8F-527E-BFD548AE118E}"/>
                </a:ext>
              </a:extLst>
            </p:cNvPr>
            <p:cNvSpPr/>
            <p:nvPr/>
          </p:nvSpPr>
          <p:spPr>
            <a:xfrm>
              <a:off x="4798432" y="2088186"/>
              <a:ext cx="1432383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sz="140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433BD73-D1D7-AC44-3FA5-29D197626C9D}"/>
                </a:ext>
              </a:extLst>
            </p:cNvPr>
            <p:cNvSpPr/>
            <p:nvPr/>
          </p:nvSpPr>
          <p:spPr>
            <a:xfrm>
              <a:off x="4798433" y="2650381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sz="14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06792C3-D2C0-AC1D-E63A-0EEDF4260737}"/>
                </a:ext>
              </a:extLst>
            </p:cNvPr>
            <p:cNvCxnSpPr>
              <a:cxnSpLocks/>
              <a:stCxn id="29" idx="2"/>
              <a:endCxn id="30" idx="0"/>
            </p:cNvCxnSpPr>
            <p:nvPr/>
          </p:nvCxnSpPr>
          <p:spPr>
            <a:xfrm>
              <a:off x="5514624" y="2479942"/>
              <a:ext cx="1" cy="1704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A0D083D-9C61-8FB1-0BA9-9682898022C4}"/>
                </a:ext>
              </a:extLst>
            </p:cNvPr>
            <p:cNvSpPr/>
            <p:nvPr/>
          </p:nvSpPr>
          <p:spPr>
            <a:xfrm>
              <a:off x="3767345" y="3249009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[x=a]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3</a:t>
              </a:r>
              <a:endParaRPr lang="en-US" sz="14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F0D0E2-DA67-4CBB-80D1-466E63AD21AA}"/>
                </a:ext>
              </a:extLst>
            </p:cNvPr>
            <p:cNvSpPr/>
            <p:nvPr/>
          </p:nvSpPr>
          <p:spPr>
            <a:xfrm>
              <a:off x="5866860" y="3236006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[x=b]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sz="140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5636D2A-97CE-C009-27EF-6CC52EB170C6}"/>
                </a:ext>
              </a:extLst>
            </p:cNvPr>
            <p:cNvSpPr/>
            <p:nvPr/>
          </p:nvSpPr>
          <p:spPr>
            <a:xfrm>
              <a:off x="4841633" y="3882683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[d]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5</a:t>
              </a:r>
              <a:endParaRPr lang="en-US" sz="14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502257-105F-9D50-C659-E054FD11B950}"/>
                </a:ext>
              </a:extLst>
            </p:cNvPr>
            <p:cNvSpPr/>
            <p:nvPr/>
          </p:nvSpPr>
          <p:spPr>
            <a:xfrm>
              <a:off x="3767345" y="4524927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[x=c]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sz="14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AD79160-77CD-0623-6BE8-1BC03A24341F}"/>
                </a:ext>
              </a:extLst>
            </p:cNvPr>
            <p:cNvSpPr/>
            <p:nvPr/>
          </p:nvSpPr>
          <p:spPr>
            <a:xfrm>
              <a:off x="5872721" y="457622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[x=d]</a:t>
              </a:r>
              <a:r>
                <a:rPr kumimoji="0" lang="en-US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7</a:t>
              </a:r>
              <a:endParaRPr lang="en-US" sz="14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D1C4902-A5DB-D93A-14D5-B74D8D85B3E2}"/>
                </a:ext>
              </a:extLst>
            </p:cNvPr>
            <p:cNvSpPr/>
            <p:nvPr/>
          </p:nvSpPr>
          <p:spPr>
            <a:xfrm>
              <a:off x="4841633" y="5272180"/>
              <a:ext cx="1432384" cy="39175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</a:t>
              </a:r>
              <a:r>
                <a:rPr lang="en-US" sz="2400" b="1" dirty="0">
                  <a:solidFill>
                    <a:srgbClr val="022850"/>
                  </a:solidFill>
                  <a:latin typeface="Calibri" panose="020F0502020204030204" pitchFamily="34" charset="0"/>
                </a:rPr>
                <a:t>y=0</a:t>
              </a: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]</a:t>
              </a:r>
              <a:r>
                <a:rPr lang="en-US" sz="24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8</a:t>
              </a:r>
              <a:endParaRPr lang="en-US" sz="1400" dirty="0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9E39E68-1ED9-DD1E-F0DB-0651D01DF1E2}"/>
                </a:ext>
              </a:extLst>
            </p:cNvPr>
            <p:cNvCxnSpPr>
              <a:cxnSpLocks/>
              <a:stCxn id="30" idx="2"/>
              <a:endCxn id="32" idx="0"/>
            </p:cNvCxnSpPr>
            <p:nvPr/>
          </p:nvCxnSpPr>
          <p:spPr>
            <a:xfrm flipH="1">
              <a:off x="4483537" y="3042137"/>
              <a:ext cx="1031088" cy="206872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3598103-14FF-7A74-B78B-79FF0808FDAE}"/>
                </a:ext>
              </a:extLst>
            </p:cNvPr>
            <p:cNvCxnSpPr>
              <a:cxnSpLocks/>
              <a:stCxn id="30" idx="2"/>
              <a:endCxn id="33" idx="0"/>
            </p:cNvCxnSpPr>
            <p:nvPr/>
          </p:nvCxnSpPr>
          <p:spPr>
            <a:xfrm>
              <a:off x="5514625" y="3042137"/>
              <a:ext cx="1068427" cy="19386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BF5455-4770-5F10-3EC6-F874876C1BA7}"/>
                </a:ext>
              </a:extLst>
            </p:cNvPr>
            <p:cNvCxnSpPr>
              <a:cxnSpLocks/>
              <a:stCxn id="32" idx="2"/>
              <a:endCxn id="34" idx="0"/>
            </p:cNvCxnSpPr>
            <p:nvPr/>
          </p:nvCxnSpPr>
          <p:spPr>
            <a:xfrm>
              <a:off x="4483537" y="3640765"/>
              <a:ext cx="1074288" cy="24191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4E927B5-E4E6-209F-7EE8-F0D601E02C00}"/>
                </a:ext>
              </a:extLst>
            </p:cNvPr>
            <p:cNvCxnSpPr>
              <a:cxnSpLocks/>
              <a:stCxn id="33" idx="2"/>
              <a:endCxn id="34" idx="0"/>
            </p:cNvCxnSpPr>
            <p:nvPr/>
          </p:nvCxnSpPr>
          <p:spPr>
            <a:xfrm flipH="1">
              <a:off x="5557825" y="3627762"/>
              <a:ext cx="1025227" cy="25492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A7D2B36-F5D8-77DC-2C76-6AA49E825050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4483537" y="4274439"/>
              <a:ext cx="1074288" cy="25048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C80F816-DCA5-25D9-753F-2D8B308275B7}"/>
                </a:ext>
              </a:extLst>
            </p:cNvPr>
            <p:cNvCxnSpPr>
              <a:cxnSpLocks/>
              <a:stCxn id="34" idx="2"/>
              <a:endCxn id="36" idx="0"/>
            </p:cNvCxnSpPr>
            <p:nvPr/>
          </p:nvCxnSpPr>
          <p:spPr>
            <a:xfrm>
              <a:off x="5557825" y="4274439"/>
              <a:ext cx="1031088" cy="30178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D6671E4-E8AB-DD8B-2C4E-69897FE7CB9E}"/>
                </a:ext>
              </a:extLst>
            </p:cNvPr>
            <p:cNvCxnSpPr>
              <a:cxnSpLocks/>
              <a:stCxn id="35" idx="2"/>
              <a:endCxn id="37" idx="0"/>
            </p:cNvCxnSpPr>
            <p:nvPr/>
          </p:nvCxnSpPr>
          <p:spPr>
            <a:xfrm>
              <a:off x="4483537" y="4916683"/>
              <a:ext cx="1074288" cy="35549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E9FDAD-388E-1909-20AF-019BBB9B02DD}"/>
                </a:ext>
              </a:extLst>
            </p:cNvPr>
            <p:cNvCxnSpPr>
              <a:cxnSpLocks/>
              <a:stCxn id="36" idx="2"/>
              <a:endCxn id="37" idx="0"/>
            </p:cNvCxnSpPr>
            <p:nvPr/>
          </p:nvCxnSpPr>
          <p:spPr>
            <a:xfrm flipH="1">
              <a:off x="5557825" y="4967976"/>
              <a:ext cx="1031088" cy="3042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8338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56883-652F-0A34-6D59-363690669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9D92-B327-56C5-D426-98C150C8F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Reverse Flow </a:t>
            </a:r>
            <a:r>
              <a:rPr lang="en-US" dirty="0"/>
              <a:t>function: </a:t>
            </a:r>
            <a:r>
              <a:rPr lang="en-US" dirty="0" err="1"/>
              <a:t>Stmt</a:t>
            </a:r>
            <a:r>
              <a:rPr lang="en-US" dirty="0"/>
              <a:t> -&gt; P(Lab x Lab)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ℓ’</a:t>
            </a:r>
            <a:r>
              <a:rPr lang="en-US" dirty="0"/>
              <a:t>) | (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ℓ’</a:t>
            </a:r>
            <a:r>
              <a:rPr lang="en-US" dirty="0"/>
              <a:t>,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ℓ</a:t>
            </a:r>
            <a:r>
              <a:rPr lang="en-US" dirty="0"/>
              <a:t>) </a:t>
            </a:r>
            <a:r>
              <a:rPr lang="pt-BR" dirty="0"/>
              <a:t>∈ flow(S)}</a:t>
            </a:r>
          </a:p>
          <a:p>
            <a:r>
              <a:rPr lang="en-US" dirty="0"/>
              <a:t>flow(S) = {(1,2), (2, 3), (2,4), (3,5), (4,5), (5,6), (5,7), (6,7), (7,8)}</a:t>
            </a:r>
          </a:p>
          <a:p>
            <a:r>
              <a:rPr lang="en-US" dirty="0" err="1"/>
              <a:t>flow</a:t>
            </a:r>
            <a:r>
              <a:rPr lang="en-US" baseline="30000" dirty="0" err="1"/>
              <a:t>R</a:t>
            </a:r>
            <a:r>
              <a:rPr lang="en-US" dirty="0"/>
              <a:t>(S) = {(2,1), (3,2), (4,2), (5,3), (4,5), (6,5), (7,5), (7,6), (8,7)}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CE9522-8C7C-AE28-C3E3-9DB16B4A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flow function</a:t>
            </a:r>
          </a:p>
        </p:txBody>
      </p:sp>
    </p:spTree>
    <p:extLst>
      <p:ext uri="{BB962C8B-B14F-4D97-AF65-F5344CB8AC3E}">
        <p14:creationId xmlns:p14="http://schemas.microsoft.com/office/powerpoint/2010/main" val="10824595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E96D-8D20-D5E9-7C04-8E98C93F8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reaching definitions, typically through a new assignment</a:t>
            </a:r>
          </a:p>
          <a:p>
            <a:pPr lvl="1"/>
            <a:r>
              <a:rPr lang="en-US" dirty="0"/>
              <a:t>Gen function generates new reaching definitions, through an assignment in the form x = a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569A98-A05B-30FF-4AB1-9CAB662D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</p:spTree>
    <p:extLst>
      <p:ext uri="{BB962C8B-B14F-4D97-AF65-F5344CB8AC3E}">
        <p14:creationId xmlns:p14="http://schemas.microsoft.com/office/powerpoint/2010/main" val="332477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0EE5C-4AA3-468B-8321-DAB350FD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CF8EA0-87CF-EC7C-F531-171D92242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set A is a subset of set B if every element of A is also an element of B, written as A ⊆ B.</a:t>
            </a:r>
          </a:p>
          <a:p>
            <a:pPr lvl="1"/>
            <a:r>
              <a:rPr lang="en-US" dirty="0"/>
              <a:t>A = {1, 2, 3}, B = {2, 3}, then B ⊆ A.</a:t>
            </a:r>
          </a:p>
          <a:p>
            <a:pPr lvl="1"/>
            <a:r>
              <a:rPr lang="en-US" dirty="0"/>
              <a:t>A = {1, 2, 3}, B = {2, 4}, then B </a:t>
            </a:r>
            <a:r>
              <a:rPr lang="en-US" b="0" i="0" dirty="0">
                <a:solidFill>
                  <a:srgbClr val="001D35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⊄ A.</a:t>
            </a:r>
          </a:p>
          <a:p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Powerset is the set of all subsets of A</a:t>
            </a:r>
          </a:p>
          <a:p>
            <a:pPr lvl="1"/>
            <a:r>
              <a:rPr lang="en-US" dirty="0">
                <a:solidFill>
                  <a:srgbClr val="001D35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P(A) = {{}, {1}, {2}, {3}, {1, 2}, {2, 3}, {1, 3}, {1, 2, 3}}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D317F2-AF6A-BDDA-A0A3-72BB0384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Subsets and powersets</a:t>
            </a:r>
          </a:p>
        </p:txBody>
      </p:sp>
    </p:spTree>
    <p:extLst>
      <p:ext uri="{BB962C8B-B14F-4D97-AF65-F5344CB8AC3E}">
        <p14:creationId xmlns:p14="http://schemas.microsoft.com/office/powerpoint/2010/main" val="29337977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3E34C-2E44-CAA4-53C0-8624BF9D1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1E2A719-5C7A-4B13-6C44-966B145BA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23513-C06F-01BC-62F7-17B1084F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25C98B7-ACEE-8F76-19CE-151F2BA60B33}"/>
              </a:ext>
            </a:extLst>
          </p:cNvPr>
          <p:cNvGraphicFramePr>
            <a:graphicFrameLocks noGrp="1"/>
          </p:cNvGraphicFramePr>
          <p:nvPr>
            <p:ph idx="13"/>
            <p:extLst>
              <p:ext uri="{D42A27DB-BD31-4B8C-83A1-F6EECF244321}">
                <p14:modId xmlns:p14="http://schemas.microsoft.com/office/powerpoint/2010/main" val="2178282600"/>
              </p:ext>
            </p:extLst>
          </p:nvPr>
        </p:nvGraphicFramePr>
        <p:xfrm>
          <a:off x="382588" y="784225"/>
          <a:ext cx="5632449" cy="34036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kill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gen(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{(y,?), (y,1), (y,5), (y,6)}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{(y,1)}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{(z,?), (z,2), (z,4)}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{(z,2)}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{(z,?), (z,2), (z,4)}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{(z, 4)}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{(y,?), (y,1), (y,5), (y,6)}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 5)}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{(y,?), (y,1), (y,5), (y,6)}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{(y,6)}</a:t>
                      </a:r>
                    </a:p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12CD0113-A4A9-9EC2-A365-1A0F9AD6B2E8}"/>
              </a:ext>
            </a:extLst>
          </p:cNvPr>
          <p:cNvSpPr/>
          <p:nvPr/>
        </p:nvSpPr>
        <p:spPr>
          <a:xfrm>
            <a:off x="6832383" y="1824425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x]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A7ADF9-8C68-8D1E-1A36-48E7FBD973A3}"/>
              </a:ext>
            </a:extLst>
          </p:cNvPr>
          <p:cNvSpPr/>
          <p:nvPr/>
        </p:nvSpPr>
        <p:spPr>
          <a:xfrm>
            <a:off x="6832382" y="2640139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4AB84B-1088-3ACE-05C7-58EEE0F2113B}"/>
              </a:ext>
            </a:extLst>
          </p:cNvPr>
          <p:cNvSpPr/>
          <p:nvPr/>
        </p:nvSpPr>
        <p:spPr>
          <a:xfrm>
            <a:off x="6832383" y="346131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&gt; 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7D1D61-6C25-0845-603C-39DBF8A56691}"/>
              </a:ext>
            </a:extLst>
          </p:cNvPr>
          <p:cNvSpPr/>
          <p:nvPr/>
        </p:nvSpPr>
        <p:spPr>
          <a:xfrm>
            <a:off x="6832382" y="4364903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[z = z*y]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0F0359E-097F-854B-EC99-AC342DF543B6}"/>
              </a:ext>
            </a:extLst>
          </p:cNvPr>
          <p:cNvSpPr/>
          <p:nvPr/>
        </p:nvSpPr>
        <p:spPr>
          <a:xfrm>
            <a:off x="6832382" y="5183347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y -1]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5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0866C-7DA2-7A84-6D13-99D578F8A7F8}"/>
              </a:ext>
            </a:extLst>
          </p:cNvPr>
          <p:cNvSpPr/>
          <p:nvPr/>
        </p:nvSpPr>
        <p:spPr>
          <a:xfrm>
            <a:off x="9214338" y="3456694"/>
            <a:ext cx="1975555" cy="55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[y = 0]</a:t>
            </a:r>
            <a:r>
              <a:rPr kumimoji="0" lang="en-US" sz="3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6</a:t>
            </a:r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1A28F5-71D2-342E-BE85-0B7FDB404530}"/>
              </a:ext>
            </a:extLst>
          </p:cNvPr>
          <p:cNvCxnSpPr>
            <a:cxnSpLocks/>
            <a:stCxn id="20" idx="2"/>
            <a:endCxn id="21" idx="0"/>
          </p:cNvCxnSpPr>
          <p:nvPr/>
        </p:nvCxnSpPr>
        <p:spPr>
          <a:xfrm flipH="1">
            <a:off x="7820160" y="2381521"/>
            <a:ext cx="1" cy="25861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1A00B5-3CFD-EBB4-C0C0-A11FABB61ED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7820160" y="3197235"/>
            <a:ext cx="1" cy="26407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495A2CF-213D-6FE0-A61A-A984207E4FC6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820160" y="4018409"/>
            <a:ext cx="1" cy="34649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2DCED76-26F2-80B1-C086-13B27E227E0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820160" y="4921999"/>
            <a:ext cx="0" cy="26134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0BDB9AF-76FF-4C10-D98A-62B2D51EF39E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 flipV="1">
            <a:off x="8807938" y="3735242"/>
            <a:ext cx="406400" cy="46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85DC8B3-BD80-3C79-D70B-32501135993E}"/>
              </a:ext>
            </a:extLst>
          </p:cNvPr>
          <p:cNvCxnSpPr>
            <a:cxnSpLocks/>
            <a:stCxn id="24" idx="1"/>
            <a:endCxn id="22" idx="1"/>
          </p:cNvCxnSpPr>
          <p:nvPr/>
        </p:nvCxnSpPr>
        <p:spPr>
          <a:xfrm rot="10800000" flipH="1">
            <a:off x="6832381" y="3739861"/>
            <a:ext cx="1" cy="1722034"/>
          </a:xfrm>
          <a:prstGeom prst="bentConnector3">
            <a:avLst>
              <a:gd name="adj1" fmla="val -228600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0012CCA-77E8-2C13-7BC0-89538D87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4936" y="563048"/>
            <a:ext cx="2654476" cy="215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788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8A938-F81E-2DA7-B8F4-FD816357D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25E29B-F876-27A5-DEC0-1EAA5365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A1681-A104-46F1-6B47-CAC52567C97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DE2548-A8EC-CDB7-2F15-33C0CA93B3F2}"/>
              </a:ext>
            </a:extLst>
          </p:cNvPr>
          <p:cNvSpPr/>
          <p:nvPr/>
        </p:nvSpPr>
        <p:spPr>
          <a:xfrm>
            <a:off x="5566917" y="1773747"/>
            <a:ext cx="662508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</a:t>
            </a:r>
            <a:r>
              <a:rPr lang="en-US" sz="2400" b="1" i="1" u="sng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definitions of x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at that program point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4CF2FA-BEF8-379B-522E-282DD3E49DDD}"/>
              </a:ext>
            </a:extLst>
          </p:cNvPr>
          <p:cNvSpPr/>
          <p:nvPr/>
        </p:nvSpPr>
        <p:spPr>
          <a:xfrm>
            <a:off x="6015487" y="3774549"/>
            <a:ext cx="4774496" cy="941327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 = a </a:t>
            </a:r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new information in the form of a new assignment of x</a:t>
            </a:r>
          </a:p>
        </p:txBody>
      </p:sp>
    </p:spTree>
    <p:extLst>
      <p:ext uri="{BB962C8B-B14F-4D97-AF65-F5344CB8AC3E}">
        <p14:creationId xmlns:p14="http://schemas.microsoft.com/office/powerpoint/2010/main" val="369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C4FFD-13EF-EBE2-38E0-58D2DBC3E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82205-3A7D-EF46-4033-9849D9D2B9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77500" lnSpcReduction="20000"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b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b="1" i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 (x, ?) | x </a:t>
            </a:r>
            <a:r>
              <a:rPr lang="pt-BR" dirty="0"/>
              <a:t>∈ FV(S)} </a:t>
            </a:r>
            <a:br>
              <a:rPr lang="pt-BR" dirty="0"/>
            </a:br>
            <a:r>
              <a:rPr lang="pt-BR" dirty="0"/>
              <a:t>            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</a:t>
            </a:r>
            <a:br>
              <a:rPr lang="pt-BR" dirty="0"/>
            </a:br>
            <a:r>
              <a:rPr lang="pt-BR" dirty="0"/>
              <a:t>                 flow(S)) .... Otherwise</a:t>
            </a:r>
          </a:p>
          <a:p>
            <a:pPr lvl="1"/>
            <a:r>
              <a:rPr lang="pt-BR" dirty="0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89244E-2D27-DA35-FF31-D05EFC64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B7509-C0F9-C12C-4E9C-9728BB86A90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?)}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       U {(x, ℓ’) |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ℓ’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is an        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         assignment to x in S}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{(x, ℓ’)}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RD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DA6F13-989D-86DE-E3AB-8AC225021E32}"/>
              </a:ext>
            </a:extLst>
          </p:cNvPr>
          <p:cNvGrpSpPr/>
          <p:nvPr/>
        </p:nvGrpSpPr>
        <p:grpSpPr>
          <a:xfrm>
            <a:off x="7804783" y="1495116"/>
            <a:ext cx="2576794" cy="1514798"/>
            <a:chOff x="7804783" y="1495116"/>
            <a:chExt cx="2576794" cy="151479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00515DF-85E9-7E68-01B8-CC1D37D961CE}"/>
                </a:ext>
              </a:extLst>
            </p:cNvPr>
            <p:cNvSpPr/>
            <p:nvPr/>
          </p:nvSpPr>
          <p:spPr>
            <a:xfrm>
              <a:off x="7804783" y="196409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1]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7BCB5C4-10FA-7553-3FFE-099757783DC5}"/>
                </a:ext>
              </a:extLst>
            </p:cNvPr>
            <p:cNvCxnSpPr>
              <a:endCxn id="2" idx="0"/>
            </p:cNvCxnSpPr>
            <p:nvPr/>
          </p:nvCxnSpPr>
          <p:spPr>
            <a:xfrm>
              <a:off x="8013032" y="1564105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72379-648A-6851-12AB-9DB95F2F80E6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>
              <a:off x="8792560" y="1564105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524E906-5CE0-AE8A-0FF6-D2935AF589FA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8792561" y="1564105"/>
              <a:ext cx="640197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9DF746-F3B0-D4A8-B130-ABF47C4F6139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013032" y="2521194"/>
              <a:ext cx="779529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BD5A4BC-2883-4E48-75B9-8AE707DBD7F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8792560" y="2521194"/>
              <a:ext cx="1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3588C5-F21F-CFB3-20C6-2F956446F6DD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8792561" y="2521194"/>
              <a:ext cx="779528" cy="39999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9AC482-F5CD-1C51-6E18-1CD6E4D47C97}"/>
                </a:ext>
              </a:extLst>
            </p:cNvPr>
            <p:cNvSpPr txBox="1"/>
            <p:nvPr/>
          </p:nvSpPr>
          <p:spPr>
            <a:xfrm>
              <a:off x="9517751" y="1495116"/>
              <a:ext cx="8638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entry</a:t>
              </a:r>
              <a:endParaRPr lang="en-US" sz="2000" b="1" i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1BE6B6B-412B-A70E-A4A9-C285E1C3CFE3}"/>
                </a:ext>
              </a:extLst>
            </p:cNvPr>
            <p:cNvSpPr txBox="1"/>
            <p:nvPr/>
          </p:nvSpPr>
          <p:spPr>
            <a:xfrm>
              <a:off x="9517751" y="2609804"/>
              <a:ext cx="7498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 err="1"/>
                <a:t>RD</a:t>
              </a:r>
              <a:r>
                <a:rPr lang="en-US" sz="2000" b="1" i="1" baseline="-25000" dirty="0" err="1"/>
                <a:t>exit</a:t>
              </a:r>
              <a:endParaRPr lang="en-US" sz="2000" b="1" i="1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F0AE31D-5B78-C6CA-2C29-3A4267BFA395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7CBCD5B-A1C5-510E-CD91-7F916D0BD990}"/>
              </a:ext>
            </a:extLst>
          </p:cNvPr>
          <p:cNvSpPr/>
          <p:nvPr/>
        </p:nvSpPr>
        <p:spPr>
          <a:xfrm>
            <a:off x="841226" y="3305827"/>
            <a:ext cx="494165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S is th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400" b="1" i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stmt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all free variables in S are unassigned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ED570BB-A48C-FA5E-AE83-98EE8CF08E1D}"/>
              </a:ext>
            </a:extLst>
          </p:cNvPr>
          <p:cNvSpPr/>
          <p:nvPr/>
        </p:nvSpPr>
        <p:spPr>
          <a:xfrm>
            <a:off x="727955" y="4232936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perform the union on all reaching definitions that flow into this elementary block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231490F-3A9C-32FA-D04C-4A4FE406ADC7}"/>
              </a:ext>
            </a:extLst>
          </p:cNvPr>
          <p:cNvSpPr/>
          <p:nvPr/>
        </p:nvSpPr>
        <p:spPr>
          <a:xfrm>
            <a:off x="861673" y="4432032"/>
            <a:ext cx="49416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Remove what this block killed from whatever reached this block and then union with what this block generated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12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2" grpId="1"/>
      <p:bldP spid="33" grpId="0"/>
      <p:bldP spid="33" grpId="1"/>
      <p:bldP spid="34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12975-1653-4A74-3B1D-0CA9CEBE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393004-55AA-54D3-2319-E92849E2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definitions: final formalization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CEA65D0-00BE-F439-4C16-AB1287C1FE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endParaRPr lang="en-US" dirty="0"/>
          </a:p>
        </p:txBody>
      </p:sp>
      <p:sp>
        <p:nvSpPr>
          <p:cNvPr id="3" name="Content Placeholder 18">
            <a:extLst>
              <a:ext uri="{FF2B5EF4-FFF2-40B4-BE49-F238E27FC236}">
                <a16:creationId xmlns:a16="http://schemas.microsoft.com/office/drawing/2014/main" id="{24CB6D82-2BED-BC97-72DE-6D5A62C60244}"/>
              </a:ext>
            </a:extLst>
          </p:cNvPr>
          <p:cNvSpPr txBox="1">
            <a:spLocks/>
          </p:cNvSpPr>
          <p:nvPr/>
        </p:nvSpPr>
        <p:spPr bwMode="auto">
          <a:xfrm>
            <a:off x="60154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168275" indent="-168275" algn="l" defTabSz="912813" rtl="0" eaLnBrk="1" fontAlgn="base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68325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74612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91440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RD</a:t>
            </a:r>
            <a:r>
              <a:rPr lang="en-US" baseline="-25000"/>
              <a:t>entry</a:t>
            </a:r>
            <a:r>
              <a:rPr lang="en-US"/>
              <a:t>(2) = RD</a:t>
            </a:r>
            <a:r>
              <a:rPr lang="en-US" baseline="-25000"/>
              <a:t>exit</a:t>
            </a:r>
            <a:r>
              <a:rPr lang="en-US"/>
              <a:t>(1)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(3) = RD</a:t>
            </a:r>
            <a:r>
              <a:rPr lang="en-US" baseline="-25000"/>
              <a:t>exit </a:t>
            </a:r>
            <a:r>
              <a:rPr lang="en-US"/>
              <a:t>(2) U</a:t>
            </a:r>
            <a:r>
              <a:rPr lang="pt-BR"/>
              <a:t> </a:t>
            </a:r>
            <a:r>
              <a:rPr lang="en-US"/>
              <a:t>RD</a:t>
            </a:r>
            <a:r>
              <a:rPr lang="en-US" baseline="-25000"/>
              <a:t>exit </a:t>
            </a:r>
            <a:r>
              <a:rPr lang="en-US"/>
              <a:t>(5)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(4) = RD</a:t>
            </a:r>
            <a:r>
              <a:rPr lang="en-US" baseline="-25000"/>
              <a:t>exit </a:t>
            </a:r>
            <a:r>
              <a:rPr lang="en-US"/>
              <a:t>(3) 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(5) = RD</a:t>
            </a:r>
            <a:r>
              <a:rPr lang="en-US" baseline="-25000"/>
              <a:t>exit </a:t>
            </a:r>
            <a:r>
              <a:rPr lang="en-US"/>
              <a:t>(4)</a:t>
            </a:r>
          </a:p>
          <a:p>
            <a:r>
              <a:rPr lang="en-US"/>
              <a:t>RD</a:t>
            </a:r>
            <a:r>
              <a:rPr lang="en-US" baseline="-25000"/>
              <a:t>entry </a:t>
            </a:r>
            <a:r>
              <a:rPr lang="en-US"/>
              <a:t>(6) = RD</a:t>
            </a:r>
            <a:r>
              <a:rPr lang="en-US" baseline="-25000"/>
              <a:t>exit </a:t>
            </a:r>
            <a:r>
              <a:rPr lang="en-US"/>
              <a:t>(3)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80CD4-CDD4-AEFD-D303-33AF5C88F90E}"/>
              </a:ext>
            </a:extLst>
          </p:cNvPr>
          <p:cNvSpPr/>
          <p:nvPr/>
        </p:nvSpPr>
        <p:spPr>
          <a:xfrm>
            <a:off x="6096000" y="4841348"/>
            <a:ext cx="4774496" cy="469205"/>
          </a:xfrm>
          <a:prstGeom prst="rect">
            <a:avLst/>
          </a:prstGeom>
          <a:noFill/>
        </p:spPr>
        <p:txBody>
          <a:bodyPr wrap="square" lIns="91440" tIns="45720" rIns="91440" bIns="45720">
            <a:no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Same equations as earlier!</a:t>
            </a:r>
          </a:p>
        </p:txBody>
      </p:sp>
    </p:spTree>
    <p:extLst>
      <p:ext uri="{BB962C8B-B14F-4D97-AF65-F5344CB8AC3E}">
        <p14:creationId xmlns:p14="http://schemas.microsoft.com/office/powerpoint/2010/main" val="168192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BAD58-F7CA-A0AF-FF0D-41E8C11F9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construction of def-use (du) chains</a:t>
            </a:r>
          </a:p>
          <a:p>
            <a:pPr lvl="1"/>
            <a:r>
              <a:rPr lang="en-US" dirty="0"/>
              <a:t>Case-study from previous lectures</a:t>
            </a:r>
          </a:p>
          <a:p>
            <a:r>
              <a:rPr lang="en-US" dirty="0"/>
              <a:t>LLVM compiler constructs the def-use chains</a:t>
            </a:r>
          </a:p>
          <a:p>
            <a:r>
              <a:rPr lang="en-US" dirty="0"/>
              <a:t>Compiler developer can just use the def-use chains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5A800B-5BB2-14F5-FEF3-364B56E38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Reaching definitions uses</a:t>
            </a:r>
          </a:p>
        </p:txBody>
      </p:sp>
    </p:spTree>
    <p:extLst>
      <p:ext uri="{BB962C8B-B14F-4D97-AF65-F5344CB8AC3E}">
        <p14:creationId xmlns:p14="http://schemas.microsoft.com/office/powerpoint/2010/main" val="7864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10606-4C6F-4B88-7015-698DA8873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4D1CC2-8B4C-3AC3-83C5-1FDF9ECE3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194B-D1CF-A89A-BC9B-DEF45D184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15728168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FC2F54D-75A5-0400-95FA-FBDD602EA1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live at the exit from a label if there exists a path from the label to a use of the variable that does not redefine the variable </a:t>
            </a:r>
          </a:p>
          <a:p>
            <a:r>
              <a:rPr lang="en-US" dirty="0"/>
              <a:t>LVA computes, for each program point, which variables may be live at the exit from the point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ACAC19-8324-DE3C-4141-CDEA744C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</a:t>
            </a:r>
          </a:p>
        </p:txBody>
      </p:sp>
    </p:spTree>
    <p:extLst>
      <p:ext uri="{BB962C8B-B14F-4D97-AF65-F5344CB8AC3E}">
        <p14:creationId xmlns:p14="http://schemas.microsoft.com/office/powerpoint/2010/main" val="260833653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2C1951-A74C-4658-CBD9-88D846AD1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Kill and gen functions</a:t>
            </a:r>
          </a:p>
          <a:p>
            <a:pPr lvl="1"/>
            <a:r>
              <a:rPr lang="en-US" dirty="0"/>
              <a:t>Kill function kills a variable by overwriting it (e.g. x = a)</a:t>
            </a:r>
          </a:p>
          <a:p>
            <a:pPr lvl="1"/>
            <a:r>
              <a:rPr lang="en-US" dirty="0"/>
              <a:t>Gen function “generates” a variable </a:t>
            </a:r>
            <a:r>
              <a:rPr lang="en-US" b="1" i="1" dirty="0"/>
              <a:t>by using it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8EF288-4048-CF04-A2D0-6E9B4911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LVA formalization</a:t>
            </a:r>
          </a:p>
        </p:txBody>
      </p:sp>
    </p:spTree>
    <p:extLst>
      <p:ext uri="{BB962C8B-B14F-4D97-AF65-F5344CB8AC3E}">
        <p14:creationId xmlns:p14="http://schemas.microsoft.com/office/powerpoint/2010/main" val="81375608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11BD7-8DC6-F3B4-1523-7E967272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74769C-44AF-39C4-E3F9-FEFB2F7B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347553-29F4-1A26-72E4-63CD25BCD10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401375-F05D-FBA7-3BAE-149D51A0A945}"/>
              </a:ext>
            </a:extLst>
          </p:cNvPr>
          <p:cNvSpPr/>
          <p:nvPr/>
        </p:nvSpPr>
        <p:spPr>
          <a:xfrm>
            <a:off x="6418382" y="1324860"/>
            <a:ext cx="416838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Kills x (because we overwrite x)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37BA25-5F47-A6D7-0F33-85512EAE87D2}"/>
              </a:ext>
            </a:extLst>
          </p:cNvPr>
          <p:cNvSpPr/>
          <p:nvPr/>
        </p:nvSpPr>
        <p:spPr>
          <a:xfrm>
            <a:off x="6884940" y="3198167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C82CE-8295-FB21-E065-CD9D51319ACA}"/>
              </a:ext>
            </a:extLst>
          </p:cNvPr>
          <p:cNvSpPr/>
          <p:nvPr/>
        </p:nvSpPr>
        <p:spPr>
          <a:xfrm>
            <a:off x="6884939" y="4288415"/>
            <a:ext cx="463511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Generates variables appearing in b</a:t>
            </a:r>
          </a:p>
        </p:txBody>
      </p:sp>
    </p:spTree>
    <p:extLst>
      <p:ext uri="{BB962C8B-B14F-4D97-AF65-F5344CB8AC3E}">
        <p14:creationId xmlns:p14="http://schemas.microsoft.com/office/powerpoint/2010/main" val="360339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D9572-5874-637C-58E6-11B0F22C5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1E120-07CD-8D6B-6FCE-98C241E33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ℓ)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046CFD-7438-434A-D495-5226FEC28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22AC1-FE42-1B5B-2AD0-425DBF5121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4E8A0A-2622-5158-4C9F-2BB9811AC6A0}"/>
              </a:ext>
            </a:extLst>
          </p:cNvPr>
          <p:cNvSpPr/>
          <p:nvPr/>
        </p:nvSpPr>
        <p:spPr>
          <a:xfrm>
            <a:off x="1187852" y="5123571"/>
            <a:ext cx="427751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 means “use” in this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0B3E8A6-4817-AACF-265C-45D79B466AC2}"/>
              </a:ext>
            </a:extLst>
          </p:cNvPr>
          <p:cNvSpPr/>
          <p:nvPr/>
        </p:nvSpPr>
        <p:spPr>
          <a:xfrm>
            <a:off x="248356" y="696277"/>
            <a:ext cx="5767131" cy="52191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870407-8DA7-AB1F-9AEB-3DA9BE0244FB}"/>
              </a:ext>
            </a:extLst>
          </p:cNvPr>
          <p:cNvSpPr/>
          <p:nvPr/>
        </p:nvSpPr>
        <p:spPr>
          <a:xfrm>
            <a:off x="286829" y="1392554"/>
            <a:ext cx="5823903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Nothing is live if we’re exiting the final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67DC68-C5F1-D762-AFB8-1BC15AECDC9F}"/>
              </a:ext>
            </a:extLst>
          </p:cNvPr>
          <p:cNvSpPr/>
          <p:nvPr/>
        </p:nvSpPr>
        <p:spPr>
          <a:xfrm>
            <a:off x="594499" y="1805004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Otherwise, union of variables that are live at the entries of successor blocks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451A2-4818-4897-76AE-523084198291}"/>
              </a:ext>
            </a:extLst>
          </p:cNvPr>
          <p:cNvSpPr/>
          <p:nvPr/>
        </p:nvSpPr>
        <p:spPr>
          <a:xfrm>
            <a:off x="594499" y="2825004"/>
            <a:ext cx="5208561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Subtract what is </a:t>
            </a:r>
            <a:r>
              <a:rPr lang="en-US" sz="24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killed at ℓ from what is live at the block’s exit and union with what is generated (used) in the block</a:t>
            </a:r>
            <a:endParaRPr lang="en-US" sz="24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325C39-96BB-6E74-167F-705AD4F8C2DD}"/>
              </a:ext>
            </a:extLst>
          </p:cNvPr>
          <p:cNvSpPr/>
          <p:nvPr/>
        </p:nvSpPr>
        <p:spPr>
          <a:xfrm>
            <a:off x="675012" y="4277185"/>
            <a:ext cx="5208561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Live variable analysis is a backward analysis</a:t>
            </a:r>
          </a:p>
        </p:txBody>
      </p:sp>
    </p:spTree>
    <p:extLst>
      <p:ext uri="{BB962C8B-B14F-4D97-AF65-F5344CB8AC3E}">
        <p14:creationId xmlns:p14="http://schemas.microsoft.com/office/powerpoint/2010/main" val="28156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54534-22B7-7597-3AD6-131C67691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AE3452-F735-B397-819F-E322B4DA5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18D322-E33B-BBAA-1777-BB26C265D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93238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512E4-3C82-0F59-700D-004C93B9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467658-37AF-8E77-5E4A-67A8533E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2800" b="1" i="1" dirty="0">
                <a:latin typeface="Helvetica" panose="020B0604020202020204" pitchFamily="34" charset="0"/>
                <a:cs typeface="Helvetica" panose="020B0604020202020204" pitchFamily="34" charset="0"/>
              </a:rPr>
              <a:t>Data flow equations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{</a:t>
            </a:r>
            <a:r>
              <a:rPr lang="pt-BR" dirty="0"/>
              <a:t>}                  .... if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ℓ = final(S)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= U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(ℓ’) | (ℓ’, l) </a:t>
            </a:r>
            <a:r>
              <a:rPr lang="pt-BR" dirty="0"/>
              <a:t>∈ flow</a:t>
            </a:r>
            <a:r>
              <a:rPr lang="pt-BR" baseline="30000" dirty="0"/>
              <a:t>R</a:t>
            </a:r>
            <a:r>
              <a:rPr lang="pt-BR" dirty="0"/>
              <a:t>(S))                  </a:t>
            </a:r>
            <a:br>
              <a:rPr lang="pt-BR" dirty="0"/>
            </a:br>
            <a:r>
              <a:rPr lang="pt-BR" dirty="0"/>
              <a:t>                                    .... Otherwise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entry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= (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exit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(ℓ) \ kill 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)) U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  <a:b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                where B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 </a:t>
            </a:r>
            <a:r>
              <a:rPr lang="pt-BR" dirty="0"/>
              <a:t>∈ blocks(S)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br>
              <a:rPr lang="en-US" sz="28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en-US" sz="2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DF5923-746D-4529-A4F5-A6F7A9AE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2D8C08-CFD4-28F0-EB29-89697FDFE21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Kill and gen functions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{x}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kill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([x = a]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FV(a)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([skip]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{}</a:t>
            </a:r>
          </a:p>
          <a:p>
            <a:pPr lvl="1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</a:t>
            </a:r>
            <a:r>
              <a:rPr lang="en-US" baseline="-25000" dirty="0" err="1">
                <a:latin typeface="Helvetica" panose="020B0604020202020204" pitchFamily="34" charset="0"/>
                <a:cs typeface="Helvetica" panose="020B0604020202020204" pitchFamily="34" charset="0"/>
              </a:rPr>
              <a:t>LV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([b]</a:t>
            </a:r>
            <a:r>
              <a:rPr lang="en-US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ℓ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= FV(b)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505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DD63B-9A0C-0445-DA5E-B1D879AD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461AA-E0F9-A708-B89A-E3F7D8DC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F553CD-D81D-C4F8-CB1D-9937B69A425F}"/>
              </a:ext>
            </a:extLst>
          </p:cNvPr>
          <p:cNvSpPr txBox="1"/>
          <p:nvPr/>
        </p:nvSpPr>
        <p:spPr>
          <a:xfrm>
            <a:off x="356082" y="911938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94EF53-F73E-8004-7519-556F26530E54}"/>
              </a:ext>
            </a:extLst>
          </p:cNvPr>
          <p:cNvGrpSpPr/>
          <p:nvPr/>
        </p:nvGrpSpPr>
        <p:grpSpPr>
          <a:xfrm>
            <a:off x="4120445" y="1712374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24630C-3CC9-8C8D-B76D-781A252DCCAC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877F728-72A9-269C-EFD3-B1C6D4494B0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4721767-C368-6BDA-1D85-4B9EF2972E8C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9A75F5-8012-803B-2401-AA37A0D6D22F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D2A918-FC78-FBF9-D1BE-FB44ADE4CE29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464642-BD8B-624E-28E7-EC0727CC5D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0D13E3E-ECEA-F004-9C83-F9D2B2BD6259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640B75E-B2A7-668C-B041-825A7C5DFFB1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ECA575-0105-5664-3421-B00576D4D9A7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3FEB7AC-841B-7788-FB9F-0E2BA46DED1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669F23-7401-D0D9-2B2D-C1AA13A5B1CF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8197607-F440-DD09-F2AD-3BAD3F62C10E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468732B-E76B-C08E-EBD9-6BE1E5C55AB7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A45E0-FDB1-B004-5F0C-740AF72A187B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3022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9D9A2-DBF0-E4CF-D229-46E6090A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C090FB-0B4A-D3FF-81D7-C1723E2D3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3A1A250-34BE-9F8E-ADC2-8FBDBBB8B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886ED83-5EE2-3222-1514-E3F8115438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7A31927-BAFC-1954-0FD5-E3FDA281F0B6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6961720-51D5-B033-64B7-9FB731E4C85B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4F333F-7888-956C-506A-6AE155E7B589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DCE3FD-8451-843B-5A90-969CA7A18DA0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7BD694F-175E-3EF4-4AF4-A076266D9C40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1448AD0-142C-6006-075C-A70ABADD9867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0661B3B-BB45-1F35-09E2-17B82C9A8517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3CDF80A-0041-8CE6-A9AE-8022267DD7DC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602958D-C0CB-538E-C52C-ED2F3B7B97E8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B7D9DED-E5FE-6E11-709B-2887663E665F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01D6D7-7536-7E9C-564E-74B1CF04CB99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4949CA6-ABED-9909-4980-46E0EE08BDB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25BCF-6F36-7207-C835-D425008B2441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58B3CA6-CEDE-84A6-3096-03E16587512C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2CA166FD-1C91-0F90-DDFC-6C09DEC807D1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12" name="Content Placeholder 1">
            <a:extLst>
              <a:ext uri="{FF2B5EF4-FFF2-40B4-BE49-F238E27FC236}">
                <a16:creationId xmlns:a16="http://schemas.microsoft.com/office/drawing/2014/main" id="{EED9DC81-EFDE-A694-49F8-BDF62802EA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3539845"/>
              </p:ext>
            </p:extLst>
          </p:nvPr>
        </p:nvGraphicFramePr>
        <p:xfrm>
          <a:off x="382588" y="784225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kill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gen</a:t>
                      </a:r>
                      <a:r>
                        <a:rPr lang="en-US" baseline="-25000" dirty="0" err="1"/>
                        <a:t>LV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{x}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4AC967F3-1D9E-8468-5357-BB5C42E5DB2B}"/>
              </a:ext>
            </a:extLst>
          </p:cNvPr>
          <p:cNvSpPr/>
          <p:nvPr/>
        </p:nvSpPr>
        <p:spPr>
          <a:xfrm>
            <a:off x="2294022" y="1559141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467695-0B53-C572-A7BA-BFA675A991B6}"/>
              </a:ext>
            </a:extLst>
          </p:cNvPr>
          <p:cNvSpPr/>
          <p:nvPr/>
        </p:nvSpPr>
        <p:spPr>
          <a:xfrm>
            <a:off x="4154529" y="154708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C9D9D6-641B-7B58-3039-6E8A57865A32}"/>
              </a:ext>
            </a:extLst>
          </p:cNvPr>
          <p:cNvSpPr/>
          <p:nvPr/>
        </p:nvSpPr>
        <p:spPr>
          <a:xfrm>
            <a:off x="2294022" y="1912066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57282B-DEA1-C71A-BD22-2D8854593A0E}"/>
              </a:ext>
            </a:extLst>
          </p:cNvPr>
          <p:cNvSpPr/>
          <p:nvPr/>
        </p:nvSpPr>
        <p:spPr>
          <a:xfrm>
            <a:off x="4154529" y="193872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A3FF85-4CF9-BAF6-F088-8CF9F28031DF}"/>
              </a:ext>
            </a:extLst>
          </p:cNvPr>
          <p:cNvSpPr/>
          <p:nvPr/>
        </p:nvSpPr>
        <p:spPr>
          <a:xfrm>
            <a:off x="2294022" y="2296987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53BB7B-ABB8-DEDA-69D0-D906C1ABD5F2}"/>
              </a:ext>
            </a:extLst>
          </p:cNvPr>
          <p:cNvSpPr/>
          <p:nvPr/>
        </p:nvSpPr>
        <p:spPr>
          <a:xfrm>
            <a:off x="4154529" y="228876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B95218-E465-B86C-4A2A-C0668E6B1C34}"/>
              </a:ext>
            </a:extLst>
          </p:cNvPr>
          <p:cNvSpPr/>
          <p:nvPr/>
        </p:nvSpPr>
        <p:spPr>
          <a:xfrm>
            <a:off x="2294022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EBB97-91CD-8CE0-6ED4-5C3690E9A606}"/>
              </a:ext>
            </a:extLst>
          </p:cNvPr>
          <p:cNvSpPr/>
          <p:nvPr/>
        </p:nvSpPr>
        <p:spPr>
          <a:xfrm>
            <a:off x="4154529" y="266214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B6FD69-E3C5-29C9-F418-A666E64A2EE3}"/>
              </a:ext>
            </a:extLst>
          </p:cNvPr>
          <p:cNvSpPr/>
          <p:nvPr/>
        </p:nvSpPr>
        <p:spPr>
          <a:xfrm>
            <a:off x="2294022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C6C2FB-9770-0D01-46FC-79CC6C9A1EAB}"/>
              </a:ext>
            </a:extLst>
          </p:cNvPr>
          <p:cNvSpPr/>
          <p:nvPr/>
        </p:nvSpPr>
        <p:spPr>
          <a:xfrm>
            <a:off x="4154529" y="3034463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5B0EB3-06B3-4132-5F09-7FEDD5E0D9E0}"/>
              </a:ext>
            </a:extLst>
          </p:cNvPr>
          <p:cNvSpPr/>
          <p:nvPr/>
        </p:nvSpPr>
        <p:spPr>
          <a:xfrm>
            <a:off x="2285927" y="3392704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E2BAF1-D381-36F8-FBDD-47BDC02167BD}"/>
              </a:ext>
            </a:extLst>
          </p:cNvPr>
          <p:cNvSpPr/>
          <p:nvPr/>
        </p:nvSpPr>
        <p:spPr>
          <a:xfrm>
            <a:off x="4150482" y="3388770"/>
            <a:ext cx="834190" cy="32886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01119-0574-835D-B72C-BE4E8C50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9EA4CB6-F19D-FB6E-9DA9-47C75065E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B78968-FEAC-A556-2391-8F8AD9C4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9226873-1920-F847-42C3-B3C1BCAD8F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\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\ {x}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{x, 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\ {z}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 {y}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(7) = {z}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04AE8-3396-82C3-A3AD-3DE0045252B9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6735F9E-AE17-6CF8-C5BB-8D3AEDE423EF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0D1FAE-E2DC-0143-E0D8-A0C48326BB81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3BCBBA-E70B-B06B-B06F-89E466A9CD34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153D182-82C1-ECB7-2DB5-FB62329F0978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6B33A9F-B24A-E0D5-55A3-BE69D08C8B33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1EEE05E-D735-E55E-3EA9-8A1B334068F5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F59B604-BF1B-F537-CEB2-FFD2AEBEBA25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A4B875-EE8A-7DF3-DDCC-7E3F3FA4E59D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BF7659-0EDE-A200-65BE-B79A13652976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EA4E8A1-A525-89FC-4DFF-8AC5F62D7CA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E684454-9FF8-9D21-7A4E-6DAF8B47FCC1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F6DE2AA-0725-3CDA-EA47-FDED1121C2C0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7A07480-1CA0-2BC8-F811-BD53CB49CE49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2D0419F-A31B-4824-9665-D18DD53EC8E6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26DB8A8-2E43-C5F5-6AA6-2A5E8341B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C7128FA-BB7E-EAD9-105C-0FE41FBCF0ED}"/>
              </a:ext>
            </a:extLst>
          </p:cNvPr>
          <p:cNvSpPr/>
          <p:nvPr/>
        </p:nvSpPr>
        <p:spPr>
          <a:xfrm>
            <a:off x="2247009" y="890814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7742C-C07B-74E5-1398-AB62333A028B}"/>
              </a:ext>
            </a:extLst>
          </p:cNvPr>
          <p:cNvSpPr/>
          <p:nvPr/>
        </p:nvSpPr>
        <p:spPr>
          <a:xfrm>
            <a:off x="2247008" y="1413242"/>
            <a:ext cx="193195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4E1656-9CA7-6F9D-2755-F4E55A7FB5D8}"/>
              </a:ext>
            </a:extLst>
          </p:cNvPr>
          <p:cNvSpPr/>
          <p:nvPr/>
        </p:nvSpPr>
        <p:spPr>
          <a:xfrm>
            <a:off x="2232800" y="1919737"/>
            <a:ext cx="2267011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1626E-4AB6-F80D-1F04-5722D42BDA01}"/>
              </a:ext>
            </a:extLst>
          </p:cNvPr>
          <p:cNvSpPr/>
          <p:nvPr/>
        </p:nvSpPr>
        <p:spPr>
          <a:xfrm>
            <a:off x="2232799" y="2425082"/>
            <a:ext cx="2555769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38C36A-1419-5E62-E527-5AC8DF41E9F6}"/>
              </a:ext>
            </a:extLst>
          </p:cNvPr>
          <p:cNvSpPr/>
          <p:nvPr/>
        </p:nvSpPr>
        <p:spPr>
          <a:xfrm>
            <a:off x="2232798" y="293042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91D858-CC7F-0033-A563-36957D28EAF2}"/>
              </a:ext>
            </a:extLst>
          </p:cNvPr>
          <p:cNvSpPr/>
          <p:nvPr/>
        </p:nvSpPr>
        <p:spPr>
          <a:xfrm>
            <a:off x="2166461" y="3435772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E8CB8A-1ED1-CDF7-F100-DA2F1B9BBEF8}"/>
              </a:ext>
            </a:extLst>
          </p:cNvPr>
          <p:cNvSpPr/>
          <p:nvPr/>
        </p:nvSpPr>
        <p:spPr>
          <a:xfrm>
            <a:off x="2254615" y="3986367"/>
            <a:ext cx="2836507" cy="4166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7554E1E-DE2F-41E6-CD5B-4132CCC97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97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  <p:bldP spid="15" grpId="0" animBg="1"/>
      <p:bldP spid="17" grpId="0" animBg="1"/>
      <p:bldP spid="18" grpId="0" animBg="1"/>
      <p:bldP spid="2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91D92-F753-B43D-767E-06DADF940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1DCB2BF-05E6-D551-1874-262A3A7EB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0B883EF-5B71-A88D-2CCA-7AC8976A9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ACC686-3605-4FB7-BF09-DFE499EB8E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(2)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dirty="0"/>
              <a:t>(3)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dirty="0"/>
              <a:t>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LV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(7)</a:t>
            </a:r>
            <a:br>
              <a:rPr lang="en-US" dirty="0"/>
            </a:br>
            <a:r>
              <a:rPr lang="en-US" dirty="0" err="1"/>
              <a:t>LV</a:t>
            </a:r>
            <a:r>
              <a:rPr lang="en-US" baseline="-25000" dirty="0" err="1"/>
              <a:t>exit</a:t>
            </a:r>
            <a:r>
              <a:rPr lang="en-US" dirty="0"/>
              <a:t>(7) = {}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0D9D4B8-74C8-DF69-545B-A23023ED1A2F}"/>
              </a:ext>
            </a:extLst>
          </p:cNvPr>
          <p:cNvGrpSpPr/>
          <p:nvPr/>
        </p:nvGrpSpPr>
        <p:grpSpPr>
          <a:xfrm>
            <a:off x="6655098" y="1055245"/>
            <a:ext cx="5026227" cy="4505970"/>
            <a:chOff x="4120445" y="1712374"/>
            <a:chExt cx="5026227" cy="450597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E88B8E0-F6B1-BE17-3485-D8CBCD5182E3}"/>
                </a:ext>
              </a:extLst>
            </p:cNvPr>
            <p:cNvSpPr/>
            <p:nvPr/>
          </p:nvSpPr>
          <p:spPr>
            <a:xfrm>
              <a:off x="5534824" y="17123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[x=2]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1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0384573-1553-3024-471E-E360EA699C35}"/>
                </a:ext>
              </a:extLst>
            </p:cNvPr>
            <p:cNvSpPr/>
            <p:nvPr/>
          </p:nvSpPr>
          <p:spPr>
            <a:xfrm>
              <a:off x="5534823" y="2507974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[y=4]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2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F9996AE-1E51-C6F1-817D-5222F91C3603}"/>
                </a:ext>
              </a:extLst>
            </p:cNvPr>
            <p:cNvSpPr/>
            <p:nvPr/>
          </p:nvSpPr>
          <p:spPr>
            <a:xfrm>
              <a:off x="5534823" y="3240687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1]</a:t>
              </a:r>
              <a:r>
                <a:rPr kumimoji="0" lang="en-US" sz="3200" b="1" i="0" u="none" strike="noStrike" kern="1200" cap="none" spc="0" normalizeH="0" baseline="3000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3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C787C7-0096-6335-F376-8B28EDA5F10C}"/>
                </a:ext>
              </a:extLst>
            </p:cNvPr>
            <p:cNvCxnSpPr>
              <a:cxnSpLocks/>
              <a:stCxn id="3" idx="2"/>
              <a:endCxn id="4" idx="0"/>
            </p:cNvCxnSpPr>
            <p:nvPr/>
          </p:nvCxnSpPr>
          <p:spPr>
            <a:xfrm flipH="1">
              <a:off x="6522601" y="2269470"/>
              <a:ext cx="1" cy="238504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CEF0F51-4AE2-AB13-2916-56B9EA12FA5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6522601" y="3065070"/>
              <a:ext cx="0" cy="175617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28277A-11FD-ABC5-5086-D812941D5CFB}"/>
                </a:ext>
              </a:extLst>
            </p:cNvPr>
            <p:cNvSpPr/>
            <p:nvPr/>
          </p:nvSpPr>
          <p:spPr>
            <a:xfrm>
              <a:off x="5534822" y="3945922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[y &gt; x]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4</a:t>
              </a:r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CF0EBC-C862-0EA9-A048-D0422803DBDE}"/>
                </a:ext>
              </a:extLst>
            </p:cNvPr>
            <p:cNvSpPr/>
            <p:nvPr/>
          </p:nvSpPr>
          <p:spPr>
            <a:xfrm>
              <a:off x="7171117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y*y]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6</a:t>
              </a:r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2335F95-E032-1F55-76B4-9F85B2811490}"/>
                </a:ext>
              </a:extLst>
            </p:cNvPr>
            <p:cNvSpPr/>
            <p:nvPr/>
          </p:nvSpPr>
          <p:spPr>
            <a:xfrm>
              <a:off x="4120445" y="4781566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[z = y]</a:t>
              </a:r>
              <a:r>
                <a:rPr kumimoji="0" lang="en-US" sz="32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5</a:t>
              </a:r>
              <a:endParaRPr lang="en-US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3FCCDD-216A-6E32-EC57-232863DC6DC0}"/>
                </a:ext>
              </a:extLst>
            </p:cNvPr>
            <p:cNvCxnSpPr>
              <a:cxnSpLocks/>
              <a:stCxn id="7" idx="2"/>
              <a:endCxn id="20" idx="0"/>
            </p:cNvCxnSpPr>
            <p:nvPr/>
          </p:nvCxnSpPr>
          <p:spPr>
            <a:xfrm flipH="1">
              <a:off x="6522600" y="3797783"/>
              <a:ext cx="1" cy="14813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F60960F-4D84-C2E6-6539-317F9C52385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5108223" y="4503018"/>
              <a:ext cx="1414377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26A306-2171-640D-C05F-46E72B34BB32}"/>
                </a:ext>
              </a:extLst>
            </p:cNvPr>
            <p:cNvCxnSpPr>
              <a:cxnSpLocks/>
              <a:stCxn id="20" idx="2"/>
              <a:endCxn id="21" idx="0"/>
            </p:cNvCxnSpPr>
            <p:nvPr/>
          </p:nvCxnSpPr>
          <p:spPr>
            <a:xfrm>
              <a:off x="6522600" y="4503018"/>
              <a:ext cx="1636295" cy="278548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6281AF-12F6-03C3-A2AA-E5C7C81139AB}"/>
                </a:ext>
              </a:extLst>
            </p:cNvPr>
            <p:cNvCxnSpPr>
              <a:cxnSpLocks/>
              <a:stCxn id="22" idx="2"/>
              <a:endCxn id="45" idx="0"/>
            </p:cNvCxnSpPr>
            <p:nvPr/>
          </p:nvCxnSpPr>
          <p:spPr>
            <a:xfrm>
              <a:off x="5108223" y="5338662"/>
              <a:ext cx="1475874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CAD8C58-F02F-874D-BC65-F750D137174D}"/>
                </a:ext>
              </a:extLst>
            </p:cNvPr>
            <p:cNvSpPr/>
            <p:nvPr/>
          </p:nvSpPr>
          <p:spPr>
            <a:xfrm>
              <a:off x="5596319" y="5661248"/>
              <a:ext cx="1975555" cy="55709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22850"/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+mn-cs"/>
                </a:rPr>
                <a:t>[x = z]</a:t>
              </a:r>
              <a:r>
                <a:rPr lang="en-US" sz="3200" b="1" baseline="30000" dirty="0">
                  <a:solidFill>
                    <a:srgbClr val="C00000"/>
                  </a:solidFill>
                  <a:latin typeface="Calibri" panose="020F0502020204030204" pitchFamily="34" charset="0"/>
                </a:rPr>
                <a:t>7</a:t>
              </a:r>
              <a:endParaRPr lang="en-US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81F58BB-88BB-4B02-6100-7049E648D590}"/>
                </a:ext>
              </a:extLst>
            </p:cNvPr>
            <p:cNvCxnSpPr>
              <a:cxnSpLocks/>
              <a:stCxn id="21" idx="2"/>
              <a:endCxn id="45" idx="0"/>
            </p:cNvCxnSpPr>
            <p:nvPr/>
          </p:nvCxnSpPr>
          <p:spPr>
            <a:xfrm flipH="1">
              <a:off x="6584097" y="5338662"/>
              <a:ext cx="1574798" cy="32258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8EED563-8BD6-D9E0-6FDF-F72E72918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968" y="1137583"/>
            <a:ext cx="2994417" cy="12703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74FB82E-A2DD-F0A2-F0C2-BEBE4FE4D14A}"/>
              </a:ext>
            </a:extLst>
          </p:cNvPr>
          <p:cNvSpPr/>
          <p:nvPr/>
        </p:nvSpPr>
        <p:spPr>
          <a:xfrm>
            <a:off x="2011140" y="91717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E97D21-0F4C-6F75-C387-171B76FF14C0}"/>
              </a:ext>
            </a:extLst>
          </p:cNvPr>
          <p:cNvSpPr/>
          <p:nvPr/>
        </p:nvSpPr>
        <p:spPr>
          <a:xfrm>
            <a:off x="2081354" y="141881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E72CA1-782E-8856-C48F-9D9C7426BCAD}"/>
              </a:ext>
            </a:extLst>
          </p:cNvPr>
          <p:cNvSpPr/>
          <p:nvPr/>
        </p:nvSpPr>
        <p:spPr>
          <a:xfrm>
            <a:off x="2081354" y="1920455"/>
            <a:ext cx="1931959" cy="46244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560956-38BE-FAE5-C500-D1FFAF7FE056}"/>
              </a:ext>
            </a:extLst>
          </p:cNvPr>
          <p:cNvSpPr/>
          <p:nvPr/>
        </p:nvSpPr>
        <p:spPr>
          <a:xfrm>
            <a:off x="2081354" y="2390507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81EFA-13CE-E668-E40C-F125327F6FA8}"/>
              </a:ext>
            </a:extLst>
          </p:cNvPr>
          <p:cNvSpPr/>
          <p:nvPr/>
        </p:nvSpPr>
        <p:spPr>
          <a:xfrm>
            <a:off x="2075582" y="289975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06BE61-1117-2017-AE84-393FC396F922}"/>
              </a:ext>
            </a:extLst>
          </p:cNvPr>
          <p:cNvSpPr/>
          <p:nvPr/>
        </p:nvSpPr>
        <p:spPr>
          <a:xfrm>
            <a:off x="2069810" y="3407695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27C785-7658-515C-4E21-8B9BFC64237F}"/>
              </a:ext>
            </a:extLst>
          </p:cNvPr>
          <p:cNvSpPr/>
          <p:nvPr/>
        </p:nvSpPr>
        <p:spPr>
          <a:xfrm>
            <a:off x="2064038" y="3936763"/>
            <a:ext cx="3364941" cy="5451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3109BFD-B455-B5BE-A861-0194352B1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95" y="4501045"/>
            <a:ext cx="2708616" cy="143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82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2" grpId="0" animBg="1"/>
      <p:bldP spid="19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1D7CA-720F-0430-49F4-58FDBD423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2BF196-08E8-BCB7-1200-BDB85B02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0FE65CF-9301-344D-5889-D468082B4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293CEF0-5A5D-CF58-53AB-78A11B376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A93515-C8C6-1A83-C3BA-59DCE313DA4C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90F0D833-0004-FF42-F70A-E14518098A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97482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47706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3F9AD-D344-0B77-4223-C43BCB79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1F53D-0CE3-BD42-173D-3BA4FF05E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EBD15E0-79C2-EE9E-80A6-5405F88DB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33AC79A-3D37-4F9E-2F92-0CFE567EA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7A8287-2099-56B8-D49B-FABD6D60A09D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BD0BA1C4-ED35-E56E-593C-6AABFA16D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423925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7964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155FC-D5EA-D752-27D7-81F1F69B0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B367C6-8522-5BC5-DBB1-18986266D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54B18-904D-93E2-34A8-07A65388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E19B69-E165-5510-A589-AAE4CEE3C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4DE355-904A-5681-A093-B53F9D2ED54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533D09D-7D3B-A675-EC4A-9C8D40C8E7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2388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34157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E94A-4ADD-CBB0-9324-3737B8CA6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55A400-33E4-CF4A-EB76-9DB88218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6AD8A26-968C-990E-6076-D1F4BC8A3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698EB0-CF1C-B612-4F92-3B60CF1E6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419FEB-0E28-FBB9-3B76-03E51B8AD1C9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A58468A-3653-EDCB-C7BF-940CB76709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0944469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2496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33688-273E-FDC5-246D-93FA9EB69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989828-2612-2C1F-A807-9F4CD74B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CC17A4-327A-4B80-9746-01B149C6F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636BFB5-FBBE-F88A-37DE-DE771134E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D3C0446-8309-6CEB-56D1-E4062202748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ABE00162-D7BA-CD46-77CA-279481AA60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959124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811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1B35-2167-744C-12DB-5B62BC94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A833AB-7FFC-374E-A7AF-F705C265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DB11C0-1D0B-7FD8-519C-569DCCD974C3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2FE4A5-6830-2D15-1C20-85EBC5D282BB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28A7299-CC97-9BB7-45B9-76B25313204E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6707F5-A05E-5614-1176-9C415E10F035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D56EE-2600-0A9F-7EFE-3FA031671693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C79007-B75E-E98C-9A51-ED3EEF459803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24DCA12-12E0-7B4C-AA34-985E73183DCC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55B4FD-7DCC-075D-7E53-0279C82CC505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47767A-A278-525E-CD7C-316BC2AE344B}"/>
              </a:ext>
            </a:extLst>
          </p:cNvPr>
          <p:cNvCxnSpPr>
            <a:cxnSpLocks/>
            <a:stCxn id="8" idx="6"/>
            <a:endCxn id="13" idx="2"/>
          </p:cNvCxnSpPr>
          <p:nvPr/>
        </p:nvCxnSpPr>
        <p:spPr>
          <a:xfrm>
            <a:off x="3454400" y="2387600"/>
            <a:ext cx="4222047" cy="188242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5D097CA-6396-16CD-1FEC-DA05F216D6FD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454400" y="2906889"/>
            <a:ext cx="4222047" cy="474133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65900AB-D110-97F1-1EDF-49BDB72EE59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5096037-F5AF-F497-09AE-408528703687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454400" y="2895814"/>
            <a:ext cx="4222047" cy="1574587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BC97E3-BB03-D625-E540-3352CBCBBB60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D4E8984-0905-6EBD-892C-AC7AEEE38DFD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971608E-3085-DCE1-347F-59E109609066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D9534EB-FE57-C93F-0DFC-98A501C17122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A42767-1092-1B18-B47A-F33CDAE8D456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2AC428C-7A39-B65E-CA98-500DFEFFDF5F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759C0FA-16DB-D427-903D-721C712C8B6C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E41AA4-8EF4-1636-BB42-32416567BE02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2EAE4A-0A23-D48A-73A7-532DE7F5A2AE}"/>
              </a:ext>
            </a:extLst>
          </p:cNvPr>
          <p:cNvSpPr/>
          <p:nvPr/>
        </p:nvSpPr>
        <p:spPr>
          <a:xfrm>
            <a:off x="2607243" y="5225270"/>
            <a:ext cx="149111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5FF78-F374-F2B0-1A8C-F26FB3DF43FB}"/>
              </a:ext>
            </a:extLst>
          </p:cNvPr>
          <p:cNvSpPr/>
          <p:nvPr/>
        </p:nvSpPr>
        <p:spPr>
          <a:xfrm>
            <a:off x="6806637" y="5230649"/>
            <a:ext cx="19992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Co-domain</a:t>
            </a:r>
          </a:p>
        </p:txBody>
      </p:sp>
    </p:spTree>
    <p:extLst>
      <p:ext uri="{BB962C8B-B14F-4D97-AF65-F5344CB8AC3E}">
        <p14:creationId xmlns:p14="http://schemas.microsoft.com/office/powerpoint/2010/main" val="3839844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2BE32-B296-CD1C-9157-37794F5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B0689F-6DBD-AF4D-B9DB-7BA4D9A6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8C18F2-3107-AC6A-B5B1-C368754C8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3503C5-9E19-4A57-02CC-57D941106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119499-2A57-E433-4FA4-6704D26A1B4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27D9DE9D-8035-C43D-8671-2E52F4E3D4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136207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317088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9A9E9-0D38-C2DA-B1AF-44BE005AA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627434-4996-2DD5-3D3D-1525B34D9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29F119-A8F0-768B-867D-2ABB21757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2C7AEE4-D328-BBBF-5FE2-A46A58FDE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40B094F-440D-3CB6-05EC-6418CBFF5BB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7C1B1AC-3C74-ED77-0736-C6A3C196B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609714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1670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6469B-19C8-4209-1B70-5511960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2BAF5E-B128-340A-26D3-C37A6065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2FDE39-948D-F695-A9AD-C9A518950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7F066FE-AE63-6D98-A4D4-A1F6FDE0F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305F83-8834-089F-1C18-DDBEA3E6AB74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1E2A58D8-E1B1-FA21-08EF-7A3BF3E90C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733295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71324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BCE15-F428-96A1-9F90-80890AEA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55C73E-6549-90FE-15A3-68F8F233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A40C8-6619-50C8-080F-AC1C4B209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6F83B0-28CD-07E0-BF46-C6DE2D15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9D1074E-6D86-033E-1CE3-76A5A7DA966B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6F640D2-753D-F63C-C21A-5D9545CFAF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3099801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53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68FBB-5126-D1FD-8F9C-33FEF69C0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402D6-C733-6035-E57C-13793BC1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C25FB4-3C78-6C43-2430-68F84AF53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0C3C93B-8670-FFED-DB01-F86FDBC9F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FC230C2-C8CE-80A9-32C0-F68B697F8C6E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4CDC5CB1-EB93-E15E-5AF7-AD10FEBAD14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8792316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8008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D5DD0-6619-E540-7F8A-9DB6EA802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CC2003-60FB-0CCE-090C-4D4BBE8B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F3A81E-E567-BCC3-FEC8-FAE946F0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DCC521-3151-3A7D-9460-6ED18F3D8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19D4B0E-E5F8-22B1-46C7-9E9F400E9416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79B433EF-21E7-0FE2-9AF7-330185DF1C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46451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5610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294FA-3E90-0088-D8A0-DCDF42873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020A42-CCF4-63BC-97DB-64856786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4D4479-4C8E-31FE-8338-0B9160C96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78C41D-4E85-FC8D-75BB-A866E936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2EF3EB-69C6-30B4-8704-EB8E423E7617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8CAE4C4F-BE02-7B7F-2661-F4FC12A7A4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7533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96805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B79EA-DCF0-DECB-A33D-684A4E864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7F27D4E-09B5-5B2B-050B-644C7C11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variable analysis example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16AD5D1-A841-2A87-C224-8226A0861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775" y="3918945"/>
            <a:ext cx="2566647" cy="18066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5E0057A-6560-45AB-DFEC-64EEF2E29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1775" y="1474342"/>
            <a:ext cx="2524767" cy="195465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6A6599-44F6-1FF4-6E7A-D0206A2B4FC0}"/>
              </a:ext>
            </a:extLst>
          </p:cNvPr>
          <p:cNvSpPr txBox="1"/>
          <p:nvPr/>
        </p:nvSpPr>
        <p:spPr>
          <a:xfrm>
            <a:off x="301345" y="741955"/>
            <a:ext cx="117503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[x=2]</a:t>
            </a:r>
            <a:r>
              <a:rPr lang="en-US" sz="3200" b="1" baseline="30000" dirty="0">
                <a:solidFill>
                  <a:srgbClr val="C00000"/>
                </a:solidFill>
              </a:rPr>
              <a:t>1</a:t>
            </a:r>
            <a:r>
              <a:rPr lang="en-US" sz="3200" b="1" dirty="0"/>
              <a:t>; [y=4]</a:t>
            </a:r>
            <a:r>
              <a:rPr lang="en-US" sz="3200" b="1" baseline="30000" dirty="0">
                <a:solidFill>
                  <a:srgbClr val="C00000"/>
                </a:solidFill>
              </a:rPr>
              <a:t>2</a:t>
            </a:r>
            <a:r>
              <a:rPr lang="en-US" sz="3200" b="1" dirty="0"/>
              <a:t>; [x = 1]</a:t>
            </a:r>
            <a:r>
              <a:rPr lang="en-US" sz="3200" b="1" baseline="30000" dirty="0">
                <a:solidFill>
                  <a:srgbClr val="C00000"/>
                </a:solidFill>
              </a:rPr>
              <a:t>3</a:t>
            </a:r>
            <a:r>
              <a:rPr lang="en-US" sz="3200" b="1" dirty="0"/>
              <a:t> if ([y &gt; x]</a:t>
            </a:r>
            <a:r>
              <a:rPr lang="en-US" sz="3200" b="1" baseline="30000" dirty="0">
                <a:solidFill>
                  <a:srgbClr val="C00000"/>
                </a:solidFill>
              </a:rPr>
              <a:t>4</a:t>
            </a:r>
            <a:r>
              <a:rPr lang="en-US" sz="3200" b="1" baseline="-25000" dirty="0"/>
              <a:t>  </a:t>
            </a:r>
            <a:r>
              <a:rPr lang="en-US" sz="3200" b="1" dirty="0"/>
              <a:t>then [z = y]</a:t>
            </a:r>
            <a:r>
              <a:rPr lang="en-US" sz="3200" b="1" baseline="30000" dirty="0">
                <a:solidFill>
                  <a:srgbClr val="C00000"/>
                </a:solidFill>
              </a:rPr>
              <a:t>5</a:t>
            </a:r>
            <a:r>
              <a:rPr lang="en-US" sz="3200" b="1" dirty="0"/>
              <a:t>) else [z = y*y]</a:t>
            </a:r>
            <a:r>
              <a:rPr lang="en-US" sz="3200" b="1" baseline="30000" dirty="0">
                <a:solidFill>
                  <a:srgbClr val="C00000"/>
                </a:solidFill>
              </a:rPr>
              <a:t> 6</a:t>
            </a:r>
            <a:r>
              <a:rPr lang="en-US" sz="3200" b="1" dirty="0"/>
              <a:t>; [x = z]</a:t>
            </a:r>
            <a:r>
              <a:rPr lang="en-US" sz="3200" b="1" baseline="30000" dirty="0">
                <a:solidFill>
                  <a:srgbClr val="C00000"/>
                </a:solidFill>
              </a:rPr>
              <a:t> 7</a:t>
            </a:r>
            <a:endParaRPr lang="en-US" sz="3200" b="1" dirty="0">
              <a:solidFill>
                <a:srgbClr val="C00000"/>
              </a:solidFill>
            </a:endParaRPr>
          </a:p>
        </p:txBody>
      </p:sp>
      <p:graphicFrame>
        <p:nvGraphicFramePr>
          <p:cNvPr id="18" name="Content Placeholder 1">
            <a:extLst>
              <a:ext uri="{FF2B5EF4-FFF2-40B4-BE49-F238E27FC236}">
                <a16:creationId xmlns:a16="http://schemas.microsoft.com/office/drawing/2014/main" id="{0CC55B5D-7840-0D08-A60F-9F584EA02F2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860672"/>
              </p:ext>
            </p:extLst>
          </p:nvPr>
        </p:nvGraphicFramePr>
        <p:xfrm>
          <a:off x="807704" y="1945640"/>
          <a:ext cx="5632449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2046064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LV</a:t>
                      </a:r>
                      <a:r>
                        <a:rPr lang="en-US" baseline="-25000" dirty="0" err="1"/>
                        <a:t>entry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err="1"/>
                        <a:t>LV</a:t>
                      </a:r>
                      <a:r>
                        <a:rPr lang="en-US" baseline="-25000" dirty="0" err="1"/>
                        <a:t>exit</a:t>
                      </a:r>
                      <a:r>
                        <a:rPr lang="en-US" baseline="0" dirty="0"/>
                        <a:t>(</a:t>
                      </a:r>
                      <a:r>
                        <a:rPr lang="en-US" dirty="0"/>
                        <a:t>ℓ)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{x, 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{y}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25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881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{y}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189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{z}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66262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E4D29D9-97BB-317D-1A81-F34CDEC1765E}"/>
              </a:ext>
            </a:extLst>
          </p:cNvPr>
          <p:cNvSpPr/>
          <p:nvPr/>
        </p:nvSpPr>
        <p:spPr>
          <a:xfrm>
            <a:off x="2510589" y="2350168"/>
            <a:ext cx="2991853" cy="745958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EF2A3F-3802-380B-292C-4FC0BC6B0DD9}"/>
              </a:ext>
            </a:extLst>
          </p:cNvPr>
          <p:cNvSpPr txBox="1"/>
          <p:nvPr/>
        </p:nvSpPr>
        <p:spPr>
          <a:xfrm>
            <a:off x="376989" y="5079234"/>
            <a:ext cx="7636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ℓ</a:t>
            </a:r>
            <a:r>
              <a:rPr lang="en-US" b="1" i="1" baseline="-25000" dirty="0"/>
              <a:t>1</a:t>
            </a:r>
            <a:r>
              <a:rPr lang="en-US" b="1" i="1" dirty="0"/>
              <a:t> defines x but </a:t>
            </a:r>
            <a:r>
              <a:rPr lang="en-US" b="1" i="1" dirty="0" err="1"/>
              <a:t>LV</a:t>
            </a:r>
            <a:r>
              <a:rPr lang="en-US" b="1" i="1" baseline="-25000" dirty="0" err="1"/>
              <a:t>exit</a:t>
            </a:r>
            <a:r>
              <a:rPr lang="en-US" b="1" i="1" dirty="0"/>
              <a:t>(1) does not contain x. Implies x = 2 is dead code and can be removed</a:t>
            </a:r>
          </a:p>
        </p:txBody>
      </p:sp>
    </p:spTree>
    <p:extLst>
      <p:ext uri="{BB962C8B-B14F-4D97-AF65-F5344CB8AC3E}">
        <p14:creationId xmlns:p14="http://schemas.microsoft.com/office/powerpoint/2010/main" val="98731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397883-87C8-932C-695B-6B6697CB915D}"/>
              </a:ext>
            </a:extLst>
          </p:cNvPr>
          <p:cNvSpPr txBox="1"/>
          <p:nvPr/>
        </p:nvSpPr>
        <p:spPr>
          <a:xfrm>
            <a:off x="1918752" y="2730212"/>
            <a:ext cx="914968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/>
              <a:t>Do these analyses “stabilize” or reach a “fixed point”</a:t>
            </a:r>
            <a:br>
              <a:rPr lang="en-US" sz="3200" b="1" i="1" dirty="0"/>
            </a:br>
            <a:r>
              <a:rPr lang="en-US" sz="3200" b="1" i="1" dirty="0"/>
              <a:t>for all possible programs?</a:t>
            </a:r>
          </a:p>
        </p:txBody>
      </p:sp>
    </p:spTree>
    <p:extLst>
      <p:ext uri="{BB962C8B-B14F-4D97-AF65-F5344CB8AC3E}">
        <p14:creationId xmlns:p14="http://schemas.microsoft.com/office/powerpoint/2010/main" val="31655793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4F6E0D-D6C1-E255-C0FF-88C01B9BB3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0C083-0A4A-F6A3-123B-11A2A9A5F9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Mathematical intuition</a:t>
            </a:r>
          </a:p>
        </p:txBody>
      </p:sp>
    </p:spTree>
    <p:extLst>
      <p:ext uri="{BB962C8B-B14F-4D97-AF65-F5344CB8AC3E}">
        <p14:creationId xmlns:p14="http://schemas.microsoft.com/office/powerpoint/2010/main" val="2195492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DA1A2-5703-2FBF-7895-3E3EE9DA5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C3BE9C-5181-CED0-2EDC-53990A594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369376-1044-6D0D-8EA1-C42D46F5EF14}"/>
              </a:ext>
            </a:extLst>
          </p:cNvPr>
          <p:cNvSpPr/>
          <p:nvPr/>
        </p:nvSpPr>
        <p:spPr>
          <a:xfrm>
            <a:off x="2472267" y="1648178"/>
            <a:ext cx="1761066" cy="346568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21FA60-FD45-2376-4B8E-E3DF8960F125}"/>
              </a:ext>
            </a:extLst>
          </p:cNvPr>
          <p:cNvSpPr/>
          <p:nvPr/>
        </p:nvSpPr>
        <p:spPr>
          <a:xfrm>
            <a:off x="6925736" y="1696155"/>
            <a:ext cx="1761066" cy="3465689"/>
          </a:xfrm>
          <a:prstGeom prst="ellipse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1C403B-00CA-F381-1C35-F34E75E474D7}"/>
              </a:ext>
            </a:extLst>
          </p:cNvPr>
          <p:cNvSpPr/>
          <p:nvPr/>
        </p:nvSpPr>
        <p:spPr>
          <a:xfrm>
            <a:off x="3194756" y="2235200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5AE2AA-D7C8-2152-6EBF-CA289B169F49}"/>
              </a:ext>
            </a:extLst>
          </p:cNvPr>
          <p:cNvSpPr/>
          <p:nvPr/>
        </p:nvSpPr>
        <p:spPr>
          <a:xfrm>
            <a:off x="3194756" y="3228622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450D52-B0C9-7458-E8D7-4B2DACE9F037}"/>
              </a:ext>
            </a:extLst>
          </p:cNvPr>
          <p:cNvSpPr/>
          <p:nvPr/>
        </p:nvSpPr>
        <p:spPr>
          <a:xfrm>
            <a:off x="3194756" y="4318001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23E4A41-015F-3E6E-A0E3-05DD1A801411}"/>
              </a:ext>
            </a:extLst>
          </p:cNvPr>
          <p:cNvSpPr/>
          <p:nvPr/>
        </p:nvSpPr>
        <p:spPr>
          <a:xfrm>
            <a:off x="7676447" y="2754489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EC4CA6F-AA14-D817-4B0E-47DF06612F4A}"/>
              </a:ext>
            </a:extLst>
          </p:cNvPr>
          <p:cNvSpPr/>
          <p:nvPr/>
        </p:nvSpPr>
        <p:spPr>
          <a:xfrm>
            <a:off x="7676447" y="4117623"/>
            <a:ext cx="259644" cy="3048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A57AFA-B4C7-6A85-C195-6E651C8C4B29}"/>
              </a:ext>
            </a:extLst>
          </p:cNvPr>
          <p:cNvCxnSpPr>
            <a:stCxn id="8" idx="6"/>
          </p:cNvCxnSpPr>
          <p:nvPr/>
        </p:nvCxnSpPr>
        <p:spPr>
          <a:xfrm>
            <a:off x="3454400" y="2387600"/>
            <a:ext cx="4222047" cy="519289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F9516E-B5F2-1358-D95D-5B02C6C14CCB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454400" y="3381022"/>
            <a:ext cx="4222047" cy="911151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DEDBC5-B84C-A3A6-BC16-054EDAE30DE8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3454400" y="4270023"/>
            <a:ext cx="4222047" cy="239462"/>
          </a:xfrm>
          <a:prstGeom prst="straightConnector1">
            <a:avLst/>
          </a:prstGeom>
          <a:ln w="254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5A80ECF-344C-A39E-9EAA-8FA8E8738E55}"/>
              </a:ext>
            </a:extLst>
          </p:cNvPr>
          <p:cNvSpPr/>
          <p:nvPr/>
        </p:nvSpPr>
        <p:spPr>
          <a:xfrm>
            <a:off x="2831150" y="955302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40785BF-B4D0-FF9D-3A00-E0E35443CED1}"/>
              </a:ext>
            </a:extLst>
          </p:cNvPr>
          <p:cNvSpPr/>
          <p:nvPr/>
        </p:nvSpPr>
        <p:spPr>
          <a:xfrm>
            <a:off x="7284619" y="960681"/>
            <a:ext cx="10432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Set 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0FFA1A1-B0F6-0EDA-2D99-362CDCE44231}"/>
              </a:ext>
            </a:extLst>
          </p:cNvPr>
          <p:cNvSpPr/>
          <p:nvPr/>
        </p:nvSpPr>
        <p:spPr>
          <a:xfrm>
            <a:off x="2732633" y="2095212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9F9AFF-7884-36E7-050E-32019A64D660}"/>
              </a:ext>
            </a:extLst>
          </p:cNvPr>
          <p:cNvSpPr/>
          <p:nvPr/>
        </p:nvSpPr>
        <p:spPr>
          <a:xfrm>
            <a:off x="2727350" y="3059289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BCEE8BF-4B00-4DB8-A2C9-E864737F9BC1}"/>
              </a:ext>
            </a:extLst>
          </p:cNvPr>
          <p:cNvSpPr/>
          <p:nvPr/>
        </p:nvSpPr>
        <p:spPr>
          <a:xfrm>
            <a:off x="2727350" y="4178014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43CBEA-5F57-6532-3E20-890D8DBCD5D7}"/>
              </a:ext>
            </a:extLst>
          </p:cNvPr>
          <p:cNvSpPr/>
          <p:nvPr/>
        </p:nvSpPr>
        <p:spPr>
          <a:xfrm>
            <a:off x="8034102" y="2559180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A91437-F956-534B-3FAD-4246EE73A4EB}"/>
              </a:ext>
            </a:extLst>
          </p:cNvPr>
          <p:cNvSpPr/>
          <p:nvPr/>
        </p:nvSpPr>
        <p:spPr>
          <a:xfrm>
            <a:off x="8034102" y="3988923"/>
            <a:ext cx="39305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0E94C9-D403-7819-4BDD-01BD8C8AB946}"/>
              </a:ext>
            </a:extLst>
          </p:cNvPr>
          <p:cNvSpPr/>
          <p:nvPr/>
        </p:nvSpPr>
        <p:spPr>
          <a:xfrm>
            <a:off x="3194756" y="5134327"/>
            <a:ext cx="4982453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 = {(1, 4), (2, 5), (3, 5)}</a:t>
            </a:r>
          </a:p>
        </p:txBody>
      </p:sp>
    </p:spTree>
    <p:extLst>
      <p:ext uri="{BB962C8B-B14F-4D97-AF65-F5344CB8AC3E}">
        <p14:creationId xmlns:p14="http://schemas.microsoft.com/office/powerpoint/2010/main" val="26047511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A540C3-2621-EC3A-1323-32A95E104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relation connects two sets</a:t>
            </a:r>
          </a:p>
          <a:p>
            <a:r>
              <a:rPr lang="en-US" dirty="0"/>
              <a:t>A relation R on two sets A and B is a subset of the cartesian product of those two sets</a:t>
            </a:r>
          </a:p>
          <a:p>
            <a:pPr lvl="1"/>
            <a:r>
              <a:rPr lang="en-US" dirty="0"/>
              <a:t>R ⊆ A X B</a:t>
            </a:r>
          </a:p>
          <a:p>
            <a:r>
              <a:rPr lang="en-US" dirty="0"/>
              <a:t>A = {1, 2, 3}, B = {4, 5}</a:t>
            </a:r>
          </a:p>
          <a:p>
            <a:r>
              <a:rPr lang="en-US" dirty="0"/>
              <a:t>A X B = {(1, 4), (1, 5), (2, 4), (2, 5), (3, 4), (3, 5)}</a:t>
            </a:r>
          </a:p>
          <a:p>
            <a:r>
              <a:rPr lang="en-US" dirty="0"/>
              <a:t>R = {(1, 4), (3, 4), (3, 5)}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C6A80A-A7B9-91B9-FDAB-CC05EC2B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33528643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0CEAAB-5D0E-B69C-5FDA-7A567FFA7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Reflexive</a:t>
            </a:r>
          </a:p>
          <a:p>
            <a:pPr lvl="1"/>
            <a:r>
              <a:rPr lang="en-US" dirty="0"/>
              <a:t>Every element relates to itself</a:t>
            </a:r>
          </a:p>
          <a:p>
            <a:pPr lvl="1"/>
            <a:r>
              <a:rPr lang="pt-BR" dirty="0"/>
              <a:t>∀a ∈ A, (a,a) ∈ R</a:t>
            </a:r>
          </a:p>
          <a:p>
            <a:pPr lvl="1"/>
            <a:r>
              <a:rPr lang="pt-BR" dirty="0"/>
              <a:t>Example: { (1, 1), (2, 2), (1, 2)}</a:t>
            </a:r>
            <a:endParaRPr lang="en-US" dirty="0"/>
          </a:p>
          <a:p>
            <a:r>
              <a:rPr lang="en-US" dirty="0"/>
              <a:t>Symmetric </a:t>
            </a:r>
          </a:p>
          <a:p>
            <a:pPr lvl="1"/>
            <a:r>
              <a:rPr lang="en-US" dirty="0"/>
              <a:t>If a relates to b, then b relates to a</a:t>
            </a:r>
          </a:p>
          <a:p>
            <a:pPr lvl="1"/>
            <a:r>
              <a:rPr lang="pt-BR" dirty="0"/>
              <a:t>∀a,b ∈ A, (a,b) ∈ R =&gt; (b,a)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AC2F9-2CAD-BEDE-57AC-19AE7A595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36716059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0B8E9-47C0-EA0C-5192-227668FCB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899365-71A6-8F1A-5F7E-CB94A00C4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Asymmetric</a:t>
            </a:r>
          </a:p>
          <a:p>
            <a:pPr lvl="1"/>
            <a:r>
              <a:rPr lang="en-US" dirty="0"/>
              <a:t>If a relates to b, then b does not relate to a</a:t>
            </a:r>
          </a:p>
          <a:p>
            <a:pPr lvl="1"/>
            <a:r>
              <a:rPr lang="pt-BR" dirty="0"/>
              <a:t>∀a,b ∈ A, (a,b) ∈ R =&gt; (b,a) ∉ R</a:t>
            </a:r>
            <a:endParaRPr lang="en-US" dirty="0"/>
          </a:p>
          <a:p>
            <a:r>
              <a:rPr lang="en-US" dirty="0"/>
              <a:t>Anti-symmetric </a:t>
            </a:r>
          </a:p>
          <a:p>
            <a:pPr lvl="1"/>
            <a:r>
              <a:rPr lang="en-US" dirty="0"/>
              <a:t>If a relates to b, and b relates to a, then a = b</a:t>
            </a:r>
          </a:p>
          <a:p>
            <a:pPr lvl="1"/>
            <a:r>
              <a:rPr lang="pt-BR" dirty="0"/>
              <a:t>∀a,b ∈ A, (a,b) ∈ R ∧ (b,a) ∈ R =&gt; a = b</a:t>
            </a:r>
          </a:p>
          <a:p>
            <a:r>
              <a:rPr lang="pt-BR" dirty="0"/>
              <a:t>Transitive</a:t>
            </a:r>
          </a:p>
          <a:p>
            <a:pPr lvl="1"/>
            <a:r>
              <a:rPr lang="pt-BR" dirty="0"/>
              <a:t>If a relates to b, and b relates to c, then a relates to c</a:t>
            </a:r>
          </a:p>
          <a:p>
            <a:pPr lvl="1"/>
            <a:r>
              <a:rPr lang="pt-BR" dirty="0"/>
              <a:t>∀a,b,c ∈ A, (a,b) ∈ R ∧ (b,c) ∈ R =&gt; (a, c) ∈ R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1609DF-0815-DFF0-4E68-1C8C31F04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a relation</a:t>
            </a:r>
          </a:p>
        </p:txBody>
      </p:sp>
    </p:spTree>
    <p:extLst>
      <p:ext uri="{BB962C8B-B14F-4D97-AF65-F5344CB8AC3E}">
        <p14:creationId xmlns:p14="http://schemas.microsoft.com/office/powerpoint/2010/main" val="406045220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148905-7D7D-1E2A-5528-A869C138B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following a reflexive relation on A = {a, b, c}?</a:t>
            </a:r>
          </a:p>
          <a:p>
            <a:pPr lvl="1"/>
            <a:r>
              <a:rPr lang="en-US" dirty="0"/>
              <a:t>R = {(a, a), (b, a), (c, c), (c, b)}?</a:t>
            </a:r>
          </a:p>
          <a:p>
            <a:r>
              <a:rPr lang="en-US" dirty="0"/>
              <a:t>Is the following an asymmetric relation on A = = {a, b, c}?</a:t>
            </a:r>
          </a:p>
          <a:p>
            <a:pPr lvl="1"/>
            <a:r>
              <a:rPr lang="en-US" dirty="0"/>
              <a:t>R = {(a, b), (b, c), (c, a), (b, a)}</a:t>
            </a:r>
          </a:p>
          <a:p>
            <a:r>
              <a:rPr lang="en-US" dirty="0"/>
              <a:t>Is the following a symmetric relation on A = = {a, b, c}?</a:t>
            </a:r>
          </a:p>
          <a:p>
            <a:pPr lvl="1"/>
            <a:r>
              <a:rPr lang="en-US" dirty="0"/>
              <a:t>R = {(a, b), (b, a), (c, a), (a, c)}</a:t>
            </a:r>
          </a:p>
          <a:p>
            <a:r>
              <a:rPr lang="en-US" dirty="0"/>
              <a:t>Is the following a transitive relation on A = {a, b, c}?</a:t>
            </a:r>
          </a:p>
          <a:p>
            <a:pPr lvl="1"/>
            <a:r>
              <a:rPr lang="en-US" dirty="0"/>
              <a:t>R = {(a, b), (b, a), (b, c), (a, c)}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80C02-0A0A-480A-20E4-5D296659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A8BA4-C4D7-C052-FA05-2A25460C6830}"/>
              </a:ext>
            </a:extLst>
          </p:cNvPr>
          <p:cNvSpPr txBox="1"/>
          <p:nvPr/>
        </p:nvSpPr>
        <p:spPr>
          <a:xfrm>
            <a:off x="9561689" y="3551955"/>
            <a:ext cx="10950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4F7375-28BF-9C6F-B640-79F1E957EF9B}"/>
              </a:ext>
            </a:extLst>
          </p:cNvPr>
          <p:cNvSpPr txBox="1"/>
          <p:nvPr/>
        </p:nvSpPr>
        <p:spPr>
          <a:xfrm>
            <a:off x="9637888" y="85401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FBCED-1FD3-DFA8-4252-793329EDFFCA}"/>
              </a:ext>
            </a:extLst>
          </p:cNvPr>
          <p:cNvSpPr txBox="1"/>
          <p:nvPr/>
        </p:nvSpPr>
        <p:spPr>
          <a:xfrm>
            <a:off x="9637888" y="2018474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CB9C4-BBBC-B3D2-2ECD-2300BD0F9D34}"/>
              </a:ext>
            </a:extLst>
          </p:cNvPr>
          <p:cNvSpPr txBox="1"/>
          <p:nvPr/>
        </p:nvSpPr>
        <p:spPr>
          <a:xfrm>
            <a:off x="9637887" y="4785425"/>
            <a:ext cx="942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216707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B0A42A-F6B0-4903-F2EE-D7E961E6F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partial order is a relation ⪯: L X L </a:t>
            </a:r>
            <a:r>
              <a:rPr lang="en-US" dirty="0">
                <a:sym typeface="Wingdings" panose="05000000000000000000" pitchFamily="2" charset="2"/>
              </a:rPr>
              <a:t> { true, false} that is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Reflexive (</a:t>
            </a:r>
            <a:r>
              <a:rPr lang="pt-BR" dirty="0"/>
              <a:t>∀l: l </a:t>
            </a:r>
            <a:r>
              <a:rPr lang="en-US" dirty="0"/>
              <a:t>⪯ l)</a:t>
            </a:r>
          </a:p>
          <a:p>
            <a:pPr lvl="1"/>
            <a:r>
              <a:rPr lang="en-US" dirty="0"/>
              <a:t>Transitive (</a:t>
            </a:r>
            <a:r>
              <a:rPr lang="pt-BR" dirty="0"/>
              <a:t>∀l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3</a:t>
            </a:r>
            <a:r>
              <a:rPr lang="pt-BR" dirty="0"/>
              <a:t>: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baseline="-25000" dirty="0">
                <a:sym typeface="Wingdings" panose="05000000000000000000" pitchFamily="2" charset="2"/>
              </a:rPr>
              <a:t> </a:t>
            </a:r>
            <a:r>
              <a:rPr lang="pt-BR" dirty="0">
                <a:sym typeface="Wingdings" panose="05000000000000000000" pitchFamily="2" charset="2"/>
              </a:rPr>
              <a:t>=&gt; </a:t>
            </a:r>
            <a:r>
              <a:rPr lang="pt-BR" dirty="0"/>
              <a:t>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3</a:t>
            </a:r>
            <a:r>
              <a:rPr lang="pt-BR" dirty="0"/>
              <a:t>)</a:t>
            </a:r>
            <a:endParaRPr lang="pt-BR" baseline="-25000" dirty="0"/>
          </a:p>
          <a:p>
            <a:pPr lvl="1"/>
            <a:r>
              <a:rPr lang="pt-BR" dirty="0"/>
              <a:t>Anti-symmetric (∀ l</a:t>
            </a:r>
            <a:r>
              <a:rPr lang="pt-BR" baseline="-25000" dirty="0"/>
              <a:t>1</a:t>
            </a:r>
            <a:r>
              <a:rPr lang="pt-BR" dirty="0"/>
              <a:t>, l</a:t>
            </a:r>
            <a:r>
              <a:rPr lang="pt-BR" baseline="-25000" dirty="0"/>
              <a:t>2</a:t>
            </a:r>
            <a:r>
              <a:rPr lang="pt-BR" dirty="0"/>
              <a:t>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, l</a:t>
            </a:r>
            <a:r>
              <a:rPr lang="pt-BR" baseline="-25000" dirty="0"/>
              <a:t>1</a:t>
            </a:r>
            <a:r>
              <a:rPr lang="en-US" dirty="0"/>
              <a:t> ⪯</a:t>
            </a:r>
            <a:r>
              <a:rPr lang="pt-BR" dirty="0"/>
              <a:t> l</a:t>
            </a:r>
            <a:r>
              <a:rPr lang="pt-BR" baseline="-25000" dirty="0"/>
              <a:t>2 </a:t>
            </a:r>
            <a:r>
              <a:rPr lang="pt-BR" dirty="0"/>
              <a:t>=&gt; l</a:t>
            </a:r>
            <a:r>
              <a:rPr lang="pt-BR" baseline="-25000" dirty="0"/>
              <a:t>1 </a:t>
            </a:r>
            <a:r>
              <a:rPr lang="pt-BR" dirty="0"/>
              <a:t>= l</a:t>
            </a:r>
            <a:r>
              <a:rPr lang="pt-BR" baseline="-25000" dirty="0"/>
              <a:t>2</a:t>
            </a:r>
            <a:r>
              <a:rPr lang="pt-BR" dirty="0"/>
              <a:t>)</a:t>
            </a:r>
          </a:p>
          <a:p>
            <a:r>
              <a:rPr lang="pt-BR" dirty="0"/>
              <a:t>Is the following a partial order on L = {a, b, c, d}</a:t>
            </a:r>
          </a:p>
          <a:p>
            <a:pPr lvl="1"/>
            <a:r>
              <a:rPr lang="pt-BR" dirty="0"/>
              <a:t>R = {(a, a), (b, b), (c, c), (a, b), (b, a), (a, c), (c, b), (a, d), (d, d)}</a:t>
            </a:r>
          </a:p>
          <a:p>
            <a:pPr lvl="1"/>
            <a:r>
              <a:rPr lang="pt-BR" dirty="0"/>
              <a:t>R = {(a, a), (b, b), (c, c), (a, b), (b, c), (a,c), (a, d), (d, d)}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D5D8D-6241-A8EE-A56E-D0552711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9B6C72-399F-F7B2-CA45-1F18AC297E7A}"/>
              </a:ext>
            </a:extLst>
          </p:cNvPr>
          <p:cNvSpPr txBox="1"/>
          <p:nvPr/>
        </p:nvSpPr>
        <p:spPr>
          <a:xfrm>
            <a:off x="9516533" y="4423573"/>
            <a:ext cx="812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/>
              <a:t>✅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C6685A-5307-43E8-A321-8B1D1CA254A3}"/>
              </a:ext>
            </a:extLst>
          </p:cNvPr>
          <p:cNvSpPr txBox="1"/>
          <p:nvPr/>
        </p:nvSpPr>
        <p:spPr>
          <a:xfrm>
            <a:off x="9615310" y="3715687"/>
            <a:ext cx="714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5567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E406F6-D65A-EB58-16F4-44C1E667E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 = {(a, a), (b, b), (c, c), (a, b), (b, c), (a,c), (a, d), (d, d)}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CCAE82-8989-B943-223D-903BD0247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orders, visually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A46303-B371-7997-4AC9-B1EAAEBF9DEC}"/>
              </a:ext>
            </a:extLst>
          </p:cNvPr>
          <p:cNvSpPr/>
          <p:nvPr/>
        </p:nvSpPr>
        <p:spPr>
          <a:xfrm>
            <a:off x="4402667" y="4763911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9621E65-779E-8A4D-3DB8-87E4EC8871DD}"/>
              </a:ext>
            </a:extLst>
          </p:cNvPr>
          <p:cNvSpPr/>
          <p:nvPr/>
        </p:nvSpPr>
        <p:spPr>
          <a:xfrm>
            <a:off x="4402667" y="349108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5B48BF-1ABE-43FA-2D8D-FF055B3466C1}"/>
              </a:ext>
            </a:extLst>
          </p:cNvPr>
          <p:cNvSpPr/>
          <p:nvPr/>
        </p:nvSpPr>
        <p:spPr>
          <a:xfrm>
            <a:off x="4402667" y="2154419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483D939-C35B-D1C5-57E9-E3E45ED14DA8}"/>
              </a:ext>
            </a:extLst>
          </p:cNvPr>
          <p:cNvCxnSpPr>
            <a:stCxn id="6" idx="0"/>
            <a:endCxn id="7" idx="4"/>
          </p:cNvCxnSpPr>
          <p:nvPr/>
        </p:nvCxnSpPr>
        <p:spPr>
          <a:xfrm flipV="1">
            <a:off x="4780845" y="4247444"/>
            <a:ext cx="0" cy="516467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352D6A8-332A-00AA-E990-AD7C59F4D852}"/>
              </a:ext>
            </a:extLst>
          </p:cNvPr>
          <p:cNvCxnSpPr>
            <a:cxnSpLocks/>
            <a:stCxn id="7" idx="0"/>
            <a:endCxn id="8" idx="4"/>
          </p:cNvCxnSpPr>
          <p:nvPr/>
        </p:nvCxnSpPr>
        <p:spPr>
          <a:xfrm flipV="1">
            <a:off x="4780845" y="2910774"/>
            <a:ext cx="0" cy="580315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843C2E8-8202-B760-361F-448FD8592C46}"/>
              </a:ext>
            </a:extLst>
          </p:cNvPr>
          <p:cNvSpPr txBox="1"/>
          <p:nvPr/>
        </p:nvSpPr>
        <p:spPr>
          <a:xfrm>
            <a:off x="6508045" y="2409721"/>
            <a:ext cx="44021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Gives you an ordering, </a:t>
            </a:r>
            <a:r>
              <a:rPr lang="en-US" sz="3200" dirty="0"/>
              <a:t>⪯</a:t>
            </a:r>
            <a:endParaRPr lang="en-US" sz="3200" b="1" i="1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80B51F5-FE7D-573C-E7E7-A0F9953E5134}"/>
              </a:ext>
            </a:extLst>
          </p:cNvPr>
          <p:cNvSpPr/>
          <p:nvPr/>
        </p:nvSpPr>
        <p:spPr>
          <a:xfrm>
            <a:off x="2675467" y="3491088"/>
            <a:ext cx="756356" cy="75635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FCA297-A527-896B-A977-27D821CBEEAF}"/>
              </a:ext>
            </a:extLst>
          </p:cNvPr>
          <p:cNvCxnSpPr>
            <a:cxnSpLocks/>
            <a:stCxn id="6" idx="1"/>
            <a:endCxn id="17" idx="4"/>
          </p:cNvCxnSpPr>
          <p:nvPr/>
        </p:nvCxnSpPr>
        <p:spPr>
          <a:xfrm flipH="1" flipV="1">
            <a:off x="3053645" y="4247443"/>
            <a:ext cx="1459788" cy="627234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E13477-3D2A-C362-F477-620CE9F971C1}"/>
              </a:ext>
            </a:extLst>
          </p:cNvPr>
          <p:cNvSpPr txBox="1"/>
          <p:nvPr/>
        </p:nvSpPr>
        <p:spPr>
          <a:xfrm>
            <a:off x="6508045" y="3038860"/>
            <a:ext cx="50179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Not a complete order … no relation between b and d, or c and d</a:t>
            </a:r>
          </a:p>
        </p:txBody>
      </p:sp>
    </p:spTree>
    <p:extLst>
      <p:ext uri="{BB962C8B-B14F-4D97-AF65-F5344CB8AC3E}">
        <p14:creationId xmlns:p14="http://schemas.microsoft.com/office/powerpoint/2010/main" val="416208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59BE-03D2-08E7-F90E-3452B15A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6549CB-AE39-74D5-C350-DA90CF1C0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an upper bound if ∀ l’ ∈ Y: l’ </a:t>
            </a:r>
            <a:r>
              <a:rPr lang="en-US" sz="2800" dirty="0"/>
              <a:t>⪯ l </a:t>
            </a:r>
          </a:p>
          <a:p>
            <a:r>
              <a:rPr lang="en-US" dirty="0"/>
              <a:t>Least Upper Bound (LUB) l of Y is an upper bound of Y that satisfies l ⪯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upper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0D9F0C-F9AA-2BE2-2320-14016C3F9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bounds and LUB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F4CAA8A-7C91-24EA-CBB8-DA2DA1916FE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7D43AD5-6067-AF31-07DE-6908CE8B855D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56DA2E-58CF-A3AA-B1A4-75D1626E4432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304DAB-E0CB-70AE-09B4-998FE1970FEA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AC51FD9-FEA9-03ED-E1AE-21A337E035C7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F0CBA0-D520-F2FA-0347-BA750602077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77303B-3181-A48E-2D63-E4E46ABDB98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92BC8FC-438C-9D06-8A84-D309915BF1BA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440EFC5-D4A9-5615-85AD-2DDFB0FD76A4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6BA220-0ED0-01F6-45B8-08A6D5F110DD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A724D2F-5022-20CD-26C0-B9DE63A14DE4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662D8AF-CBAF-F8F3-BF66-16AAF248369E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87FA6118-B6FE-8038-6AAB-708935102BEB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74F5B52-8669-F99C-44D0-1A0BD9E4FBD1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843B75B6-2CA1-F676-DEAD-FCF36F1337A6}"/>
              </a:ext>
            </a:extLst>
          </p:cNvPr>
          <p:cNvSpPr/>
          <p:nvPr/>
        </p:nvSpPr>
        <p:spPr>
          <a:xfrm>
            <a:off x="2991556" y="4526843"/>
            <a:ext cx="233680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6F45CD-A62F-2B62-65FE-4AC75129271B}"/>
              </a:ext>
            </a:extLst>
          </p:cNvPr>
          <p:cNvSpPr txBox="1"/>
          <p:nvPr/>
        </p:nvSpPr>
        <p:spPr>
          <a:xfrm>
            <a:off x="6497500" y="3393814"/>
            <a:ext cx="216597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{f, g}</a:t>
            </a:r>
            <a:br>
              <a:rPr lang="en-US" sz="2800" b="1" dirty="0"/>
            </a:br>
            <a:r>
              <a:rPr lang="en-US" sz="2800" b="1" dirty="0"/>
              <a:t>UB(Y) = {d, a}</a:t>
            </a:r>
            <a:br>
              <a:rPr lang="en-US" sz="2800" b="1" dirty="0"/>
            </a:br>
            <a:r>
              <a:rPr lang="en-US" sz="2800" b="1" dirty="0"/>
              <a:t>LUB(Y) = {d}</a:t>
            </a:r>
          </a:p>
        </p:txBody>
      </p:sp>
    </p:spTree>
    <p:extLst>
      <p:ext uri="{BB962C8B-B14F-4D97-AF65-F5344CB8AC3E}">
        <p14:creationId xmlns:p14="http://schemas.microsoft.com/office/powerpoint/2010/main" val="231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EF43C-062E-484C-FD5A-63F7D5D2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9994-D84D-296A-D3AD-B03BB2EC1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subset Y of L has l </a:t>
            </a:r>
            <a:r>
              <a:rPr lang="pt-BR" dirty="0"/>
              <a:t>∈ L as a lower bound if ∀ l’ ∈ Y: l’ </a:t>
            </a:r>
            <a:r>
              <a:rPr lang="en-US" dirty="0"/>
              <a:t>⪰</a:t>
            </a:r>
            <a:r>
              <a:rPr lang="en-US" sz="2800" dirty="0"/>
              <a:t> l </a:t>
            </a:r>
          </a:p>
          <a:p>
            <a:r>
              <a:rPr lang="en-US" dirty="0"/>
              <a:t>Greatest Lower Bound (GLB) l of Y is a lower bound of Y that satisfies l ⪰ l</a:t>
            </a:r>
            <a:r>
              <a:rPr lang="en-US" baseline="-25000" dirty="0"/>
              <a:t>0 </a:t>
            </a:r>
            <a:r>
              <a:rPr lang="en-US" dirty="0"/>
              <a:t>whenever l</a:t>
            </a:r>
            <a:r>
              <a:rPr lang="en-US" baseline="-25000" dirty="0"/>
              <a:t>0 </a:t>
            </a:r>
            <a:r>
              <a:rPr lang="en-US" dirty="0"/>
              <a:t>is another lower bound of L 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B3B8E0-FA0C-4E09-4E1C-7029FECC1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bounds and GLB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17F754D-539A-26BF-AC9C-9C5A2A4651D9}"/>
              </a:ext>
            </a:extLst>
          </p:cNvPr>
          <p:cNvGrpSpPr/>
          <p:nvPr/>
        </p:nvGrpSpPr>
        <p:grpSpPr>
          <a:xfrm>
            <a:off x="710884" y="2638139"/>
            <a:ext cx="4617473" cy="3149115"/>
            <a:chOff x="710884" y="2638139"/>
            <a:chExt cx="4617473" cy="314911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557E763-F78E-4135-90CA-B05FAC94FCE4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E9D5F9-ABC8-1B23-43BD-B3C79747B3F5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DC0838-086F-93BC-8DE5-CA8171E06AAB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23B01C0-989D-FABC-3BD4-38949A79DBCB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EA780F-A80A-4231-4BEF-656976CA68B1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6F0606D-D172-11F4-BDB8-EDC948BF8F9B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EE97292-3A7B-4562-0279-93358536DB73}"/>
                </a:ext>
              </a:extLst>
            </p:cNvPr>
            <p:cNvCxnSpPr>
              <a:cxnSpLocks/>
              <a:stCxn id="13" idx="0"/>
              <a:endCxn id="10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2A2AB73-E75E-4A1E-D2D4-5CC3CF53F988}"/>
                </a:ext>
              </a:extLst>
            </p:cNvPr>
            <p:cNvCxnSpPr>
              <a:cxnSpLocks/>
              <a:stCxn id="13" idx="0"/>
              <a:endCxn id="11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3F9F55E-3C55-DFC9-8B8F-806498BE22D5}"/>
                </a:ext>
              </a:extLst>
            </p:cNvPr>
            <p:cNvCxnSpPr>
              <a:cxnSpLocks/>
              <a:stCxn id="12" idx="0"/>
              <a:endCxn id="11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A897804-4F97-5F7A-C2F3-8EDF03CCF01D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DF23183-8755-CE14-336C-3ED62E552B01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A1D448-C245-40EA-4C8F-D840CA88E5ED}"/>
                </a:ext>
              </a:extLst>
            </p:cNvPr>
            <p:cNvCxnSpPr>
              <a:cxnSpLocks/>
              <a:stCxn id="14" idx="0"/>
              <a:endCxn id="31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FB1600-F338-14C1-A4A3-8E6DB9917BD0}"/>
                </a:ext>
              </a:extLst>
            </p:cNvPr>
            <p:cNvCxnSpPr>
              <a:cxnSpLocks/>
              <a:stCxn id="11" idx="0"/>
              <a:endCxn id="30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EFA3B807-0739-3577-F237-4D9C8F2BF862}"/>
              </a:ext>
            </a:extLst>
          </p:cNvPr>
          <p:cNvSpPr/>
          <p:nvPr/>
        </p:nvSpPr>
        <p:spPr>
          <a:xfrm>
            <a:off x="620251" y="3374835"/>
            <a:ext cx="2518061" cy="13055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99C9C8-FC03-011E-ABFF-0507896581AB}"/>
              </a:ext>
            </a:extLst>
          </p:cNvPr>
          <p:cNvSpPr txBox="1"/>
          <p:nvPr/>
        </p:nvSpPr>
        <p:spPr>
          <a:xfrm>
            <a:off x="6497500" y="3393814"/>
            <a:ext cx="195681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Y = {b, c}</a:t>
            </a:r>
            <a:br>
              <a:rPr lang="en-US" sz="2800" b="1" dirty="0"/>
            </a:br>
            <a:r>
              <a:rPr lang="en-US" sz="2800" b="1" dirty="0"/>
              <a:t>LB(Y) = {e}</a:t>
            </a:r>
            <a:br>
              <a:rPr lang="en-US" sz="2800" b="1" dirty="0"/>
            </a:br>
            <a:r>
              <a:rPr lang="en-US" sz="2800" b="1" dirty="0"/>
              <a:t>LUB(Y) = {e}</a:t>
            </a:r>
          </a:p>
        </p:txBody>
      </p:sp>
    </p:spTree>
    <p:extLst>
      <p:ext uri="{BB962C8B-B14F-4D97-AF65-F5344CB8AC3E}">
        <p14:creationId xmlns:p14="http://schemas.microsoft.com/office/powerpoint/2010/main" val="383159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382C8E-2FF5-84CA-68DE-496279E94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2ADD9C-86AB-406C-F88C-44DB63BF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LUB and GLB don’t have to exist 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35E1348B-35DE-17FA-AE8D-F181EDD881F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Let Y = {b, c, e, f}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  <a:p>
            <a:r>
              <a:rPr lang="en-US" dirty="0"/>
              <a:t>Let Y = {b, c}</a:t>
            </a:r>
          </a:p>
          <a:p>
            <a:pPr lvl="1"/>
            <a:r>
              <a:rPr lang="en-US" dirty="0"/>
              <a:t>What is the LUB? </a:t>
            </a:r>
          </a:p>
          <a:p>
            <a:pPr lvl="1"/>
            <a:r>
              <a:rPr lang="en-US" dirty="0"/>
              <a:t>What is the GLB?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412215-0044-CCBA-6250-18656AD1AA21}"/>
              </a:ext>
            </a:extLst>
          </p:cNvPr>
          <p:cNvGrpSpPr/>
          <p:nvPr/>
        </p:nvGrpSpPr>
        <p:grpSpPr>
          <a:xfrm>
            <a:off x="6964928" y="1520539"/>
            <a:ext cx="4617473" cy="3149115"/>
            <a:chOff x="710884" y="2638139"/>
            <a:chExt cx="4617473" cy="3149115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55707B7-FF6C-73BB-3EC7-AEFEE519C6D0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E6FCCF6-DAC7-ED7D-287E-6F144A58C859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5C613C5-2850-ACD5-D88F-F8FA0D86C2D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6DCC4A-DBFC-451D-49B2-62A51E688E24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E8BAC6D-DE1B-3C67-8E6A-9C321B771BDF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82E6CFB-FD5A-3D1B-4CE8-8DBABB658C99}"/>
                </a:ext>
              </a:extLst>
            </p:cNvPr>
            <p:cNvCxnSpPr>
              <a:cxnSpLocks/>
              <a:stCxn id="11" idx="0"/>
              <a:endCxn id="7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0CC2DB6-77AE-EC57-8411-20188DC5F805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C1E8EBD-52B1-636B-1991-2AEC0AD04EEB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15A364-BCB3-E093-DEC9-2163731146EC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4B94539-2DAB-7825-EE10-2FBE3A4092E7}"/>
                </a:ext>
              </a:extLst>
            </p:cNvPr>
            <p:cNvSpPr/>
            <p:nvPr/>
          </p:nvSpPr>
          <p:spPr>
            <a:xfrm>
              <a:off x="3855157" y="263813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8A627FB-F289-F105-8826-A050905ECBB0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4CE535D-09AF-6EB0-D1C5-E2BF7B71B298}"/>
                </a:ext>
              </a:extLst>
            </p:cNvPr>
            <p:cNvCxnSpPr>
              <a:cxnSpLocks/>
              <a:stCxn id="11" idx="0"/>
              <a:endCxn id="17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32E11D2-55B7-1E00-CFFC-E331DABAE2BC}"/>
                </a:ext>
              </a:extLst>
            </p:cNvPr>
            <p:cNvCxnSpPr>
              <a:cxnSpLocks/>
              <a:stCxn id="8" idx="0"/>
              <a:endCxn id="16" idx="4"/>
            </p:cNvCxnSpPr>
            <p:nvPr/>
          </p:nvCxnSpPr>
          <p:spPr>
            <a:xfrm flipV="1">
              <a:off x="4233335" y="3394494"/>
              <a:ext cx="0" cy="197073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472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E2205-F952-DD23-A2F9-D6C5FC84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5FE9184-4329-385D-C97D-2575DC6C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0A0039-E183-ADD0-4697-5D52219EDDB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complete lattice L = </a:t>
            </a:r>
            <a:r>
              <a:rPr lang="en-US" sz="2800" dirty="0"/>
              <a:t>(L, ⪯, </a:t>
            </a:r>
            <a:r>
              <a:rPr lang="en-US" dirty="0"/>
              <a:t>∧, ∨, ⊤, ⊥)  </a:t>
            </a:r>
          </a:p>
          <a:p>
            <a:r>
              <a:rPr lang="en-US" dirty="0"/>
              <a:t>Is a partially ordered set (L, ⪯) </a:t>
            </a:r>
          </a:p>
          <a:p>
            <a:r>
              <a:rPr lang="en-US" dirty="0"/>
              <a:t>Such that all subsets have LUB (∧) and GLB (∨)</a:t>
            </a:r>
          </a:p>
          <a:p>
            <a:r>
              <a:rPr lang="en-US" dirty="0"/>
              <a:t>⊤ is the greatest element and ⊥ is the least element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146FCC-6E5E-4FF7-70C8-476B93D71B7F}"/>
              </a:ext>
            </a:extLst>
          </p:cNvPr>
          <p:cNvGrpSpPr/>
          <p:nvPr/>
        </p:nvGrpSpPr>
        <p:grpSpPr>
          <a:xfrm>
            <a:off x="6950975" y="1479978"/>
            <a:ext cx="4617473" cy="3293531"/>
            <a:chOff x="710884" y="2493723"/>
            <a:chExt cx="4617473" cy="329353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DDC4BED-6EF0-6EE9-8590-73EC9410FE07}"/>
                </a:ext>
              </a:extLst>
            </p:cNvPr>
            <p:cNvSpPr/>
            <p:nvPr/>
          </p:nvSpPr>
          <p:spPr>
            <a:xfrm>
              <a:off x="23819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3B44AA-D5C6-EB18-C41C-2D4EB1F61A81}"/>
                </a:ext>
              </a:extLst>
            </p:cNvPr>
            <p:cNvSpPr/>
            <p:nvPr/>
          </p:nvSpPr>
          <p:spPr>
            <a:xfrm>
              <a:off x="3855157" y="3591567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d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8B496E2-66E5-92C1-E74A-4C4A3579EC86}"/>
                </a:ext>
              </a:extLst>
            </p:cNvPr>
            <p:cNvSpPr/>
            <p:nvPr/>
          </p:nvSpPr>
          <p:spPr>
            <a:xfrm>
              <a:off x="4572001" y="5030898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D7A39A5-A446-3157-CAA5-3DD7C4C13C3A}"/>
                </a:ext>
              </a:extLst>
            </p:cNvPr>
            <p:cNvSpPr/>
            <p:nvPr/>
          </p:nvSpPr>
          <p:spPr>
            <a:xfrm>
              <a:off x="3098801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f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E4A7EFB-15E5-31F9-2AFE-7099233120CC}"/>
                </a:ext>
              </a:extLst>
            </p:cNvPr>
            <p:cNvSpPr/>
            <p:nvPr/>
          </p:nvSpPr>
          <p:spPr>
            <a:xfrm>
              <a:off x="1410474" y="5030899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ABA6F8A-03E4-73C5-63E2-CECDA8740594}"/>
                </a:ext>
              </a:extLst>
            </p:cNvPr>
            <p:cNvCxnSpPr>
              <a:cxnSpLocks/>
              <a:stCxn id="13" idx="0"/>
              <a:endCxn id="9" idx="4"/>
            </p:cNvCxnSpPr>
            <p:nvPr/>
          </p:nvCxnSpPr>
          <p:spPr>
            <a:xfrm flipV="1">
              <a:off x="1788652" y="4347922"/>
              <a:ext cx="971483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A30F2D-1160-0B20-28AC-C52A4139BA3C}"/>
                </a:ext>
              </a:extLst>
            </p:cNvPr>
            <p:cNvCxnSpPr>
              <a:cxnSpLocks/>
              <a:stCxn id="12" idx="0"/>
              <a:endCxn id="9" idx="4"/>
            </p:cNvCxnSpPr>
            <p:nvPr/>
          </p:nvCxnSpPr>
          <p:spPr>
            <a:xfrm flipH="1" flipV="1">
              <a:off x="2760135" y="4347922"/>
              <a:ext cx="716844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C0C467-73DB-4B0D-AC30-12271B71F14A}"/>
                </a:ext>
              </a:extLst>
            </p:cNvPr>
            <p:cNvCxnSpPr>
              <a:cxnSpLocks/>
              <a:stCxn id="12" idx="0"/>
              <a:endCxn id="10" idx="4"/>
            </p:cNvCxnSpPr>
            <p:nvPr/>
          </p:nvCxnSpPr>
          <p:spPr>
            <a:xfrm flipV="1">
              <a:off x="3476979" y="4347922"/>
              <a:ext cx="756356" cy="682977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2758BF8-1731-77EF-2B87-A80ED6FBB747}"/>
                </a:ext>
              </a:extLst>
            </p:cNvPr>
            <p:cNvCxnSpPr>
              <a:cxnSpLocks/>
              <a:stCxn id="11" idx="0"/>
              <a:endCxn id="10" idx="4"/>
            </p:cNvCxnSpPr>
            <p:nvPr/>
          </p:nvCxnSpPr>
          <p:spPr>
            <a:xfrm flipH="1" flipV="1">
              <a:off x="4233335" y="4347922"/>
              <a:ext cx="716844" cy="682976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9D2FD03-1ED3-1240-8703-FA789ECA15A4}"/>
                </a:ext>
              </a:extLst>
            </p:cNvPr>
            <p:cNvSpPr/>
            <p:nvPr/>
          </p:nvSpPr>
          <p:spPr>
            <a:xfrm>
              <a:off x="3855157" y="2493723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532F4C-5253-6A4E-3711-087E30397CE2}"/>
                </a:ext>
              </a:extLst>
            </p:cNvPr>
            <p:cNvSpPr/>
            <p:nvPr/>
          </p:nvSpPr>
          <p:spPr>
            <a:xfrm>
              <a:off x="710884" y="3591566"/>
              <a:ext cx="756356" cy="75635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</a:rPr>
                <a:t>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D0AA44-756F-5B69-6D8B-0BF0B0F4BA41}"/>
                </a:ext>
              </a:extLst>
            </p:cNvPr>
            <p:cNvCxnSpPr>
              <a:cxnSpLocks/>
              <a:stCxn id="13" idx="0"/>
              <a:endCxn id="19" idx="4"/>
            </p:cNvCxnSpPr>
            <p:nvPr/>
          </p:nvCxnSpPr>
          <p:spPr>
            <a:xfrm flipH="1" flipV="1">
              <a:off x="1089062" y="4347921"/>
              <a:ext cx="699590" cy="682978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D23209F-0992-B123-F679-FCC3C0D4B195}"/>
                </a:ext>
              </a:extLst>
            </p:cNvPr>
            <p:cNvCxnSpPr>
              <a:cxnSpLocks/>
              <a:stCxn id="10" idx="0"/>
              <a:endCxn id="18" idx="4"/>
            </p:cNvCxnSpPr>
            <p:nvPr/>
          </p:nvCxnSpPr>
          <p:spPr>
            <a:xfrm flipV="1">
              <a:off x="4233335" y="3250078"/>
              <a:ext cx="0" cy="341489"/>
            </a:xfrm>
            <a:prstGeom prst="straightConnector1">
              <a:avLst/>
            </a:prstGeom>
            <a:ln w="19050"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B448838-901D-4F3F-EC9B-E6DE8C0A4496}"/>
              </a:ext>
            </a:extLst>
          </p:cNvPr>
          <p:cNvSpPr txBox="1"/>
          <p:nvPr/>
        </p:nvSpPr>
        <p:spPr>
          <a:xfrm>
            <a:off x="8044078" y="4965439"/>
            <a:ext cx="2578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Is this a lattice?</a:t>
            </a:r>
          </a:p>
        </p:txBody>
      </p:sp>
    </p:spTree>
    <p:extLst>
      <p:ext uri="{BB962C8B-B14F-4D97-AF65-F5344CB8AC3E}">
        <p14:creationId xmlns:p14="http://schemas.microsoft.com/office/powerpoint/2010/main" val="288282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11068</TotalTime>
  <Words>9956</Words>
  <Application>Microsoft Office PowerPoint</Application>
  <PresentationFormat>Widescreen</PresentationFormat>
  <Paragraphs>1272</Paragraphs>
  <Slides>104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Consolas</vt:lpstr>
      <vt:lpstr>Helvetica</vt:lpstr>
      <vt:lpstr>Wingdings</vt:lpstr>
      <vt:lpstr>Preso 2022 Watertower Stats</vt:lpstr>
      <vt:lpstr>PowerPoint Presentation</vt:lpstr>
      <vt:lpstr>Recap: what is this course about?</vt:lpstr>
      <vt:lpstr>Program analysis</vt:lpstr>
      <vt:lpstr>Sets</vt:lpstr>
      <vt:lpstr>Sets</vt:lpstr>
      <vt:lpstr>Subsets and powersets</vt:lpstr>
      <vt:lpstr>Relations</vt:lpstr>
      <vt:lpstr>Cartesian products, visually</vt:lpstr>
      <vt:lpstr>Relations, visually</vt:lpstr>
      <vt:lpstr>Function</vt:lpstr>
      <vt:lpstr>Functions, visually</vt:lpstr>
      <vt:lpstr>A relation/function can map to itself</vt:lpstr>
      <vt:lpstr>WHILE language</vt:lpstr>
      <vt:lpstr>Data flow analysis</vt:lpstr>
      <vt:lpstr>Flow graph</vt:lpstr>
      <vt:lpstr>PowerPoint Presentation</vt:lpstr>
      <vt:lpstr>Reaching definitions analysis</vt:lpstr>
      <vt:lpstr>Reaching definitions analysis</vt:lpstr>
      <vt:lpstr>Reaching definitions analysis</vt:lpstr>
      <vt:lpstr>Solving reaching definitions analysis</vt:lpstr>
      <vt:lpstr>Solving reaching definitions analysis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Equational approach</vt:lpstr>
      <vt:lpstr>Fixed point</vt:lpstr>
      <vt:lpstr>PowerPoint Presentation</vt:lpstr>
      <vt:lpstr>A few more definitions</vt:lpstr>
      <vt:lpstr>A few more definitions</vt:lpstr>
      <vt:lpstr>A few more definitions</vt:lpstr>
      <vt:lpstr>A few more definitions</vt:lpstr>
      <vt:lpstr>PowerPoint Presentation</vt:lpstr>
      <vt:lpstr>Announcements</vt:lpstr>
      <vt:lpstr>Agenda</vt:lpstr>
      <vt:lpstr>Recap: RD analysis for specific program</vt:lpstr>
      <vt:lpstr>PowerPoint Presentation</vt:lpstr>
      <vt:lpstr>Statements</vt:lpstr>
      <vt:lpstr>Blocks function</vt:lpstr>
      <vt:lpstr>init and final functions</vt:lpstr>
      <vt:lpstr>flow function</vt:lpstr>
      <vt:lpstr>flow function</vt:lpstr>
      <vt:lpstr>flow function</vt:lpstr>
      <vt:lpstr>Reverse flow function</vt:lpstr>
      <vt:lpstr>Reaching definitions: final formalization</vt:lpstr>
      <vt:lpstr>Kill and gen functions</vt:lpstr>
      <vt:lpstr>Reaching definitions: final formalization</vt:lpstr>
      <vt:lpstr>Reaching definitions: final formalization</vt:lpstr>
      <vt:lpstr>Reaching definitions: final formalization</vt:lpstr>
      <vt:lpstr>Reaching definitions uses</vt:lpstr>
      <vt:lpstr>PowerPoint Presentation</vt:lpstr>
      <vt:lpstr>Live variable analysis</vt:lpstr>
      <vt:lpstr>LVA formalization</vt:lpstr>
      <vt:lpstr>Formalization</vt:lpstr>
      <vt:lpstr>Formalization</vt:lpstr>
      <vt:lpstr>Formalization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Live variable analysis example</vt:lpstr>
      <vt:lpstr>PowerPoint Presentation</vt:lpstr>
      <vt:lpstr>PowerPoint Presentation</vt:lpstr>
      <vt:lpstr>Relations</vt:lpstr>
      <vt:lpstr>Properties of a relation</vt:lpstr>
      <vt:lpstr>Properties of a relation</vt:lpstr>
      <vt:lpstr>Questions</vt:lpstr>
      <vt:lpstr>Partial order</vt:lpstr>
      <vt:lpstr>Partial orders, visually</vt:lpstr>
      <vt:lpstr>Upper bounds and LUB</vt:lpstr>
      <vt:lpstr>Lower bounds and GLB</vt:lpstr>
      <vt:lpstr>LUB and GLB don’t have to exist </vt:lpstr>
      <vt:lpstr>Lattice</vt:lpstr>
      <vt:lpstr>Lattice</vt:lpstr>
      <vt:lpstr>Formulation of program analysis problems</vt:lpstr>
      <vt:lpstr>Formulation of program analysis problems</vt:lpstr>
      <vt:lpstr>PowerPoint Presentation</vt:lpstr>
      <vt:lpstr>RD and LVA formalizations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1359</cp:revision>
  <dcterms:created xsi:type="dcterms:W3CDTF">2019-06-30T03:25:06Z</dcterms:created>
  <dcterms:modified xsi:type="dcterms:W3CDTF">2025-04-15T02:23:07Z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