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64"/>
  </p:notesMasterIdLst>
  <p:handoutMasterIdLst>
    <p:handoutMasterId r:id="rId65"/>
  </p:handoutMasterIdLst>
  <p:sldIdLst>
    <p:sldId id="256" r:id="rId2"/>
    <p:sldId id="257" r:id="rId3"/>
    <p:sldId id="428" r:id="rId4"/>
    <p:sldId id="429" r:id="rId5"/>
    <p:sldId id="430" r:id="rId6"/>
    <p:sldId id="432" r:id="rId7"/>
    <p:sldId id="433" r:id="rId8"/>
    <p:sldId id="434" r:id="rId9"/>
    <p:sldId id="435" r:id="rId10"/>
    <p:sldId id="436" r:id="rId11"/>
    <p:sldId id="431" r:id="rId12"/>
    <p:sldId id="444" r:id="rId13"/>
    <p:sldId id="445" r:id="rId14"/>
    <p:sldId id="446" r:id="rId15"/>
    <p:sldId id="447" r:id="rId16"/>
    <p:sldId id="448" r:id="rId17"/>
    <p:sldId id="437" r:id="rId18"/>
    <p:sldId id="438" r:id="rId19"/>
    <p:sldId id="439" r:id="rId20"/>
    <p:sldId id="440" r:id="rId21"/>
    <p:sldId id="441" r:id="rId22"/>
    <p:sldId id="442" r:id="rId23"/>
    <p:sldId id="450" r:id="rId24"/>
    <p:sldId id="443" r:id="rId25"/>
    <p:sldId id="449" r:id="rId26"/>
    <p:sldId id="451" r:id="rId27"/>
    <p:sldId id="452" r:id="rId28"/>
    <p:sldId id="453" r:id="rId29"/>
    <p:sldId id="454" r:id="rId30"/>
    <p:sldId id="455" r:id="rId31"/>
    <p:sldId id="456" r:id="rId32"/>
    <p:sldId id="457" r:id="rId33"/>
    <p:sldId id="458" r:id="rId34"/>
    <p:sldId id="459" r:id="rId35"/>
    <p:sldId id="460" r:id="rId36"/>
    <p:sldId id="461" r:id="rId37"/>
    <p:sldId id="462" r:id="rId38"/>
    <p:sldId id="463" r:id="rId39"/>
    <p:sldId id="464" r:id="rId40"/>
    <p:sldId id="465" r:id="rId41"/>
    <p:sldId id="466" r:id="rId42"/>
    <p:sldId id="475" r:id="rId43"/>
    <p:sldId id="476" r:id="rId44"/>
    <p:sldId id="477" r:id="rId45"/>
    <p:sldId id="478" r:id="rId46"/>
    <p:sldId id="481" r:id="rId47"/>
    <p:sldId id="470" r:id="rId48"/>
    <p:sldId id="471" r:id="rId49"/>
    <p:sldId id="479" r:id="rId50"/>
    <p:sldId id="480" r:id="rId51"/>
    <p:sldId id="482" r:id="rId52"/>
    <p:sldId id="488" r:id="rId53"/>
    <p:sldId id="489" r:id="rId54"/>
    <p:sldId id="490" r:id="rId55"/>
    <p:sldId id="491" r:id="rId56"/>
    <p:sldId id="493" r:id="rId57"/>
    <p:sldId id="483" r:id="rId58"/>
    <p:sldId id="484" r:id="rId59"/>
    <p:sldId id="485" r:id="rId60"/>
    <p:sldId id="486" r:id="rId61"/>
    <p:sldId id="492" r:id="rId62"/>
    <p:sldId id="487" r:id="rId63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FF"/>
    <a:srgbClr val="0000FF"/>
    <a:srgbClr val="B9B9FF"/>
    <a:srgbClr val="003399"/>
    <a:srgbClr val="DDDDFF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7378" autoAdjust="0"/>
  </p:normalViewPr>
  <p:slideViewPr>
    <p:cSldViewPr snapToGrid="0">
      <p:cViewPr varScale="1">
        <p:scale>
          <a:sx n="82" d="100"/>
          <a:sy n="82" d="100"/>
        </p:scale>
        <p:origin x="106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4/14/2025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A9D28-28D0-AA6B-0121-8F41647A4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C970BF-0CD1-8063-D52E-917DC6E329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7BCFF2-89BB-3B5C-9B0A-7A8F872D46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933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Majority of pointer analysis frameworks adopt the constraint based formulation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Remember though, both </a:t>
            </a:r>
          </a:p>
        </p:txBody>
      </p:sp>
    </p:spTree>
    <p:extLst>
      <p:ext uri="{BB962C8B-B14F-4D97-AF65-F5344CB8AC3E}">
        <p14:creationId xmlns:p14="http://schemas.microsoft.com/office/powerpoint/2010/main" val="3647713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77BDF-F7DF-F3CB-158F-78AB10A23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09A06C-8037-BABF-8CB1-818A1749B0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6F06D-3419-4DDC-F592-08E4DBCE3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Fill out these points-to sets by manually inspecting</a:t>
            </a:r>
          </a:p>
        </p:txBody>
      </p:sp>
    </p:spTree>
    <p:extLst>
      <p:ext uri="{BB962C8B-B14F-4D97-AF65-F5344CB8AC3E}">
        <p14:creationId xmlns:p14="http://schemas.microsoft.com/office/powerpoint/2010/main" val="3161557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7394C-3217-04A0-7EAF-8E7882AF2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94E577-8142-7C4A-C60D-5766700423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2DF6F9-1C51-471B-A7DA-FD34F4745E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Fill out these points-to sets by manually inspecting</a:t>
            </a:r>
          </a:p>
        </p:txBody>
      </p:sp>
    </p:spTree>
    <p:extLst>
      <p:ext uri="{BB962C8B-B14F-4D97-AF65-F5344CB8AC3E}">
        <p14:creationId xmlns:p14="http://schemas.microsoft.com/office/powerpoint/2010/main" val="1582050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75529-28B2-1A2E-763A-A9F8A925E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6C9BEB-2628-640C-31E9-8B146C2C86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D12CBE-F642-59CF-298B-0445BCCD80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Fill out these points-to sets by manually inspecting</a:t>
            </a:r>
          </a:p>
        </p:txBody>
      </p:sp>
    </p:spTree>
    <p:extLst>
      <p:ext uri="{BB962C8B-B14F-4D97-AF65-F5344CB8AC3E}">
        <p14:creationId xmlns:p14="http://schemas.microsoft.com/office/powerpoint/2010/main" val="22701580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F3593-5645-D347-B5A1-9380FD0CD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53C970-3C15-2B97-572F-4CE66294D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C6C7D6-174C-B31A-6397-F45211772B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Fill out these points-to sets by manually inspecting</a:t>
            </a:r>
          </a:p>
        </p:txBody>
      </p:sp>
    </p:spTree>
    <p:extLst>
      <p:ext uri="{BB962C8B-B14F-4D97-AF65-F5344CB8AC3E}">
        <p14:creationId xmlns:p14="http://schemas.microsoft.com/office/powerpoint/2010/main" val="75239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3A581-4742-64EB-E554-CD0262BEA8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74CFCD-BE2B-CF4D-970C-950A9931DE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76D623-261C-A7B6-D647-B713D3A17F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Fill out these points-to sets by manually inspecting</a:t>
            </a:r>
          </a:p>
        </p:txBody>
      </p:sp>
    </p:spTree>
    <p:extLst>
      <p:ext uri="{BB962C8B-B14F-4D97-AF65-F5344CB8AC3E}">
        <p14:creationId xmlns:p14="http://schemas.microsoft.com/office/powerpoint/2010/main" val="2095310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Agnostic of type </a:t>
            </a:r>
          </a:p>
          <a:p>
            <a:pPr marL="171450" indent="-171450">
              <a:buFontTx/>
              <a:buChar char="-"/>
            </a:pPr>
            <a:r>
              <a:rPr lang="en-US" dirty="0"/>
              <a:t>X and Y can be single-level, multi-level pointers, it does not matter</a:t>
            </a:r>
          </a:p>
        </p:txBody>
      </p:sp>
    </p:spTree>
    <p:extLst>
      <p:ext uri="{BB962C8B-B14F-4D97-AF65-F5344CB8AC3E}">
        <p14:creationId xmlns:p14="http://schemas.microsoft.com/office/powerpoint/2010/main" val="3492054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April 14,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April 14,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April 14,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April 14,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April 14,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1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_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Monday, April 14,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2EE6615-D290-E9BC-9914-66C981C3A5B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369276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2574AB0-E2E4-D353-5E8A-27776DD37E4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6176381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54717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8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Monday, April 14,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  <p:sldLayoutId id="2147483691" r:id="rId6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19D1A-8520-89F6-E909-3158A61F8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A3D1AE-A633-4538-91D7-F4057D72B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p1;</a:t>
            </a:r>
            <a:br>
              <a:rPr lang="en-US" dirty="0"/>
            </a:br>
            <a:r>
              <a:rPr lang="en-US" dirty="0"/>
              <a:t>	char* r = p2;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42DC64-AB59-8246-452C-A953C2F15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analysis: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E96222-F846-BB47-814A-7C3DDAE100B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program with only single level pointers</a:t>
            </a:r>
          </a:p>
          <a:p>
            <a:r>
              <a:rPr lang="en-US" dirty="0"/>
              <a:t>A pointer has a </a:t>
            </a:r>
            <a:r>
              <a:rPr lang="en-US" b="1" i="1" u="sng" dirty="0"/>
              <a:t>points-to set</a:t>
            </a:r>
          </a:p>
          <a:p>
            <a:endParaRPr lang="en-US" dirty="0"/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0D49D8C8-484A-BD12-5731-5159D17B5A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0079678"/>
              </p:ext>
            </p:extLst>
          </p:nvPr>
        </p:nvGraphicFramePr>
        <p:xfrm>
          <a:off x="1426804" y="2566550"/>
          <a:ext cx="37549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401E01D-874C-3C27-3176-91C3593E7962}"/>
              </a:ext>
            </a:extLst>
          </p:cNvPr>
          <p:cNvSpPr txBox="1"/>
          <p:nvPr/>
        </p:nvSpPr>
        <p:spPr>
          <a:xfrm>
            <a:off x="8993218" y="1453662"/>
            <a:ext cx="186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PTS(p2) = PTS(p1)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B4616A-3E0E-73F8-CA64-BD4520660CF5}"/>
              </a:ext>
            </a:extLst>
          </p:cNvPr>
          <p:cNvSpPr txBox="1"/>
          <p:nvPr/>
        </p:nvSpPr>
        <p:spPr>
          <a:xfrm>
            <a:off x="8993218" y="182009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= PTS(p2)</a:t>
            </a:r>
          </a:p>
        </p:txBody>
      </p:sp>
    </p:spTree>
    <p:extLst>
      <p:ext uri="{BB962C8B-B14F-4D97-AF65-F5344CB8AC3E}">
        <p14:creationId xmlns:p14="http://schemas.microsoft.com/office/powerpoint/2010/main" val="32930640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A34D30-E703-27F3-508C-C2238EA16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5CFBA7-8EAA-026B-CC8B-2D267D0B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C41D338-0AD3-D7A0-F898-94CB012940A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2934381F-E662-C065-7465-F6CF19C23A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7242558"/>
              </p:ext>
            </p:extLst>
          </p:nvPr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8C9323F-9E87-1609-174B-11D35DBA05E4}"/>
              </a:ext>
            </a:extLst>
          </p:cNvPr>
          <p:cNvGrpSpPr/>
          <p:nvPr/>
        </p:nvGrpSpPr>
        <p:grpSpPr>
          <a:xfrm>
            <a:off x="6576646" y="1026543"/>
            <a:ext cx="5394304" cy="1306349"/>
            <a:chOff x="6576646" y="1026543"/>
            <a:chExt cx="5394304" cy="13063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9B92EF7-6A72-221B-C1F9-53CE2CDD1FCE}"/>
                </a:ext>
              </a:extLst>
            </p:cNvPr>
            <p:cNvSpPr/>
            <p:nvPr/>
          </p:nvSpPr>
          <p:spPr>
            <a:xfrm>
              <a:off x="6576646" y="1026543"/>
              <a:ext cx="2754923" cy="1306349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AD1D50A-F9A5-F241-6070-469FE1902B72}"/>
                </a:ext>
              </a:extLst>
            </p:cNvPr>
            <p:cNvSpPr txBox="1"/>
            <p:nvPr/>
          </p:nvSpPr>
          <p:spPr>
            <a:xfrm>
              <a:off x="9331569" y="1310385"/>
              <a:ext cx="26393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Path insensitive = branch information not considered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05930A9F-DD12-E615-A90D-D34188647625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</p:spTree>
    <p:extLst>
      <p:ext uri="{BB962C8B-B14F-4D97-AF65-F5344CB8AC3E}">
        <p14:creationId xmlns:p14="http://schemas.microsoft.com/office/powerpoint/2010/main" val="209181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7164C-4DC0-9FB3-22D8-AEA3CDFA0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3962B5-DD89-D93B-BF6F-0D398F047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16D440-29BC-B412-18FF-3A79254F7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E315D9-89B1-D943-4518-FA381F909BE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B49E409E-AD0C-A868-D3A5-40C49EA1F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5417283"/>
              </p:ext>
            </p:extLst>
          </p:nvPr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2EAADECD-5CF1-DAD8-207F-DFE10EE9B0A9}"/>
              </a:ext>
            </a:extLst>
          </p:cNvPr>
          <p:cNvGrpSpPr/>
          <p:nvPr/>
        </p:nvGrpSpPr>
        <p:grpSpPr>
          <a:xfrm>
            <a:off x="6576646" y="1026543"/>
            <a:ext cx="5394304" cy="1306349"/>
            <a:chOff x="6576646" y="1026543"/>
            <a:chExt cx="5394304" cy="13063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58D35C3-3A0B-E4A3-046E-85D3886955BF}"/>
                </a:ext>
              </a:extLst>
            </p:cNvPr>
            <p:cNvSpPr/>
            <p:nvPr/>
          </p:nvSpPr>
          <p:spPr>
            <a:xfrm>
              <a:off x="6576646" y="1026543"/>
              <a:ext cx="2754923" cy="1306349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A802374-7610-2F82-B120-99B26C5508E5}"/>
                </a:ext>
              </a:extLst>
            </p:cNvPr>
            <p:cNvSpPr txBox="1"/>
            <p:nvPr/>
          </p:nvSpPr>
          <p:spPr>
            <a:xfrm>
              <a:off x="9331569" y="1310385"/>
              <a:ext cx="26393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Path insensitive = branch information not considered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8BE5E7B2-1141-4480-F1CB-BF11CFF99ACB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</p:spTree>
    <p:extLst>
      <p:ext uri="{BB962C8B-B14F-4D97-AF65-F5344CB8AC3E}">
        <p14:creationId xmlns:p14="http://schemas.microsoft.com/office/powerpoint/2010/main" val="3507653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88EEF-A112-0271-21B0-DE181BB5A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6FE238-FA1C-B55A-E6BB-14CC92F336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B2A617-5241-FFED-856B-447FC03CD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6E39E33-61AF-78D8-EF2E-73B1971526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CE5F0D83-4EAA-28B7-2D19-BC82A4650B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1997724"/>
              </p:ext>
            </p:extLst>
          </p:nvPr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72D3F0F1-DB9D-19DC-BBF6-B5B20D63891A}"/>
              </a:ext>
            </a:extLst>
          </p:cNvPr>
          <p:cNvGrpSpPr/>
          <p:nvPr/>
        </p:nvGrpSpPr>
        <p:grpSpPr>
          <a:xfrm>
            <a:off x="6576646" y="1026543"/>
            <a:ext cx="5394304" cy="1306349"/>
            <a:chOff x="6576646" y="1026543"/>
            <a:chExt cx="5394304" cy="13063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6517D8D-DC01-A28C-FA22-74CEBBA7D6DF}"/>
                </a:ext>
              </a:extLst>
            </p:cNvPr>
            <p:cNvSpPr/>
            <p:nvPr/>
          </p:nvSpPr>
          <p:spPr>
            <a:xfrm>
              <a:off x="6576646" y="1026543"/>
              <a:ext cx="2754923" cy="1306349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E2CB4A9-0A40-8335-01A8-B92398590FF0}"/>
                </a:ext>
              </a:extLst>
            </p:cNvPr>
            <p:cNvSpPr txBox="1"/>
            <p:nvPr/>
          </p:nvSpPr>
          <p:spPr>
            <a:xfrm>
              <a:off x="9331569" y="1310385"/>
              <a:ext cx="26393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Path insensitive = branch information not considered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9D29538-6A47-B864-0CD3-6D3AAC0C99F8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</p:spTree>
    <p:extLst>
      <p:ext uri="{BB962C8B-B14F-4D97-AF65-F5344CB8AC3E}">
        <p14:creationId xmlns:p14="http://schemas.microsoft.com/office/powerpoint/2010/main" val="3894070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178E6-C2F6-CCE9-76BD-7A99650AC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B1DAE7-E3D3-4866-3817-5B5E348D8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D91507-5015-984C-1202-5B7F017EA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0C8EAF-9D44-C3C1-1CC5-E8B7A2F575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1AD97B95-D13E-9519-7599-1A3E73ED8D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5992105"/>
              </p:ext>
            </p:extLst>
          </p:nvPr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87D8FB0E-B2B0-5461-2365-F5A97B20D95A}"/>
              </a:ext>
            </a:extLst>
          </p:cNvPr>
          <p:cNvGrpSpPr/>
          <p:nvPr/>
        </p:nvGrpSpPr>
        <p:grpSpPr>
          <a:xfrm>
            <a:off x="6576646" y="1026543"/>
            <a:ext cx="5394304" cy="1306349"/>
            <a:chOff x="6576646" y="1026543"/>
            <a:chExt cx="5394304" cy="13063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AA49434-9800-14F2-E8AA-51BE45119AD0}"/>
                </a:ext>
              </a:extLst>
            </p:cNvPr>
            <p:cNvSpPr/>
            <p:nvPr/>
          </p:nvSpPr>
          <p:spPr>
            <a:xfrm>
              <a:off x="6576646" y="1026543"/>
              <a:ext cx="2754923" cy="1306349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558D4D-C8FB-3592-69B7-FBDEE09ADC29}"/>
                </a:ext>
              </a:extLst>
            </p:cNvPr>
            <p:cNvSpPr txBox="1"/>
            <p:nvPr/>
          </p:nvSpPr>
          <p:spPr>
            <a:xfrm>
              <a:off x="9331569" y="1310385"/>
              <a:ext cx="26393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Path insensitive = branch information not considered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F529492-166C-1B38-0D08-8E6691F801ED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</p:spTree>
    <p:extLst>
      <p:ext uri="{BB962C8B-B14F-4D97-AF65-F5344CB8AC3E}">
        <p14:creationId xmlns:p14="http://schemas.microsoft.com/office/powerpoint/2010/main" val="1139293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261CB-6957-99A6-E863-BAD3DC45A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C4DB36-282B-E323-862A-E1617B296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6189782-9FFA-5DB3-0F14-49C3E07F1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245439E-9B8C-5464-5B52-8B84E3665E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33881E5B-0C8B-1F52-2F14-C80E2170C0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4668742"/>
              </p:ext>
            </p:extLst>
          </p:nvPr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68231EAE-CF5E-C818-7BF3-BEFD0F7922F0}"/>
              </a:ext>
            </a:extLst>
          </p:cNvPr>
          <p:cNvGrpSpPr/>
          <p:nvPr/>
        </p:nvGrpSpPr>
        <p:grpSpPr>
          <a:xfrm>
            <a:off x="6576646" y="1026543"/>
            <a:ext cx="5394304" cy="1306349"/>
            <a:chOff x="6576646" y="1026543"/>
            <a:chExt cx="5394304" cy="13063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305BAE-BFDB-134B-5B54-29058EE6F74D}"/>
                </a:ext>
              </a:extLst>
            </p:cNvPr>
            <p:cNvSpPr/>
            <p:nvPr/>
          </p:nvSpPr>
          <p:spPr>
            <a:xfrm>
              <a:off x="6576646" y="1026543"/>
              <a:ext cx="2754923" cy="1306349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19773B-B927-805F-5F02-F8710F2C6D01}"/>
                </a:ext>
              </a:extLst>
            </p:cNvPr>
            <p:cNvSpPr txBox="1"/>
            <p:nvPr/>
          </p:nvSpPr>
          <p:spPr>
            <a:xfrm>
              <a:off x="9331569" y="1310385"/>
              <a:ext cx="26393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Path insensitive = branch information not considered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2F8649F-0982-D755-2EE3-1308D98D753F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</p:spTree>
    <p:extLst>
      <p:ext uri="{BB962C8B-B14F-4D97-AF65-F5344CB8AC3E}">
        <p14:creationId xmlns:p14="http://schemas.microsoft.com/office/powerpoint/2010/main" val="22723468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8F7A2B-E700-0D53-F538-4F9CCDFE0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0FF6C0-EF6F-201D-9309-ECC68FE85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p, char* q, int flag) {</a:t>
            </a:r>
            <a:br>
              <a:rPr lang="en-US" dirty="0"/>
            </a:br>
            <a:r>
              <a:rPr lang="en-US" dirty="0"/>
              <a:t>	if (flag) {</a:t>
            </a:r>
            <a:br>
              <a:rPr lang="en-US" dirty="0"/>
            </a:br>
            <a:r>
              <a:rPr lang="en-US" dirty="0"/>
              <a:t>		return p;</a:t>
            </a:r>
            <a:br>
              <a:rPr lang="en-US" dirty="0"/>
            </a:br>
            <a:r>
              <a:rPr lang="en-US" dirty="0"/>
              <a:t>	} else {</a:t>
            </a:r>
          </a:p>
          <a:p>
            <a:r>
              <a:rPr lang="en-US" dirty="0"/>
              <a:t>		return q;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br>
              <a:rPr lang="en-US" dirty="0"/>
            </a:br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&amp;b;</a:t>
            </a:r>
          </a:p>
          <a:p>
            <a:r>
              <a:rPr lang="en-US" dirty="0"/>
              <a:t>	int flag = </a:t>
            </a:r>
            <a:r>
              <a:rPr lang="en-US" dirty="0" err="1"/>
              <a:t>read_from_file</a:t>
            </a:r>
            <a:r>
              <a:rPr lang="en-US" dirty="0"/>
              <a:t>();</a:t>
            </a:r>
          </a:p>
          <a:p>
            <a:r>
              <a:rPr lang="en-US" dirty="0"/>
              <a:t>	char* r = function(p1, p2, flag);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57A3046-08D3-C4C3-C40E-261037F90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829135-2DD7-3B34-7E76-29BF036001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Typically flow-, context-, </a:t>
            </a:r>
            <a:r>
              <a:rPr lang="en-US" b="1" dirty="0"/>
              <a:t>path-insensitive</a:t>
            </a:r>
          </a:p>
          <a:p>
            <a:r>
              <a:rPr lang="en-US" dirty="0"/>
              <a:t>Easier to express as constraints</a:t>
            </a:r>
          </a:p>
          <a:p>
            <a:r>
              <a:rPr lang="en-US" dirty="0"/>
              <a:t>More intuitive as analysis operates on points-to sets</a:t>
            </a:r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83F285F4-4473-C10A-1FAC-45A1B5F8CF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378616"/>
              </p:ext>
            </p:extLst>
          </p:nvPr>
        </p:nvGraphicFramePr>
        <p:xfrm>
          <a:off x="1897949" y="3853036"/>
          <a:ext cx="3754966" cy="22199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{a, 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7059937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48C5D02B-5A87-3F6B-3DE9-092EFEFD7135}"/>
              </a:ext>
            </a:extLst>
          </p:cNvPr>
          <p:cNvGrpSpPr/>
          <p:nvPr/>
        </p:nvGrpSpPr>
        <p:grpSpPr>
          <a:xfrm>
            <a:off x="6576646" y="1026543"/>
            <a:ext cx="5394304" cy="1306349"/>
            <a:chOff x="6576646" y="1026543"/>
            <a:chExt cx="5394304" cy="130634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BA2523-10F6-D45B-4B91-57409FCE3FDC}"/>
                </a:ext>
              </a:extLst>
            </p:cNvPr>
            <p:cNvSpPr/>
            <p:nvPr/>
          </p:nvSpPr>
          <p:spPr>
            <a:xfrm>
              <a:off x="6576646" y="1026543"/>
              <a:ext cx="2754923" cy="1306349"/>
            </a:xfrm>
            <a:prstGeom prst="rect">
              <a:avLst/>
            </a:prstGeom>
            <a:noFill/>
            <a:ln w="3492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30AF820-7EE3-63AF-F55F-013DA31AC0B2}"/>
                </a:ext>
              </a:extLst>
            </p:cNvPr>
            <p:cNvSpPr txBox="1"/>
            <p:nvPr/>
          </p:nvSpPr>
          <p:spPr>
            <a:xfrm>
              <a:off x="9331569" y="1310385"/>
              <a:ext cx="26393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Path insensitive = branch information not considered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E94EB1A-F3DD-886A-8F41-2C78F0B0EC06}"/>
              </a:ext>
            </a:extLst>
          </p:cNvPr>
          <p:cNvSpPr txBox="1"/>
          <p:nvPr/>
        </p:nvSpPr>
        <p:spPr>
          <a:xfrm>
            <a:off x="10304122" y="3709420"/>
            <a:ext cx="1761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b="1" i="1" dirty="0"/>
              <a:t> PTS(p1)</a:t>
            </a:r>
            <a:br>
              <a:rPr lang="en-US" b="1" i="1" dirty="0"/>
            </a:br>
            <a:r>
              <a:rPr lang="en-US" b="1" i="1" dirty="0"/>
              <a:t>PTS(r) </a:t>
            </a:r>
            <a:r>
              <a:rPr lang="en-US" dirty="0">
                <a:solidFill>
                  <a:schemeClr val="dk1"/>
                </a:solidFill>
              </a:rPr>
              <a:t>⊇</a:t>
            </a:r>
            <a:r>
              <a:rPr lang="en-US" dirty="0">
                <a:solidFill>
                  <a:srgbClr val="001D35"/>
                </a:solidFill>
                <a:latin typeface="Google Sans"/>
              </a:rPr>
              <a:t> </a:t>
            </a:r>
            <a:r>
              <a:rPr lang="en-US" b="1" i="1" dirty="0"/>
              <a:t>PTS(p2)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F6A2D5-6295-DE28-CB9C-F1A622FC8687}"/>
              </a:ext>
            </a:extLst>
          </p:cNvPr>
          <p:cNvSpPr/>
          <p:nvPr/>
        </p:nvSpPr>
        <p:spPr>
          <a:xfrm>
            <a:off x="10187354" y="3575538"/>
            <a:ext cx="2004646" cy="92333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7779CD-040D-F4B6-5668-F690C53FFB61}"/>
              </a:ext>
            </a:extLst>
          </p:cNvPr>
          <p:cNvSpPr/>
          <p:nvPr/>
        </p:nvSpPr>
        <p:spPr>
          <a:xfrm>
            <a:off x="3728782" y="4808771"/>
            <a:ext cx="1722449" cy="630737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196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71B211-6780-6D62-2FD0-58D0FFAFA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Model program into constraints</a:t>
            </a:r>
          </a:p>
          <a:p>
            <a:r>
              <a:rPr lang="en-US" dirty="0"/>
              <a:t>Solve the constraints</a:t>
            </a:r>
          </a:p>
          <a:p>
            <a:r>
              <a:rPr lang="en-US" dirty="0"/>
              <a:t>Considerations – </a:t>
            </a:r>
          </a:p>
          <a:p>
            <a:pPr lvl="1"/>
            <a:r>
              <a:rPr lang="en-US" dirty="0"/>
              <a:t>Consider branch information?</a:t>
            </a:r>
          </a:p>
          <a:p>
            <a:pPr lvl="1"/>
            <a:r>
              <a:rPr lang="en-US" dirty="0"/>
              <a:t>Are different invocations of a function treated distinctly?</a:t>
            </a:r>
          </a:p>
          <a:p>
            <a:pPr lvl="1"/>
            <a:r>
              <a:rPr lang="en-US" dirty="0"/>
              <a:t>Is the program statement order considered?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5F30613-E09D-8C69-7848-19416D3DF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 steps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3BF034-A43E-E582-F367-0C902CF54E18}"/>
              </a:ext>
            </a:extLst>
          </p:cNvPr>
          <p:cNvSpPr/>
          <p:nvPr/>
        </p:nvSpPr>
        <p:spPr>
          <a:xfrm>
            <a:off x="627400" y="2107002"/>
            <a:ext cx="8082846" cy="264399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D3451E-650D-BE40-2DB1-7E4E8A643678}"/>
              </a:ext>
            </a:extLst>
          </p:cNvPr>
          <p:cNvSpPr txBox="1"/>
          <p:nvPr/>
        </p:nvSpPr>
        <p:spPr>
          <a:xfrm>
            <a:off x="8710246" y="2684585"/>
            <a:ext cx="8408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Later</a:t>
            </a:r>
          </a:p>
        </p:txBody>
      </p:sp>
    </p:spTree>
    <p:extLst>
      <p:ext uri="{BB962C8B-B14F-4D97-AF65-F5344CB8AC3E}">
        <p14:creationId xmlns:p14="http://schemas.microsoft.com/office/powerpoint/2010/main" val="129924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/>
      <p:bldP spid="14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A19EE2-0CEE-B51F-BEF7-FD076F80C4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c, d;</a:t>
            </a:r>
          </a:p>
          <a:p>
            <a:r>
              <a:rPr lang="en-US" dirty="0"/>
              <a:t>	char *p, *q;</a:t>
            </a:r>
          </a:p>
          <a:p>
            <a:r>
              <a:rPr lang="en-US" dirty="0"/>
              <a:t>	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c = ‘A’;</a:t>
            </a:r>
          </a:p>
          <a:p>
            <a:r>
              <a:rPr lang="en-US" dirty="0"/>
              <a:t>	d = ‘B’;</a:t>
            </a:r>
          </a:p>
          <a:p>
            <a:r>
              <a:rPr lang="en-US" dirty="0"/>
              <a:t>	p = &amp;c;</a:t>
            </a:r>
          </a:p>
          <a:p>
            <a:r>
              <a:rPr lang="en-US" dirty="0"/>
              <a:t>	*p = ‘B’;</a:t>
            </a:r>
          </a:p>
          <a:p>
            <a:r>
              <a:rPr lang="en-US" dirty="0"/>
              <a:t>	pp = &amp;p;</a:t>
            </a:r>
          </a:p>
          <a:p>
            <a:r>
              <a:rPr lang="en-US" dirty="0"/>
              <a:t>	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	*</a:t>
            </a:r>
            <a:r>
              <a:rPr lang="en-US" dirty="0" err="1"/>
              <a:t>qq</a:t>
            </a:r>
            <a:r>
              <a:rPr lang="en-US" dirty="0"/>
              <a:t> = &amp;d;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(“%c\n”, *p);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5402DB3-0E58-783D-A046-5A8F19BD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44C7318-F6F4-A36A-199D-FC0FBD14A78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Only consider the statements that influence points to sets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32CC6C5-7722-4830-F30C-170247813A23}"/>
              </a:ext>
            </a:extLst>
          </p:cNvPr>
          <p:cNvSpPr/>
          <p:nvPr/>
        </p:nvSpPr>
        <p:spPr>
          <a:xfrm>
            <a:off x="6459414" y="2552480"/>
            <a:ext cx="1453663" cy="2493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6C73BE-5F69-5BC7-5DAD-49292961A1A6}"/>
              </a:ext>
            </a:extLst>
          </p:cNvPr>
          <p:cNvSpPr/>
          <p:nvPr/>
        </p:nvSpPr>
        <p:spPr>
          <a:xfrm>
            <a:off x="6459413" y="3058895"/>
            <a:ext cx="1453663" cy="727659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618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89CE9-9193-DD18-8972-2E438B784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81524E5-0B09-BAC3-8F2D-F6A59857C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c, d;</a:t>
            </a:r>
          </a:p>
          <a:p>
            <a:r>
              <a:rPr lang="en-US" dirty="0"/>
              <a:t>	char *p, *q;</a:t>
            </a:r>
          </a:p>
          <a:p>
            <a:r>
              <a:rPr lang="en-US" dirty="0"/>
              <a:t>	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c = ‘A’;</a:t>
            </a:r>
          </a:p>
          <a:p>
            <a:r>
              <a:rPr lang="en-US" dirty="0"/>
              <a:t>	d = ‘B’;</a:t>
            </a:r>
          </a:p>
          <a:p>
            <a:r>
              <a:rPr lang="en-US" dirty="0"/>
              <a:t>	p = &amp;c;</a:t>
            </a:r>
          </a:p>
          <a:p>
            <a:r>
              <a:rPr lang="en-US" dirty="0"/>
              <a:t>	*p = ‘B’;</a:t>
            </a:r>
          </a:p>
          <a:p>
            <a:r>
              <a:rPr lang="en-US" dirty="0"/>
              <a:t>	pp = &amp;p;</a:t>
            </a:r>
          </a:p>
          <a:p>
            <a:r>
              <a:rPr lang="en-US" dirty="0"/>
              <a:t>	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	*</a:t>
            </a:r>
            <a:r>
              <a:rPr lang="en-US" dirty="0" err="1"/>
              <a:t>qq</a:t>
            </a:r>
            <a:r>
              <a:rPr lang="en-US" dirty="0"/>
              <a:t> = &amp;d;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(“%c\n”, *p);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B6AB578-F00B-D97C-31ED-FB21B98BE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4145378-554D-55F1-2DD6-EFA334E6665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Only consider the statements that influence points to sets </a:t>
            </a:r>
          </a:p>
          <a:p>
            <a:r>
              <a:rPr lang="en-US" dirty="0"/>
              <a:t>Four types of constraints</a:t>
            </a:r>
          </a:p>
          <a:p>
            <a:pPr lvl="1"/>
            <a:r>
              <a:rPr lang="en-US" dirty="0"/>
              <a:t>Address-of (x = &amp;y)</a:t>
            </a:r>
          </a:p>
          <a:p>
            <a:pPr lvl="1"/>
            <a:r>
              <a:rPr lang="en-US" dirty="0"/>
              <a:t>Copy/Assign (x = y)</a:t>
            </a:r>
          </a:p>
          <a:p>
            <a:pPr lvl="1"/>
            <a:r>
              <a:rPr lang="en-US" dirty="0"/>
              <a:t>Load/Deref (x = *y)</a:t>
            </a:r>
          </a:p>
          <a:p>
            <a:pPr lvl="1"/>
            <a:r>
              <a:rPr lang="en-US" dirty="0"/>
              <a:t>Store (*x = y)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408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1212F6E-6F9A-EC9E-D1E7-FC3DFDB61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 code makes widespread use of pointers</a:t>
            </a:r>
          </a:p>
          <a:p>
            <a:r>
              <a:rPr lang="en-US" dirty="0"/>
              <a:t>Single-level, multi-level pointers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char* p = malloc(100);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char** pp = &amp;p;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char***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 = &amp;pp;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***pp = ‘a’;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*((*pp)+1) = 'b';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(“%c %c”, p[0], p[1]);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81265-2F5D-C8FB-2F40-1C76E86CE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compiler optimizations</a:t>
            </a:r>
          </a:p>
        </p:txBody>
      </p:sp>
    </p:spTree>
    <p:extLst>
      <p:ext uri="{BB962C8B-B14F-4D97-AF65-F5344CB8AC3E}">
        <p14:creationId xmlns:p14="http://schemas.microsoft.com/office/powerpoint/2010/main" val="5523206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59C0E-A483-B9C9-0775-47650A7C1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F70D88E-6350-8A5E-B64E-F1052373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c, d;</a:t>
            </a:r>
          </a:p>
          <a:p>
            <a:r>
              <a:rPr lang="en-US" dirty="0"/>
              <a:t>	char *p, *q;</a:t>
            </a:r>
          </a:p>
          <a:p>
            <a:r>
              <a:rPr lang="en-US" dirty="0"/>
              <a:t>	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c = ‘A’;</a:t>
            </a:r>
          </a:p>
          <a:p>
            <a:r>
              <a:rPr lang="en-US" dirty="0"/>
              <a:t>	d = ‘B’;</a:t>
            </a:r>
          </a:p>
          <a:p>
            <a:r>
              <a:rPr lang="en-US" dirty="0"/>
              <a:t>	p = &amp;c;</a:t>
            </a:r>
          </a:p>
          <a:p>
            <a:r>
              <a:rPr lang="en-US" dirty="0"/>
              <a:t>	*p = ‘B’;</a:t>
            </a:r>
          </a:p>
          <a:p>
            <a:r>
              <a:rPr lang="en-US" dirty="0"/>
              <a:t>	pp = &amp;p;</a:t>
            </a:r>
          </a:p>
          <a:p>
            <a:r>
              <a:rPr lang="en-US" dirty="0"/>
              <a:t>	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	*</a:t>
            </a:r>
            <a:r>
              <a:rPr lang="en-US" dirty="0" err="1"/>
              <a:t>qq</a:t>
            </a:r>
            <a:r>
              <a:rPr lang="en-US" dirty="0"/>
              <a:t> = &amp;d;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(“%c\n”, *p);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DF0D4A7-B4D4-3F76-6BE7-FA9CC535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2CDF6E3-E5FD-C435-9B52-9881B3FFE5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Four types of constraints</a:t>
            </a:r>
          </a:p>
          <a:p>
            <a:pPr lvl="1"/>
            <a:r>
              <a:rPr lang="en-US" dirty="0"/>
              <a:t>Address-of (x = &amp;y)</a:t>
            </a:r>
          </a:p>
          <a:p>
            <a:pPr lvl="1"/>
            <a:r>
              <a:rPr lang="en-US" dirty="0"/>
              <a:t>Copy/Assign (x = y)</a:t>
            </a:r>
          </a:p>
          <a:p>
            <a:pPr lvl="1"/>
            <a:r>
              <a:rPr lang="en-US" dirty="0"/>
              <a:t>Load/Deref (x = *y)</a:t>
            </a:r>
          </a:p>
          <a:p>
            <a:pPr lvl="1"/>
            <a:r>
              <a:rPr lang="en-US" dirty="0"/>
              <a:t>Store (*x = y)</a:t>
            </a:r>
          </a:p>
          <a:p>
            <a:r>
              <a:rPr lang="en-US" b="1" i="1" dirty="0"/>
              <a:t>How to solve? </a:t>
            </a:r>
          </a:p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374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4527E-2ACE-394B-7378-87D7FCB6E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4C03010-48BE-1503-A7C4-F8FAE8A66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c, d;</a:t>
            </a:r>
          </a:p>
          <a:p>
            <a:r>
              <a:rPr lang="en-US" dirty="0"/>
              <a:t>	char *p, *q;</a:t>
            </a:r>
          </a:p>
          <a:p>
            <a:r>
              <a:rPr lang="en-US" dirty="0"/>
              <a:t>	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c = ‘A’;</a:t>
            </a:r>
          </a:p>
          <a:p>
            <a:r>
              <a:rPr lang="en-US" dirty="0"/>
              <a:t>	d = ‘B’;</a:t>
            </a:r>
          </a:p>
          <a:p>
            <a:r>
              <a:rPr lang="en-US" dirty="0"/>
              <a:t>	p = &amp;c;</a:t>
            </a:r>
          </a:p>
          <a:p>
            <a:r>
              <a:rPr lang="en-US" dirty="0"/>
              <a:t>	*p = ‘B’;</a:t>
            </a:r>
          </a:p>
          <a:p>
            <a:r>
              <a:rPr lang="en-US" dirty="0"/>
              <a:t>	pp = &amp;p;</a:t>
            </a:r>
          </a:p>
          <a:p>
            <a:r>
              <a:rPr lang="en-US" dirty="0"/>
              <a:t>	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	*</a:t>
            </a:r>
            <a:r>
              <a:rPr lang="en-US" dirty="0" err="1"/>
              <a:t>qq</a:t>
            </a:r>
            <a:r>
              <a:rPr lang="en-US" dirty="0"/>
              <a:t> = &amp;d;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(“%c\n”, *p);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7C19436-6527-E34E-7FDD-6AA26CE08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25CAD6A-A69A-F067-8389-2A67F1958FA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Constraint resolution rules</a:t>
            </a:r>
          </a:p>
          <a:p>
            <a:r>
              <a:rPr lang="en-US" b="1" i="1" dirty="0"/>
              <a:t>Andersen’s analysis</a:t>
            </a:r>
          </a:p>
          <a:p>
            <a:pPr lvl="2"/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05714BB7-9954-CF24-98B6-3E1F8F1856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61681880"/>
              </p:ext>
            </p:extLst>
          </p:nvPr>
        </p:nvGraphicFramePr>
        <p:xfrm>
          <a:off x="582829" y="2504440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94548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A4025-D4A9-303A-75C7-AEC4A59F9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6063B66-CDB5-29EB-C36D-166F6B31B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E32A68B-8501-6ECA-9FE3-B230B0813FB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Constraint resolution rules</a:t>
            </a:r>
          </a:p>
          <a:p>
            <a:pPr lvl="2"/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C0FFDDEE-A65E-7382-DB1B-4D875B7A88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3412731"/>
              </p:ext>
            </p:extLst>
          </p:nvPr>
        </p:nvGraphicFramePr>
        <p:xfrm>
          <a:off x="582829" y="2504440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y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21846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A014B-A01E-FE60-B292-C7E2CBF9E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DB7FB224-B452-7620-5955-89ADC16ED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E82D781-D0FF-E57C-399E-CAE796BEC60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Constraint resolution rules</a:t>
            </a:r>
          </a:p>
          <a:p>
            <a:pPr lvl="2"/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D687E9C-92CB-6510-7386-BBB891E2AF5F}"/>
              </a:ext>
            </a:extLst>
          </p:cNvPr>
          <p:cNvGraphicFramePr>
            <a:graphicFrameLocks/>
          </p:cNvGraphicFramePr>
          <p:nvPr/>
        </p:nvGraphicFramePr>
        <p:xfrm>
          <a:off x="582829" y="2504440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PTS(x)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4D0CF74-9B4D-EFA1-3DA7-AD5B7AA42A16}"/>
              </a:ext>
            </a:extLst>
          </p:cNvPr>
          <p:cNvSpPr txBox="1"/>
          <p:nvPr/>
        </p:nvSpPr>
        <p:spPr>
          <a:xfrm>
            <a:off x="5757580" y="3075057"/>
            <a:ext cx="60523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x = y implies the points-to set of Y is </a:t>
            </a:r>
            <a:r>
              <a:rPr lang="en-US" sz="2000" b="1" i="1" u="sng" dirty="0"/>
              <a:t>included in</a:t>
            </a:r>
            <a:r>
              <a:rPr lang="en-US" sz="2000" b="1" i="1" dirty="0"/>
              <a:t> the points-to set of X</a:t>
            </a:r>
          </a:p>
        </p:txBody>
      </p:sp>
    </p:spTree>
    <p:extLst>
      <p:ext uri="{BB962C8B-B14F-4D97-AF65-F5344CB8AC3E}">
        <p14:creationId xmlns:p14="http://schemas.microsoft.com/office/powerpoint/2010/main" val="30720553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E4F00-7B43-C5A1-21BA-FD68FB659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B03DC077-FAD9-2156-CCA5-0194820ED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4DB741-E4EE-8318-59FF-FFDFB1252A8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Constraint resolution rules</a:t>
            </a:r>
          </a:p>
          <a:p>
            <a:pPr lvl="2"/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CEC7F6C-DBD9-D2F0-E748-4B82DB64B6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4825317"/>
              </p:ext>
            </p:extLst>
          </p:nvPr>
        </p:nvGraphicFramePr>
        <p:xfrm>
          <a:off x="582829" y="2504440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B8EE313-C365-6BB9-D1AE-C24A686E7E60}"/>
              </a:ext>
            </a:extLst>
          </p:cNvPr>
          <p:cNvSpPr txBox="1"/>
          <p:nvPr/>
        </p:nvSpPr>
        <p:spPr>
          <a:xfrm>
            <a:off x="5757580" y="3075057"/>
            <a:ext cx="60523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x = *y implies</a:t>
            </a:r>
            <a:br>
              <a:rPr lang="en-US" sz="2000" b="1" i="1" dirty="0"/>
            </a:br>
            <a:r>
              <a:rPr lang="en-US" sz="2000" b="1" i="1" dirty="0"/>
              <a:t>1) dereference y and to find all elements in the points-to set of y</a:t>
            </a:r>
            <a:br>
              <a:rPr lang="en-US" sz="2000" b="1" i="1" dirty="0"/>
            </a:br>
            <a:r>
              <a:rPr lang="en-US" sz="2000" b="1" i="1" dirty="0"/>
              <a:t>2) The points-to sets of all such elements are </a:t>
            </a:r>
            <a:r>
              <a:rPr lang="en-US" sz="2000" b="1" i="1" u="sng" dirty="0"/>
              <a:t>included in </a:t>
            </a:r>
            <a:r>
              <a:rPr lang="en-US" sz="2000" b="1" i="1" dirty="0"/>
              <a:t>the points-to set of x</a:t>
            </a:r>
          </a:p>
        </p:txBody>
      </p:sp>
    </p:spTree>
    <p:extLst>
      <p:ext uri="{BB962C8B-B14F-4D97-AF65-F5344CB8AC3E}">
        <p14:creationId xmlns:p14="http://schemas.microsoft.com/office/powerpoint/2010/main" val="17404393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9ED4E-7E18-3447-AA3E-19D50E69B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99293A8-A890-7DA3-EE0A-8560E4523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Constraints for single and multi-level pointers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9D51BCB-68D8-35DD-355B-2F19C69BDA3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Constraint resolution rules</a:t>
            </a:r>
          </a:p>
          <a:p>
            <a:pPr lvl="2"/>
            <a:endParaRPr lang="en-US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7349EA12-72EA-2FDC-9159-29AAE3563B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2535653"/>
              </p:ext>
            </p:extLst>
          </p:nvPr>
        </p:nvGraphicFramePr>
        <p:xfrm>
          <a:off x="582829" y="2504440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9ACF4AC-6353-8FE7-A1E6-7B027FD63618}"/>
              </a:ext>
            </a:extLst>
          </p:cNvPr>
          <p:cNvSpPr txBox="1"/>
          <p:nvPr/>
        </p:nvSpPr>
        <p:spPr>
          <a:xfrm>
            <a:off x="5757580" y="3075057"/>
            <a:ext cx="605234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*x = y implies</a:t>
            </a:r>
            <a:br>
              <a:rPr lang="en-US" sz="2000" b="1" i="1" dirty="0"/>
            </a:br>
            <a:r>
              <a:rPr lang="en-US" sz="2000" b="1" i="1" dirty="0"/>
              <a:t>1) dereference x and to find all elements in the points-to set of x</a:t>
            </a:r>
            <a:br>
              <a:rPr lang="en-US" sz="2000" b="1" i="1" dirty="0"/>
            </a:br>
            <a:r>
              <a:rPr lang="en-US" sz="2000" b="1" i="1" dirty="0"/>
              <a:t>2) The points-to sets of y is </a:t>
            </a:r>
            <a:r>
              <a:rPr lang="en-US" sz="2000" b="1" i="1" u="sng" dirty="0"/>
              <a:t>included in </a:t>
            </a:r>
            <a:r>
              <a:rPr lang="en-US" sz="2000" b="1" i="1" dirty="0"/>
              <a:t>the points-to set of all such elements</a:t>
            </a:r>
          </a:p>
        </p:txBody>
      </p:sp>
    </p:spTree>
    <p:extLst>
      <p:ext uri="{BB962C8B-B14F-4D97-AF65-F5344CB8AC3E}">
        <p14:creationId xmlns:p14="http://schemas.microsoft.com/office/powerpoint/2010/main" val="40211680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7EEDE-5CD2-6102-199A-2247A8882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94934BD-A0CC-21C7-4FCD-BA7484F8E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AD0EC69-77F0-28C7-47AE-ED46A1D05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8490F1-912E-FBC2-6C46-2F979A7F6E7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27503E0-7BD4-20C9-FF96-BC07C9533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9CC5FFF3-6EB0-3CFC-DC07-A312B33C2E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2879223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0724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846E4-9D4A-7BD4-2C2A-8D6D76E7A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9E5B995-6BB5-BFEE-5DAF-498164274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b="1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F50CA3A2-BDB6-3B6E-4048-098231773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3CA41D2-A24C-D9AD-98A0-2B84F4FE3A1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624F3BB8-0C23-B7CE-6DB1-DC79DE3813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0994984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E9570DF3-7561-353B-0735-B0F86DE1BF88}"/>
              </a:ext>
            </a:extLst>
          </p:cNvPr>
          <p:cNvSpPr/>
          <p:nvPr/>
        </p:nvSpPr>
        <p:spPr>
          <a:xfrm>
            <a:off x="6330461" y="2300882"/>
            <a:ext cx="1453663" cy="2493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8AA11D-583B-B178-261A-61F744F21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2324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263B1-45D7-1630-ABC3-B3706AF42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72B1EB3-E4D0-8431-0404-D6BDE8965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b="1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1EEB3E2-D40B-7478-FE0C-4B1C397B5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663C0EA-A7E2-37D7-F135-322C83D0B7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D78B14D7-E4B7-549A-D860-AB97E3A8B2F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7251860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5072EE7-CDD3-8B7C-804D-132C709E671C}"/>
              </a:ext>
            </a:extLst>
          </p:cNvPr>
          <p:cNvSpPr/>
          <p:nvPr/>
        </p:nvSpPr>
        <p:spPr>
          <a:xfrm>
            <a:off x="6318739" y="2804974"/>
            <a:ext cx="1641232" cy="26647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38A1113-1F55-BC5D-AFD5-12C5CD859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320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21440-D41E-3715-99F4-D84FB946E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EF75A4C-B2BE-6536-BD09-83C29AF25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b="1" dirty="0"/>
              <a:t>  </a:t>
            </a:r>
            <a:r>
              <a:rPr lang="en-US" b="1" dirty="0" err="1"/>
              <a:t>qq</a:t>
            </a:r>
            <a:r>
              <a:rPr lang="en-US" b="1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CE8A5A9-FF88-4FBA-A08A-DEB21A706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FE543DF-FD1D-2C43-A025-2A07C3A9F57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F666B4CC-1542-00D5-60C9-9E1BC65F7A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9700691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AF3CFCEB-E47F-5E61-8FCC-AFDC495B3344}"/>
              </a:ext>
            </a:extLst>
          </p:cNvPr>
          <p:cNvSpPr/>
          <p:nvPr/>
        </p:nvSpPr>
        <p:spPr>
          <a:xfrm>
            <a:off x="6176512" y="3050332"/>
            <a:ext cx="1771735" cy="243854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384193-B775-A5BC-78C7-4AD09F3B93CC}"/>
              </a:ext>
            </a:extLst>
          </p:cNvPr>
          <p:cNvSpPr txBox="1"/>
          <p:nvPr/>
        </p:nvSpPr>
        <p:spPr>
          <a:xfrm>
            <a:off x="1195754" y="3716215"/>
            <a:ext cx="3763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PTS(</a:t>
            </a:r>
            <a:r>
              <a:rPr lang="en-US" b="1" i="1" dirty="0" err="1"/>
              <a:t>qq</a:t>
            </a:r>
            <a:r>
              <a:rPr lang="en-US" b="1" i="1" dirty="0"/>
              <a:t>) </a:t>
            </a:r>
            <a:r>
              <a:rPr lang="en-US" sz="1800" b="1" i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 </a:t>
            </a:r>
            <a:r>
              <a:rPr lang="en-US" b="1" i="1" dirty="0"/>
              <a:t>PTS(pp) </a:t>
            </a:r>
            <a:br>
              <a:rPr lang="en-US" b="1" i="1" dirty="0"/>
            </a:br>
            <a:br>
              <a:rPr lang="en-US" b="1" i="1" dirty="0"/>
            </a:br>
            <a:r>
              <a:rPr lang="en-US" b="1" i="1" dirty="0"/>
              <a:t>Easiest way to compute is:</a:t>
            </a:r>
            <a:br>
              <a:rPr lang="en-US" b="1" i="1" dirty="0"/>
            </a:br>
            <a:r>
              <a:rPr lang="en-US" b="1" i="1" dirty="0"/>
              <a:t>PTS(</a:t>
            </a:r>
            <a:r>
              <a:rPr lang="en-US" b="1" i="1" dirty="0" err="1"/>
              <a:t>qq</a:t>
            </a:r>
            <a:r>
              <a:rPr lang="en-US" b="1" i="1" dirty="0"/>
              <a:t>) = PTS(</a:t>
            </a:r>
            <a:r>
              <a:rPr lang="en-US" b="1" i="1" dirty="0" err="1"/>
              <a:t>qq</a:t>
            </a:r>
            <a:r>
              <a:rPr lang="en-US" b="1" i="1" dirty="0"/>
              <a:t>)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b="1" i="1" dirty="0"/>
              <a:t> PTS(pp)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48A5FA-0F97-7D95-7BE6-0B1B16EBDA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298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65A1C-B668-A7D5-F8B5-07679A302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15127C2-375A-E0DB-B414-C3AC789236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9537" y="1226778"/>
            <a:ext cx="3821486" cy="2853427"/>
          </a:xfrm>
        </p:spPr>
        <p:txBody>
          <a:bodyPr>
            <a:normAutofit/>
          </a:bodyPr>
          <a:lstStyle/>
          <a:p>
            <a:r>
              <a:rPr lang="en-US" dirty="0"/>
              <a:t>int (*</a:t>
            </a:r>
            <a:r>
              <a:rPr lang="en-US" dirty="0" err="1"/>
              <a:t>fptr</a:t>
            </a:r>
            <a:r>
              <a:rPr lang="en-US" dirty="0"/>
              <a:t>)(int);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   int a = 100;</a:t>
            </a:r>
            <a:br>
              <a:rPr lang="en-US" dirty="0"/>
            </a:br>
            <a:r>
              <a:rPr lang="en-US" dirty="0"/>
              <a:t>   (*</a:t>
            </a:r>
            <a:r>
              <a:rPr lang="en-US" dirty="0" err="1"/>
              <a:t>fptr</a:t>
            </a:r>
            <a:r>
              <a:rPr lang="en-US" dirty="0"/>
              <a:t>)(a);</a:t>
            </a:r>
          </a:p>
          <a:p>
            <a:r>
              <a:rPr lang="en-US" dirty="0"/>
              <a:t>   int b = 20;</a:t>
            </a:r>
          </a:p>
          <a:p>
            <a:r>
              <a:rPr lang="en-US" dirty="0"/>
              <a:t>   b++;</a:t>
            </a:r>
          </a:p>
          <a:p>
            <a:r>
              <a:rPr lang="en-US" dirty="0"/>
              <a:t>   (*</a:t>
            </a:r>
            <a:r>
              <a:rPr lang="en-US" dirty="0" err="1"/>
              <a:t>fptr</a:t>
            </a:r>
            <a:r>
              <a:rPr lang="en-US" dirty="0"/>
              <a:t>)(b);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0B7251-9066-E33E-C50F-BB371593B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and compiler optimizations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5DAF714-4B62-E351-76CD-066B7AA809AF}"/>
              </a:ext>
            </a:extLst>
          </p:cNvPr>
          <p:cNvSpPr txBox="1"/>
          <p:nvPr/>
        </p:nvSpPr>
        <p:spPr>
          <a:xfrm>
            <a:off x="1052167" y="716323"/>
            <a:ext cx="20427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Before inlining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C09264F-645F-C7C0-BFF8-6B2A48547251}"/>
              </a:ext>
            </a:extLst>
          </p:cNvPr>
          <p:cNvGrpSpPr/>
          <p:nvPr/>
        </p:nvGrpSpPr>
        <p:grpSpPr>
          <a:xfrm>
            <a:off x="6095999" y="730695"/>
            <a:ext cx="2777068" cy="3880944"/>
            <a:chOff x="6095999" y="730695"/>
            <a:chExt cx="2777068" cy="3880944"/>
          </a:xfrm>
        </p:grpSpPr>
        <p:sp>
          <p:nvSpPr>
            <p:cNvPr id="2" name="Content Placeholder 6">
              <a:extLst>
                <a:ext uri="{FF2B5EF4-FFF2-40B4-BE49-F238E27FC236}">
                  <a16:creationId xmlns:a16="http://schemas.microsoft.com/office/drawing/2014/main" id="{AA942CF6-E1C5-36C1-7E74-B989B8359746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6095999" y="1226778"/>
              <a:ext cx="2777068" cy="3384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rmAutofit/>
            </a:bodyPr>
            <a:lstStyle>
              <a:lvl1pPr marL="0" indent="0" algn="l" defTabSz="912813" rtl="0" eaLnBrk="1" fontAlgn="base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None/>
                <a:tabLst>
                  <a:tab pos="461963" algn="l"/>
                </a:tabLst>
                <a:defRPr sz="1600" kern="1200">
                  <a:solidFill>
                    <a:schemeClr val="tx1"/>
                  </a:solidFill>
                  <a:latin typeface="Consolas" panose="020B0609020204030204" pitchFamily="49" charset="0"/>
                  <a:ea typeface="+mn-ea"/>
                  <a:cs typeface="+mn-cs"/>
                </a:defRPr>
              </a:lvl1pPr>
              <a:lvl2pPr marL="346075" indent="-177800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2pPr>
              <a:lvl3pPr marL="514350" indent="-168275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3pPr>
              <a:lvl4pPr marL="684213" indent="-169863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4pPr>
              <a:lvl5pPr marL="860425" indent="-176213" algn="l" defTabSz="912813" rtl="0" eaLnBrk="1" fontAlgn="base" hangingPunct="1">
                <a:lnSpc>
                  <a:spcPct val="120000"/>
                </a:lnSpc>
                <a:spcBef>
                  <a:spcPts val="5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Helvetica" pitchFamily="2" charset="0"/>
                  <a:ea typeface="+mn-ea"/>
                  <a:cs typeface="+mn-cs"/>
                </a:defRPr>
              </a:lvl5pPr>
              <a:lvl6pPr marL="2514537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726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8914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103" indent="-228594" algn="l" defTabSz="914377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/>
                <a:t>… ?????....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2ECF541C-026A-2789-F45A-EBA5BF35911F}"/>
                </a:ext>
              </a:extLst>
            </p:cNvPr>
            <p:cNvSpPr txBox="1"/>
            <p:nvPr/>
          </p:nvSpPr>
          <p:spPr>
            <a:xfrm>
              <a:off x="6310488" y="730695"/>
              <a:ext cx="185069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After inlining</a:t>
              </a: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3B78790-EEB0-3C6C-3A19-13FBF2EF0AB1}"/>
              </a:ext>
            </a:extLst>
          </p:cNvPr>
          <p:cNvSpPr txBox="1"/>
          <p:nvPr/>
        </p:nvSpPr>
        <p:spPr>
          <a:xfrm>
            <a:off x="411847" y="4726619"/>
            <a:ext cx="11016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i="1" dirty="0"/>
              <a:t>The compiler first needs to resolve the target of </a:t>
            </a:r>
            <a:r>
              <a:rPr lang="en-US" sz="2800" b="1" i="1" dirty="0" err="1"/>
              <a:t>fptr</a:t>
            </a:r>
            <a:r>
              <a:rPr lang="en-US" sz="2800" b="1" i="1" dirty="0"/>
              <a:t> to be able to inline it</a:t>
            </a:r>
          </a:p>
        </p:txBody>
      </p:sp>
    </p:spTree>
    <p:extLst>
      <p:ext uri="{BB962C8B-B14F-4D97-AF65-F5344CB8AC3E}">
        <p14:creationId xmlns:p14="http://schemas.microsoft.com/office/powerpoint/2010/main" val="248003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DA2C6-4350-94AE-3300-58A18C8FF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56344CF-CB17-FA14-1982-FA721D257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b="1" dirty="0"/>
              <a:t>  </a:t>
            </a:r>
            <a:r>
              <a:rPr lang="en-US" b="1" dirty="0" err="1"/>
              <a:t>qq</a:t>
            </a:r>
            <a:r>
              <a:rPr lang="en-US" b="1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04DDE78-6201-37CE-E3CF-67DF8BF11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BD6442-604A-5F48-9637-EB2A2CA7F30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6154F012-91D1-342D-0D46-93DC0FE5D0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19480351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4033ED27-579F-D0D1-21FE-F820F3406A82}"/>
              </a:ext>
            </a:extLst>
          </p:cNvPr>
          <p:cNvSpPr/>
          <p:nvPr/>
        </p:nvSpPr>
        <p:spPr>
          <a:xfrm>
            <a:off x="6271846" y="3050331"/>
            <a:ext cx="1676401" cy="2673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3634BBD-0B72-EB55-6F33-93B866816F1C}"/>
              </a:ext>
            </a:extLst>
          </p:cNvPr>
          <p:cNvSpPr txBox="1"/>
          <p:nvPr/>
        </p:nvSpPr>
        <p:spPr>
          <a:xfrm>
            <a:off x="1195754" y="3716215"/>
            <a:ext cx="37631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PTS(</a:t>
            </a:r>
            <a:r>
              <a:rPr lang="en-US" b="1" i="1" dirty="0" err="1"/>
              <a:t>qq</a:t>
            </a:r>
            <a:r>
              <a:rPr lang="en-US" b="1" i="1" dirty="0"/>
              <a:t>) </a:t>
            </a:r>
            <a:r>
              <a:rPr lang="en-US" sz="1800" b="1" i="1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 </a:t>
            </a:r>
            <a:r>
              <a:rPr lang="en-US" b="1" i="1" dirty="0"/>
              <a:t>PTS(pp) </a:t>
            </a:r>
            <a:br>
              <a:rPr lang="en-US" b="1" i="1" dirty="0"/>
            </a:br>
            <a:br>
              <a:rPr lang="en-US" b="1" i="1" dirty="0"/>
            </a:br>
            <a:r>
              <a:rPr lang="en-US" b="1" i="1" dirty="0"/>
              <a:t>Easiest way to compute is:</a:t>
            </a:r>
            <a:br>
              <a:rPr lang="en-US" b="1" i="1" dirty="0"/>
            </a:br>
            <a:r>
              <a:rPr lang="en-US" b="1" i="1" dirty="0"/>
              <a:t>PTS(</a:t>
            </a:r>
            <a:r>
              <a:rPr lang="en-US" b="1" i="1" dirty="0" err="1"/>
              <a:t>qq</a:t>
            </a:r>
            <a:r>
              <a:rPr lang="en-US" b="1" i="1" dirty="0"/>
              <a:t>) = PTS(</a:t>
            </a:r>
            <a:r>
              <a:rPr lang="en-US" b="1" i="1" dirty="0" err="1"/>
              <a:t>qq</a:t>
            </a:r>
            <a:r>
              <a:rPr lang="en-US" b="1" i="1" dirty="0"/>
              <a:t>)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U</a:t>
            </a:r>
            <a:r>
              <a:rPr lang="en-US" b="1" i="1" dirty="0"/>
              <a:t> PTS(pp)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D6A354-38BA-3E55-A19B-FD1D5B73F3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88878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999B4-9748-F5D0-E34F-A64A48438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8C4FAA0-DF28-679A-57E7-C66BAAA94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b="1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44B43E0-46FD-7BC2-6620-09EDBEFB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09F0C0E-7CD9-1C2B-F3EB-FD137E7B847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9B8F27A9-9AFC-510E-8377-FBCCD72FC3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1226027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ADA484D-BA98-08CC-64AF-B736906626E0}"/>
              </a:ext>
            </a:extLst>
          </p:cNvPr>
          <p:cNvSpPr/>
          <p:nvPr/>
        </p:nvSpPr>
        <p:spPr>
          <a:xfrm>
            <a:off x="6307016" y="3247292"/>
            <a:ext cx="1652956" cy="293077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54FAB8-6FFA-1047-E8B7-056A5D3D2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135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0D8269-461A-C91B-FDF7-B7AF3F30D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87D6B2C-3431-1DE3-29A0-DDDFA529EB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b="1" dirty="0"/>
              <a:t>  *</a:t>
            </a:r>
            <a:r>
              <a:rPr lang="en-US" b="1" dirty="0" err="1"/>
              <a:t>qq</a:t>
            </a:r>
            <a:r>
              <a:rPr lang="en-US" b="1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BDFD252-C2F5-A352-EDAE-4233A6D2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2493C9C-BD7D-9D72-BC03-F91150B862B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10CF8CFE-300F-E530-CD48-892A63AA27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3091224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0E650128-D86C-463B-9A45-C5A34E9262F3}"/>
              </a:ext>
            </a:extLst>
          </p:cNvPr>
          <p:cNvSpPr/>
          <p:nvPr/>
        </p:nvSpPr>
        <p:spPr>
          <a:xfrm>
            <a:off x="6353908" y="3429000"/>
            <a:ext cx="1453663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45ECB7-1C14-4988-CEC6-53A1354DB182}"/>
              </a:ext>
            </a:extLst>
          </p:cNvPr>
          <p:cNvSpPr txBox="1"/>
          <p:nvPr/>
        </p:nvSpPr>
        <p:spPr>
          <a:xfrm>
            <a:off x="937933" y="3071336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PTS(v)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⊇ PTS(</a:t>
            </a:r>
            <a:r>
              <a:rPr lang="en-US" b="1" i="1" kern="1200" dirty="0" err="1">
                <a:solidFill>
                  <a:schemeClr val="dk1"/>
                </a:solidFill>
                <a:effectLst/>
                <a:latin typeface="+mn-lt"/>
              </a:rPr>
              <a:t>qq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)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OR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dirty="0">
                <a:latin typeface="+mn-lt"/>
              </a:rPr>
              <a:t>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PTS(v) = PTS(v)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 U PTS(q)</a:t>
            </a:r>
            <a:r>
              <a:rPr lang="en-US" b="1" i="1" dirty="0">
                <a:latin typeface="+mn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5B192-7A17-6E4D-F54F-92409B80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C714CC6-4837-9047-C6CD-3E5FAEC85179}"/>
              </a:ext>
            </a:extLst>
          </p:cNvPr>
          <p:cNvSpPr txBox="1"/>
          <p:nvPr/>
        </p:nvSpPr>
        <p:spPr>
          <a:xfrm>
            <a:off x="937933" y="480121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lt"/>
              </a:rPr>
              <a:t>=&gt; PTS(p) = PTS(p) 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U </a:t>
            </a:r>
            <a:r>
              <a:rPr lang="en-US" b="1" i="1" dirty="0">
                <a:latin typeface="+mn-lt"/>
              </a:rPr>
              <a:t>PTS(q)</a:t>
            </a:r>
          </a:p>
        </p:txBody>
      </p:sp>
    </p:spTree>
    <p:extLst>
      <p:ext uri="{BB962C8B-B14F-4D97-AF65-F5344CB8AC3E}">
        <p14:creationId xmlns:p14="http://schemas.microsoft.com/office/powerpoint/2010/main" val="2674013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8B5A7-E11C-96A8-372B-B9EF06991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AF26F6F-56D9-DC30-EB00-5958AFCFC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b="1" dirty="0"/>
              <a:t>  *</a:t>
            </a:r>
            <a:r>
              <a:rPr lang="en-US" b="1" dirty="0" err="1"/>
              <a:t>qq</a:t>
            </a:r>
            <a:r>
              <a:rPr lang="en-US" b="1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30CFC79-F43C-46B2-281D-E4004E11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5A121C04-2B8C-3EB0-F9A8-5B72388D5F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9B8D0E37-C893-B913-674E-8E6E23550A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2854713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</a:t>
                      </a:r>
                      <a:r>
                        <a:rPr lang="en-US" b="1" dirty="0"/>
                        <a:t>, d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FB70CD80-8A97-517F-C1F0-A3916227FF6B}"/>
              </a:ext>
            </a:extLst>
          </p:cNvPr>
          <p:cNvSpPr/>
          <p:nvPr/>
        </p:nvSpPr>
        <p:spPr>
          <a:xfrm>
            <a:off x="6353908" y="3429000"/>
            <a:ext cx="1453663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082A4B3-543B-5897-FEFB-C8A5AF284AB9}"/>
              </a:ext>
            </a:extLst>
          </p:cNvPr>
          <p:cNvSpPr txBox="1"/>
          <p:nvPr/>
        </p:nvSpPr>
        <p:spPr>
          <a:xfrm>
            <a:off x="937933" y="3071336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PTS(v)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⊇ PTS(</a:t>
            </a:r>
            <a:r>
              <a:rPr lang="en-US" b="1" i="1" kern="1200" dirty="0" err="1">
                <a:solidFill>
                  <a:schemeClr val="dk1"/>
                </a:solidFill>
                <a:effectLst/>
                <a:latin typeface="+mn-lt"/>
              </a:rPr>
              <a:t>qq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)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OR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dirty="0">
                <a:latin typeface="+mn-lt"/>
              </a:rPr>
              <a:t>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PTS(v) = PTS(v)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 U PTS(q)</a:t>
            </a:r>
            <a:r>
              <a:rPr lang="en-US" b="1" i="1" dirty="0">
                <a:latin typeface="+mn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8C5CC1-049B-5C91-01CF-486C9AF468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B1FA2E3-6E08-F2C0-4764-00D428ED90B9}"/>
              </a:ext>
            </a:extLst>
          </p:cNvPr>
          <p:cNvSpPr txBox="1"/>
          <p:nvPr/>
        </p:nvSpPr>
        <p:spPr>
          <a:xfrm>
            <a:off x="937933" y="480121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lt"/>
              </a:rPr>
              <a:t>=&gt; PTS(p) = PTS(p) 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U </a:t>
            </a:r>
            <a:r>
              <a:rPr lang="en-US" b="1" i="1" dirty="0">
                <a:latin typeface="+mn-lt"/>
              </a:rPr>
              <a:t>PTS(q)</a:t>
            </a:r>
          </a:p>
        </p:txBody>
      </p:sp>
    </p:spTree>
    <p:extLst>
      <p:ext uri="{BB962C8B-B14F-4D97-AF65-F5344CB8AC3E}">
        <p14:creationId xmlns:p14="http://schemas.microsoft.com/office/powerpoint/2010/main" val="4294685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2A0CB-B6A0-C755-7215-2557CE80A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8B88C0F0-E983-37D4-44A1-EF8928223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b="1" dirty="0"/>
              <a:t>  p = *</a:t>
            </a:r>
            <a:r>
              <a:rPr lang="en-US" b="1" dirty="0" err="1"/>
              <a:t>qq</a:t>
            </a:r>
            <a:r>
              <a:rPr lang="en-US" b="1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7D22E60B-EFFE-AC6B-3999-4E38437DF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252A5E8-FADF-001F-6C21-8A9EE1CA400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21F8DF75-EF6B-ED59-5C13-AF48CF07F443}"/>
              </a:ext>
            </a:extLst>
          </p:cNvPr>
          <p:cNvGraphicFramePr>
            <a:graphicFrameLocks/>
          </p:cNvGraphicFramePr>
          <p:nvPr/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{c</a:t>
                      </a:r>
                      <a:r>
                        <a:rPr lang="en-US" b="1" dirty="0"/>
                        <a:t>, d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5B9E666-F610-43B6-2AB7-6C31EF7D333A}"/>
              </a:ext>
            </a:extLst>
          </p:cNvPr>
          <p:cNvSpPr/>
          <p:nvPr/>
        </p:nvSpPr>
        <p:spPr>
          <a:xfrm>
            <a:off x="6377354" y="3773823"/>
            <a:ext cx="1453663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2E38E-0264-D55F-FAA2-05066AEB9AFE}"/>
              </a:ext>
            </a:extLst>
          </p:cNvPr>
          <p:cNvSpPr txBox="1"/>
          <p:nvPr/>
        </p:nvSpPr>
        <p:spPr>
          <a:xfrm>
            <a:off x="937933" y="3071336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PTS(p)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⊇ PTS(v)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OR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dirty="0">
                <a:latin typeface="+mn-lt"/>
              </a:rPr>
              <a:t>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PTS(p) = PTS(p)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 U PTS(v)</a:t>
            </a:r>
            <a:r>
              <a:rPr lang="en-US" b="1" i="1" dirty="0">
                <a:latin typeface="+mn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20667-6B30-C13D-55C0-A7CB3E78B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B6B7E3-2425-928F-E8F5-C34E2067F650}"/>
              </a:ext>
            </a:extLst>
          </p:cNvPr>
          <p:cNvSpPr txBox="1"/>
          <p:nvPr/>
        </p:nvSpPr>
        <p:spPr>
          <a:xfrm>
            <a:off x="937933" y="480121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lt"/>
              </a:rPr>
              <a:t>=&gt; PTS(p) = PTS(p) 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U </a:t>
            </a:r>
            <a:r>
              <a:rPr lang="en-US" b="1" i="1" dirty="0">
                <a:latin typeface="+mn-lt"/>
              </a:rPr>
              <a:t>PTS(q)</a:t>
            </a:r>
          </a:p>
        </p:txBody>
      </p:sp>
    </p:spTree>
    <p:extLst>
      <p:ext uri="{BB962C8B-B14F-4D97-AF65-F5344CB8AC3E}">
        <p14:creationId xmlns:p14="http://schemas.microsoft.com/office/powerpoint/2010/main" val="618765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E519F-56A9-425B-DCD0-CDDB239B4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BB8A755-6971-9BFE-C578-10E10EC845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b="1" dirty="0"/>
              <a:t>  p = *</a:t>
            </a:r>
            <a:r>
              <a:rPr lang="en-US" b="1" dirty="0" err="1"/>
              <a:t>qq</a:t>
            </a:r>
            <a:r>
              <a:rPr lang="en-US" b="1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80414C7-161A-643A-AE9F-C2C659C7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constraints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CD249850-D4B6-7C71-9724-7F4B4F3A2A6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graphicFrame>
        <p:nvGraphicFramePr>
          <p:cNvPr id="6" name="Content Placeholder 1">
            <a:extLst>
              <a:ext uri="{FF2B5EF4-FFF2-40B4-BE49-F238E27FC236}">
                <a16:creationId xmlns:a16="http://schemas.microsoft.com/office/drawing/2014/main" id="{A6E735AF-D1A4-9FCB-B39B-D878E51932F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97627133"/>
              </p:ext>
            </p:extLst>
          </p:nvPr>
        </p:nvGraphicFramePr>
        <p:xfrm>
          <a:off x="535937" y="78500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{c, 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{d}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qq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8E0A557-07D4-E0F8-531D-401EFFB04D9A}"/>
              </a:ext>
            </a:extLst>
          </p:cNvPr>
          <p:cNvSpPr/>
          <p:nvPr/>
        </p:nvSpPr>
        <p:spPr>
          <a:xfrm>
            <a:off x="6377354" y="3773823"/>
            <a:ext cx="1453663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0103CE-9F65-1ABF-A5E2-EA0CD88BD6D7}"/>
              </a:ext>
            </a:extLst>
          </p:cNvPr>
          <p:cNvSpPr txBox="1"/>
          <p:nvPr/>
        </p:nvSpPr>
        <p:spPr>
          <a:xfrm>
            <a:off x="937933" y="3071336"/>
            <a:ext cx="4572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PTS(p)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⊇ PTS(v)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OR</a:t>
            </a: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b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</a:br>
            <a:r>
              <a:rPr lang="en-US" b="1" i="1" dirty="0">
                <a:latin typeface="+mn-lt"/>
              </a:rPr>
              <a:t> </a:t>
            </a:r>
            <a:r>
              <a:rPr lang="en-US" b="1" i="1" kern="1200" dirty="0">
                <a:solidFill>
                  <a:schemeClr val="dk1"/>
                </a:solidFill>
                <a:effectLst/>
                <a:latin typeface="+mn-lt"/>
              </a:rPr>
              <a:t>∀v ∈ </a:t>
            </a:r>
            <a:r>
              <a:rPr lang="en-US" b="1" i="1" dirty="0">
                <a:latin typeface="+mn-lt"/>
              </a:rPr>
              <a:t>PTS(</a:t>
            </a:r>
            <a:r>
              <a:rPr lang="en-US" b="1" i="1" dirty="0" err="1">
                <a:latin typeface="+mn-lt"/>
              </a:rPr>
              <a:t>qq</a:t>
            </a:r>
            <a:r>
              <a:rPr lang="en-US" b="1" i="1" dirty="0">
                <a:latin typeface="+mn-lt"/>
              </a:rPr>
              <a:t>). PTS(p) = PTS(p)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 U PTS(v)</a:t>
            </a:r>
            <a:r>
              <a:rPr lang="en-US" b="1" i="1" dirty="0">
                <a:latin typeface="+mn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B304F2-7CDF-188B-BC9C-282899FAC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3550" y="4541684"/>
            <a:ext cx="4296375" cy="1676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C48DCF-7B1A-E1BE-3520-60D461268CCD}"/>
              </a:ext>
            </a:extLst>
          </p:cNvPr>
          <p:cNvSpPr txBox="1"/>
          <p:nvPr/>
        </p:nvSpPr>
        <p:spPr>
          <a:xfrm>
            <a:off x="937933" y="4801210"/>
            <a:ext cx="457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+mn-lt"/>
              </a:rPr>
              <a:t>=&gt; PTS(p) = PTS(p) </a:t>
            </a:r>
            <a:r>
              <a:rPr lang="en-US" b="1" i="1" dirty="0">
                <a:latin typeface="+mn-lt"/>
                <a:cs typeface="Helvetica" panose="020B0604020202020204" pitchFamily="34" charset="0"/>
              </a:rPr>
              <a:t>U </a:t>
            </a:r>
            <a:r>
              <a:rPr lang="en-US" b="1" i="1" dirty="0">
                <a:latin typeface="+mn-lt"/>
              </a:rPr>
              <a:t>PTS(q)</a:t>
            </a:r>
          </a:p>
        </p:txBody>
      </p:sp>
    </p:spTree>
    <p:extLst>
      <p:ext uri="{BB962C8B-B14F-4D97-AF65-F5344CB8AC3E}">
        <p14:creationId xmlns:p14="http://schemas.microsoft.com/office/powerpoint/2010/main" val="38390517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BF74AC-251C-7239-F16A-8C5A988A7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idea: represent constraints as a graph</a:t>
            </a:r>
          </a:p>
          <a:p>
            <a:r>
              <a:rPr lang="en-US" dirty="0"/>
              <a:t>Nodes are the pointers or objects</a:t>
            </a:r>
          </a:p>
          <a:p>
            <a:r>
              <a:rPr lang="en-US" dirty="0"/>
              <a:t>Edges are the constraints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C132F7-5508-CB9A-7D89-905A7902D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BE6905DD-85A1-15C8-FE06-64C23B5B63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038725"/>
              </p:ext>
            </p:extLst>
          </p:nvPr>
        </p:nvGraphicFramePr>
        <p:xfrm>
          <a:off x="5651985" y="3394494"/>
          <a:ext cx="6157941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51906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370603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 constraint x = v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</a:t>
                      </a:r>
                      <a:r>
                        <a:rPr lang="en-US" sz="1800" b="1" i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a constraint v = y</a:t>
                      </a:r>
                      <a:endParaRPr lang="en-US" b="1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FEEF2F83-B278-6297-B381-6020F33747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2852802"/>
              </p:ext>
            </p:extLst>
          </p:nvPr>
        </p:nvGraphicFramePr>
        <p:xfrm>
          <a:off x="360607" y="3394494"/>
          <a:ext cx="4973996" cy="18491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98049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993501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Constraint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Resolution Rule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= &amp;y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∈ PTS(x)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PTS(x)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x = *y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PTS(y). PTS(x) ⊇ PTS(v)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*x =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∀v ∈ PTS(x). PTS(v) ⊇ PTS(y)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43206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331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EFFCF7-AAA2-07CB-FE36-9224DE0FE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AE60220-06CC-9694-F7E2-31143E83B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  char c, d;</a:t>
            </a:r>
          </a:p>
          <a:p>
            <a:r>
              <a:rPr lang="en-US" dirty="0"/>
              <a:t>  char *p, *q;</a:t>
            </a:r>
          </a:p>
          <a:p>
            <a:r>
              <a:rPr lang="en-US" dirty="0"/>
              <a:t>  char **pp, **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c = 'A';</a:t>
            </a:r>
          </a:p>
          <a:p>
            <a:r>
              <a:rPr lang="en-US" dirty="0"/>
              <a:t>  d = 'B';</a:t>
            </a:r>
          </a:p>
          <a:p>
            <a:r>
              <a:rPr lang="en-US" dirty="0"/>
              <a:t>  p = &amp;c;</a:t>
            </a:r>
          </a:p>
          <a:p>
            <a:r>
              <a:rPr lang="en-US" dirty="0"/>
              <a:t>  *p = 'B';</a:t>
            </a:r>
          </a:p>
          <a:p>
            <a:r>
              <a:rPr lang="en-US" dirty="0"/>
              <a:t>  pp = &amp;p;</a:t>
            </a:r>
          </a:p>
          <a:p>
            <a:r>
              <a:rPr lang="en-US" dirty="0"/>
              <a:t>  </a:t>
            </a:r>
            <a:r>
              <a:rPr lang="en-US" dirty="0" err="1"/>
              <a:t>qq</a:t>
            </a:r>
            <a:r>
              <a:rPr lang="en-US" dirty="0"/>
              <a:t> = pp;</a:t>
            </a:r>
          </a:p>
          <a:p>
            <a:r>
              <a:rPr lang="en-US" dirty="0"/>
              <a:t>  q = &amp;d;</a:t>
            </a:r>
          </a:p>
          <a:p>
            <a:r>
              <a:rPr lang="en-US" dirty="0"/>
              <a:t>  *</a:t>
            </a:r>
            <a:r>
              <a:rPr lang="en-US" dirty="0" err="1"/>
              <a:t>qq</a:t>
            </a:r>
            <a:r>
              <a:rPr lang="en-US" dirty="0"/>
              <a:t> =q;</a:t>
            </a:r>
          </a:p>
          <a:p>
            <a:r>
              <a:rPr lang="en-US" dirty="0"/>
              <a:t>  p = *</a:t>
            </a:r>
            <a:r>
              <a:rPr lang="en-US" dirty="0" err="1"/>
              <a:t>qq</a:t>
            </a:r>
            <a:r>
              <a:rPr lang="en-US" dirty="0"/>
              <a:t>;</a:t>
            </a:r>
          </a:p>
          <a:p>
            <a:r>
              <a:rPr lang="en-US" dirty="0"/>
              <a:t>  </a:t>
            </a:r>
            <a:r>
              <a:rPr lang="en-US" dirty="0" err="1"/>
              <a:t>printf</a:t>
            </a:r>
            <a:r>
              <a:rPr lang="en-US" dirty="0"/>
              <a:t>("%c\n", *p);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7A24883-D065-E6C9-65C7-3013EBBEB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solving method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AFE635F-8E99-99D4-85C4-6B02FCA3BB7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>
              <a:buNone/>
            </a:pPr>
            <a:endParaRPr lang="en-US" b="1" i="1" dirty="0"/>
          </a:p>
          <a:p>
            <a:pPr lvl="2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DB0EFB-A99A-22AC-141B-12B3872C8B6A}"/>
              </a:ext>
            </a:extLst>
          </p:cNvPr>
          <p:cNvSpPr/>
          <p:nvPr/>
        </p:nvSpPr>
        <p:spPr>
          <a:xfrm>
            <a:off x="1981199" y="1195754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9A0F7E-F4F6-9451-3CC8-5FAE96119FE7}"/>
              </a:ext>
            </a:extLst>
          </p:cNvPr>
          <p:cNvSpPr/>
          <p:nvPr/>
        </p:nvSpPr>
        <p:spPr>
          <a:xfrm>
            <a:off x="3382880" y="1195754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</a:t>
            </a:r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1699EAD-0032-4269-93F3-2C0EB2F1FDB6}"/>
              </a:ext>
            </a:extLst>
          </p:cNvPr>
          <p:cNvSpPr/>
          <p:nvPr/>
        </p:nvSpPr>
        <p:spPr>
          <a:xfrm>
            <a:off x="1981199" y="2757246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pp</a:t>
            </a:r>
            <a:endParaRPr lang="en-US" sz="11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00C7F7C-078F-972E-36FF-FEB135F36DA8}"/>
              </a:ext>
            </a:extLst>
          </p:cNvPr>
          <p:cNvSpPr/>
          <p:nvPr/>
        </p:nvSpPr>
        <p:spPr>
          <a:xfrm>
            <a:off x="3382880" y="2757246"/>
            <a:ext cx="649857" cy="67175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rgbClr val="02285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qq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D2C90FE-90AA-073F-D475-F551C3ECF135}"/>
              </a:ext>
            </a:extLst>
          </p:cNvPr>
          <p:cNvSpPr/>
          <p:nvPr/>
        </p:nvSpPr>
        <p:spPr>
          <a:xfrm>
            <a:off x="1444903" y="4318738"/>
            <a:ext cx="3507755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In-class exercise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5EA85B2-ACBB-5808-AD38-3424DF5F3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4364" y="4592942"/>
            <a:ext cx="5096586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9470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65B9D5-B1E1-E1D6-7D9F-69B4D45C1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Key question: how much information to include during the analysis</a:t>
            </a:r>
          </a:p>
          <a:p>
            <a:r>
              <a:rPr lang="en-US" dirty="0"/>
              <a:t>Branch information, program statement order, calling-context</a:t>
            </a:r>
          </a:p>
          <a:p>
            <a:r>
              <a:rPr lang="en-US" dirty="0"/>
              <a:t>More information </a:t>
            </a:r>
            <a:r>
              <a:rPr lang="en-US" dirty="0">
                <a:sym typeface="Wingdings" panose="05000000000000000000" pitchFamily="2" charset="2"/>
              </a:rPr>
              <a:t> slower analysis, more precise results</a:t>
            </a:r>
          </a:p>
          <a:p>
            <a:r>
              <a:rPr lang="en-US" dirty="0">
                <a:sym typeface="Wingdings" panose="05000000000000000000" pitchFamily="2" charset="2"/>
              </a:rPr>
              <a:t>Less information  faster analysis, less precise results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D6A48DF-E9AB-2468-97A7-C619C29B8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 sensitivity</a:t>
            </a:r>
          </a:p>
        </p:txBody>
      </p:sp>
    </p:spTree>
    <p:extLst>
      <p:ext uri="{BB962C8B-B14F-4D97-AF65-F5344CB8AC3E}">
        <p14:creationId xmlns:p14="http://schemas.microsoft.com/office/powerpoint/2010/main" val="317011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15331C-6A05-605E-71E5-96D811C34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3C92AE-766E-8DC6-1356-7A12A953A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AA09A2-8B00-23F2-7E27-E7670D70929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endParaRPr lang="en-US" dirty="0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B6CE268E-C94C-5AFB-EA86-F46B013ABE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7988949"/>
              </p:ext>
            </p:extLst>
          </p:nvPr>
        </p:nvGraphicFramePr>
        <p:xfrm>
          <a:off x="6825410" y="3554414"/>
          <a:ext cx="390711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112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F4F8B5-0A3E-7B58-3462-EBBAC522E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latin typeface="Consolas" panose="020B0609020204030204" pitchFamily="49" charset="0"/>
              </a:rPr>
              <a:t>char* p = malloc(100);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char** pp = &amp;p;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char*** </a:t>
            </a:r>
            <a:r>
              <a:rPr lang="en-US" dirty="0" err="1">
                <a:latin typeface="Consolas" panose="020B0609020204030204" pitchFamily="49" charset="0"/>
              </a:rPr>
              <a:t>ppp</a:t>
            </a:r>
            <a:r>
              <a:rPr lang="en-US" dirty="0">
                <a:latin typeface="Consolas" panose="020B0609020204030204" pitchFamily="49" charset="0"/>
              </a:rPr>
              <a:t> = &amp;pp;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***pp = 'a';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*((*pp)+1) = 'b';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printf</a:t>
            </a:r>
            <a:r>
              <a:rPr lang="en-US" dirty="0">
                <a:latin typeface="Consolas" panose="020B0609020204030204" pitchFamily="49" charset="0"/>
              </a:rPr>
              <a:t>(“%c %c”, p[0], p[1]);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219644-1452-FD03-932D-6A784BCF8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65451D-37CE-091B-59FE-A410B414551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Class of static analysis techniques for resolving the targets of code and data pointers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1B5965F8-AF88-03EE-A406-107D970A77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8539111"/>
              </p:ext>
            </p:extLst>
          </p:nvPr>
        </p:nvGraphicFramePr>
        <p:xfrm>
          <a:off x="1593150" y="3429000"/>
          <a:ext cx="37549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{[heap obj]}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ppp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{pp}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37C8549-325A-249A-38D8-B51D93503846}"/>
              </a:ext>
            </a:extLst>
          </p:cNvPr>
          <p:cNvSpPr txBox="1"/>
          <p:nvPr/>
        </p:nvSpPr>
        <p:spPr>
          <a:xfrm>
            <a:off x="6635262" y="3294185"/>
            <a:ext cx="2095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283239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AE48C6-7F86-ABBF-DD60-F90E301194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F781EA-A31B-5C85-695A-C7ABB69AB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AFF982-CDB9-3FFB-0503-5DFC73843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42C58C-2159-345E-31E9-0FA1892EFCB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88905A7B-E238-EF4D-0543-73C15561730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40033105"/>
              </p:ext>
            </p:extLst>
          </p:nvPr>
        </p:nvGraphicFramePr>
        <p:xfrm>
          <a:off x="6825410" y="3554414"/>
          <a:ext cx="390711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93021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A0E40-E393-5044-3EC5-858A6C0C5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5DE2DBE-E464-04A8-76AF-8A3F14222E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85ED45-4CB1-8E92-CE87-CEB063B96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7F1ADA-6462-071F-31B5-1571C196E77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2010D32C-8C24-79E2-4DCC-2E0969144B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7007532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95331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714C5-EFF0-95DD-5B91-764630581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F8BC46-937E-6B0F-9C09-1C4AF8CB66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C4469-DD47-6950-C619-58705BE17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0FB0A-2520-7EE4-A995-D099293F186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6A2272C4-F78A-18B9-363E-99AA4202ACD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763650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3D1009D-0855-1C90-211B-6760AFEF367E}"/>
              </a:ext>
            </a:extLst>
          </p:cNvPr>
          <p:cNvSpPr/>
          <p:nvPr/>
        </p:nvSpPr>
        <p:spPr>
          <a:xfrm>
            <a:off x="6588369" y="1569676"/>
            <a:ext cx="2614246" cy="478323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911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F28F5-F9A3-3344-219C-5D1557F1C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9C37FC-3EC0-EDB2-F8BD-5ED74B548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B480C3-C568-AFD3-C60A-8EFA878C2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897A4-8B65-4BE7-339E-F9D24B8FB5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DE353CD0-4BCD-EF54-7196-2A2002015C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1764015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BA69ECE5-177D-A7DB-4803-F7BC0EEC1439}"/>
              </a:ext>
            </a:extLst>
          </p:cNvPr>
          <p:cNvSpPr/>
          <p:nvPr/>
        </p:nvSpPr>
        <p:spPr>
          <a:xfrm>
            <a:off x="6635261" y="2050323"/>
            <a:ext cx="2614246" cy="28257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5905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A24AE0-0C56-4B1A-8AE5-0CA59DCDF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8FC8D0-577A-41BD-9EA7-D836358B8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71C6C5-6E8D-F3AA-B502-F5B6F0493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87F21F-94FF-8063-3757-DB0DEAB1C4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7AE490DD-6B20-AADD-5100-4CD9A9BF4F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87869077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DAC39815-8299-1B69-F50F-90C7C1133924}"/>
              </a:ext>
            </a:extLst>
          </p:cNvPr>
          <p:cNvSpPr/>
          <p:nvPr/>
        </p:nvSpPr>
        <p:spPr>
          <a:xfrm>
            <a:off x="6635261" y="2050323"/>
            <a:ext cx="2614246" cy="28257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1813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DEAA7-D278-3B19-2BB3-A713EE40C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BD239A-6114-3D04-39B9-5495986AA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6BB005-DABA-CCBB-27E5-155500E26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163BC-70DE-9A85-3A6F-B5134ECC814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4AA1BCE6-5E63-BA85-A631-0613BA9C560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8795932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r>
                        <a:rPr lang="en-US" b="0" baseline="0" dirty="0"/>
                        <a:t>, </a:t>
                      </a:r>
                      <a:r>
                        <a:rPr lang="en-US" b="1" baseline="0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r>
                        <a:rPr lang="en-US" b="0" baseline="0" dirty="0"/>
                        <a:t>, </a:t>
                      </a:r>
                      <a:r>
                        <a:rPr lang="en-US" b="1" baseline="0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A5D5C90D-4B42-077E-2472-A2E2EACB9851}"/>
              </a:ext>
            </a:extLst>
          </p:cNvPr>
          <p:cNvSpPr/>
          <p:nvPr/>
        </p:nvSpPr>
        <p:spPr>
          <a:xfrm>
            <a:off x="6611814" y="2273061"/>
            <a:ext cx="2614246" cy="28257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5356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D6228-AB29-7650-01C3-49FF26414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0F297B0-FBA4-24D7-3A78-9501398074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47B260-3DF5-D285-3E7A-C4E12FB7A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AC2C3B-C5D5-B372-1217-55AB22A034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21503255-692C-DE27-6B56-3CC51414A7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69614762"/>
              </p:ext>
            </p:extLst>
          </p:nvPr>
        </p:nvGraphicFramePr>
        <p:xfrm>
          <a:off x="6837133" y="3240657"/>
          <a:ext cx="3907110" cy="2590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5569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2351417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r>
                        <a:rPr lang="en-US" b="1" baseline="0" dirty="0"/>
                        <a:t>, 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902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r>
                        <a:rPr lang="en-US" b="0" baseline="0" dirty="0"/>
                        <a:t>, 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2061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/>
                        <a:t>ret@function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r>
                        <a:rPr lang="en-US" b="0" baseline="0" dirty="0"/>
                        <a:t>, 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F3F832D7-2A9D-9884-80DC-B471DF7487B1}"/>
              </a:ext>
            </a:extLst>
          </p:cNvPr>
          <p:cNvSpPr/>
          <p:nvPr/>
        </p:nvSpPr>
        <p:spPr>
          <a:xfrm>
            <a:off x="6676108" y="3940889"/>
            <a:ext cx="4378754" cy="443541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F0995C-DAD0-E3E5-868F-5F4414703810}"/>
              </a:ext>
            </a:extLst>
          </p:cNvPr>
          <p:cNvSpPr txBox="1"/>
          <p:nvPr/>
        </p:nvSpPr>
        <p:spPr>
          <a:xfrm>
            <a:off x="3905862" y="4153597"/>
            <a:ext cx="27702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Over-approximation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763407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1537A-84D7-4770-828C-71F4B4A83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5DA5AA-8866-DB67-F584-B70FBC747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E3A4E9-7937-7CB2-F922-13CBDE563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A42B8C-6463-E8EC-9FB3-D1AC312E72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graphicFrame>
        <p:nvGraphicFramePr>
          <p:cNvPr id="3" name="Content Placeholder 1">
            <a:extLst>
              <a:ext uri="{FF2B5EF4-FFF2-40B4-BE49-F238E27FC236}">
                <a16:creationId xmlns:a16="http://schemas.microsoft.com/office/drawing/2014/main" id="{3724D46D-5308-822A-48AD-A3C9310101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82075661"/>
              </p:ext>
            </p:extLst>
          </p:nvPr>
        </p:nvGraphicFramePr>
        <p:xfrm>
          <a:off x="7845800" y="2587704"/>
          <a:ext cx="412515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284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s@callsite1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s@callsite2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ret@function@callsite1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ret@function@callsite2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27449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00BC7-E6F0-23B3-9394-C423D35350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1291ED-B4AC-A78C-3F7D-7E1911259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57CDED-5A45-445F-7826-B8AD7075A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7D0642-F7D2-0410-1B48-AC0CA1418AF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A9829DE-C761-14B1-060D-49326E90C0E5}"/>
              </a:ext>
            </a:extLst>
          </p:cNvPr>
          <p:cNvSpPr/>
          <p:nvPr/>
        </p:nvSpPr>
        <p:spPr>
          <a:xfrm>
            <a:off x="6518030" y="1986452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0FEC9F51-B563-C354-EAAD-E9F6FB2A97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8361476"/>
              </p:ext>
            </p:extLst>
          </p:nvPr>
        </p:nvGraphicFramePr>
        <p:xfrm>
          <a:off x="7845800" y="2587704"/>
          <a:ext cx="412515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284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s@callsite1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s@callsite2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 dirty="0"/>
                        <a:t>ret@function@callsite1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ret@function@callsite2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603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E8274-5A1E-E56F-9247-3C50008F8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9D0BC0-1B0B-C4E6-3B88-B9E642FC5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3793B8-1EE7-23F8-B22E-CE29DBCC6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C5CEF0-7841-DBF8-DB7F-318258DF189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BA57CAD-E78F-8437-9137-00E9A4A7022E}"/>
              </a:ext>
            </a:extLst>
          </p:cNvPr>
          <p:cNvSpPr/>
          <p:nvPr/>
        </p:nvSpPr>
        <p:spPr>
          <a:xfrm>
            <a:off x="6518030" y="1986452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BCF91528-588B-08C8-7432-2EC23D7C715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9647188"/>
              </p:ext>
            </p:extLst>
          </p:nvPr>
        </p:nvGraphicFramePr>
        <p:xfrm>
          <a:off x="7845800" y="2587704"/>
          <a:ext cx="412515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284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Points-to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Heap</a:t>
                      </a:r>
                      <a:r>
                        <a:rPr lang="en-US" b="0" baseline="-2500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ret@function@callsite1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ret@function@callsite2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07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F542C4-5961-F95E-493C-8065A8C6A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5"/>
            <a:ext cx="5633413" cy="2643995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(2) U</a:t>
            </a:r>
            <a:r>
              <a:rPr lang="pt-BR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(5)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(4)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43A9EC4-2EAB-C04C-3903-1809280AE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Equation-based approach for data flow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0DA9CA8-32C4-369A-D547-175F6F4A88D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(1)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1)}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2)}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(4)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(4) \ {(z,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{(z, 4)}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(5)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5)}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=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(6) \ {(y, ℓ) | ℓ </a:t>
            </a:r>
            <a:r>
              <a:rPr lang="pt-BR" dirty="0"/>
              <a:t>∈ Lab} </a:t>
            </a:r>
            <a:r>
              <a:rPr lang="en-US" dirty="0"/>
              <a:t>U</a:t>
            </a:r>
            <a:r>
              <a:rPr lang="pt-BR" dirty="0"/>
              <a:t> {(y, 6)}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2BD3AA5-2760-7FD8-54DA-A31F62D4F9BD}"/>
              </a:ext>
            </a:extLst>
          </p:cNvPr>
          <p:cNvSpPr/>
          <p:nvPr/>
        </p:nvSpPr>
        <p:spPr>
          <a:xfrm>
            <a:off x="1513272" y="884287"/>
            <a:ext cx="656492" cy="4402821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AC43D0-31A4-DE2E-2E3A-AAF47A8941E6}"/>
              </a:ext>
            </a:extLst>
          </p:cNvPr>
          <p:cNvSpPr/>
          <p:nvPr/>
        </p:nvSpPr>
        <p:spPr>
          <a:xfrm>
            <a:off x="7357005" y="696277"/>
            <a:ext cx="656492" cy="264399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0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2" grpId="0" animBg="1"/>
      <p:bldP spid="12" grpId="1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CAFEEB-B508-4E03-5665-202229044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F5C7B9-CA8E-89CF-1836-E7C93A6985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9F4D87-8AD2-2CD9-81B0-1B8812093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198F86-07C5-F87E-3416-E648434902E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3CD4BD-47AE-63CA-D21C-F8DBE936D863}"/>
              </a:ext>
            </a:extLst>
          </p:cNvPr>
          <p:cNvSpPr/>
          <p:nvPr/>
        </p:nvSpPr>
        <p:spPr>
          <a:xfrm>
            <a:off x="6494584" y="2206704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272AEC96-5767-3ED8-4570-C5D2008160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74710282"/>
              </p:ext>
            </p:extLst>
          </p:nvPr>
        </p:nvGraphicFramePr>
        <p:xfrm>
          <a:off x="7845800" y="2587704"/>
          <a:ext cx="412515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284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Pointer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Points-to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Heap</a:t>
                      </a:r>
                      <a:r>
                        <a:rPr lang="en-US" b="0" baseline="-2500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ret@function@callsite1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ret@function@callsite2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31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190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DA0885-4058-E759-6887-EB42F658F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6343792-22C7-AF64-63C7-2470127A2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char* function(char* a) { return a; }</a:t>
            </a:r>
          </a:p>
          <a:p>
            <a:endParaRPr lang="en-US" dirty="0"/>
          </a:p>
          <a:p>
            <a:r>
              <a:rPr lang="en-US" dirty="0"/>
              <a:t>int main(void) {</a:t>
            </a:r>
          </a:p>
          <a:p>
            <a:r>
              <a:rPr lang="en-US" dirty="0"/>
              <a:t>	char* s = malloc(..);</a:t>
            </a:r>
          </a:p>
          <a:p>
            <a:r>
              <a:rPr lang="en-US" dirty="0"/>
              <a:t>	char* t = malloc(..);</a:t>
            </a:r>
          </a:p>
          <a:p>
            <a:r>
              <a:rPr lang="en-US" dirty="0"/>
              <a:t>	char* p = function(s);</a:t>
            </a:r>
          </a:p>
          <a:p>
            <a:r>
              <a:rPr lang="en-US" dirty="0"/>
              <a:t>	char* q = function(t);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C349AE-A437-2BFA-1A68-53D7EA8E5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Calling-context sensitivity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FA27BA-B221-28E5-6153-06BE2705C7B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calling-context sensitive analysis treats every function invocation as unique</a:t>
            </a:r>
          </a:p>
          <a:p>
            <a:r>
              <a:rPr lang="en-US" dirty="0"/>
              <a:t>Depends on how the arguments and return value of </a:t>
            </a:r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>
                <a:latin typeface="Helvetica" panose="020B0604020202020204"/>
                <a:cs typeface="Helvetica" panose="020B0604020202020204"/>
              </a:rPr>
              <a:t>is modeled </a:t>
            </a:r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3B6A9F8-1FBA-085D-F2C7-26B8A5AF83FE}"/>
              </a:ext>
            </a:extLst>
          </p:cNvPr>
          <p:cNvSpPr/>
          <p:nvPr/>
        </p:nvSpPr>
        <p:spPr>
          <a:xfrm>
            <a:off x="6494584" y="2206704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1">
            <a:extLst>
              <a:ext uri="{FF2B5EF4-FFF2-40B4-BE49-F238E27FC236}">
                <a16:creationId xmlns:a16="http://schemas.microsoft.com/office/drawing/2014/main" id="{2583B9FE-2BB2-93CB-E71F-1F5450EEB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8187443"/>
              </p:ext>
            </p:extLst>
          </p:nvPr>
        </p:nvGraphicFramePr>
        <p:xfrm>
          <a:off x="7845800" y="2587704"/>
          <a:ext cx="4125150" cy="33324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42845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Points-to 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q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t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1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Heap</a:t>
                      </a:r>
                      <a:r>
                        <a:rPr lang="en-US" b="0" baseline="-25000"/>
                        <a:t>0</a:t>
                      </a: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6652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s@callsite2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163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b="0"/>
                        <a:t>ret@function@callsite1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Heap</a:t>
                      </a:r>
                      <a:r>
                        <a:rPr lang="en-US" b="0" baseline="-250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0864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/>
                        <a:t>ret@function@callsite2</a:t>
                      </a:r>
                      <a:endParaRPr lang="en-US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Heap</a:t>
                      </a:r>
                      <a:r>
                        <a:rPr lang="en-US" b="1" baseline="-25000" dirty="0"/>
                        <a:t>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8831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2EB5A5A-DE8E-2449-B5DE-6E0B9F9D6B28}"/>
              </a:ext>
            </a:extLst>
          </p:cNvPr>
          <p:cNvSpPr txBox="1"/>
          <p:nvPr/>
        </p:nvSpPr>
        <p:spPr>
          <a:xfrm>
            <a:off x="4531379" y="4434951"/>
            <a:ext cx="3158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No over-approximation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432652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26EF3-4145-ED98-BBEC-47A0D12DE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DE24B7D-2D69-2FC5-F586-81B68AC30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p = &amp;a;</a:t>
            </a:r>
          </a:p>
          <a:p>
            <a:r>
              <a:rPr lang="en-US" dirty="0"/>
              <a:t>	q = p;</a:t>
            </a:r>
          </a:p>
          <a:p>
            <a:r>
              <a:rPr lang="en-US" dirty="0"/>
              <a:t>	p = &amp;b;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892BBF-4D96-D1C8-757E-D57027C70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13A96-32E3-78F3-06C6-1A4AB069AC0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flow sensitive pointer analysis considers the order of program statements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DD8BB039-9836-C6D7-0A7F-D47A75F5DBE7}"/>
              </a:ext>
            </a:extLst>
          </p:cNvPr>
          <p:cNvGraphicFramePr>
            <a:graphicFrameLocks/>
          </p:cNvGraphicFramePr>
          <p:nvPr/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66A67C-538C-FF5A-776A-46B2DECA1E74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103961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884FF-CC21-F5BA-3B9C-D11794415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83E7E7-4D6F-95E2-B12D-4CD64B8D6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p = &amp;a;</a:t>
            </a:r>
          </a:p>
          <a:p>
            <a:r>
              <a:rPr lang="en-US" dirty="0"/>
              <a:t>	q = p;</a:t>
            </a:r>
          </a:p>
          <a:p>
            <a:r>
              <a:rPr lang="en-US" dirty="0"/>
              <a:t>	p = &amp;b;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FB121E-0AF7-8969-151D-099953E39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4D578-04DC-12EF-4394-D00460918FD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flow sensitive pointer analysis considers the order of program statements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AF95D804-E0BD-AA38-54A4-43E9C1F5F0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01465213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D8EDB65-5E90-678C-8262-CB13448C3F17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9BBB60-E3C7-F09A-7D03-AE6E73AB9194}"/>
              </a:ext>
            </a:extLst>
          </p:cNvPr>
          <p:cNvSpPr/>
          <p:nvPr/>
        </p:nvSpPr>
        <p:spPr>
          <a:xfrm>
            <a:off x="6506308" y="1550211"/>
            <a:ext cx="1606061" cy="3020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27886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39F3E-2DBC-2829-0540-2185B0FBC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FFCF2BA-2D46-C063-BD87-36C3D49955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p = &amp;a;</a:t>
            </a:r>
          </a:p>
          <a:p>
            <a:r>
              <a:rPr lang="en-US" dirty="0"/>
              <a:t>	q = p;</a:t>
            </a:r>
          </a:p>
          <a:p>
            <a:r>
              <a:rPr lang="en-US" dirty="0"/>
              <a:t>	p = &amp;b;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B5DD2B-74B1-46B7-8A45-891A89DED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79783-65BE-4A71-6B22-9F249629C0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flow sensitive pointer analysis considers the order of program statements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203921FC-358E-AF64-2633-88ACED891E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32855152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49062B5-5A75-AC96-7CD6-CDFD68074A45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3E00D9-D0F1-CD86-2D9B-93AC5D1EE9B4}"/>
              </a:ext>
            </a:extLst>
          </p:cNvPr>
          <p:cNvSpPr/>
          <p:nvPr/>
        </p:nvSpPr>
        <p:spPr>
          <a:xfrm>
            <a:off x="6471138" y="1784673"/>
            <a:ext cx="1606061" cy="3020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3787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1AC11-0E1F-16A4-13EF-9B392D94D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CE18754-6368-5225-10F2-93EAD7386A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p = &amp;a;</a:t>
            </a:r>
          </a:p>
          <a:p>
            <a:r>
              <a:rPr lang="en-US" dirty="0"/>
              <a:t>	q = p;</a:t>
            </a:r>
          </a:p>
          <a:p>
            <a:r>
              <a:rPr lang="en-US" dirty="0"/>
              <a:t>	p = &amp;b;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01A60D8-BAB4-3AF7-FF4D-12ED0D5DF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F4942-5AF6-A46D-8129-7DCFD7F4B51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flow sensitive pointer analysis considers the order of program statements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EE287F34-FA0A-CF88-B8BB-F2E84B37DE7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2036817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{a, </a:t>
                      </a:r>
                      <a:r>
                        <a:rPr lang="en-US" b="1" dirty="0"/>
                        <a:t>b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1F7B8D-8EFB-9D71-05A3-781C6065BBF0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E638F1-8D6C-093D-C64D-7AA8398D9B60}"/>
              </a:ext>
            </a:extLst>
          </p:cNvPr>
          <p:cNvSpPr/>
          <p:nvPr/>
        </p:nvSpPr>
        <p:spPr>
          <a:xfrm>
            <a:off x="6482861" y="2019134"/>
            <a:ext cx="1606061" cy="3020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8346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FDAA-6F49-7A22-A519-B83434937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ED2A2D-8677-2204-2C1E-A0B7C2798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p = &amp;a;</a:t>
            </a:r>
          </a:p>
          <a:p>
            <a:r>
              <a:rPr lang="en-US" dirty="0"/>
              <a:t>	q = p;</a:t>
            </a:r>
          </a:p>
          <a:p>
            <a:r>
              <a:rPr lang="en-US" dirty="0"/>
              <a:t>	p = &amp;b;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D6B995-C60F-33F4-665D-CA76F7D9D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9EC26-BBDB-D200-AF2F-65BD6A2CFA3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flow sensitive pointer analysis considers the order of program statements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E6CA97ED-ADC4-C27E-E811-672347704C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43674508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{a, b}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{a, </a:t>
                      </a:r>
                      <a:r>
                        <a:rPr lang="en-US" b="1" dirty="0"/>
                        <a:t>b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8CACCA1-50FF-6CA1-0D59-121A1B966D3E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3C2700-08F9-43F0-6265-E7EAFC024B3E}"/>
              </a:ext>
            </a:extLst>
          </p:cNvPr>
          <p:cNvSpPr/>
          <p:nvPr/>
        </p:nvSpPr>
        <p:spPr>
          <a:xfrm>
            <a:off x="6412523" y="1771318"/>
            <a:ext cx="1606061" cy="302035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60A8C3-85DE-A627-AC2D-D5D87BF9D52D}"/>
              </a:ext>
            </a:extLst>
          </p:cNvPr>
          <p:cNvSpPr txBox="1"/>
          <p:nvPr/>
        </p:nvSpPr>
        <p:spPr>
          <a:xfrm>
            <a:off x="5293419" y="3059667"/>
            <a:ext cx="6461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No knowledge of program order. </a:t>
            </a:r>
            <a:br>
              <a:rPr lang="en-US" sz="2400" b="1" i="1" dirty="0"/>
            </a:br>
            <a:r>
              <a:rPr lang="en-US" sz="2400" b="1" i="1" dirty="0"/>
              <a:t>Therefore, must compute q again because PTS(p) changed</a:t>
            </a:r>
            <a:endParaRPr lang="en-US" sz="2000" b="1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F6A62-5E8A-F31B-A071-3DBC8D87127B}"/>
              </a:ext>
            </a:extLst>
          </p:cNvPr>
          <p:cNvSpPr txBox="1"/>
          <p:nvPr/>
        </p:nvSpPr>
        <p:spPr>
          <a:xfrm>
            <a:off x="4301728" y="4436743"/>
            <a:ext cx="64613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Over-</a:t>
            </a:r>
            <a:r>
              <a:rPr lang="en-US" sz="2400" b="1" i="1" dirty="0" err="1"/>
              <a:t>appoximation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365089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5AFBB2-AC01-0F8D-6078-E91F51B67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int count = 5;</a:t>
            </a:r>
          </a:p>
          <a:p>
            <a:r>
              <a:rPr lang="en-US" dirty="0"/>
              <a:t>	if (count &gt; 2) {</a:t>
            </a:r>
          </a:p>
          <a:p>
            <a:r>
              <a:rPr lang="en-US" dirty="0"/>
              <a:t>		p = &amp;a;</a:t>
            </a:r>
          </a:p>
          <a:p>
            <a:r>
              <a:rPr lang="en-US" dirty="0"/>
              <a:t>		q = p;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p = &amp;b;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4D1877-CF8A-9D46-B7E3-AA7F7A475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3F36F1-7CA5-921E-1BF8-537433E6376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path sensitive pointer analysis treats every branch of an if-else statement distinctly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5CFE4A19-B348-D0F5-DC0D-15A4D96E05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65695811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AF67363-FE78-DB03-A31D-8075E63602CF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279019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53C8E-4635-DCA4-02A7-B1303A761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AF3E7F-3F91-4DC5-9909-B662A4B14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int count = 5;</a:t>
            </a:r>
          </a:p>
          <a:p>
            <a:r>
              <a:rPr lang="en-US" dirty="0"/>
              <a:t>	if (count &gt; 2) {</a:t>
            </a:r>
          </a:p>
          <a:p>
            <a:r>
              <a:rPr lang="en-US" dirty="0"/>
              <a:t>		p = &amp;a;</a:t>
            </a:r>
          </a:p>
          <a:p>
            <a:r>
              <a:rPr lang="en-US" dirty="0"/>
              <a:t>		q = p;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p = &amp;b;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E50AFC-F821-28E8-C055-02D2353E2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D6ADEC-0D66-FF56-E656-CEF10D4244E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path sensitive pointer analysis treats every branch of an if-else statement distinctly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24DF5692-00E6-A788-ED1D-E9676DD73B9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46409145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3507B3B-F699-BAFF-3E16-9B39C254D79E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B9F3D3-3ADB-472A-DB9E-61FC8396D4AF}"/>
              </a:ext>
            </a:extLst>
          </p:cNvPr>
          <p:cNvSpPr/>
          <p:nvPr/>
        </p:nvSpPr>
        <p:spPr>
          <a:xfrm>
            <a:off x="6541477" y="1972242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814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ACE07-222F-567D-E3C2-87D8FDC39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1EFEC-CF72-A2C4-F51D-DF2FA52E2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int count = 5;</a:t>
            </a:r>
          </a:p>
          <a:p>
            <a:r>
              <a:rPr lang="en-US" dirty="0"/>
              <a:t>	if (count &gt; 2) {</a:t>
            </a:r>
          </a:p>
          <a:p>
            <a:r>
              <a:rPr lang="en-US" dirty="0"/>
              <a:t>		p = &amp;a;</a:t>
            </a:r>
          </a:p>
          <a:p>
            <a:r>
              <a:rPr lang="en-US" dirty="0"/>
              <a:t>		q = p;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p = &amp;b;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3CD184-277E-7DE5-E929-B5C9B231A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D14E9D-8932-87B0-2F41-6FE48D4E47D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path sensitive pointer analysis treats every branch of an if-else statement distinctly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939DF025-0C59-D7B8-7E4C-590F06C0531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8348838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EEBE715-1DBA-75D9-6BE3-C631E04A113B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14A62E-A2BE-0F54-1440-880C37C652FE}"/>
              </a:ext>
            </a:extLst>
          </p:cNvPr>
          <p:cNvSpPr/>
          <p:nvPr/>
        </p:nvSpPr>
        <p:spPr>
          <a:xfrm>
            <a:off x="6424247" y="2230150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09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8E417-4015-EDE4-E738-FEB10BB6C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4F4F9E-A191-1FDD-487D-5F9FC3AED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5"/>
            <a:ext cx="5633413" cy="2643995"/>
          </a:xfrm>
        </p:spPr>
        <p:txBody>
          <a:bodyPr>
            <a:normAutofit fontScale="62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(3)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(2) </a:t>
            </a:r>
            <a:br>
              <a:rPr lang="en-US" dirty="0"/>
            </a:b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(3)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pt-BR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(5)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(4)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(5)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(4)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baseline="-25000" dirty="0"/>
              <a:t> </a:t>
            </a:r>
            <a:r>
              <a:rPr lang="en-US" dirty="0"/>
              <a:t>(6)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baseline="-25000" dirty="0"/>
              <a:t> </a:t>
            </a:r>
            <a:r>
              <a:rPr lang="en-US" dirty="0"/>
              <a:t>(3)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9565EDC-B51C-2F84-676A-07A33AEEB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Constraint-based approach for data flow </a:t>
            </a:r>
            <a:r>
              <a:rPr lang="en-US" dirty="0" err="1"/>
              <a:t>anlaysis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66703C4-0949-4673-BDCD-1018673474B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(1) \ {(y, ℓ) | ℓ </a:t>
            </a:r>
            <a:r>
              <a:rPr lang="pt-BR" dirty="0"/>
              <a:t>∈ Lab} </a:t>
            </a:r>
            <a:br>
              <a:rPr lang="pt-BR" dirty="0"/>
            </a:b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(1)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pt-BR" dirty="0"/>
              <a:t>{(y, 1)}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(2) \ {(z, ℓ) | ℓ </a:t>
            </a:r>
            <a:r>
              <a:rPr lang="pt-BR" dirty="0"/>
              <a:t>∈ Lab} </a:t>
            </a:r>
            <a:br>
              <a:rPr lang="en-US" dirty="0"/>
            </a:b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(2)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pt-BR" dirty="0"/>
              <a:t>{(z, 2)}</a:t>
            </a:r>
            <a:r>
              <a:rPr lang="en-US" dirty="0"/>
              <a:t> </a:t>
            </a:r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(3) </a:t>
            </a:r>
            <a:br>
              <a:rPr lang="en-US" dirty="0"/>
            </a:b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(4)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(4) \ {(z, ℓ) | ℓ </a:t>
            </a:r>
            <a:r>
              <a:rPr lang="pt-BR" dirty="0"/>
              <a:t>∈ Lab} 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(3)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pt-BR" dirty="0"/>
              <a:t> {(z, 4)}</a:t>
            </a:r>
            <a:br>
              <a:rPr lang="en-US" dirty="0"/>
            </a:b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dirty="0"/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(5) \ {(y, ℓ) | ℓ </a:t>
            </a:r>
            <a:r>
              <a:rPr lang="pt-BR" dirty="0"/>
              <a:t>∈ Lab} 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(5)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pt-BR" dirty="0"/>
              <a:t> {(y, 5)}</a:t>
            </a:r>
            <a:br>
              <a:rPr lang="pt-BR" dirty="0"/>
            </a:br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</a:t>
            </a:r>
            <a:r>
              <a:rPr lang="en-US" dirty="0" err="1"/>
              <a:t>RD</a:t>
            </a:r>
            <a:r>
              <a:rPr lang="en-US" baseline="-25000" dirty="0" err="1"/>
              <a:t>entry</a:t>
            </a:r>
            <a:r>
              <a:rPr lang="en-US" dirty="0"/>
              <a:t>(6) \ {(y, ℓ) | ℓ </a:t>
            </a:r>
            <a:r>
              <a:rPr lang="pt-BR" dirty="0"/>
              <a:t>∈ Lab} </a:t>
            </a:r>
            <a:endParaRPr lang="en-US" dirty="0"/>
          </a:p>
          <a:p>
            <a:r>
              <a:rPr lang="en-US" dirty="0" err="1"/>
              <a:t>RD</a:t>
            </a:r>
            <a:r>
              <a:rPr lang="en-US" baseline="-25000" dirty="0" err="1"/>
              <a:t>exit</a:t>
            </a:r>
            <a:r>
              <a:rPr lang="en-US" dirty="0"/>
              <a:t>(6) </a:t>
            </a:r>
            <a:r>
              <a:rPr lang="en-US" sz="2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⊇</a:t>
            </a:r>
            <a:r>
              <a:rPr lang="pt-BR" dirty="0"/>
              <a:t> {(y, 6)}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E52BAB7-4AAC-01D7-98DF-3A4DBBD7FB3B}"/>
              </a:ext>
            </a:extLst>
          </p:cNvPr>
          <p:cNvSpPr txBox="1"/>
          <p:nvPr/>
        </p:nvSpPr>
        <p:spPr>
          <a:xfrm>
            <a:off x="6015487" y="3964619"/>
            <a:ext cx="594205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/>
              <a:t>The solution is still “safe” but contains over-approximation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04E5BF0-1D3D-51AC-BDD7-A5B34B4489EF}"/>
              </a:ext>
            </a:extLst>
          </p:cNvPr>
          <p:cNvSpPr/>
          <p:nvPr/>
        </p:nvSpPr>
        <p:spPr>
          <a:xfrm>
            <a:off x="1513272" y="785005"/>
            <a:ext cx="656492" cy="4842072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69E118-03BA-B4BF-6822-E524482CABAE}"/>
              </a:ext>
            </a:extLst>
          </p:cNvPr>
          <p:cNvSpPr/>
          <p:nvPr/>
        </p:nvSpPr>
        <p:spPr>
          <a:xfrm>
            <a:off x="7281856" y="696277"/>
            <a:ext cx="656492" cy="2867538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283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4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23801-0ED3-27EB-E0CF-55A5B378D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903762-2295-0FE1-35FC-59E42D2A9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int count = 5;</a:t>
            </a:r>
          </a:p>
          <a:p>
            <a:r>
              <a:rPr lang="en-US" dirty="0"/>
              <a:t>	if (count &gt; 2) {</a:t>
            </a:r>
          </a:p>
          <a:p>
            <a:r>
              <a:rPr lang="en-US" dirty="0"/>
              <a:t>		p = &amp;a;</a:t>
            </a:r>
          </a:p>
          <a:p>
            <a:r>
              <a:rPr lang="en-US" dirty="0"/>
              <a:t>		q = p;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p = &amp;b;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5E7154-24C4-E692-C5CC-AB880BF69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Field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0848-D055-6AB1-840B-3AC959D8D58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field sensitive pointer analysis treats every field of a struct/</a:t>
            </a:r>
            <a:r>
              <a:rPr lang="en-US"/>
              <a:t>array distinctly</a:t>
            </a:r>
            <a:endParaRPr lang="en-US" dirty="0"/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1B45D154-5C28-85E1-9BEF-BE3ED14788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74046205"/>
              </p:ext>
            </p:extLst>
          </p:nvPr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</a:t>
                      </a:r>
                      <a:r>
                        <a:rPr lang="en-US" b="1" dirty="0"/>
                        <a:t>, b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F08E4DC-FE0B-A0B4-C460-3D0ABADB6297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E00FDE-E239-1ED1-7760-04A824349533}"/>
              </a:ext>
            </a:extLst>
          </p:cNvPr>
          <p:cNvSpPr/>
          <p:nvPr/>
        </p:nvSpPr>
        <p:spPr>
          <a:xfrm>
            <a:off x="6424247" y="2722519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3819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B29C3-92B8-CC3E-2DD1-32558779F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9B8075-6CB4-5498-C77F-E0B696EF5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int count = 5;</a:t>
            </a:r>
          </a:p>
          <a:p>
            <a:r>
              <a:rPr lang="en-US" dirty="0"/>
              <a:t>	if (count &gt; 2) {</a:t>
            </a:r>
          </a:p>
          <a:p>
            <a:r>
              <a:rPr lang="en-US" dirty="0"/>
              <a:t>		p = &amp;a;</a:t>
            </a:r>
          </a:p>
          <a:p>
            <a:r>
              <a:rPr lang="en-US" dirty="0"/>
              <a:t>		q = p;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p = &amp;b;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F72358-8C2F-0435-FB05-93DF0BF7C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5A479B-2AB5-E416-D1D2-0F3241D9635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path sensitive pointer analysis treats every branch of an if-else statement distinctly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D691AD8C-B9A2-B2BC-C9FA-CA115927EFAD}"/>
              </a:ext>
            </a:extLst>
          </p:cNvPr>
          <p:cNvGraphicFramePr>
            <a:graphicFrameLocks/>
          </p:cNvGraphicFramePr>
          <p:nvPr/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</a:t>
                      </a:r>
                      <a:r>
                        <a:rPr lang="en-US" b="1" dirty="0"/>
                        <a:t>, b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2F121AE-FA06-302C-659C-2B0974106E9B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28E84FE-2752-833C-27C5-6492F542B423}"/>
              </a:ext>
            </a:extLst>
          </p:cNvPr>
          <p:cNvSpPr/>
          <p:nvPr/>
        </p:nvSpPr>
        <p:spPr>
          <a:xfrm>
            <a:off x="6424247" y="2722519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98957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708D8-C504-8371-0BA1-D26CA782E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FD38DA-7CAF-0C3A-98FC-55C107FC6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</a:p>
          <a:p>
            <a:r>
              <a:rPr lang="en-US" dirty="0"/>
              <a:t>	int a, b;</a:t>
            </a:r>
          </a:p>
          <a:p>
            <a:r>
              <a:rPr lang="en-US" dirty="0"/>
              <a:t>	int *p, *q;</a:t>
            </a:r>
          </a:p>
          <a:p>
            <a:r>
              <a:rPr lang="en-US" dirty="0"/>
              <a:t>	int count = 5;</a:t>
            </a:r>
          </a:p>
          <a:p>
            <a:r>
              <a:rPr lang="en-US" dirty="0"/>
              <a:t>	if (count &gt; 2) {</a:t>
            </a:r>
          </a:p>
          <a:p>
            <a:r>
              <a:rPr lang="en-US" dirty="0"/>
              <a:t>		p = &amp;a;</a:t>
            </a:r>
          </a:p>
          <a:p>
            <a:r>
              <a:rPr lang="en-US" dirty="0"/>
              <a:t>		q = p;</a:t>
            </a:r>
          </a:p>
          <a:p>
            <a:r>
              <a:rPr lang="en-US" dirty="0"/>
              <a:t>	} else {</a:t>
            </a:r>
          </a:p>
          <a:p>
            <a:r>
              <a:rPr lang="en-US" dirty="0"/>
              <a:t>		p = &amp;b;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return 0;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AFBE29-7858-3170-A414-4959E532D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Path sensitivity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8CC721-C8FD-3EDA-AAED-1517BFCB44B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path sensitive pointer analysis treats every branch of an if-else statement distinctly</a:t>
            </a:r>
          </a:p>
        </p:txBody>
      </p:sp>
      <p:graphicFrame>
        <p:nvGraphicFramePr>
          <p:cNvPr id="5" name="Content Placeholder 1">
            <a:extLst>
              <a:ext uri="{FF2B5EF4-FFF2-40B4-BE49-F238E27FC236}">
                <a16:creationId xmlns:a16="http://schemas.microsoft.com/office/drawing/2014/main" id="{F3597F4B-27B2-90FB-D4FA-AD1BE3561A6B}"/>
              </a:ext>
            </a:extLst>
          </p:cNvPr>
          <p:cNvGraphicFramePr>
            <a:graphicFrameLocks/>
          </p:cNvGraphicFramePr>
          <p:nvPr/>
        </p:nvGraphicFramePr>
        <p:xfrm>
          <a:off x="1534790" y="3959304"/>
          <a:ext cx="2605913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23608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682305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</a:t>
                      </a:r>
                      <a:r>
                        <a:rPr lang="en-US" b="1" dirty="0"/>
                        <a:t>, b</a:t>
                      </a:r>
                      <a:r>
                        <a:rPr lang="en-US" b="0" dirty="0"/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51962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4853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514DBF5-51FB-9200-5B55-34A73BDE86E7}"/>
              </a:ext>
            </a:extLst>
          </p:cNvPr>
          <p:cNvSpPr txBox="1"/>
          <p:nvPr/>
        </p:nvSpPr>
        <p:spPr>
          <a:xfrm>
            <a:off x="1357683" y="3429000"/>
            <a:ext cx="330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Path-insensitive analysis</a:t>
            </a:r>
            <a:endParaRPr lang="en-US" sz="2000" b="1" i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2E64E41-FB39-9048-C252-9B77C5F67451}"/>
              </a:ext>
            </a:extLst>
          </p:cNvPr>
          <p:cNvSpPr/>
          <p:nvPr/>
        </p:nvSpPr>
        <p:spPr>
          <a:xfrm>
            <a:off x="6424247" y="2722519"/>
            <a:ext cx="2954216" cy="381000"/>
          </a:xfrm>
          <a:prstGeom prst="rect">
            <a:avLst/>
          </a:prstGeom>
          <a:noFill/>
          <a:ln w="3492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051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3CD36F-DD60-0AD3-3B97-2022C4AEA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p1;</a:t>
            </a:r>
            <a:br>
              <a:rPr lang="en-US" dirty="0"/>
            </a:br>
            <a:r>
              <a:rPr lang="en-US" dirty="0"/>
              <a:t>	char* r = p2;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FA1F597-39D0-0685-05F3-F6B8A7C0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analysis: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40B4039-03F7-A084-9348-3D9FF142E20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program with only single level pointers</a:t>
            </a:r>
          </a:p>
          <a:p>
            <a:r>
              <a:rPr lang="en-US" dirty="0"/>
              <a:t>A pointer has a </a:t>
            </a:r>
            <a:r>
              <a:rPr lang="en-US" b="1" i="1" u="sng" dirty="0"/>
              <a:t>points-to set</a:t>
            </a:r>
          </a:p>
          <a:p>
            <a:endParaRPr lang="en-US" dirty="0"/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3D6BE593-FAF2-8AB4-06B5-433790E6DB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5483660"/>
              </p:ext>
            </p:extLst>
          </p:nvPr>
        </p:nvGraphicFramePr>
        <p:xfrm>
          <a:off x="1426804" y="2566550"/>
          <a:ext cx="37549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EC16913-CDEB-9E13-C27A-5931166C1F18}"/>
              </a:ext>
            </a:extLst>
          </p:cNvPr>
          <p:cNvSpPr txBox="1"/>
          <p:nvPr/>
        </p:nvSpPr>
        <p:spPr>
          <a:xfrm>
            <a:off x="8993218" y="1453662"/>
            <a:ext cx="186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PTS(p2) = PTS(p1)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07A53F5-0986-F332-21C6-4D67FBDD0EE1}"/>
              </a:ext>
            </a:extLst>
          </p:cNvPr>
          <p:cNvSpPr txBox="1"/>
          <p:nvPr/>
        </p:nvSpPr>
        <p:spPr>
          <a:xfrm>
            <a:off x="8993218" y="182009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= PTS(p2)</a:t>
            </a:r>
          </a:p>
        </p:txBody>
      </p:sp>
    </p:spTree>
    <p:extLst>
      <p:ext uri="{BB962C8B-B14F-4D97-AF65-F5344CB8AC3E}">
        <p14:creationId xmlns:p14="http://schemas.microsoft.com/office/powerpoint/2010/main" val="27734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D78FA-6D9F-F690-1D24-E09061D1A0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8A8D176-4D8F-B5D7-4327-83D8F737E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p1;</a:t>
            </a:r>
            <a:br>
              <a:rPr lang="en-US" dirty="0"/>
            </a:br>
            <a:r>
              <a:rPr lang="en-US" dirty="0"/>
              <a:t>	char* r = p2;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387947-6215-3A33-FEB4-99BECF61A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analysis: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1C2F2B-E757-FD8B-687A-D50A2440DC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program with only single level pointers</a:t>
            </a:r>
          </a:p>
          <a:p>
            <a:r>
              <a:rPr lang="en-US" dirty="0"/>
              <a:t>A pointer has a </a:t>
            </a:r>
            <a:r>
              <a:rPr lang="en-US" b="1" i="1" u="sng" dirty="0"/>
              <a:t>points-to set</a:t>
            </a:r>
          </a:p>
          <a:p>
            <a:endParaRPr lang="en-US" dirty="0"/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D63C70D3-8DE8-13BB-C092-6877434A0E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254431"/>
              </p:ext>
            </p:extLst>
          </p:nvPr>
        </p:nvGraphicFramePr>
        <p:xfrm>
          <a:off x="1426804" y="2566550"/>
          <a:ext cx="37549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0F6AD92-C7C4-E42C-E12D-3FFD7F2022B5}"/>
              </a:ext>
            </a:extLst>
          </p:cNvPr>
          <p:cNvSpPr txBox="1"/>
          <p:nvPr/>
        </p:nvSpPr>
        <p:spPr>
          <a:xfrm>
            <a:off x="8993218" y="1453662"/>
            <a:ext cx="186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PTS(p2) = PTS(p1)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E5FEFF-D890-FEB5-E905-2EA4E837E274}"/>
              </a:ext>
            </a:extLst>
          </p:cNvPr>
          <p:cNvSpPr txBox="1"/>
          <p:nvPr/>
        </p:nvSpPr>
        <p:spPr>
          <a:xfrm>
            <a:off x="8993218" y="182009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= PTS(p2)</a:t>
            </a:r>
          </a:p>
        </p:txBody>
      </p:sp>
    </p:spTree>
    <p:extLst>
      <p:ext uri="{BB962C8B-B14F-4D97-AF65-F5344CB8AC3E}">
        <p14:creationId xmlns:p14="http://schemas.microsoft.com/office/powerpoint/2010/main" val="425818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94D4F-A74F-1DEE-1883-7A1A2327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45AFA2-A7E5-FDD3-A422-DFD9D46A1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main(void) {</a:t>
            </a:r>
            <a:br>
              <a:rPr lang="en-US" dirty="0"/>
            </a:br>
            <a:r>
              <a:rPr lang="en-US" dirty="0"/>
              <a:t>	char a, b;</a:t>
            </a:r>
          </a:p>
          <a:p>
            <a:r>
              <a:rPr lang="en-US" dirty="0"/>
              <a:t>	char* p1 = &amp;a;</a:t>
            </a:r>
          </a:p>
          <a:p>
            <a:r>
              <a:rPr lang="en-US" dirty="0"/>
              <a:t>	char* p2 = p1;</a:t>
            </a:r>
            <a:br>
              <a:rPr lang="en-US" dirty="0"/>
            </a:br>
            <a:r>
              <a:rPr lang="en-US" dirty="0"/>
              <a:t>	char* r = p2;</a:t>
            </a:r>
          </a:p>
          <a:p>
            <a:r>
              <a:rPr lang="en-US" dirty="0"/>
              <a:t>	</a:t>
            </a:r>
            <a:r>
              <a:rPr lang="en-US" dirty="0" err="1"/>
              <a:t>printf</a:t>
            </a:r>
            <a:r>
              <a:rPr lang="en-US" dirty="0"/>
              <a:t>(“%s\n”, r);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A6EBEA-13CE-A4AB-3B7A-61A35AD9A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 analysis: example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E7B847A-DB77-A18C-3434-135202E3A3B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program with only single level pointers</a:t>
            </a:r>
          </a:p>
          <a:p>
            <a:r>
              <a:rPr lang="en-US" dirty="0"/>
              <a:t>A pointer has a </a:t>
            </a:r>
            <a:r>
              <a:rPr lang="en-US" b="1" i="1" u="sng" dirty="0"/>
              <a:t>points-to set</a:t>
            </a:r>
          </a:p>
          <a:p>
            <a:endParaRPr lang="en-US" dirty="0"/>
          </a:p>
        </p:txBody>
      </p:sp>
      <p:graphicFrame>
        <p:nvGraphicFramePr>
          <p:cNvPr id="8" name="Content Placeholder 1">
            <a:extLst>
              <a:ext uri="{FF2B5EF4-FFF2-40B4-BE49-F238E27FC236}">
                <a16:creationId xmlns:a16="http://schemas.microsoft.com/office/drawing/2014/main" id="{3E13277E-49C7-FB49-7422-45D14485B22F}"/>
              </a:ext>
            </a:extLst>
          </p:cNvPr>
          <p:cNvGraphicFramePr>
            <a:graphicFrameLocks/>
          </p:cNvGraphicFramePr>
          <p:nvPr/>
        </p:nvGraphicFramePr>
        <p:xfrm>
          <a:off x="1426804" y="2566550"/>
          <a:ext cx="3754966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77483">
                  <a:extLst>
                    <a:ext uri="{9D8B030D-6E8A-4147-A177-3AD203B41FA5}">
                      <a16:colId xmlns:a16="http://schemas.microsoft.com/office/drawing/2014/main" val="1009340435"/>
                    </a:ext>
                  </a:extLst>
                </a:gridCol>
                <a:gridCol w="1877483">
                  <a:extLst>
                    <a:ext uri="{9D8B030D-6E8A-4147-A177-3AD203B41FA5}">
                      <a16:colId xmlns:a16="http://schemas.microsoft.com/office/drawing/2014/main" val="36033131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Pointer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Points-to 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98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9851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{a}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0734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810619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8D2400B-C4EF-D577-5375-AB0233D35EEB}"/>
              </a:ext>
            </a:extLst>
          </p:cNvPr>
          <p:cNvSpPr txBox="1"/>
          <p:nvPr/>
        </p:nvSpPr>
        <p:spPr>
          <a:xfrm>
            <a:off x="8993218" y="1453662"/>
            <a:ext cx="1861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PTS(p2) = PTS(p1)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65ACD5-AD6A-C9D1-70F6-3E6C1887EF9B}"/>
              </a:ext>
            </a:extLst>
          </p:cNvPr>
          <p:cNvSpPr txBox="1"/>
          <p:nvPr/>
        </p:nvSpPr>
        <p:spPr>
          <a:xfrm>
            <a:off x="8993218" y="1820091"/>
            <a:ext cx="1704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PTS(r) = PTS(p2)</a:t>
            </a:r>
          </a:p>
        </p:txBody>
      </p:sp>
    </p:spTree>
    <p:extLst>
      <p:ext uri="{BB962C8B-B14F-4D97-AF65-F5344CB8AC3E}">
        <p14:creationId xmlns:p14="http://schemas.microsoft.com/office/powerpoint/2010/main" val="1971974967"/>
      </p:ext>
    </p:extLst>
  </p:cSld>
  <p:clrMapOvr>
    <a:masterClrMapping/>
  </p:clrMapOvr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7277</TotalTime>
  <Words>6973</Words>
  <Application>Microsoft Office PowerPoint</Application>
  <PresentationFormat>Widescreen</PresentationFormat>
  <Paragraphs>1202</Paragraphs>
  <Slides>62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9" baseType="lpstr">
      <vt:lpstr>Arial</vt:lpstr>
      <vt:lpstr>Calibri</vt:lpstr>
      <vt:lpstr>Consolas</vt:lpstr>
      <vt:lpstr>Google Sans</vt:lpstr>
      <vt:lpstr>Helvetica</vt:lpstr>
      <vt:lpstr>Wingdings</vt:lpstr>
      <vt:lpstr>Preso 2022 Watertower Stats</vt:lpstr>
      <vt:lpstr>PowerPoint Presentation</vt:lpstr>
      <vt:lpstr>Pointers and compiler optimizations</vt:lpstr>
      <vt:lpstr>Pointers and compiler optimizations</vt:lpstr>
      <vt:lpstr>Pointer analysis</vt:lpstr>
      <vt:lpstr>Equation-based approach for data flow analysis</vt:lpstr>
      <vt:lpstr>Constraint-based approach for data flow anlaysis</vt:lpstr>
      <vt:lpstr>Pointer analysis: example</vt:lpstr>
      <vt:lpstr>Pointer analysis: example</vt:lpstr>
      <vt:lpstr>Pointer analysis: example</vt:lpstr>
      <vt:lpstr>Pointer analysis: example</vt:lpstr>
      <vt:lpstr>Pointer analysis</vt:lpstr>
      <vt:lpstr>Pointer analysis</vt:lpstr>
      <vt:lpstr>Pointer analysis</vt:lpstr>
      <vt:lpstr>Pointer analysis</vt:lpstr>
      <vt:lpstr>Pointer analysis</vt:lpstr>
      <vt:lpstr>Pointer analysis</vt:lpstr>
      <vt:lpstr>Pointer analysis steps</vt:lpstr>
      <vt:lpstr>Constraints for single and multi-level pointers</vt:lpstr>
      <vt:lpstr>Constraints for single and multi-level pointers</vt:lpstr>
      <vt:lpstr>Constraints for single and multi-level pointers</vt:lpstr>
      <vt:lpstr>Constraints for single and multi-level pointers</vt:lpstr>
      <vt:lpstr>Constraints for single and multi-level pointers</vt:lpstr>
      <vt:lpstr>Constraints for single and multi-level pointers</vt:lpstr>
      <vt:lpstr>Constraints for single and multi-level pointers</vt:lpstr>
      <vt:lpstr>Constraints for single and multi-level pointers</vt:lpstr>
      <vt:lpstr>Solving constraints</vt:lpstr>
      <vt:lpstr>Solving constraints</vt:lpstr>
      <vt:lpstr>Solving constraints</vt:lpstr>
      <vt:lpstr>Solving constraints</vt:lpstr>
      <vt:lpstr>Solving constraints</vt:lpstr>
      <vt:lpstr>Solving constraints</vt:lpstr>
      <vt:lpstr>Solving constraints</vt:lpstr>
      <vt:lpstr>Solving constraints</vt:lpstr>
      <vt:lpstr>Solving constraints</vt:lpstr>
      <vt:lpstr>Solving constraints</vt:lpstr>
      <vt:lpstr>Graph-based solving method</vt:lpstr>
      <vt:lpstr>Graph-based solving method</vt:lpstr>
      <vt:lpstr>Pointer analysis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Calling-context sensitivity</vt:lpstr>
      <vt:lpstr>Flow sensitivity</vt:lpstr>
      <vt:lpstr>Flow sensitivity</vt:lpstr>
      <vt:lpstr>Flow sensitivity</vt:lpstr>
      <vt:lpstr>Flow sensitivity</vt:lpstr>
      <vt:lpstr>Flow sensitivity</vt:lpstr>
      <vt:lpstr>Path sensitivity</vt:lpstr>
      <vt:lpstr>Path sensitivity</vt:lpstr>
      <vt:lpstr>Path sensitivity</vt:lpstr>
      <vt:lpstr>Field sensitivity</vt:lpstr>
      <vt:lpstr>Path sensitivity</vt:lpstr>
      <vt:lpstr>Path sensitivity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1075</cp:revision>
  <dcterms:created xsi:type="dcterms:W3CDTF">2019-06-30T03:25:06Z</dcterms:created>
  <dcterms:modified xsi:type="dcterms:W3CDTF">2025-04-15T04:57:29Z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