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00"/>
  </p:notesMasterIdLst>
  <p:handoutMasterIdLst>
    <p:handoutMasterId r:id="rId101"/>
  </p:handoutMasterIdLst>
  <p:sldIdLst>
    <p:sldId id="256" r:id="rId2"/>
    <p:sldId id="257" r:id="rId3"/>
    <p:sldId id="428" r:id="rId4"/>
    <p:sldId id="429" r:id="rId5"/>
    <p:sldId id="430" r:id="rId6"/>
    <p:sldId id="444" r:id="rId7"/>
    <p:sldId id="445" r:id="rId8"/>
    <p:sldId id="446" r:id="rId9"/>
    <p:sldId id="447" r:id="rId10"/>
    <p:sldId id="448" r:id="rId11"/>
    <p:sldId id="437" r:id="rId12"/>
    <p:sldId id="438" r:id="rId13"/>
    <p:sldId id="439" r:id="rId14"/>
    <p:sldId id="440" r:id="rId15"/>
    <p:sldId id="441" r:id="rId16"/>
    <p:sldId id="442" r:id="rId17"/>
    <p:sldId id="450" r:id="rId18"/>
    <p:sldId id="443" r:id="rId19"/>
    <p:sldId id="449" r:id="rId20"/>
    <p:sldId id="451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506" r:id="rId45"/>
    <p:sldId id="507" r:id="rId46"/>
    <p:sldId id="508" r:id="rId47"/>
    <p:sldId id="509" r:id="rId48"/>
    <p:sldId id="510" r:id="rId49"/>
    <p:sldId id="511" r:id="rId50"/>
    <p:sldId id="512" r:id="rId51"/>
    <p:sldId id="513" r:id="rId52"/>
    <p:sldId id="1114" r:id="rId53"/>
    <p:sldId id="463" r:id="rId54"/>
    <p:sldId id="464" r:id="rId55"/>
    <p:sldId id="465" r:id="rId56"/>
    <p:sldId id="466" r:id="rId57"/>
    <p:sldId id="475" r:id="rId58"/>
    <p:sldId id="476" r:id="rId59"/>
    <p:sldId id="477" r:id="rId60"/>
    <p:sldId id="478" r:id="rId61"/>
    <p:sldId id="481" r:id="rId62"/>
    <p:sldId id="470" r:id="rId63"/>
    <p:sldId id="471" r:id="rId64"/>
    <p:sldId id="479" r:id="rId65"/>
    <p:sldId id="480" r:id="rId66"/>
    <p:sldId id="482" r:id="rId67"/>
    <p:sldId id="488" r:id="rId68"/>
    <p:sldId id="489" r:id="rId69"/>
    <p:sldId id="490" r:id="rId70"/>
    <p:sldId id="491" r:id="rId71"/>
    <p:sldId id="493" r:id="rId72"/>
    <p:sldId id="483" r:id="rId73"/>
    <p:sldId id="484" r:id="rId74"/>
    <p:sldId id="485" r:id="rId75"/>
    <p:sldId id="492" r:id="rId76"/>
    <p:sldId id="486" r:id="rId77"/>
    <p:sldId id="487" r:id="rId78"/>
    <p:sldId id="514" r:id="rId79"/>
    <p:sldId id="515" r:id="rId80"/>
    <p:sldId id="516" r:id="rId81"/>
    <p:sldId id="1104" r:id="rId82"/>
    <p:sldId id="517" r:id="rId83"/>
    <p:sldId id="1105" r:id="rId84"/>
    <p:sldId id="1106" r:id="rId85"/>
    <p:sldId id="1107" r:id="rId86"/>
    <p:sldId id="1108" r:id="rId87"/>
    <p:sldId id="1109" r:id="rId88"/>
    <p:sldId id="1110" r:id="rId89"/>
    <p:sldId id="1111" r:id="rId90"/>
    <p:sldId id="1112" r:id="rId91"/>
    <p:sldId id="342" r:id="rId92"/>
    <p:sldId id="1113" r:id="rId93"/>
    <p:sldId id="432" r:id="rId94"/>
    <p:sldId id="433" r:id="rId95"/>
    <p:sldId id="434" r:id="rId96"/>
    <p:sldId id="435" r:id="rId97"/>
    <p:sldId id="436" r:id="rId98"/>
    <p:sldId id="431" r:id="rId99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FF"/>
    <a:srgbClr val="B9B9FF"/>
    <a:srgbClr val="003399"/>
    <a:srgbClr val="DDDDFF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378" autoAdjust="0"/>
  </p:normalViewPr>
  <p:slideViewPr>
    <p:cSldViewPr snapToGrid="0">
      <p:cViewPr varScale="1">
        <p:scale>
          <a:sx n="119" d="100"/>
          <a:sy n="119" d="100"/>
        </p:scale>
        <p:origin x="3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microsoft.com/office/2018/10/relationships/authors" Target="author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Majority of pointer analysis frameworks adopt the constraint based formulation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Remember though, both </a:t>
            </a:r>
          </a:p>
        </p:txBody>
      </p:sp>
    </p:spTree>
    <p:extLst>
      <p:ext uri="{BB962C8B-B14F-4D97-AF65-F5344CB8AC3E}">
        <p14:creationId xmlns:p14="http://schemas.microsoft.com/office/powerpoint/2010/main" val="2964987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A9D28-28D0-AA6B-0121-8F41647A4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C970BF-0CD1-8063-D52E-917DC6E329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7BCFF2-89BB-3B5C-9B0A-7A8F872D4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33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Pointer analysis slightly differently</a:t>
            </a:r>
          </a:p>
          <a:p>
            <a:pPr marL="171450" indent="-171450">
              <a:buFontTx/>
              <a:buChar char="-"/>
            </a:pPr>
            <a:r>
              <a:rPr lang="en-US" dirty="0"/>
              <a:t>Fundamentally the same type of analysis, but it’s easier to represent it as a set</a:t>
            </a:r>
          </a:p>
        </p:txBody>
      </p:sp>
    </p:spTree>
    <p:extLst>
      <p:ext uri="{BB962C8B-B14F-4D97-AF65-F5344CB8AC3E}">
        <p14:creationId xmlns:p14="http://schemas.microsoft.com/office/powerpoint/2010/main" val="3887248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77BDF-F7DF-F3CB-158F-78AB10A23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09A06C-8037-BABF-8CB1-818A1749B0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16F06D-3419-4DDC-F592-08E4DBCE3F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Fill out these points-to sets by manually inspecting</a:t>
            </a:r>
          </a:p>
        </p:txBody>
      </p:sp>
    </p:spTree>
    <p:extLst>
      <p:ext uri="{BB962C8B-B14F-4D97-AF65-F5344CB8AC3E}">
        <p14:creationId xmlns:p14="http://schemas.microsoft.com/office/powerpoint/2010/main" val="3161557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7394C-3217-04A0-7EAF-8E7882AF2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94E577-8142-7C4A-C60D-576670042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2DF6F9-1C51-471B-A7DA-FD34F4745E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Fill out these points-to sets by manually inspecting</a:t>
            </a:r>
          </a:p>
        </p:txBody>
      </p:sp>
    </p:spTree>
    <p:extLst>
      <p:ext uri="{BB962C8B-B14F-4D97-AF65-F5344CB8AC3E}">
        <p14:creationId xmlns:p14="http://schemas.microsoft.com/office/powerpoint/2010/main" val="1582050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75529-28B2-1A2E-763A-A9F8A925E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6C9BEB-2628-640C-31E9-8B146C2C86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D12CBE-F642-59CF-298B-0445BCCD8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Fill out these points-to sets by manually inspecting</a:t>
            </a:r>
          </a:p>
        </p:txBody>
      </p:sp>
    </p:spTree>
    <p:extLst>
      <p:ext uri="{BB962C8B-B14F-4D97-AF65-F5344CB8AC3E}">
        <p14:creationId xmlns:p14="http://schemas.microsoft.com/office/powerpoint/2010/main" val="2270158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F3593-5645-D347-B5A1-9380FD0CD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53C970-3C15-2B97-572F-4CE66294D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C6C7D6-174C-B31A-6397-F45211772B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Fill out these points-to sets by manually inspecting</a:t>
            </a:r>
          </a:p>
        </p:txBody>
      </p:sp>
    </p:spTree>
    <p:extLst>
      <p:ext uri="{BB962C8B-B14F-4D97-AF65-F5344CB8AC3E}">
        <p14:creationId xmlns:p14="http://schemas.microsoft.com/office/powerpoint/2010/main" val="75239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3A581-4742-64EB-E554-CD0262BEA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74CFCD-BE2B-CF4D-970C-950A9931DE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76D623-261C-A7B6-D647-B713D3A17F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Fill out these points-to sets by manually inspecting</a:t>
            </a:r>
          </a:p>
        </p:txBody>
      </p:sp>
    </p:spTree>
    <p:extLst>
      <p:ext uri="{BB962C8B-B14F-4D97-AF65-F5344CB8AC3E}">
        <p14:creationId xmlns:p14="http://schemas.microsoft.com/office/powerpoint/2010/main" val="2095310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Agnostic of type </a:t>
            </a:r>
          </a:p>
          <a:p>
            <a:pPr marL="171450" indent="-171450">
              <a:buFontTx/>
              <a:buChar char="-"/>
            </a:pPr>
            <a:r>
              <a:rPr lang="en-US" dirty="0"/>
              <a:t>X and Y can be single-level, multi-level pointers, it does not matter</a:t>
            </a:r>
          </a:p>
        </p:txBody>
      </p:sp>
    </p:spTree>
    <p:extLst>
      <p:ext uri="{BB962C8B-B14F-4D97-AF65-F5344CB8AC3E}">
        <p14:creationId xmlns:p14="http://schemas.microsoft.com/office/powerpoint/2010/main" val="349205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16,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16,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16,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16,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16,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16,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Wednesday, April 16,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F7A2B-E700-0D53-F538-4F9CCDFE0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FF6C0-EF6F-201D-9309-ECC68FE85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p, char* q, int flag) {</a:t>
            </a:r>
            <a:br>
              <a:rPr lang="en-US" dirty="0"/>
            </a:br>
            <a:r>
              <a:rPr lang="en-US" dirty="0"/>
              <a:t>	if (flag) {</a:t>
            </a:r>
            <a:br>
              <a:rPr lang="en-US" dirty="0"/>
            </a:br>
            <a:r>
              <a:rPr lang="en-US" dirty="0"/>
              <a:t>		return p;</a:t>
            </a:r>
            <a:br>
              <a:rPr lang="en-US" dirty="0"/>
            </a:br>
            <a:r>
              <a:rPr lang="en-US" dirty="0"/>
              <a:t>	} else {</a:t>
            </a:r>
          </a:p>
          <a:p>
            <a:r>
              <a:rPr lang="en-US" dirty="0"/>
              <a:t>		return q;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&amp;b;</a:t>
            </a:r>
          </a:p>
          <a:p>
            <a:r>
              <a:rPr lang="en-US" dirty="0"/>
              <a:t>	int flag = </a:t>
            </a:r>
            <a:r>
              <a:rPr lang="en-US" dirty="0" err="1"/>
              <a:t>read_from_file</a:t>
            </a:r>
            <a:r>
              <a:rPr lang="en-US" dirty="0"/>
              <a:t>();</a:t>
            </a:r>
          </a:p>
          <a:p>
            <a:r>
              <a:rPr lang="en-US" dirty="0"/>
              <a:t>	char* r = function(p1, p2, flag);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7A3046-08D3-C4C3-C40E-261037F9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829135-2DD7-3B34-7E76-29BF0360014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Typically flow-, context-, </a:t>
            </a:r>
            <a:r>
              <a:rPr lang="en-US" b="1" dirty="0"/>
              <a:t>path-insensitive</a:t>
            </a:r>
          </a:p>
          <a:p>
            <a:r>
              <a:rPr lang="en-US" dirty="0"/>
              <a:t>Easier to express as constraints</a:t>
            </a:r>
          </a:p>
          <a:p>
            <a:r>
              <a:rPr lang="en-US" dirty="0"/>
              <a:t>More intuitive as analysis operates on points-to sets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83F285F4-4473-C10A-1FAC-45A1B5F8CF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378616"/>
              </p:ext>
            </p:extLst>
          </p:nvPr>
        </p:nvGraphicFramePr>
        <p:xfrm>
          <a:off x="1897949" y="3853036"/>
          <a:ext cx="3754966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{a, 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99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E94EB1A-F3DD-886A-8F41-2C78F0B0EC06}"/>
              </a:ext>
            </a:extLst>
          </p:cNvPr>
          <p:cNvSpPr txBox="1"/>
          <p:nvPr/>
        </p:nvSpPr>
        <p:spPr>
          <a:xfrm>
            <a:off x="10304122" y="3709420"/>
            <a:ext cx="1761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</a:t>
            </a:r>
            <a:r>
              <a:rPr lang="en-US" dirty="0">
                <a:solidFill>
                  <a:schemeClr val="dk1"/>
                </a:solidFill>
              </a:rPr>
              <a:t>⊇</a:t>
            </a:r>
            <a:r>
              <a:rPr lang="en-US" b="1" i="1" dirty="0"/>
              <a:t> PTS(p1)</a:t>
            </a:r>
            <a:br>
              <a:rPr lang="en-US" b="1" i="1" dirty="0"/>
            </a:br>
            <a:r>
              <a:rPr lang="en-US" b="1" i="1" dirty="0"/>
              <a:t>PTS(r) </a:t>
            </a:r>
            <a:r>
              <a:rPr lang="en-US" dirty="0">
                <a:solidFill>
                  <a:schemeClr val="dk1"/>
                </a:solidFill>
              </a:rPr>
              <a:t>⊇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b="1" i="1" dirty="0"/>
              <a:t>PTS(p2)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7779CD-040D-F4B6-5668-F690C53FFB61}"/>
              </a:ext>
            </a:extLst>
          </p:cNvPr>
          <p:cNvSpPr/>
          <p:nvPr/>
        </p:nvSpPr>
        <p:spPr>
          <a:xfrm>
            <a:off x="3728782" y="4808771"/>
            <a:ext cx="1722449" cy="630737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9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71B211-6780-6D62-2FD0-58D0FFAFA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program into constraints</a:t>
            </a:r>
          </a:p>
          <a:p>
            <a:r>
              <a:rPr lang="en-US" dirty="0"/>
              <a:t>Solve the constraints</a:t>
            </a:r>
          </a:p>
          <a:p>
            <a:r>
              <a:rPr lang="en-US" dirty="0"/>
              <a:t>Considerations – </a:t>
            </a:r>
          </a:p>
          <a:p>
            <a:pPr lvl="1"/>
            <a:r>
              <a:rPr lang="en-US" dirty="0"/>
              <a:t>Consider branch information?</a:t>
            </a:r>
          </a:p>
          <a:p>
            <a:pPr lvl="1"/>
            <a:r>
              <a:rPr lang="en-US" dirty="0"/>
              <a:t>Are different invocations of a function treated distinctly?</a:t>
            </a:r>
          </a:p>
          <a:p>
            <a:pPr lvl="1"/>
            <a:r>
              <a:rPr lang="en-US" dirty="0"/>
              <a:t>Is the program statement order considered?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F30613-E09D-8C69-7848-19416D3D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 steps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BF034-A43E-E582-F367-0C902CF54E18}"/>
              </a:ext>
            </a:extLst>
          </p:cNvPr>
          <p:cNvSpPr/>
          <p:nvPr/>
        </p:nvSpPr>
        <p:spPr>
          <a:xfrm>
            <a:off x="627400" y="2107002"/>
            <a:ext cx="8082846" cy="264399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D3451E-650D-BE40-2DB1-7E4E8A643678}"/>
              </a:ext>
            </a:extLst>
          </p:cNvPr>
          <p:cNvSpPr txBox="1"/>
          <p:nvPr/>
        </p:nvSpPr>
        <p:spPr>
          <a:xfrm>
            <a:off x="8710246" y="2684585"/>
            <a:ext cx="840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Later</a:t>
            </a:r>
          </a:p>
        </p:txBody>
      </p:sp>
    </p:spTree>
    <p:extLst>
      <p:ext uri="{BB962C8B-B14F-4D97-AF65-F5344CB8AC3E}">
        <p14:creationId xmlns:p14="http://schemas.microsoft.com/office/powerpoint/2010/main" val="12992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/>
      <p:bldP spid="1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A19EE2-0CEE-B51F-BEF7-FD076F80C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c, d;</a:t>
            </a:r>
          </a:p>
          <a:p>
            <a:r>
              <a:rPr lang="en-US" dirty="0"/>
              <a:t>	char *p, *q;</a:t>
            </a:r>
          </a:p>
          <a:p>
            <a:r>
              <a:rPr lang="en-US" dirty="0"/>
              <a:t>	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c = ‘A’;</a:t>
            </a:r>
          </a:p>
          <a:p>
            <a:r>
              <a:rPr lang="en-US" dirty="0"/>
              <a:t>	d = ‘B’;</a:t>
            </a:r>
          </a:p>
          <a:p>
            <a:r>
              <a:rPr lang="en-US" dirty="0"/>
              <a:t>	p = &amp;c;</a:t>
            </a:r>
          </a:p>
          <a:p>
            <a:r>
              <a:rPr lang="en-US" dirty="0"/>
              <a:t>	*p = ‘B’;</a:t>
            </a:r>
          </a:p>
          <a:p>
            <a:r>
              <a:rPr lang="en-US" dirty="0"/>
              <a:t>	pp = &amp;p;</a:t>
            </a:r>
          </a:p>
          <a:p>
            <a:r>
              <a:rPr lang="en-US" dirty="0"/>
              <a:t>	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	*</a:t>
            </a:r>
            <a:r>
              <a:rPr lang="en-US" dirty="0" err="1"/>
              <a:t>qq</a:t>
            </a:r>
            <a:r>
              <a:rPr lang="en-US" dirty="0"/>
              <a:t> = &amp;d;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(“%c\n”, *p);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5402DB3-0E58-783D-A046-5A8F19BD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single and multi-level pointers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4C7318-F6F4-A36A-199D-FC0FBD14A7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Only consider the statements that influence points to sets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2CC6C5-7722-4830-F30C-170247813A23}"/>
              </a:ext>
            </a:extLst>
          </p:cNvPr>
          <p:cNvSpPr/>
          <p:nvPr/>
        </p:nvSpPr>
        <p:spPr>
          <a:xfrm>
            <a:off x="6459414" y="2552480"/>
            <a:ext cx="1453663" cy="24933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C73BE-5F69-5BC7-5DAD-49292961A1A6}"/>
              </a:ext>
            </a:extLst>
          </p:cNvPr>
          <p:cNvSpPr/>
          <p:nvPr/>
        </p:nvSpPr>
        <p:spPr>
          <a:xfrm>
            <a:off x="6459413" y="3058895"/>
            <a:ext cx="1453663" cy="727659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89CE9-9193-DD18-8972-2E438B784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1524E5-0B09-BAC3-8F2D-F6A59857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c, d;</a:t>
            </a:r>
          </a:p>
          <a:p>
            <a:r>
              <a:rPr lang="en-US" dirty="0"/>
              <a:t>	char *p, *q;</a:t>
            </a:r>
          </a:p>
          <a:p>
            <a:r>
              <a:rPr lang="en-US" dirty="0"/>
              <a:t>	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c = ‘A’;</a:t>
            </a:r>
          </a:p>
          <a:p>
            <a:r>
              <a:rPr lang="en-US" dirty="0"/>
              <a:t>	d = ‘B’;</a:t>
            </a:r>
          </a:p>
          <a:p>
            <a:r>
              <a:rPr lang="en-US" dirty="0"/>
              <a:t>	p = &amp;c;</a:t>
            </a:r>
          </a:p>
          <a:p>
            <a:r>
              <a:rPr lang="en-US" dirty="0"/>
              <a:t>	*p = ‘B’;</a:t>
            </a:r>
          </a:p>
          <a:p>
            <a:r>
              <a:rPr lang="en-US" dirty="0"/>
              <a:t>	pp = &amp;p;</a:t>
            </a:r>
          </a:p>
          <a:p>
            <a:r>
              <a:rPr lang="en-US" dirty="0"/>
              <a:t>	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	*</a:t>
            </a:r>
            <a:r>
              <a:rPr lang="en-US" dirty="0" err="1"/>
              <a:t>qq</a:t>
            </a:r>
            <a:r>
              <a:rPr lang="en-US" dirty="0"/>
              <a:t> = &amp;d;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(“%c\n”, *p);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B6AB578-F00B-D97C-31ED-FB21B98B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single and multi-level pointers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145378-554D-55F1-2DD6-EFA334E6665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Only consider the statements that influence points to sets </a:t>
            </a:r>
          </a:p>
          <a:p>
            <a:r>
              <a:rPr lang="en-US" dirty="0"/>
              <a:t>Four types of constraints</a:t>
            </a:r>
          </a:p>
          <a:p>
            <a:pPr lvl="1"/>
            <a:r>
              <a:rPr lang="en-US" dirty="0"/>
              <a:t>Address-of (x = &amp;y)</a:t>
            </a:r>
          </a:p>
          <a:p>
            <a:pPr lvl="1"/>
            <a:r>
              <a:rPr lang="en-US" dirty="0"/>
              <a:t>Copy/Assign (x = y)</a:t>
            </a:r>
          </a:p>
          <a:p>
            <a:pPr lvl="1"/>
            <a:r>
              <a:rPr lang="en-US" dirty="0"/>
              <a:t>Load/Deref (x = *y)</a:t>
            </a:r>
          </a:p>
          <a:p>
            <a:pPr lvl="1"/>
            <a:r>
              <a:rPr lang="en-US" dirty="0"/>
              <a:t>Store (*x = y)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08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59C0E-A483-B9C9-0775-47650A7C1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70D88E-6350-8A5E-B64E-F1052373E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c, d;</a:t>
            </a:r>
          </a:p>
          <a:p>
            <a:r>
              <a:rPr lang="en-US" dirty="0"/>
              <a:t>	char *p, *q;</a:t>
            </a:r>
          </a:p>
          <a:p>
            <a:r>
              <a:rPr lang="en-US" dirty="0"/>
              <a:t>	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c = ‘A’;</a:t>
            </a:r>
          </a:p>
          <a:p>
            <a:r>
              <a:rPr lang="en-US" dirty="0"/>
              <a:t>	d = ‘B’;</a:t>
            </a:r>
          </a:p>
          <a:p>
            <a:r>
              <a:rPr lang="en-US" dirty="0"/>
              <a:t>	p = &amp;c;</a:t>
            </a:r>
          </a:p>
          <a:p>
            <a:r>
              <a:rPr lang="en-US" dirty="0"/>
              <a:t>	*p = ‘B’;</a:t>
            </a:r>
          </a:p>
          <a:p>
            <a:r>
              <a:rPr lang="en-US" dirty="0"/>
              <a:t>	pp = &amp;p;</a:t>
            </a:r>
          </a:p>
          <a:p>
            <a:r>
              <a:rPr lang="en-US" dirty="0"/>
              <a:t>	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	*</a:t>
            </a:r>
            <a:r>
              <a:rPr lang="en-US" dirty="0" err="1"/>
              <a:t>qq</a:t>
            </a:r>
            <a:r>
              <a:rPr lang="en-US" dirty="0"/>
              <a:t> = &amp;d;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(“%c\n”, *p);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DF0D4A7-B4D4-3F76-6BE7-FA9CC535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single and multi-level pointers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CDF6E3-E5FD-C435-9B52-9881B3FFE5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Four types of constraints</a:t>
            </a:r>
          </a:p>
          <a:p>
            <a:pPr lvl="1"/>
            <a:r>
              <a:rPr lang="en-US" dirty="0"/>
              <a:t>Address-of (x = &amp;y)</a:t>
            </a:r>
          </a:p>
          <a:p>
            <a:pPr lvl="1"/>
            <a:r>
              <a:rPr lang="en-US" dirty="0"/>
              <a:t>Copy/Assign (x = y)</a:t>
            </a:r>
          </a:p>
          <a:p>
            <a:pPr lvl="1"/>
            <a:r>
              <a:rPr lang="en-US" dirty="0"/>
              <a:t>Load/Deref (x = *y)</a:t>
            </a:r>
          </a:p>
          <a:p>
            <a:pPr lvl="1"/>
            <a:r>
              <a:rPr lang="en-US" dirty="0"/>
              <a:t>Store (*x = y)</a:t>
            </a:r>
          </a:p>
          <a:p>
            <a:r>
              <a:rPr lang="en-US" b="1" i="1" dirty="0"/>
              <a:t>How to solve? </a:t>
            </a:r>
          </a:p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74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4527E-2ACE-394B-7378-87D7FCB6E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C03010-48BE-1503-A7C4-F8FAE8A66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c, d;</a:t>
            </a:r>
          </a:p>
          <a:p>
            <a:r>
              <a:rPr lang="en-US" dirty="0"/>
              <a:t>	char *p, *q;</a:t>
            </a:r>
          </a:p>
          <a:p>
            <a:r>
              <a:rPr lang="en-US" dirty="0"/>
              <a:t>	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c = ‘A’;</a:t>
            </a:r>
          </a:p>
          <a:p>
            <a:r>
              <a:rPr lang="en-US" dirty="0"/>
              <a:t>	d = ‘B’;</a:t>
            </a:r>
          </a:p>
          <a:p>
            <a:r>
              <a:rPr lang="en-US" dirty="0"/>
              <a:t>	p = &amp;c;</a:t>
            </a:r>
          </a:p>
          <a:p>
            <a:r>
              <a:rPr lang="en-US" dirty="0"/>
              <a:t>	*p = ‘B’;</a:t>
            </a:r>
          </a:p>
          <a:p>
            <a:r>
              <a:rPr lang="en-US" dirty="0"/>
              <a:t>	pp = &amp;p;</a:t>
            </a:r>
          </a:p>
          <a:p>
            <a:r>
              <a:rPr lang="en-US" dirty="0"/>
              <a:t>	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	*</a:t>
            </a:r>
            <a:r>
              <a:rPr lang="en-US" dirty="0" err="1"/>
              <a:t>qq</a:t>
            </a:r>
            <a:r>
              <a:rPr lang="en-US" dirty="0"/>
              <a:t> = &amp;d;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(“%c\n”, *p);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7C19436-6527-E34E-7FDD-6AA26CE0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single and multi-level pointers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25CAD6A-A69A-F067-8389-2A67F1958FA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Constraint resolution rules</a:t>
            </a:r>
          </a:p>
          <a:p>
            <a:r>
              <a:rPr lang="en-US" b="1" i="1" dirty="0"/>
              <a:t>Andersen’s analysis</a:t>
            </a:r>
          </a:p>
          <a:p>
            <a:pPr lvl="2"/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5714BB7-9954-CF24-98B6-3E1F8F1856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681880"/>
              </p:ext>
            </p:extLst>
          </p:nvPr>
        </p:nvGraphicFramePr>
        <p:xfrm>
          <a:off x="582829" y="2504440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Resolution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&amp;y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 PTS(x)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PTS(x)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⊇ PTS(y)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*y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PTS(y). PTS(x) ⊇ PTS(v)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PTS(x). PTS(v) 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454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A4025-D4A9-303A-75C7-AEC4A59F9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6063B66-CDB5-29EB-C36D-166F6B31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single and multi-level pointers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32A68B-8501-6ECA-9FE3-B230B0813FB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Constraint resolution rules</a:t>
            </a:r>
          </a:p>
          <a:p>
            <a:pPr lvl="2"/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0FFDDEE-A65E-7382-DB1B-4D875B7A88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412731"/>
              </p:ext>
            </p:extLst>
          </p:nvPr>
        </p:nvGraphicFramePr>
        <p:xfrm>
          <a:off x="582829" y="2504440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Resolution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 = &amp;y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 PTS(x)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PTS(x)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*y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PTS(y). PTS(x) ⊇ PTS(v)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PTS(x). PTS(v) 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184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A014B-A01E-FE60-B292-C7E2CBF9E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B7FB224-B452-7620-5955-89ADC16E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single and multi-level pointers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82D781-D0FF-E57C-399E-CAE796BEC60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Constraint resolution rules</a:t>
            </a:r>
          </a:p>
          <a:p>
            <a:pPr lvl="2"/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D687E9C-92CB-6510-7386-BBB891E2AF5F}"/>
              </a:ext>
            </a:extLst>
          </p:cNvPr>
          <p:cNvGraphicFramePr>
            <a:graphicFrameLocks/>
          </p:cNvGraphicFramePr>
          <p:nvPr/>
        </p:nvGraphicFramePr>
        <p:xfrm>
          <a:off x="582829" y="2504440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Resolution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&amp;y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 PTS(x)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PTS(x)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⊇ PTS(y)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*y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PTS(y). PTS(x) ⊇ PTS(v)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PTS(x). PTS(v) 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4D0CF74-9B4D-EFA1-3DA7-AD5B7AA42A16}"/>
              </a:ext>
            </a:extLst>
          </p:cNvPr>
          <p:cNvSpPr txBox="1"/>
          <p:nvPr/>
        </p:nvSpPr>
        <p:spPr>
          <a:xfrm>
            <a:off x="5757580" y="3075057"/>
            <a:ext cx="6052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x = y implies the points-to set of Y is </a:t>
            </a:r>
            <a:r>
              <a:rPr lang="en-US" sz="2000" b="1" i="1" u="sng" dirty="0"/>
              <a:t>included in</a:t>
            </a:r>
            <a:r>
              <a:rPr lang="en-US" sz="2000" b="1" i="1" dirty="0"/>
              <a:t> the points-to set of X</a:t>
            </a:r>
          </a:p>
        </p:txBody>
      </p:sp>
    </p:spTree>
    <p:extLst>
      <p:ext uri="{BB962C8B-B14F-4D97-AF65-F5344CB8AC3E}">
        <p14:creationId xmlns:p14="http://schemas.microsoft.com/office/powerpoint/2010/main" val="3072055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E4F00-7B43-C5A1-21BA-FD68FB659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03DC077-FAD9-2156-CCA5-0194820E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single and multi-level pointers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4DB741-E4EE-8318-59FF-FFDFB1252A8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Constraint resolution rules</a:t>
            </a:r>
          </a:p>
          <a:p>
            <a:pPr lvl="2"/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CEC7F6C-DBD9-D2F0-E748-4B82DB64B6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825317"/>
              </p:ext>
            </p:extLst>
          </p:nvPr>
        </p:nvGraphicFramePr>
        <p:xfrm>
          <a:off x="582829" y="2504440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Resolution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&amp;y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 PTS(x)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PTS(x)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 = *y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PTS(y). PTS(x) ⊇ PTS(v)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PTS(x). PTS(v) 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8EE313-C365-6BB9-D1AE-C24A686E7E60}"/>
              </a:ext>
            </a:extLst>
          </p:cNvPr>
          <p:cNvSpPr txBox="1"/>
          <p:nvPr/>
        </p:nvSpPr>
        <p:spPr>
          <a:xfrm>
            <a:off x="5757580" y="3075057"/>
            <a:ext cx="60523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x = *y implies</a:t>
            </a:r>
            <a:br>
              <a:rPr lang="en-US" sz="2000" b="1" i="1" dirty="0"/>
            </a:br>
            <a:r>
              <a:rPr lang="en-US" sz="2000" b="1" i="1" dirty="0"/>
              <a:t>1) dereference y and to find all elements in the points-to set of y</a:t>
            </a:r>
            <a:br>
              <a:rPr lang="en-US" sz="2000" b="1" i="1" dirty="0"/>
            </a:br>
            <a:r>
              <a:rPr lang="en-US" sz="2000" b="1" i="1" dirty="0"/>
              <a:t>2) The points-to sets of all such elements are </a:t>
            </a:r>
            <a:r>
              <a:rPr lang="en-US" sz="2000" b="1" i="1" u="sng" dirty="0"/>
              <a:t>included in </a:t>
            </a:r>
            <a:r>
              <a:rPr lang="en-US" sz="2000" b="1" i="1" dirty="0"/>
              <a:t>the points-to set of x</a:t>
            </a:r>
          </a:p>
        </p:txBody>
      </p:sp>
    </p:spTree>
    <p:extLst>
      <p:ext uri="{BB962C8B-B14F-4D97-AF65-F5344CB8AC3E}">
        <p14:creationId xmlns:p14="http://schemas.microsoft.com/office/powerpoint/2010/main" val="1740439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9ED4E-7E18-3447-AA3E-19D50E69B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99293A8-A890-7DA3-EE0A-8560E452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single and multi-level pointers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9D51BCB-68D8-35DD-355B-2F19C69BDA3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Constraint resolution rules</a:t>
            </a:r>
          </a:p>
          <a:p>
            <a:pPr lvl="2"/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349EA12-72EA-2FDC-9159-29AAE3563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2535653"/>
              </p:ext>
            </p:extLst>
          </p:nvPr>
        </p:nvGraphicFramePr>
        <p:xfrm>
          <a:off x="582829" y="2504440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Resolution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&amp;y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 PTS(x)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PTS(x)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 = *y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PTS(y). PTS(x) ⊇ PTS(v)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*x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PTS(x). PTS(v) ⊇ PTS(y)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ACF4AC-6353-8FE7-A1E6-7B027FD63618}"/>
              </a:ext>
            </a:extLst>
          </p:cNvPr>
          <p:cNvSpPr txBox="1"/>
          <p:nvPr/>
        </p:nvSpPr>
        <p:spPr>
          <a:xfrm>
            <a:off x="5757580" y="3075057"/>
            <a:ext cx="60523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*x = y implies</a:t>
            </a:r>
            <a:br>
              <a:rPr lang="en-US" sz="2000" b="1" i="1" dirty="0"/>
            </a:br>
            <a:r>
              <a:rPr lang="en-US" sz="2000" b="1" i="1" dirty="0"/>
              <a:t>1) dereference x and to find all elements in the points-to set of x</a:t>
            </a:r>
            <a:br>
              <a:rPr lang="en-US" sz="2000" b="1" i="1" dirty="0"/>
            </a:br>
            <a:r>
              <a:rPr lang="en-US" sz="2000" b="1" i="1" dirty="0"/>
              <a:t>2) The points-to sets of y is </a:t>
            </a:r>
            <a:r>
              <a:rPr lang="en-US" sz="2000" b="1" i="1" u="sng" dirty="0"/>
              <a:t>included in </a:t>
            </a:r>
            <a:r>
              <a:rPr lang="en-US" sz="2000" b="1" i="1" dirty="0"/>
              <a:t>the points-to set of all such elements</a:t>
            </a:r>
          </a:p>
        </p:txBody>
      </p:sp>
    </p:spTree>
    <p:extLst>
      <p:ext uri="{BB962C8B-B14F-4D97-AF65-F5344CB8AC3E}">
        <p14:creationId xmlns:p14="http://schemas.microsoft.com/office/powerpoint/2010/main" val="402116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212F6E-6F9A-EC9E-D1E7-FC3DFDB6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 code makes widespread use of pointers</a:t>
            </a:r>
          </a:p>
          <a:p>
            <a:r>
              <a:rPr lang="en-US" dirty="0"/>
              <a:t>Single-level, multi-level pointers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char* p = malloc(100);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char** pp = &amp;p;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char*** </a:t>
            </a:r>
            <a:r>
              <a:rPr lang="en-US" dirty="0" err="1">
                <a:latin typeface="Consolas" panose="020B0609020204030204" pitchFamily="49" charset="0"/>
              </a:rPr>
              <a:t>ppp</a:t>
            </a:r>
            <a:r>
              <a:rPr lang="en-US" dirty="0">
                <a:latin typeface="Consolas" panose="020B0609020204030204" pitchFamily="49" charset="0"/>
              </a:rPr>
              <a:t> = &amp;pp;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***</a:t>
            </a:r>
            <a:r>
              <a:rPr lang="en-US" dirty="0" err="1">
                <a:latin typeface="Consolas" panose="020B0609020204030204" pitchFamily="49" charset="0"/>
              </a:rPr>
              <a:t>ppp</a:t>
            </a:r>
            <a:r>
              <a:rPr lang="en-US" dirty="0">
                <a:latin typeface="Consolas" panose="020B0609020204030204" pitchFamily="49" charset="0"/>
              </a:rPr>
              <a:t> = ‘a’;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*((*pp)+1) = 'b';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(“%c %c”, p[0], p[1]);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81265-2F5D-C8FB-2F40-1C76E86C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compiler optimizations</a:t>
            </a:r>
          </a:p>
        </p:txBody>
      </p:sp>
    </p:spTree>
    <p:extLst>
      <p:ext uri="{BB962C8B-B14F-4D97-AF65-F5344CB8AC3E}">
        <p14:creationId xmlns:p14="http://schemas.microsoft.com/office/powerpoint/2010/main" val="552320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7EEDE-5CD2-6102-199A-2247A8882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4934BD-A0CC-21C7-4FCD-BA7484F8E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AD0EC69-77F0-28C7-47AE-ED46A1D0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8490F1-912E-FBC2-6C46-2F979A7F6E7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7503E0-7BD4-20C9-FF96-BC07C9533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9CC5FFF3-6EB0-3CFC-DC07-A312B33C2E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879223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072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846E4-9D4A-7BD4-2C2A-8D6D76E7A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E5B995-6BB5-BFEE-5DAF-498164274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b="1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50CA3A2-BDB6-3B6E-4048-09823177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CA41D2-A24C-D9AD-98A0-2B84F4FE3A1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624F3BB8-0C23-B7CE-6DB1-DC79DE3813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994984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9570DF3-7561-353B-0735-B0F86DE1BF88}"/>
              </a:ext>
            </a:extLst>
          </p:cNvPr>
          <p:cNvSpPr/>
          <p:nvPr/>
        </p:nvSpPr>
        <p:spPr>
          <a:xfrm>
            <a:off x="6330461" y="2300882"/>
            <a:ext cx="1453663" cy="24933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AA11D-583B-B178-261A-61F744F21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32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263B1-45D7-1630-ABC3-B3706AF42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2B1EB3-E4D0-8431-0404-D6BDE8965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b="1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1EEB3E2-D40B-7478-FE0C-4B1C397B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63C0EA-A7E2-37D7-F135-322C83D0B75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D78B14D7-E4B7-549A-D860-AB97E3A8B2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251860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5072EE7-CDD3-8B7C-804D-132C709E671C}"/>
              </a:ext>
            </a:extLst>
          </p:cNvPr>
          <p:cNvSpPr/>
          <p:nvPr/>
        </p:nvSpPr>
        <p:spPr>
          <a:xfrm>
            <a:off x="6318739" y="2804974"/>
            <a:ext cx="1641232" cy="266472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A1113-1F55-BC5D-AFD5-12C5CD859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32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21440-D41E-3715-99F4-D84FB946E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F75A4C-B2BE-6536-BD09-83C29AF2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b="1" dirty="0"/>
              <a:t>  </a:t>
            </a:r>
            <a:r>
              <a:rPr lang="en-US" b="1" dirty="0" err="1"/>
              <a:t>qq</a:t>
            </a:r>
            <a:r>
              <a:rPr lang="en-US" b="1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CE8A5A9-FF88-4FBA-A08A-DEB21A70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E543DF-FD1D-2C43-A025-2A07C3A9F57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F666B4CC-1542-00D5-60C9-9E1BC65F7A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700691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F3CFCEB-E47F-5E61-8FCC-AFDC495B3344}"/>
              </a:ext>
            </a:extLst>
          </p:cNvPr>
          <p:cNvSpPr/>
          <p:nvPr/>
        </p:nvSpPr>
        <p:spPr>
          <a:xfrm>
            <a:off x="6176512" y="3050332"/>
            <a:ext cx="1771735" cy="243854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384193-B775-A5BC-78C7-4AD09F3B93CC}"/>
              </a:ext>
            </a:extLst>
          </p:cNvPr>
          <p:cNvSpPr txBox="1"/>
          <p:nvPr/>
        </p:nvSpPr>
        <p:spPr>
          <a:xfrm>
            <a:off x="1195754" y="3716215"/>
            <a:ext cx="3763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PTS(</a:t>
            </a:r>
            <a:r>
              <a:rPr lang="en-US" b="1" i="1" dirty="0" err="1"/>
              <a:t>qq</a:t>
            </a:r>
            <a:r>
              <a:rPr lang="en-US" b="1" i="1" dirty="0"/>
              <a:t>) </a:t>
            </a:r>
            <a:r>
              <a:rPr lang="en-US" sz="1800" b="1" i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 </a:t>
            </a:r>
            <a:r>
              <a:rPr lang="en-US" b="1" i="1" dirty="0"/>
              <a:t>PTS(pp) </a:t>
            </a:r>
            <a:br>
              <a:rPr lang="en-US" b="1" i="1" dirty="0"/>
            </a:br>
            <a:br>
              <a:rPr lang="en-US" b="1" i="1" dirty="0"/>
            </a:br>
            <a:r>
              <a:rPr lang="en-US" b="1" i="1" dirty="0"/>
              <a:t>Easiest way to compute is:</a:t>
            </a:r>
            <a:br>
              <a:rPr lang="en-US" b="1" i="1" dirty="0"/>
            </a:br>
            <a:r>
              <a:rPr lang="en-US" b="1" i="1" dirty="0"/>
              <a:t>PTS(</a:t>
            </a:r>
            <a:r>
              <a:rPr lang="en-US" b="1" i="1" dirty="0" err="1"/>
              <a:t>qq</a:t>
            </a:r>
            <a:r>
              <a:rPr lang="en-US" b="1" i="1" dirty="0"/>
              <a:t>) = PTS(</a:t>
            </a:r>
            <a:r>
              <a:rPr lang="en-US" b="1" i="1" dirty="0" err="1"/>
              <a:t>qq</a:t>
            </a:r>
            <a:r>
              <a:rPr lang="en-US" b="1" i="1" dirty="0"/>
              <a:t>)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lang="en-US" b="1" i="1" dirty="0"/>
              <a:t> PTS(pp)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8A5FA-0F97-7D95-7BE6-0B1B16EBD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9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DA2C6-4350-94AE-3300-58A18C8FF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6344CF-CB17-FA14-1982-FA721D25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b="1" dirty="0"/>
              <a:t>  </a:t>
            </a:r>
            <a:r>
              <a:rPr lang="en-US" b="1" dirty="0" err="1"/>
              <a:t>qq</a:t>
            </a:r>
            <a:r>
              <a:rPr lang="en-US" b="1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4DDE78-6201-37CE-E3CF-67DF8BF1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ABD6442-604A-5F48-9637-EB2A2CA7F30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6154F012-91D1-342D-0D46-93DC0FE5D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480351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033ED27-579F-D0D1-21FE-F820F3406A82}"/>
              </a:ext>
            </a:extLst>
          </p:cNvPr>
          <p:cNvSpPr/>
          <p:nvPr/>
        </p:nvSpPr>
        <p:spPr>
          <a:xfrm>
            <a:off x="6271846" y="3050331"/>
            <a:ext cx="1676401" cy="2673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34BBD-0B72-EB55-6F33-93B866816F1C}"/>
              </a:ext>
            </a:extLst>
          </p:cNvPr>
          <p:cNvSpPr txBox="1"/>
          <p:nvPr/>
        </p:nvSpPr>
        <p:spPr>
          <a:xfrm>
            <a:off x="1195754" y="3716215"/>
            <a:ext cx="3763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PTS(</a:t>
            </a:r>
            <a:r>
              <a:rPr lang="en-US" b="1" i="1" dirty="0" err="1"/>
              <a:t>qq</a:t>
            </a:r>
            <a:r>
              <a:rPr lang="en-US" b="1" i="1" dirty="0"/>
              <a:t>) </a:t>
            </a:r>
            <a:r>
              <a:rPr lang="en-US" sz="1800" b="1" i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 </a:t>
            </a:r>
            <a:r>
              <a:rPr lang="en-US" b="1" i="1" dirty="0"/>
              <a:t>PTS(pp) </a:t>
            </a:r>
            <a:br>
              <a:rPr lang="en-US" b="1" i="1" dirty="0"/>
            </a:br>
            <a:br>
              <a:rPr lang="en-US" b="1" i="1" dirty="0"/>
            </a:br>
            <a:r>
              <a:rPr lang="en-US" b="1" i="1" dirty="0"/>
              <a:t>Easiest way to compute is:</a:t>
            </a:r>
            <a:br>
              <a:rPr lang="en-US" b="1" i="1" dirty="0"/>
            </a:br>
            <a:r>
              <a:rPr lang="en-US" b="1" i="1" dirty="0"/>
              <a:t>PTS(</a:t>
            </a:r>
            <a:r>
              <a:rPr lang="en-US" b="1" i="1" dirty="0" err="1"/>
              <a:t>qq</a:t>
            </a:r>
            <a:r>
              <a:rPr lang="en-US" b="1" i="1" dirty="0"/>
              <a:t>) = PTS(</a:t>
            </a:r>
            <a:r>
              <a:rPr lang="en-US" b="1" i="1" dirty="0" err="1"/>
              <a:t>qq</a:t>
            </a:r>
            <a:r>
              <a:rPr lang="en-US" b="1" i="1" dirty="0"/>
              <a:t>)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lang="en-US" b="1" i="1" dirty="0"/>
              <a:t> PTS(pp)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6A354-38BA-3E55-A19B-FD1D5B73F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87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999B4-9748-F5D0-E34F-A64A48438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C4FAA0-DF28-679A-57E7-C66BAAA94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b="1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44B43E0-46FD-7BC2-6620-09EDBEFB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9F0C0E-7CD9-1C2B-F3EB-FD137E7B847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9B8F27A9-9AFC-510E-8377-FBCCD72FC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226027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ADA484D-BA98-08CC-64AF-B736906626E0}"/>
              </a:ext>
            </a:extLst>
          </p:cNvPr>
          <p:cNvSpPr/>
          <p:nvPr/>
        </p:nvSpPr>
        <p:spPr>
          <a:xfrm>
            <a:off x="6307016" y="3247292"/>
            <a:ext cx="1652956" cy="293077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4FAB8-6FFA-1047-E8B7-056A5D3D2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13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D8269-461A-C91B-FDF7-B7AF3F30D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7D6B2C-3431-1DE3-29A0-DDDFA529E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b="1" dirty="0"/>
              <a:t>  *</a:t>
            </a:r>
            <a:r>
              <a:rPr lang="en-US" b="1" dirty="0" err="1"/>
              <a:t>qq</a:t>
            </a:r>
            <a:r>
              <a:rPr lang="en-US" b="1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BDFD252-C2F5-A352-EDAE-4233A6D2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493C9C-BD7D-9D72-BC03-F91150B862B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10CF8CFE-300F-E530-CD48-892A63AA27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3091224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E650128-D86C-463B-9A45-C5A34E9262F3}"/>
              </a:ext>
            </a:extLst>
          </p:cNvPr>
          <p:cNvSpPr/>
          <p:nvPr/>
        </p:nvSpPr>
        <p:spPr>
          <a:xfrm>
            <a:off x="6353908" y="3429000"/>
            <a:ext cx="1453663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45ECB7-1C14-4988-CEC6-53A1354DB182}"/>
              </a:ext>
            </a:extLst>
          </p:cNvPr>
          <p:cNvSpPr txBox="1"/>
          <p:nvPr/>
        </p:nvSpPr>
        <p:spPr>
          <a:xfrm>
            <a:off x="937933" y="3071336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∀v ∈ </a:t>
            </a:r>
            <a:r>
              <a:rPr lang="en-US" b="1" i="1" dirty="0">
                <a:latin typeface="+mn-lt"/>
              </a:rPr>
              <a:t>PTS(</a:t>
            </a:r>
            <a:r>
              <a:rPr lang="en-US" b="1" i="1" dirty="0" err="1">
                <a:latin typeface="+mn-lt"/>
              </a:rPr>
              <a:t>qq</a:t>
            </a:r>
            <a:r>
              <a:rPr lang="en-US" b="1" i="1" dirty="0">
                <a:latin typeface="+mn-lt"/>
              </a:rPr>
              <a:t>). PTS(v) 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⊇ PTS(</a:t>
            </a:r>
            <a:r>
              <a:rPr lang="en-US" b="1" i="1" kern="1200" dirty="0" err="1">
                <a:solidFill>
                  <a:schemeClr val="dk1"/>
                </a:solidFill>
                <a:effectLst/>
                <a:latin typeface="+mn-lt"/>
              </a:rPr>
              <a:t>qq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)</a:t>
            </a: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OR</a:t>
            </a: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r>
              <a:rPr lang="en-US" b="1" i="1" dirty="0">
                <a:latin typeface="+mn-lt"/>
              </a:rPr>
              <a:t> 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∀v ∈ </a:t>
            </a:r>
            <a:r>
              <a:rPr lang="en-US" b="1" i="1" dirty="0">
                <a:latin typeface="+mn-lt"/>
              </a:rPr>
              <a:t>PTS(</a:t>
            </a:r>
            <a:r>
              <a:rPr lang="en-US" b="1" i="1" dirty="0" err="1">
                <a:latin typeface="+mn-lt"/>
              </a:rPr>
              <a:t>qq</a:t>
            </a:r>
            <a:r>
              <a:rPr lang="en-US" b="1" i="1" dirty="0">
                <a:latin typeface="+mn-lt"/>
              </a:rPr>
              <a:t>). PTS(v) = PTS(v)</a:t>
            </a:r>
            <a:r>
              <a:rPr lang="en-US" b="1" i="1" dirty="0">
                <a:latin typeface="+mn-lt"/>
                <a:cs typeface="Helvetica" panose="020B0604020202020204" pitchFamily="34" charset="0"/>
              </a:rPr>
              <a:t> U PTS(q)</a:t>
            </a:r>
            <a:r>
              <a:rPr lang="en-US" b="1" i="1" dirty="0">
                <a:latin typeface="+mn-lt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5B192-7A17-6E4D-F54F-92409B80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714CC6-4837-9047-C6CD-3E5FAEC85179}"/>
              </a:ext>
            </a:extLst>
          </p:cNvPr>
          <p:cNvSpPr txBox="1"/>
          <p:nvPr/>
        </p:nvSpPr>
        <p:spPr>
          <a:xfrm>
            <a:off x="937933" y="480121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lt"/>
              </a:rPr>
              <a:t>=&gt; PTS(p) = PTS(p) </a:t>
            </a:r>
            <a:r>
              <a:rPr lang="en-US" b="1" i="1" dirty="0">
                <a:latin typeface="+mn-lt"/>
                <a:cs typeface="Helvetica" panose="020B0604020202020204" pitchFamily="34" charset="0"/>
              </a:rPr>
              <a:t>U </a:t>
            </a:r>
            <a:r>
              <a:rPr lang="en-US" b="1" i="1" dirty="0">
                <a:latin typeface="+mn-lt"/>
              </a:rPr>
              <a:t>PTS(q)</a:t>
            </a:r>
          </a:p>
        </p:txBody>
      </p:sp>
    </p:spTree>
    <p:extLst>
      <p:ext uri="{BB962C8B-B14F-4D97-AF65-F5344CB8AC3E}">
        <p14:creationId xmlns:p14="http://schemas.microsoft.com/office/powerpoint/2010/main" val="267401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8B5A7-E11C-96A8-372B-B9EF06991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F26F6F-56D9-DC30-EB00-5958AFCFC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b="1" dirty="0"/>
              <a:t>  *</a:t>
            </a:r>
            <a:r>
              <a:rPr lang="en-US" b="1" dirty="0" err="1"/>
              <a:t>qq</a:t>
            </a:r>
            <a:r>
              <a:rPr lang="en-US" b="1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30CFC79-F43C-46B2-281D-E4004E11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A121C04-2B8C-3EB0-F9A8-5B72388D5F0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9B8D0E37-C893-B913-674E-8E6E23550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854713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</a:t>
                      </a:r>
                      <a:r>
                        <a:rPr lang="en-US" b="1" dirty="0"/>
                        <a:t>, d</a:t>
                      </a:r>
                      <a:r>
                        <a:rPr lang="en-US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B70CD80-8A97-517F-C1F0-A3916227FF6B}"/>
              </a:ext>
            </a:extLst>
          </p:cNvPr>
          <p:cNvSpPr/>
          <p:nvPr/>
        </p:nvSpPr>
        <p:spPr>
          <a:xfrm>
            <a:off x="6353908" y="3429000"/>
            <a:ext cx="1453663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82A4B3-543B-5897-FEFB-C8A5AF284AB9}"/>
              </a:ext>
            </a:extLst>
          </p:cNvPr>
          <p:cNvSpPr txBox="1"/>
          <p:nvPr/>
        </p:nvSpPr>
        <p:spPr>
          <a:xfrm>
            <a:off x="937933" y="3071336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∀v ∈ </a:t>
            </a:r>
            <a:r>
              <a:rPr lang="en-US" b="1" i="1" dirty="0">
                <a:latin typeface="+mn-lt"/>
              </a:rPr>
              <a:t>PTS(</a:t>
            </a:r>
            <a:r>
              <a:rPr lang="en-US" b="1" i="1" dirty="0" err="1">
                <a:latin typeface="+mn-lt"/>
              </a:rPr>
              <a:t>qq</a:t>
            </a:r>
            <a:r>
              <a:rPr lang="en-US" b="1" i="1" dirty="0">
                <a:latin typeface="+mn-lt"/>
              </a:rPr>
              <a:t>). PTS(v) 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⊇ PTS(</a:t>
            </a:r>
            <a:r>
              <a:rPr lang="en-US" b="1" i="1" kern="1200" dirty="0" err="1">
                <a:solidFill>
                  <a:schemeClr val="dk1"/>
                </a:solidFill>
                <a:effectLst/>
                <a:latin typeface="+mn-lt"/>
              </a:rPr>
              <a:t>qq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)</a:t>
            </a: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OR</a:t>
            </a: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r>
              <a:rPr lang="en-US" b="1" i="1" dirty="0">
                <a:latin typeface="+mn-lt"/>
              </a:rPr>
              <a:t> 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∀v ∈ </a:t>
            </a:r>
            <a:r>
              <a:rPr lang="en-US" b="1" i="1" dirty="0">
                <a:latin typeface="+mn-lt"/>
              </a:rPr>
              <a:t>PTS(</a:t>
            </a:r>
            <a:r>
              <a:rPr lang="en-US" b="1" i="1" dirty="0" err="1">
                <a:latin typeface="+mn-lt"/>
              </a:rPr>
              <a:t>qq</a:t>
            </a:r>
            <a:r>
              <a:rPr lang="en-US" b="1" i="1" dirty="0">
                <a:latin typeface="+mn-lt"/>
              </a:rPr>
              <a:t>). PTS(v) = PTS(v)</a:t>
            </a:r>
            <a:r>
              <a:rPr lang="en-US" b="1" i="1" dirty="0">
                <a:latin typeface="+mn-lt"/>
                <a:cs typeface="Helvetica" panose="020B0604020202020204" pitchFamily="34" charset="0"/>
              </a:rPr>
              <a:t> U PTS(q)</a:t>
            </a:r>
            <a:r>
              <a:rPr lang="en-US" b="1" i="1" dirty="0">
                <a:latin typeface="+mn-lt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C5CC1-049B-5C91-01CF-486C9AF46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1FA2E3-6E08-F2C0-4764-00D428ED90B9}"/>
              </a:ext>
            </a:extLst>
          </p:cNvPr>
          <p:cNvSpPr txBox="1"/>
          <p:nvPr/>
        </p:nvSpPr>
        <p:spPr>
          <a:xfrm>
            <a:off x="937933" y="480121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lt"/>
              </a:rPr>
              <a:t>=&gt; PTS(p) = PTS(p) </a:t>
            </a:r>
            <a:r>
              <a:rPr lang="en-US" b="1" i="1" dirty="0">
                <a:latin typeface="+mn-lt"/>
                <a:cs typeface="Helvetica" panose="020B0604020202020204" pitchFamily="34" charset="0"/>
              </a:rPr>
              <a:t>U </a:t>
            </a:r>
            <a:r>
              <a:rPr lang="en-US" b="1" i="1" dirty="0">
                <a:latin typeface="+mn-lt"/>
              </a:rPr>
              <a:t>PTS(q)</a:t>
            </a:r>
          </a:p>
        </p:txBody>
      </p:sp>
    </p:spTree>
    <p:extLst>
      <p:ext uri="{BB962C8B-B14F-4D97-AF65-F5344CB8AC3E}">
        <p14:creationId xmlns:p14="http://schemas.microsoft.com/office/powerpoint/2010/main" val="4294685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2A0CB-B6A0-C755-7215-2557CE80A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88C0F0-E983-37D4-44A1-EF8928223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b="1" dirty="0"/>
              <a:t>  p = *</a:t>
            </a:r>
            <a:r>
              <a:rPr lang="en-US" b="1" dirty="0" err="1"/>
              <a:t>qq</a:t>
            </a:r>
            <a:r>
              <a:rPr lang="en-US" b="1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D22E60B-EFFE-AC6B-3999-4E38437D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52A5E8-FADF-001F-6C21-8A9EE1CA400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21F8DF75-EF6B-ED59-5C13-AF48CF07F443}"/>
              </a:ext>
            </a:extLst>
          </p:cNvPr>
          <p:cNvGraphicFramePr>
            <a:graphicFrameLocks/>
          </p:cNvGraphicFramePr>
          <p:nvPr/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</a:t>
                      </a:r>
                      <a:r>
                        <a:rPr lang="en-US" b="1" dirty="0"/>
                        <a:t>, d</a:t>
                      </a:r>
                      <a:r>
                        <a:rPr lang="en-US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5B9E666-F610-43B6-2AB7-6C31EF7D333A}"/>
              </a:ext>
            </a:extLst>
          </p:cNvPr>
          <p:cNvSpPr/>
          <p:nvPr/>
        </p:nvSpPr>
        <p:spPr>
          <a:xfrm>
            <a:off x="6377354" y="3773823"/>
            <a:ext cx="1453663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2E38E-0264-D55F-FAA2-05066AEB9AFE}"/>
              </a:ext>
            </a:extLst>
          </p:cNvPr>
          <p:cNvSpPr txBox="1"/>
          <p:nvPr/>
        </p:nvSpPr>
        <p:spPr>
          <a:xfrm>
            <a:off x="937933" y="3071336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∀v ∈ </a:t>
            </a:r>
            <a:r>
              <a:rPr lang="en-US" b="1" i="1" dirty="0">
                <a:latin typeface="+mn-lt"/>
              </a:rPr>
              <a:t>PTS(</a:t>
            </a:r>
            <a:r>
              <a:rPr lang="en-US" b="1" i="1" dirty="0" err="1">
                <a:latin typeface="+mn-lt"/>
              </a:rPr>
              <a:t>qq</a:t>
            </a:r>
            <a:r>
              <a:rPr lang="en-US" b="1" i="1" dirty="0">
                <a:latin typeface="+mn-lt"/>
              </a:rPr>
              <a:t>). PTS(p) 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⊇ PTS(v)</a:t>
            </a: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OR</a:t>
            </a: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r>
              <a:rPr lang="en-US" b="1" i="1" dirty="0">
                <a:latin typeface="+mn-lt"/>
              </a:rPr>
              <a:t> 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∀v ∈ </a:t>
            </a:r>
            <a:r>
              <a:rPr lang="en-US" b="1" i="1" dirty="0">
                <a:latin typeface="+mn-lt"/>
              </a:rPr>
              <a:t>PTS(</a:t>
            </a:r>
            <a:r>
              <a:rPr lang="en-US" b="1" i="1" dirty="0" err="1">
                <a:latin typeface="+mn-lt"/>
              </a:rPr>
              <a:t>qq</a:t>
            </a:r>
            <a:r>
              <a:rPr lang="en-US" b="1" i="1" dirty="0">
                <a:latin typeface="+mn-lt"/>
              </a:rPr>
              <a:t>). PTS(p) = PTS(p)</a:t>
            </a:r>
            <a:r>
              <a:rPr lang="en-US" b="1" i="1" dirty="0">
                <a:latin typeface="+mn-lt"/>
                <a:cs typeface="Helvetica" panose="020B0604020202020204" pitchFamily="34" charset="0"/>
              </a:rPr>
              <a:t> U PTS(v)</a:t>
            </a:r>
            <a:r>
              <a:rPr lang="en-US" b="1" i="1" dirty="0">
                <a:latin typeface="+mn-lt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20667-6B30-C13D-55C0-A7CB3E78B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B6B7E3-2425-928F-E8F5-C34E2067F650}"/>
              </a:ext>
            </a:extLst>
          </p:cNvPr>
          <p:cNvSpPr txBox="1"/>
          <p:nvPr/>
        </p:nvSpPr>
        <p:spPr>
          <a:xfrm>
            <a:off x="937933" y="480121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lt"/>
              </a:rPr>
              <a:t>=&gt; PTS(p) = PTS(p) </a:t>
            </a:r>
            <a:r>
              <a:rPr lang="en-US" b="1" i="1" dirty="0">
                <a:latin typeface="+mn-lt"/>
                <a:cs typeface="Helvetica" panose="020B0604020202020204" pitchFamily="34" charset="0"/>
              </a:rPr>
              <a:t>U </a:t>
            </a:r>
            <a:r>
              <a:rPr lang="en-US" b="1" i="1" dirty="0">
                <a:latin typeface="+mn-lt"/>
              </a:rPr>
              <a:t>PTS(q)</a:t>
            </a:r>
          </a:p>
        </p:txBody>
      </p:sp>
    </p:spTree>
    <p:extLst>
      <p:ext uri="{BB962C8B-B14F-4D97-AF65-F5344CB8AC3E}">
        <p14:creationId xmlns:p14="http://schemas.microsoft.com/office/powerpoint/2010/main" val="618765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E519F-56A9-425B-DCD0-CDDB239B4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B8A755-6971-9BFE-C578-10E10EC8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b="1" dirty="0"/>
              <a:t>  p = *</a:t>
            </a:r>
            <a:r>
              <a:rPr lang="en-US" b="1" dirty="0" err="1"/>
              <a:t>qq</a:t>
            </a:r>
            <a:r>
              <a:rPr lang="en-US" b="1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0414C7-161A-643A-AE9F-C2C659C7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249850-D4B6-7C71-9724-7F4B4F3A2A6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A6E735AF-D1A4-9FCB-B39B-D878E51932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627133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{c, 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8E0A557-07D4-E0F8-531D-401EFFB04D9A}"/>
              </a:ext>
            </a:extLst>
          </p:cNvPr>
          <p:cNvSpPr/>
          <p:nvPr/>
        </p:nvSpPr>
        <p:spPr>
          <a:xfrm>
            <a:off x="6377354" y="3773823"/>
            <a:ext cx="1453663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103CE-9F65-1ABF-A5E2-EA0CD88BD6D7}"/>
              </a:ext>
            </a:extLst>
          </p:cNvPr>
          <p:cNvSpPr txBox="1"/>
          <p:nvPr/>
        </p:nvSpPr>
        <p:spPr>
          <a:xfrm>
            <a:off x="937933" y="3071336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∀v ∈ </a:t>
            </a:r>
            <a:r>
              <a:rPr lang="en-US" b="1" i="1" dirty="0">
                <a:latin typeface="+mn-lt"/>
              </a:rPr>
              <a:t>PTS(</a:t>
            </a:r>
            <a:r>
              <a:rPr lang="en-US" b="1" i="1" dirty="0" err="1">
                <a:latin typeface="+mn-lt"/>
              </a:rPr>
              <a:t>qq</a:t>
            </a:r>
            <a:r>
              <a:rPr lang="en-US" b="1" i="1" dirty="0">
                <a:latin typeface="+mn-lt"/>
              </a:rPr>
              <a:t>). PTS(p) 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⊇ PTS(v)</a:t>
            </a: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OR</a:t>
            </a: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r>
              <a:rPr lang="en-US" b="1" i="1" dirty="0">
                <a:latin typeface="+mn-lt"/>
              </a:rPr>
              <a:t> 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∀v ∈ </a:t>
            </a:r>
            <a:r>
              <a:rPr lang="en-US" b="1" i="1" dirty="0">
                <a:latin typeface="+mn-lt"/>
              </a:rPr>
              <a:t>PTS(</a:t>
            </a:r>
            <a:r>
              <a:rPr lang="en-US" b="1" i="1" dirty="0" err="1">
                <a:latin typeface="+mn-lt"/>
              </a:rPr>
              <a:t>qq</a:t>
            </a:r>
            <a:r>
              <a:rPr lang="en-US" b="1" i="1" dirty="0">
                <a:latin typeface="+mn-lt"/>
              </a:rPr>
              <a:t>). PTS(p) = PTS(p)</a:t>
            </a:r>
            <a:r>
              <a:rPr lang="en-US" b="1" i="1" dirty="0">
                <a:latin typeface="+mn-lt"/>
                <a:cs typeface="Helvetica" panose="020B0604020202020204" pitchFamily="34" charset="0"/>
              </a:rPr>
              <a:t> U PTS(v)</a:t>
            </a:r>
            <a:r>
              <a:rPr lang="en-US" b="1" i="1" dirty="0">
                <a:latin typeface="+mn-lt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304F2-7CDF-188B-BC9C-282899FAC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C48DCF-7B1A-E1BE-3520-60D461268CCD}"/>
              </a:ext>
            </a:extLst>
          </p:cNvPr>
          <p:cNvSpPr txBox="1"/>
          <p:nvPr/>
        </p:nvSpPr>
        <p:spPr>
          <a:xfrm>
            <a:off x="937933" y="480121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lt"/>
              </a:rPr>
              <a:t>=&gt; PTS(p) = PTS(p) </a:t>
            </a:r>
            <a:r>
              <a:rPr lang="en-US" b="1" i="1" dirty="0">
                <a:latin typeface="+mn-lt"/>
                <a:cs typeface="Helvetica" panose="020B0604020202020204" pitchFamily="34" charset="0"/>
              </a:rPr>
              <a:t>U </a:t>
            </a:r>
            <a:r>
              <a:rPr lang="en-US" b="1" i="1" dirty="0">
                <a:latin typeface="+mn-lt"/>
              </a:rPr>
              <a:t>PTS(q)</a:t>
            </a:r>
          </a:p>
        </p:txBody>
      </p:sp>
    </p:spTree>
    <p:extLst>
      <p:ext uri="{BB962C8B-B14F-4D97-AF65-F5344CB8AC3E}">
        <p14:creationId xmlns:p14="http://schemas.microsoft.com/office/powerpoint/2010/main" val="383905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65A1C-B668-A7D5-F8B5-07679A302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5127C2-375A-E0DB-B414-C3AC78923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37" y="1226778"/>
            <a:ext cx="3821486" cy="2853427"/>
          </a:xfrm>
        </p:spPr>
        <p:txBody>
          <a:bodyPr>
            <a:normAutofit/>
          </a:bodyPr>
          <a:lstStyle/>
          <a:p>
            <a:r>
              <a:rPr lang="en-US" dirty="0"/>
              <a:t>int (*</a:t>
            </a:r>
            <a:r>
              <a:rPr lang="en-US" dirty="0" err="1"/>
              <a:t>fptr</a:t>
            </a:r>
            <a:r>
              <a:rPr lang="en-US" dirty="0"/>
              <a:t>)(int);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   int a = 100;</a:t>
            </a:r>
            <a:br>
              <a:rPr lang="en-US" dirty="0"/>
            </a:br>
            <a:r>
              <a:rPr lang="en-US" dirty="0"/>
              <a:t>   (*</a:t>
            </a:r>
            <a:r>
              <a:rPr lang="en-US" dirty="0" err="1"/>
              <a:t>fptr</a:t>
            </a:r>
            <a:r>
              <a:rPr lang="en-US" dirty="0"/>
              <a:t>)(a);</a:t>
            </a:r>
          </a:p>
          <a:p>
            <a:r>
              <a:rPr lang="en-US" dirty="0"/>
              <a:t>   int b = 20;</a:t>
            </a:r>
          </a:p>
          <a:p>
            <a:r>
              <a:rPr lang="en-US" dirty="0"/>
              <a:t>   b++;</a:t>
            </a:r>
          </a:p>
          <a:p>
            <a:r>
              <a:rPr lang="en-US" dirty="0"/>
              <a:t>   (*</a:t>
            </a:r>
            <a:r>
              <a:rPr lang="en-US" dirty="0" err="1"/>
              <a:t>fptr</a:t>
            </a:r>
            <a:r>
              <a:rPr lang="en-US" dirty="0"/>
              <a:t>)(b);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0B7251-9066-E33E-C50F-BB371593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compiler optimizations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AF714-4B62-E351-76CD-066B7AA809AF}"/>
              </a:ext>
            </a:extLst>
          </p:cNvPr>
          <p:cNvSpPr txBox="1"/>
          <p:nvPr/>
        </p:nvSpPr>
        <p:spPr>
          <a:xfrm>
            <a:off x="1052167" y="716323"/>
            <a:ext cx="2042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Before inlining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09264F-645F-C7C0-BFF8-6B2A48547251}"/>
              </a:ext>
            </a:extLst>
          </p:cNvPr>
          <p:cNvGrpSpPr/>
          <p:nvPr/>
        </p:nvGrpSpPr>
        <p:grpSpPr>
          <a:xfrm>
            <a:off x="6095999" y="730695"/>
            <a:ext cx="2777068" cy="3880944"/>
            <a:chOff x="6095999" y="730695"/>
            <a:chExt cx="2777068" cy="3880944"/>
          </a:xfrm>
        </p:grpSpPr>
        <p:sp>
          <p:nvSpPr>
            <p:cNvPr id="2" name="Content Placeholder 6">
              <a:extLst>
                <a:ext uri="{FF2B5EF4-FFF2-40B4-BE49-F238E27FC236}">
                  <a16:creationId xmlns:a16="http://schemas.microsoft.com/office/drawing/2014/main" id="{AA942CF6-E1C5-36C1-7E74-B989B835974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95999" y="1226778"/>
              <a:ext cx="2777068" cy="3384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l" defTabSz="912813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tabLst>
                  <a:tab pos="461963" algn="l"/>
                </a:tabLst>
                <a:defRPr sz="1600" kern="12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  <a:cs typeface="+mn-cs"/>
                </a:defRPr>
              </a:lvl1pPr>
              <a:lvl2pPr marL="346075" indent="-177800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2pPr>
              <a:lvl3pPr marL="514350" indent="-168275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3pPr>
              <a:lvl4pPr marL="684213" indent="-169863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4pPr>
              <a:lvl5pPr marL="860425" indent="-176213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… ?????....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CF541C-026A-2789-F45A-EBA5BF35911F}"/>
                </a:ext>
              </a:extLst>
            </p:cNvPr>
            <p:cNvSpPr txBox="1"/>
            <p:nvPr/>
          </p:nvSpPr>
          <p:spPr>
            <a:xfrm>
              <a:off x="6310488" y="730695"/>
              <a:ext cx="1850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After inlining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3B78790-EEB0-3C6C-3A19-13FBF2EF0AB1}"/>
              </a:ext>
            </a:extLst>
          </p:cNvPr>
          <p:cNvSpPr txBox="1"/>
          <p:nvPr/>
        </p:nvSpPr>
        <p:spPr>
          <a:xfrm>
            <a:off x="411847" y="4726619"/>
            <a:ext cx="11016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The compiler first needs to resolve the target of </a:t>
            </a:r>
            <a:r>
              <a:rPr lang="en-US" sz="2800" b="1" i="1" dirty="0" err="1"/>
              <a:t>fptr</a:t>
            </a:r>
            <a:r>
              <a:rPr lang="en-US" sz="2800" b="1" i="1" dirty="0"/>
              <a:t> to be able to inline it</a:t>
            </a:r>
          </a:p>
        </p:txBody>
      </p:sp>
    </p:spTree>
    <p:extLst>
      <p:ext uri="{BB962C8B-B14F-4D97-AF65-F5344CB8AC3E}">
        <p14:creationId xmlns:p14="http://schemas.microsoft.com/office/powerpoint/2010/main" val="248003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F74AC-251C-7239-F16A-8C5A988A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idea: represent constraints as a graph</a:t>
            </a:r>
          </a:p>
          <a:p>
            <a:r>
              <a:rPr lang="en-US" dirty="0"/>
              <a:t>Nodes are the pointers or objects</a:t>
            </a:r>
          </a:p>
          <a:p>
            <a:r>
              <a:rPr lang="en-US" dirty="0"/>
              <a:t>Edges are the constraints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C132F7-5508-CB9A-7D89-905A7902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BE6905DD-85A1-15C8-FE06-64C23B5B63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038725"/>
              </p:ext>
            </p:extLst>
          </p:nvPr>
        </p:nvGraphicFramePr>
        <p:xfrm>
          <a:off x="5651985" y="3394494"/>
          <a:ext cx="6157941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1906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370603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Resolution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&amp;y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 PTS(x)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PTS(x)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 = *y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PTS(y). 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a constraint x = v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PTS(x). 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a constraint v = y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FEEF2F83-B278-6297-B381-6020F33747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852802"/>
              </p:ext>
            </p:extLst>
          </p:nvPr>
        </p:nvGraphicFramePr>
        <p:xfrm>
          <a:off x="360607" y="339449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Resolution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&amp;y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 PTS(x)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PTS(x)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 = *y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PTS(y). PTS(x) ⊇ PTS(v)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PTS(x). PTS(v) 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331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FFCF7-AAA2-07CB-FE36-9224DE0FE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E60220-06CC-9694-F7E2-31143E83B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A24883-D065-E6C9-65C7-3013EBBE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FE635F-8E99-99D4-85C4-6B02FCA3BB7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DB0EFB-A99A-22AC-141B-12B3872C8B6A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9A0F7E-F4F6-9451-3CC8-5FAE96119FE7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699EAD-0032-4269-93F3-2C0EB2F1FDB6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0C7F7C-078F-972E-36FF-FEB135F36DA8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C51C6D-1BFE-FE65-A0BF-E0AFDB7714EA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0E52BA-1A5B-2759-1D51-CF87503F404F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80432-2212-0BA2-4195-3EA3B9E9E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7A7FC2DD-D2C2-5D7C-ECDA-8278076DBD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900950"/>
              </p:ext>
            </p:extLst>
          </p:nvPr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947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2EA56-398E-A93C-816C-FFE28BC30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20288A-44E5-DFCE-D86E-4642705CD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13BDD9D-DAED-DCB5-D835-32D3200D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434A11-E106-73D9-3CC7-6D3DBF19C1C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1CA546-1323-4CBD-03F5-4865EC778703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0E724-8E1E-E734-08B6-87380EEE7F9D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854700-9D0A-09F7-8F2D-05D5DD4C0D83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1BCCDC-BC8B-B5C2-3A53-9BFC13606CD6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189D84-DE82-15B7-6778-FA97A0563B9C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F3049F-5239-4DD3-9159-126CBEA45B0B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9FA563-C304-0BD3-A42A-ACCB03D20F40}"/>
              </a:ext>
            </a:extLst>
          </p:cNvPr>
          <p:cNvSpPr/>
          <p:nvPr/>
        </p:nvSpPr>
        <p:spPr>
          <a:xfrm>
            <a:off x="6337249" y="2272581"/>
            <a:ext cx="1453663" cy="310198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224CC-3E26-3A61-DB59-0E7E7A5EE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FD204A86-65ED-5D3B-E04A-6B32B88AA4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823629"/>
              </p:ext>
            </p:extLst>
          </p:nvPr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7A336E8A-7AD9-9C52-EEB3-F83B857A579A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EB26571-AE21-E10E-D5F9-9A2AE63C794F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1062DF-2D6B-61E1-FD66-5A152BF0650D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823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56F3B-17E3-383D-EE5F-34E7E8523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EE5889-FBA9-A801-36D1-DC80101C3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3382E3D-2E6C-EF88-ACC6-06D8EAB2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FA15B0-A221-0E66-5070-F5BBB4EB30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9F1083-CA94-193E-C375-003F133AED72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F0BF3F-4BAF-4834-4106-ADBB261F7B7F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AFE39A-FDC9-EB3E-C5CF-A0DE84206E74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63D2A-5AF8-0DE1-A5A0-972BAB4209DC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D2F07D-2F64-DAA0-604C-104D543DB965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4AF4A2-DAC8-17D9-AA2A-9906AE0EE328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6A1D6-18F8-C6C6-1CDA-E329588B35E6}"/>
              </a:ext>
            </a:extLst>
          </p:cNvPr>
          <p:cNvSpPr/>
          <p:nvPr/>
        </p:nvSpPr>
        <p:spPr>
          <a:xfrm>
            <a:off x="6329228" y="2798958"/>
            <a:ext cx="1453663" cy="310198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2FF1B-A0AF-1FCD-433D-1D5A71B58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8E796A3B-5540-41E9-0AD1-477BA917C77D}"/>
              </a:ext>
            </a:extLst>
          </p:cNvPr>
          <p:cNvGraphicFramePr>
            <a:graphicFrameLocks/>
          </p:cNvGraphicFramePr>
          <p:nvPr/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158439F3-16AF-6C4A-79BA-A49C7345544A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D72231-A1F9-E874-105A-18382AF77B44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3EE7BC-7383-DD12-C2FB-046E9B9B7E9D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70FA89-8EA1-B7BB-061F-577F7C6D18F6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72373DB-0CD8-BEA7-BF6B-851D19543AA6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F7531A-C786-B823-23B7-4397E9DC895C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4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20FC0-B3FC-07AC-D15F-B29110709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4A74AB-80E4-0E8D-01C5-D51F97DF4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A11BC4-A8BB-2F1D-6808-B2B2ED5A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21BBD9-5B0F-C4F6-7215-E0690C11D84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854B05-0608-99C9-FC68-1C7C2005BA55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3A1238-C598-024B-F8EC-184B6BB7F6DC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766133-83ED-720D-6440-D4E89E59453A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27E04C5-EE8F-3F12-3E39-5C3E6D2E137D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D1FF46-36AA-523C-E71B-F437F50FFF48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F6CC0D-0235-A688-7AF4-04E48B615BAE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7E22A-6C11-9F9D-ABAA-4ABD5A6AC445}"/>
              </a:ext>
            </a:extLst>
          </p:cNvPr>
          <p:cNvSpPr/>
          <p:nvPr/>
        </p:nvSpPr>
        <p:spPr>
          <a:xfrm>
            <a:off x="6340416" y="2998032"/>
            <a:ext cx="1453663" cy="310198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7EE38-4B15-0670-3BE2-E65022B50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3DBAC60F-3761-9F1B-6FDB-ECE2BE8BD8FD}"/>
              </a:ext>
            </a:extLst>
          </p:cNvPr>
          <p:cNvGraphicFramePr>
            <a:graphicFrameLocks/>
          </p:cNvGraphicFramePr>
          <p:nvPr/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ECAC039D-717C-AFDA-7E02-B51900DCD250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BB83A77-6969-DB8E-BF30-8735C36A4EBA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1CE191-EA9A-1CF8-089D-8E82DE7FAC1D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E968F2-6FB6-CF57-7890-7FB2C70535E5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2DF042C-E0EC-8D1B-F4A7-572A4E8F85D2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153170-534E-0950-369B-099186E42309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7C2157C-891D-42B9-28C2-B75D1F0D8F88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EB2D058-D5CF-C2A4-6E40-C881DD7E07F9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5E6D06-EAB6-0B68-CE2C-800FE7BCB4A0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86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A9834-1ADA-C9F7-56AC-F9A6CA160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F9BB95-1BC7-CCBF-81AF-628FAE96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DD33D7B-82E5-E0FA-7C71-D37D1FB0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91B05B-134E-965E-A6A8-C9AAA0272F1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53C5C8-FD96-EE69-8585-6F39A53B425D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4DC522-44E5-F99E-019F-687B459DCA67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E19A53-348D-CA87-2D7D-9D758AAE5054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F60704-7D6B-4485-2400-070BBDC70DFE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803268-C2BF-8330-BE67-75DDAE2FEE1B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68548D-5521-DDBE-0B13-2CB1E460B763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A217A7-69F8-6D9E-ABC6-CA11A9FC7181}"/>
              </a:ext>
            </a:extLst>
          </p:cNvPr>
          <p:cNvSpPr/>
          <p:nvPr/>
        </p:nvSpPr>
        <p:spPr>
          <a:xfrm>
            <a:off x="6281796" y="3269506"/>
            <a:ext cx="1453663" cy="310198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AF094-C73E-EF32-FDF0-A298AD888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A07B6F29-7B7E-B4B6-DF4C-C1B5536C7F32}"/>
              </a:ext>
            </a:extLst>
          </p:cNvPr>
          <p:cNvGraphicFramePr>
            <a:graphicFrameLocks/>
          </p:cNvGraphicFramePr>
          <p:nvPr/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E633EA7F-2EDC-6D4A-6208-E1659D2F31E8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C2149E4-D49C-CEB8-A194-B8BFC9A828C8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6C5BDB-10C3-23A6-9E46-EFCCF28DD429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0BD3B3-CC3A-3355-BC1D-DA12A7CF09AC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D59A11-30EC-0A8D-679D-0BA26FEAD6EC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2AD75E-5837-3DB6-0571-D12ECD889CBC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EF109A-15AC-DA0B-D7C3-A8CBB646AB08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40DDA9E-ED6F-C37C-6A91-7A48D954CB6C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201D82-9BAD-8A1D-7A65-6C4CB6F915AF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4BCD6E-E406-4A20-9812-8B7074A1A168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700E0D6-1720-D7A9-F296-529A9DD79FCD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C5C1C8-D9E0-616F-75B0-0D7831BC0FB2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76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D684-F0F3-738D-1E3D-CAF8B49A8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6BB331-19BE-68BC-615E-50044275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83D0575-79FC-96DD-7096-35DE4932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95142D8-9D08-08AE-11C6-9FE7E9FC604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A36E9E-C886-76E5-B575-9497B6246FCF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E549E5-F19C-1F26-51C0-D4AFE3AD3B3C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EA8DA6-A80F-C0F2-C351-E7B2E6661006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47E559-28AD-E49B-5349-7E4E1D9B0528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359805-B356-BCD1-53AB-047B87F5FFC3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4D991-487E-B13E-2D15-ECA1EC0C70B1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3DB558-2E13-2C88-DC14-DE8C0707636B}"/>
              </a:ext>
            </a:extLst>
          </p:cNvPr>
          <p:cNvSpPr/>
          <p:nvPr/>
        </p:nvSpPr>
        <p:spPr>
          <a:xfrm>
            <a:off x="6281796" y="3517734"/>
            <a:ext cx="1453663" cy="310198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9B01F-6C18-098E-39E1-C9B1DB843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707954ED-AFD3-7090-045C-7A8ED0443C10}"/>
              </a:ext>
            </a:extLst>
          </p:cNvPr>
          <p:cNvGraphicFramePr>
            <a:graphicFrameLocks/>
          </p:cNvGraphicFramePr>
          <p:nvPr/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37491173-8E19-279A-3769-F1B18F7F2105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995A75-C3AE-7BA9-9BEC-0123EB79C7E4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D42C57-97DF-D436-5505-0E6232910193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E2629D-5A85-FB24-2A8B-F57DA0FBBB7F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B8075DA-6904-74FA-BEEE-A966E8A8F5C3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9F7C57-A7CC-E166-E49E-1B50BCC7A5B2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AC06878-238C-0481-A5F9-6ACF715BBCB9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B0E7C9F-EF7C-06AC-7339-12DC18A92F3B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DE1F32-967B-FF52-E2FB-87582EA3A81E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FD0804-3D3A-BCC3-5317-75044228DA35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53E1BB3-2A35-B8BF-7172-A80C0CEDF475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8D920F-A965-6C74-A64F-830CC370AD97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C02F53-F781-05E8-8E18-606E2715086E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86E1A80-6CD3-B5AA-87F9-372962D09253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BAC9AC-E4AB-0654-5C92-AD60EDE311D4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096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67655-C0DF-7112-1A2F-EDF2EFDC9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C57296-670E-0113-AE15-0DD114408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9A2A9FA-1888-049F-3F37-5A7A62E8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C3934-A1C4-B016-134F-32456F7D01F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B812F3-1757-72BC-311E-9918C1C4F922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1DCFDB-97D9-5D32-70B9-18CBC4D38AE2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7452F6-3D24-C1A4-8725-98E7BD4BC712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25B71-00C5-650A-5904-B2C7C68F58F6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890E15-4011-32D2-8A3E-56ACCC898955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38373E-ADDD-3B60-4320-84DF4DF1D86D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846341-EFCE-4BA1-E149-F289C4088974}"/>
              </a:ext>
            </a:extLst>
          </p:cNvPr>
          <p:cNvSpPr/>
          <p:nvPr/>
        </p:nvSpPr>
        <p:spPr>
          <a:xfrm>
            <a:off x="6340416" y="3749073"/>
            <a:ext cx="1453663" cy="310198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1FC0E-1E4D-41FD-A640-EA01F7DC6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BD268B77-5A32-7CD7-42C0-531E73514DC8}"/>
              </a:ext>
            </a:extLst>
          </p:cNvPr>
          <p:cNvGraphicFramePr>
            <a:graphicFrameLocks/>
          </p:cNvGraphicFramePr>
          <p:nvPr/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3A8198A1-E09E-6272-C7CC-48BC0ADA9F88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61E1797-F75B-445F-17A9-E1FD4380C664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B75D3B-B74F-0192-700E-E7698BC1D5D4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A374EE-2341-2EC6-26B7-7A634FE12DA5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EC7A83-9C6B-7D72-5ACB-55CD0897CBA3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EF5386-F9DD-9096-42A6-B7F00B2CA014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F8DA2F3-C89A-0436-2A4D-C424CB1AE080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2F4AF14-0E63-88C0-B75C-F29561EC4F13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9042A6D-9615-9376-DDE8-E44100592BB0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00F191-95F9-99F1-AF84-937C1D8E5771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3B04A1A-8F23-8F15-D2AE-41FC038D3DD6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690657-A932-6379-6852-CBD78860458B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55F04B-DB88-F894-2A69-F8A488E01B0B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49C05FA-351C-AD7C-606D-E2D937C10A50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7A5F134-0CF4-B95C-206C-5BDF21991AEA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C310A6F-C07B-0536-046C-B11509665466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C6D30FC-FC1C-DF85-5272-44A752D3C7A4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11BD8B-122D-E071-8502-5E8E693E71BA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6A2F8ED-B4B8-65F1-7494-F8B14CC8518B}"/>
              </a:ext>
            </a:extLst>
          </p:cNvPr>
          <p:cNvSpPr txBox="1"/>
          <p:nvPr/>
        </p:nvSpPr>
        <p:spPr>
          <a:xfrm>
            <a:off x="1922585" y="5245768"/>
            <a:ext cx="2377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Initial constraint graph</a:t>
            </a:r>
          </a:p>
        </p:txBody>
      </p:sp>
    </p:spTree>
    <p:extLst>
      <p:ext uri="{BB962C8B-B14F-4D97-AF65-F5344CB8AC3E}">
        <p14:creationId xmlns:p14="http://schemas.microsoft.com/office/powerpoint/2010/main" val="197121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BE9CC-3FBC-5056-D683-71FCFE3F4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D327B4-5021-F3F3-CB4C-55C8BD0C3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572E24D-DDFB-A4E2-DDC4-1A6D9F82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AF2176-027D-6D31-7794-F1A82286543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F46BB8-84BF-409D-1F33-4DCF906BDA14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C27370-5850-ED17-6C38-F10CC06FC335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AD9807-84B2-77ED-46D6-7C5E45F21F40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1FAA9B-092C-A587-D7FC-D97FDC64CCC5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EA8021-06BA-B0CF-9227-701679A6A6AB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0DC24D-C444-5DBC-5F8A-7CF0AF3307F1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25AC5-A018-2158-D5F7-449A40E8A763}"/>
              </a:ext>
            </a:extLst>
          </p:cNvPr>
          <p:cNvSpPr/>
          <p:nvPr/>
        </p:nvSpPr>
        <p:spPr>
          <a:xfrm>
            <a:off x="6340416" y="3749073"/>
            <a:ext cx="1453663" cy="310198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62D2E-E329-8234-83B5-BAEFCBC0E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770694D2-5B0D-8FD4-1DBC-5C5988CD18A5}"/>
              </a:ext>
            </a:extLst>
          </p:cNvPr>
          <p:cNvGraphicFramePr>
            <a:graphicFrameLocks/>
          </p:cNvGraphicFramePr>
          <p:nvPr/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A26B9966-75D2-E848-FA58-804EE5904B3D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92DE33-F3A9-B85D-2C5D-AFAF4734CC51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EA1066-1898-9C4E-5B8C-D1B8C18AE145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7CB81F-3AA0-46CC-96BD-8124E3A9280F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D686959-B989-3DE1-30B1-55206D9D8F49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C8A5B1-1447-F530-0CC1-689D5C8141C0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BB6FF8-29E4-7160-FC8A-CDEECA9CEA65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2CF1FF2-C6AC-03D7-6DE1-5B4E014A3834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DF892F-3727-1D6F-496F-EA5AACE2ACA5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42BF04-5261-C0DF-4B71-734309340B77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F39736D-6678-5704-9A37-F6650479DA4E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7AC467-7AFF-4405-6A47-34B2A7E38370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136B29-5D41-FCB0-D1EF-1914A3872542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E4DECDB-03CC-506D-78F4-0438F0D40E43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0C378E-DB54-04B6-EAF5-DF0AAB02E823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1D2401-DF34-72BD-90EB-9D9DE567C692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F37047B-6356-4A9D-A8D8-7BA52214C6DF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CE19DD-DB13-D9E0-ACB9-ABBD617E9A16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B693B02-7A7F-9D88-52D7-04385D24D575}"/>
              </a:ext>
            </a:extLst>
          </p:cNvPr>
          <p:cNvSpPr/>
          <p:nvPr/>
        </p:nvSpPr>
        <p:spPr>
          <a:xfrm>
            <a:off x="1421727" y="1953421"/>
            <a:ext cx="1433575" cy="936022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7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8188E-9AAA-3A37-9B11-7113AE705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9146DB-B67D-181F-09E2-B4232B40A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C7C8F30-D3F1-E988-5439-733C143C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D27828-D2D5-3372-FCC1-A5B43374527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90528A-EF14-1D24-C842-0A496084A96C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564899-160A-4D6B-A33E-FBB7866C73A3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F51235-3DC2-6F87-07D4-A930B2A58548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88CA4A-CAF3-56F9-25B6-0F65ED8D6195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339708-B9F7-74A5-3F0C-F94FE8BF6230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35B927-F9AA-85EE-92B4-2F986BA514B5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B137B-D794-3A3C-E2D0-FC6CA1BDC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2337A795-A7BE-C80A-86B8-1DECB6B901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475275"/>
              </p:ext>
            </p:extLst>
          </p:nvPr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15854303-408C-C815-B2F6-0EC99BE0FB25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5EA8A98-10A7-1B20-898E-27C21B1A8B40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037EA2-8B25-AC74-21B8-B2338A2EE482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FF8DD2-F091-BA8D-D63F-1AAB4115C19E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CCB60EB-3303-29A9-91E1-44172EFD092D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43011A-698F-2A36-5635-5C962A24EEB0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424E3A-6215-A7DD-4E81-17C2629B2D54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E9F35DE-50E5-48D4-D532-0A09ADE5F1F2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8AFA53-523D-A36F-7DF9-A9A79333CCE0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0E738C-1487-477F-B8DD-630553D43495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62F7720-57FA-2B8D-7542-F29F26F0376D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4D6964-2DCD-FDC9-F8B9-D3D46A78657E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2C053A-3B61-ECA1-551C-476DD823223C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E0FFE93-46DB-72C1-AEB0-016DCD5897C8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CAB8B6-6A97-3BC7-3251-1BCA1096E9B9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F6EB5B0-3DC2-07EE-1CE2-5F1E2CFFDA45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F1E975D-C529-F3E6-B9C6-E834B8D4ED16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35F742-84CD-453E-D666-DA41272F2AB2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E90A309-66B3-81D4-D076-08E7DE494A8B}"/>
              </a:ext>
            </a:extLst>
          </p:cNvPr>
          <p:cNvSpPr/>
          <p:nvPr/>
        </p:nvSpPr>
        <p:spPr>
          <a:xfrm>
            <a:off x="1421727" y="1953421"/>
            <a:ext cx="1433575" cy="936022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0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F4F8B5-0A3E-7B58-3462-EBBAC522E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char* p = malloc(100);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char** pp = &amp;p;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char*** </a:t>
            </a:r>
            <a:r>
              <a:rPr lang="en-US" dirty="0" err="1">
                <a:latin typeface="Consolas" panose="020B0609020204030204" pitchFamily="49" charset="0"/>
              </a:rPr>
              <a:t>ppp</a:t>
            </a:r>
            <a:r>
              <a:rPr lang="en-US" dirty="0">
                <a:latin typeface="Consolas" panose="020B0609020204030204" pitchFamily="49" charset="0"/>
              </a:rPr>
              <a:t> = &amp;pp;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***</a:t>
            </a:r>
            <a:r>
              <a:rPr lang="en-US" dirty="0" err="1">
                <a:latin typeface="Consolas" panose="020B0609020204030204" pitchFamily="49" charset="0"/>
              </a:rPr>
              <a:t>ppp</a:t>
            </a:r>
            <a:r>
              <a:rPr lang="en-US" dirty="0">
                <a:latin typeface="Consolas" panose="020B0609020204030204" pitchFamily="49" charset="0"/>
              </a:rPr>
              <a:t> = 'a';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*((*pp)+1) = 'b';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(“%c %c”, p[0], p[1]);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219644-1452-FD03-932D-6A784BCF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5451D-37CE-091B-59FE-A410B414551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Class of static analysis techniques for resolving the targets of code and data pointers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1B5965F8-AF88-03EE-A406-107D970A77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539111"/>
              </p:ext>
            </p:extLst>
          </p:nvPr>
        </p:nvGraphicFramePr>
        <p:xfrm>
          <a:off x="1593150" y="3429000"/>
          <a:ext cx="375496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{[heap obj]}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7C8549-325A-249A-38D8-B51D93503846}"/>
              </a:ext>
            </a:extLst>
          </p:cNvPr>
          <p:cNvSpPr txBox="1"/>
          <p:nvPr/>
        </p:nvSpPr>
        <p:spPr>
          <a:xfrm>
            <a:off x="6635262" y="3294185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283239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30ABB-AD5F-CD86-7A67-D6DA05785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0EFCA8-0B8D-4C1B-06A8-4D7F56A79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17EBAD-E023-D2A0-C3D3-2D448D58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7FDB86-3FD8-2371-080C-4D1D90F5DF7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A887BC-93EB-D833-7847-295E653EB49F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0E1E1B-09FE-B80F-7B7B-4B2C1F00AA91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4DCEC4-A06E-9351-F408-B17CA573DDB1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2BB24A-CBF2-87AF-0699-34E363D83045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8A6C67-F7AB-0B06-9860-C0F767FB9802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89FE4D-7924-C9D1-5711-AF05AE61316F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E47D2-6A88-49B0-E1FD-95CAFED8E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FD11D196-0CA8-76F3-DC1C-0235DF0E99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328682"/>
              </p:ext>
            </p:extLst>
          </p:nvPr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FC6A65BE-BD0D-D9C9-62E0-176A1298EB81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01B2692-2C3A-675A-DC2A-C6B3F21F3240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FC6E4B-782F-9DE4-4591-A810BB401E16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BFEF02-B49D-1151-80DD-69E1DE9CB30E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AD137B8-2FEF-E7C2-884F-A2B05B0E58D5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6E7611-35A1-2787-52E9-2E5A87C44932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3C40DB-E220-5414-A94B-DDEEFD983D97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0AEF531-19BF-DC7D-77C1-751B033171F1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44F4D7-5E85-36E4-FBAD-930FFB1CEA9B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0F93DC-3AAD-5E42-21F3-63F03CAC325E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F72AEE8-198B-6E17-4E2D-CC356FB22E39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ABE4D7-95B0-ED97-DD3F-7F61ED7C8EC9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D49F9E-B120-4530-908C-7020A25A4E57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F6D5BBE-D1DB-B56A-8053-815B294304A6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BA0E87-366F-B322-420C-4FD347FC8B9A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AD96B6D-373C-12E3-7DDE-8634CA05B84B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E6D5E48-5FB2-BB73-74EB-F7234384BFB3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6C4BA5F-2FA8-B14A-589C-7219079AFA20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9DDF3380-3959-B1EE-B542-BBC5660FF7C1}"/>
              </a:ext>
            </a:extLst>
          </p:cNvPr>
          <p:cNvSpPr/>
          <p:nvPr/>
        </p:nvSpPr>
        <p:spPr>
          <a:xfrm>
            <a:off x="2872292" y="1961683"/>
            <a:ext cx="1433575" cy="936022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942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73D5D-E575-8F72-9859-6935733D1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1B1CA3-AB92-76B1-4ED4-27AAD29D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8202F12-1C2A-BF4A-219F-C50AEC0F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404F93-D002-CA5B-E275-A63889E7D96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9B741B-B98A-4299-F959-A803285F0DD6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65F70E-DFB2-979D-48F4-2F3FA18CDA16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C5121E-7C04-870B-A0BF-FDEC9DD922D2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22FDFFA-BB51-8849-0F6E-C3B1EB5A94A5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EAB720-0CF0-4055-80F5-DBC76A5EC1C8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F891AC-973F-9B0A-6A0D-6E941EF7405A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32769-2E4B-24AC-7CB2-831EEBD10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808BC258-DB72-4B24-FD9A-8BF8032564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587657"/>
              </p:ext>
            </p:extLst>
          </p:nvPr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56489A26-E5E5-9A42-335F-EEED51C3DC22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E2EDE45-6833-7597-CEC9-9A3393E22AB2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CFD9A5-A59C-D7C5-D943-EE42FBBDEE21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D83A25-7C78-C076-38E3-A60DD1E2B55E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C103E36-6162-7D92-9EDE-F8C369675D0D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1A3F78-CC8B-B39C-94C0-31B04224F10F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3CA31F-4BAB-F5E0-3743-616288EDD79A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DE46261-81A8-86D0-15E2-D4F1D32D6F19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C46A58-4522-29B9-C4F1-902406683391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946CB0-34C2-E374-FF0F-9FC24DE17522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FAED80A-70A6-B48C-3524-FFC0FCEB13C9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A7E090-CE5E-3FEE-2202-77DA5A17CF5E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CA8C8E-2EB3-095C-A412-F5F6F5AEEBD8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D89897E-7049-9026-599D-8AFA5BB00BD3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098888-761E-89FE-3E2E-BDB44523F235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914FA3B-54A6-CFCE-9D48-4B44AA0FBD8B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B733499-4504-60EE-9268-7BCA872B5D64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A22C0B1-27B1-DDE4-A43E-3666B872642A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08802A2-2A85-43A8-201F-622237764CE6}"/>
              </a:ext>
            </a:extLst>
          </p:cNvPr>
          <p:cNvSpPr/>
          <p:nvPr/>
        </p:nvSpPr>
        <p:spPr>
          <a:xfrm>
            <a:off x="2872292" y="1961683"/>
            <a:ext cx="1433575" cy="936022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81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AD397-1188-5811-5FF4-B4A5DD519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B55DB4-4F91-6FB7-E93C-E9099947F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912D5FA-2691-5E0E-5D93-6983B03B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85458F-42B5-C1DA-38A1-CB02D574B86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C3FA38-5E1F-2F31-F39F-82AD8DC3B2CA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EE01AF-B8DF-FE57-788A-4E455048E1A0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F232A1-D69A-D7F8-3FCA-13762537106E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C1A7AC-375C-AED7-25F0-EF987824A2CD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435CF4-9CC2-BA97-CF0D-5A94B8974661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C77F8-7AFC-6B7A-D2C3-35BDEAD0BFB0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294A0-7142-B983-F043-F26614397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8A3E2686-244F-2EBE-ADCB-57DDA2961C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232149"/>
              </p:ext>
            </p:extLst>
          </p:nvPr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726F65D4-05FC-4A1C-DEB7-CBE2A8A83C5E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7364DC-6145-8AD7-6D30-057767B7EA1D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4FFED4-689F-E73B-C684-638427AA5D5C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C4E7A9-333E-3DE8-F4A0-6130F9DF1BA4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B604AB3-8508-B230-81FC-712F7B827E7A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F63618-F448-F47E-9323-ADD9439F0D9E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E5EFCC-E446-5855-C852-D712B6AFCFE2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C01C5DC-D1BB-11AD-C23E-6A26219B0BE2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7C8432-77EF-3CC8-B5BF-6E8CFEA2C312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2224C4-580E-5BF3-0914-AD894430A5F4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C575B71-46A6-9E2F-F7F9-290A336AD976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7D1DC9-8A86-78DE-10A7-AC403D9212AF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45A5629-BF5B-3234-4BC4-954C7F174DCE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E75711B-876E-0A26-5713-436182DC419D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AEC132-53BB-F0B0-0C1E-25A22B1907CA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8E360E4-9C54-2D8E-5088-A0259D12C74F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1600D84-55B3-A23A-FA0C-C5334CB07119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0577382-B3CF-8868-EF92-47828C8ED19C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60862D-696A-A57E-40EA-B49F3B5B2FF3}"/>
              </a:ext>
            </a:extLst>
          </p:cNvPr>
          <p:cNvSpPr/>
          <p:nvPr/>
        </p:nvSpPr>
        <p:spPr>
          <a:xfrm>
            <a:off x="1456858" y="3195588"/>
            <a:ext cx="1433575" cy="936022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624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5AA7F-6626-E9D8-4B0B-65FF1C0ED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12C75B-4430-956D-AC1C-0B8E83B52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530B8C9-716A-8201-5C8D-009B4962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B01AFA8-E9C5-DE43-F94E-116A60861EB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6698F9-C610-C708-F920-4E46E5D9AADF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67D7CA-B6C6-EA25-73B9-497B46112D89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9E57FB-57BD-EFC2-97C9-3200CAA6F8F8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6B70F6-D4FC-259D-8F52-5BC2A263ED30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A2D92F-3712-AA8C-DBE5-DAA7C7B66CCA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5A12D7-52C5-D525-C151-8AC71FDFA71A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C1BA5-1ADF-931A-67AA-3DED41EEF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2DF88D4B-35FA-C1A8-C59F-6E49C70C51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542613"/>
              </p:ext>
            </p:extLst>
          </p:nvPr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4616ACB4-D846-B921-62CE-9D14F4056683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4EEBA65-7CA9-55BD-63FE-EEE79E9140ED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094FEC-6321-49E1-FDEB-0B44D95268DA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3FE002-3180-9BC0-B5A1-DE6425D2654E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AC51DB-0263-6EBC-F463-E793EBB8E739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5E11E7-658E-8A47-1364-66DB26C3A0E3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A4C04A-EE40-97B1-58DA-8F6C95588BE3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81FC6-6390-0A37-F1CD-5DD1AA8898ED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0D8A59-42B4-E4CF-CC9E-2EF87550B5BE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0B879E-EB08-74D1-76B7-A6C0C4082B4F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2215F0-066B-1E74-15D7-46A72357D08B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C6E774-230F-8248-401E-B847EAD64690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ABA23B3-C0A1-A488-9131-637D0E8DE9AB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9B8E01D-E1C6-2A84-356F-1C9AA0D27071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8B9C9FC-2FDF-B3C8-FA81-9F35849D3097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8BB3EA-FB81-58E6-5C66-DCB89E9B4E5E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ABC0844-C114-A075-C762-3389BB2B18FE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B226E1-1F89-BF1E-B0B0-1256C97A38E1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D18D330-9ED0-4C0B-62E9-6FFF7EF64DBF}"/>
              </a:ext>
            </a:extLst>
          </p:cNvPr>
          <p:cNvSpPr/>
          <p:nvPr/>
        </p:nvSpPr>
        <p:spPr>
          <a:xfrm>
            <a:off x="1456858" y="3195588"/>
            <a:ext cx="1433575" cy="936022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536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81695-48C4-5784-3CF9-7B90029DE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B61F35-4F79-D258-5122-D8900449F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0C19FA6-B616-9286-1A25-3E5D02E2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7D3FDAD-D1B2-6F88-B701-2616CEA5857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9DDD39-393B-FE9B-2A4C-D6F961C2E917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E25541-D876-F8DA-DEE6-39576F7A81E9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FD8470-6BC2-A3BB-F11C-5F52C7524134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D8C9A9-97C0-B253-B65F-61AB064B048E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1074F-CFFD-D154-2773-1F6CD83930F3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207D68-4AFF-0A97-F0C1-DAB12AC5EE10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57DD8-8E44-34FA-DB02-DE3402A50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2EC19521-8042-4558-DD2F-4ACE5031EC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024069"/>
              </p:ext>
            </p:extLst>
          </p:nvPr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2CB98344-93B1-8421-D438-A883B0547365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22BBB14-D6E5-B4C0-983A-40DA94CDBF76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03882C-69BE-BFD3-A55F-FA941DAF421A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FAB142-2219-094A-EA2D-28663FFDB0F3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431EE4F-1E46-1F29-8509-89659295E8E1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0D0615-F89E-35CC-B2F4-ED8E5E4346EE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4EC323-E61A-5C5C-D056-9D4655404AFB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EE41005-9997-3710-18D6-C9B9C086C8E5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DE7F34-F174-7147-2247-4541184290AA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6C7DC4-CC4C-403A-B3ED-F0544064DDBE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E0E293D-CC8F-9424-BFF1-34D7508960CB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F782E6-3C36-C162-9CB3-4FFFDEBD7485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EBE643-7C84-D57B-0FF6-303F2BD4CD67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EC479E4-E69F-424B-B68C-A39CE24641B6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344D0B-9813-7917-411A-5B2F571E6432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7B9D95-EC1C-BE91-A8A3-DC46E9E9C37A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F21D4F5-E02D-F45A-DC31-5918A1251A56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A16C33-E094-D519-363A-C7B8ABE3A2EB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442391E0-FC58-2B91-EB6F-811C6B52200E}"/>
              </a:ext>
            </a:extLst>
          </p:cNvPr>
          <p:cNvSpPr/>
          <p:nvPr/>
        </p:nvSpPr>
        <p:spPr>
          <a:xfrm>
            <a:off x="2434085" y="4024573"/>
            <a:ext cx="1433575" cy="936022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69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93F38-AE41-1578-D2B9-268DDBAF8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A79176-AC3E-7310-3EA0-79000748D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0A5AADA-33CD-201C-EE4D-E876DA99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784FA5-C9A2-70F7-E1AE-97D68267008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A0B0D9-E996-37AE-F12B-3F08CB55337C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76A8A6-D169-16E4-2F4B-40210677AC53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37CD8C-4E0B-6453-2309-0A4274A6C741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84EDFD-1195-CA99-58DA-72CE9FE5B478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C8662-D02F-3DCD-164C-0E4A3D3E382F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E988E7-298B-7DAF-5E16-C5BFF39EAC0D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FE6C8-FA7A-E44D-3E59-5AEA642E6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B5A3555D-0E42-CEB8-E900-9F7C624AF5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2998293"/>
              </p:ext>
            </p:extLst>
          </p:nvPr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0CB62816-BB8C-C9FD-FEFD-838FD011A4F0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3C2530-3654-A1A6-A9DC-ECE2CF06813E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AD85B3-B669-AD05-6C4E-F3D26ACDC474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CD4E0F-3C7B-10C4-1C30-14CD56AC98AB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BB14B4-C8F8-6E82-F519-D61C1F509884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F34DFC-0053-21FB-E3DC-847A686117AD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E30F02-1758-A21C-1FF2-F0E88A5272BD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08243C7-EE5F-7331-92AD-5DC840516511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E89DD3-BEC7-C4F0-5531-FCB3F83F02D9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86D3AC-CE42-156C-51E7-9FC2EC46C6D6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5C0713-CEB2-4FAD-97C8-12C932C47254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2CE2AC-8410-96DF-E4DF-42D599D1F557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952BDA-D57C-6AFF-7523-C536637291ED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6CD76F3-62EB-F553-A2CB-0EA6A25EB7C2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7AD760-2343-230C-D1C6-6A4D83372ED9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E84F8A-26B7-E31F-DB89-F9649BBFD34B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3962F09-93D0-2FD3-998C-C407EFBB71C4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B7C718-6B7F-EE6D-6008-E7D1ADE269E7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F8A633-7CD8-95C0-1A18-06B5D31D99B2}"/>
              </a:ext>
            </a:extLst>
          </p:cNvPr>
          <p:cNvSpPr/>
          <p:nvPr/>
        </p:nvSpPr>
        <p:spPr>
          <a:xfrm>
            <a:off x="1601508" y="3872728"/>
            <a:ext cx="2971342" cy="936022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83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BAEC2-4705-2E78-ECBB-AEB29EC25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2FDB51-DE31-2345-A55E-F2CA145FF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298CD20-D1F5-0652-3C2D-4C1EE095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87E4199-28C0-6C42-472B-43B368A9B2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E7DFED-0704-952F-1A94-B23C76F75C23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63EADE-B450-E926-E053-18044D4FA337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6FB634-94BB-2649-E897-AE2DC9621751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B47601-5AD0-FB51-6FB7-85C57CAC2C02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40B6C3-53B5-1CD9-1F45-50FD51EF37E3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412E6-0BF0-C88C-B43B-44D9C277D292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9FEA4-7223-3A4D-5A78-2CB1965B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EEC49C04-791C-D402-ADBC-0E3CA5643B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506206"/>
              </p:ext>
            </p:extLst>
          </p:nvPr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5791BAEA-C33D-19C2-E46C-2ED5B6706FC3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26BA009-95F9-2D6B-04B6-DC46DB968D5D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EE5433-4F35-0B6C-E675-4E9A5E97AE20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35ED3E-D81C-5B3E-1701-3F4DA693E222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F9A2989-2E11-2595-0DEB-BDD1D6AA4E7B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87450D-EC96-888F-02DA-85DA85AB8CD4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A3C269-9918-C6A7-1347-EC3C25797B3B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FA6F505-84C3-D7FD-CE9C-442116B371EA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6AE2E7-96B6-24F8-DAF8-716F48A7E9D0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110C8A-E567-D716-CD00-6685116EB916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355B9EE-8759-290C-20C0-4CCBAD99BE86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84A3BA-759A-9EF6-D666-4D561E727602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0423A61-8C06-6E75-E877-417DF335A453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F9D3570-8B52-13C4-A106-6C10023B8A7C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56C8B0-D631-70FC-C8AA-D3ACBAA68EFC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AD8F344-9B7F-D82F-C088-A5AE8F482D97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B592815-831F-716F-4C32-016D7581445B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C8AA234-03AC-E890-6102-1DA83346347F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9173BA80-4B9C-0ADE-2ADC-8A41084D8F70}"/>
              </a:ext>
            </a:extLst>
          </p:cNvPr>
          <p:cNvSpPr/>
          <p:nvPr/>
        </p:nvSpPr>
        <p:spPr>
          <a:xfrm>
            <a:off x="3077767" y="2355658"/>
            <a:ext cx="1532948" cy="1919561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779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0A7F7-75EA-8A10-2926-4E6CFE7EA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D4A6F0-3E3B-2CAE-CD7E-1914C1520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F8117CA-2E2B-DF07-FF8A-4D04E794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BEE4FC-4A0E-F068-3586-7140F19DBE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952EC6-28B2-4710-9CA6-CA600D567320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E8C811-B038-D9EF-8ABC-F4BA02A8E7A7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04EA71-7F06-E3D1-EF00-EF3FEF7C3C54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D306BB-BB28-A1A3-CC4B-DC657C7EEDE1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4B16AE-44B5-600D-43C4-C006B7A593F4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670847-5927-FD93-2D08-1D6808A809CA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D8B045-CA6F-F9CD-53BF-C77517795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91C56FB7-14EA-83A8-EB02-5CC57DA38C47}"/>
              </a:ext>
            </a:extLst>
          </p:cNvPr>
          <p:cNvGraphicFramePr>
            <a:graphicFrameLocks/>
          </p:cNvGraphicFramePr>
          <p:nvPr/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2A4249B0-8B72-6C91-7956-3E8F4EB3C8A2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EF77B87-359A-DED8-E802-672A8FFC9CE5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CBB0E0-7AAB-588C-4AC2-CAC28DD7EBC3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9032FB-8293-4A15-66A7-C4CB95AC78A2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4382084-F784-FA68-B445-8898180F4C3A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46A856-345B-C52C-F0DD-A0538D6AE94F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1E3202-9A12-ED21-D737-976CEC4BA294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0C88212-BA11-D5D4-6828-FEAEEBE0830B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9C168F-E21F-7788-928A-855B7BF16453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BEC40B-B688-5F0A-F66C-4C4F6C11AEE2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829D6C9-0DF7-ADC8-CABC-63927F134E6D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2EF77C5-69F6-1D56-1686-D6908D8362D3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9DC1F6-80BF-9088-355B-E854979E79DD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7AC2875-7A89-5996-D9EB-F734A1612D70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65D8D6-9E02-30FD-7184-F9C379F7E3C9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1E1A73F-9A47-4C80-D990-2F5CAD2C5D00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1BA1D04-EC7C-A27E-4D15-290896E27B90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9A0D85A-68FF-E9EC-DAAE-D687454DE681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2510F65-9CD5-3D3E-EE11-083E17F634E4}"/>
              </a:ext>
            </a:extLst>
          </p:cNvPr>
          <p:cNvSpPr/>
          <p:nvPr/>
        </p:nvSpPr>
        <p:spPr>
          <a:xfrm>
            <a:off x="3077767" y="2355658"/>
            <a:ext cx="1532948" cy="1919561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B1EE4E-ABCC-D1FF-77EA-B09CB0BC7819}"/>
              </a:ext>
            </a:extLst>
          </p:cNvPr>
          <p:cNvSpPr/>
          <p:nvPr/>
        </p:nvSpPr>
        <p:spPr>
          <a:xfrm>
            <a:off x="8434918" y="3064406"/>
            <a:ext cx="3391344" cy="364594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993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CB247-04BD-B8F5-C674-DC4E2B76A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F9B61E-08B9-64AE-20A3-12B28DD14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718DE4F-F5AD-40A2-22E3-C0E611AC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C6A3BA1-7938-CD70-EA50-EFE64522AEE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55AE24-FCC7-B55F-DF9E-72888DCA1ADA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74B0B9-A240-9D39-8DE8-6EDF2D182842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2406F7-7897-43C7-5C0C-FE150196FF4C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E637F-848C-968C-A2E6-569A2077E911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CA1E4E-C54A-0A95-E6D2-64EF19C73A59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2DCF77-8F96-D525-7B8A-DEC147481527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98496-E552-2203-0701-C42DF9B62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A8F356EB-D227-9FE1-376E-B50780BB7BFB}"/>
              </a:ext>
            </a:extLst>
          </p:cNvPr>
          <p:cNvGraphicFramePr>
            <a:graphicFrameLocks/>
          </p:cNvGraphicFramePr>
          <p:nvPr/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02408BBC-4760-FB0D-A181-7ED883E0B7E7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8B7EA7-7074-F123-9A6C-43581CCC41A4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0B1CF2-43BC-16EE-11E0-68F07DEA6394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24551A-2B75-4F38-9D1D-B423B74C5285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0631F2A-3DDB-4E85-C068-512F74B87B97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74518F-2B25-F136-79A8-40827F7E2395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3F09288-7E6C-01B8-D847-E2E95488FB8B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F0A7B20-29BD-0990-F147-293CDCBF615D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9B974A9-DFE2-4B00-6A5C-38A106C5AB56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36E71D-8369-B2FD-02D5-4A540448F7D7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B0B4AE8-A595-196D-D0BA-6EB0746DD1AE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A7FA8C-23FA-898F-D3A9-E97CAB9DAAD7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C2AF76-4A1A-A954-85E7-FAF60490C3DD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5E4A3AD-DC34-13ED-EBBD-FEDCD1978217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6D337C-F213-22F4-CD5B-AEB7FBA94590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BE96825-3AA7-C224-3C35-738E360A1296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2B87EBA-1D61-491E-6142-E20B9F9AC25A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F41CDA0-027E-90C2-4DE0-46B41CBCF482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CC1CA1-BAF1-7D58-7E2C-DE3A3A15387D}"/>
              </a:ext>
            </a:extLst>
          </p:cNvPr>
          <p:cNvSpPr/>
          <p:nvPr/>
        </p:nvSpPr>
        <p:spPr>
          <a:xfrm>
            <a:off x="3077767" y="2355658"/>
            <a:ext cx="1532948" cy="1919561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ED253-5170-6F92-AFBF-EBDB06294560}"/>
              </a:ext>
            </a:extLst>
          </p:cNvPr>
          <p:cNvSpPr/>
          <p:nvPr/>
        </p:nvSpPr>
        <p:spPr>
          <a:xfrm>
            <a:off x="8434918" y="3064406"/>
            <a:ext cx="3391344" cy="364594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62A573-4FBA-6587-BEBD-CCA62D0C3411}"/>
              </a:ext>
            </a:extLst>
          </p:cNvPr>
          <p:cNvSpPr/>
          <p:nvPr/>
        </p:nvSpPr>
        <p:spPr>
          <a:xfrm>
            <a:off x="6321185" y="3513518"/>
            <a:ext cx="1202562" cy="308308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657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E94DC-EFA1-DA4D-0564-718E25CD0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52D693-862A-F1B4-889F-462B3C89F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F23106-65EE-ECB4-9D41-F901AE7C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85277B-77CE-D7F6-5AF5-1A6CD1CFCA0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A3DFD3-194C-E518-E14E-A70A0D9A6B1E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D7A34B-2F2F-D254-2C86-06570C9CF742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07D7D8-EC25-7DBC-7889-43505A80F313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7F6263-620D-742F-8344-EA15CCAC9AB3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6AA64E-BC98-5747-70DA-41D55625179C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C1999B-72E3-C09E-E74A-BCC971F3B5B7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AEFD8-59D7-5684-B0C8-92DD6E34A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526DA5B9-7390-D4A2-A910-450305717DCE}"/>
              </a:ext>
            </a:extLst>
          </p:cNvPr>
          <p:cNvGraphicFramePr>
            <a:graphicFrameLocks/>
          </p:cNvGraphicFramePr>
          <p:nvPr/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51BDCD5E-9C6F-EEAB-DEAC-95AFE0B6E3E6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AD2212A-D78E-D546-ABE6-43BFCD2C8637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3C3C8D-8826-516A-7A3C-13BC65BE8C2D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6C427C-AA6A-029F-B548-6CF73D953AD7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CF38F37-6160-F66E-C0D1-4D419CB3292C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75BF81-5CC6-0B23-053F-62D66AC8AF10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A9909BF-8B1A-F1CA-53CC-BE13B153BF47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FE37389-B8D4-06AA-0DE3-B048D0442373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4B9BB7-8E43-3550-32DC-1DC3D48F2A94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FF8433-1FB3-32A1-2EF7-2B9D72527FDE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2EBBFF3-0C01-A2D3-FFDA-BFBE03606547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5897F3-3739-6DAD-35C8-E8701102C23E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2A2E5D-0586-7448-E929-1F1CB537C6FE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C9797AA-12F4-6CC0-EB5D-B68F88517C05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29D743D-99DD-2979-EFCE-6598D43068E4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C4F801-020F-5490-4253-41B116D02002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0BA776E-911D-3EB1-9EE3-073DB015685B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513E72-2016-DA02-78B7-4DD22E9DAC3A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BEB1550-7C9B-5930-EA9B-C6BA27EAEE2C}"/>
              </a:ext>
            </a:extLst>
          </p:cNvPr>
          <p:cNvSpPr/>
          <p:nvPr/>
        </p:nvSpPr>
        <p:spPr>
          <a:xfrm>
            <a:off x="8434918" y="3064406"/>
            <a:ext cx="3391344" cy="364594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2ABFB0-82C5-0338-079E-9055B1C2DAD5}"/>
              </a:ext>
            </a:extLst>
          </p:cNvPr>
          <p:cNvSpPr/>
          <p:nvPr/>
        </p:nvSpPr>
        <p:spPr>
          <a:xfrm>
            <a:off x="6321185" y="3513518"/>
            <a:ext cx="1202562" cy="308308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726F6C0-A80F-56F9-9E90-28BECAA53A8D}"/>
              </a:ext>
            </a:extLst>
          </p:cNvPr>
          <p:cNvGrpSpPr/>
          <p:nvPr/>
        </p:nvGrpSpPr>
        <p:grpSpPr>
          <a:xfrm>
            <a:off x="2711267" y="2798958"/>
            <a:ext cx="751824" cy="419238"/>
            <a:chOff x="2694457" y="4310543"/>
            <a:chExt cx="751824" cy="419238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C7CFA6A-2252-794D-81CF-25F14B384112}"/>
                </a:ext>
              </a:extLst>
            </p:cNvPr>
            <p:cNvCxnSpPr>
              <a:cxnSpLocks/>
              <a:stCxn id="11" idx="2"/>
              <a:endCxn id="7" idx="6"/>
            </p:cNvCxnSpPr>
            <p:nvPr/>
          </p:nvCxnSpPr>
          <p:spPr>
            <a:xfrm flipH="1">
              <a:off x="2694457" y="4310543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1AC7623-55E4-E2D5-4D2F-5204D7EB176D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363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542C4-5961-F95E-493C-8065A8C6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5"/>
            <a:ext cx="5633413" cy="264399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(3)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(2) U</a:t>
            </a:r>
            <a:r>
              <a:rPr lang="pt-BR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(5)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(4)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(5)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(4)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(6)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3A9EC4-2EAB-C04C-3903-1809280A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Equation-based approach for data flow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DA9CA8-32C4-369A-D547-175F6F4A88D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(1)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1)}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(2)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2)}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(3)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(4)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(4)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4)}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(5)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(5)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5)}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(6)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(6)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6)}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BD3AA5-2760-7FD8-54DA-A31F62D4F9BD}"/>
              </a:ext>
            </a:extLst>
          </p:cNvPr>
          <p:cNvSpPr/>
          <p:nvPr/>
        </p:nvSpPr>
        <p:spPr>
          <a:xfrm>
            <a:off x="1513272" y="884287"/>
            <a:ext cx="656492" cy="4402821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AC43D0-31A4-DE2E-2E3A-AAF47A8941E6}"/>
              </a:ext>
            </a:extLst>
          </p:cNvPr>
          <p:cNvSpPr/>
          <p:nvPr/>
        </p:nvSpPr>
        <p:spPr>
          <a:xfrm>
            <a:off x="7357005" y="696277"/>
            <a:ext cx="656492" cy="264399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0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87AE5-A8E0-2BC0-0C6E-7E9DDBB3C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140DCE-5BE4-6F64-42DB-AA5E86950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FDD4EF0-8269-3743-4F64-67C8648E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B7EDC6-6273-CF2D-9BCD-B55EB47384D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260169-A2CF-C3BB-CB46-2BE1A68A1AF4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0D8125-7C6E-60DE-4083-2042D8B0B814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25F5F6-567D-722A-8D46-E5EF1698EEA1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4D2AF5-BE17-4FB9-D03A-D54537CC65CC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621226-F636-E862-6B6A-96D6F9F6DBD0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0D5099-C109-7116-8F84-69E361B0EE71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61D11-A92F-10E6-3150-98D0B8A4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DF0F4CF3-77F2-4924-D565-40BC1C3F5B19}"/>
              </a:ext>
            </a:extLst>
          </p:cNvPr>
          <p:cNvGraphicFramePr>
            <a:graphicFrameLocks/>
          </p:cNvGraphicFramePr>
          <p:nvPr/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C8288FF4-B5A9-6401-5635-3CEB83ADCBD8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98CB06-5765-6A2A-2725-727B80B17E44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2D1FC6-2516-6BE5-3BE6-06AD31AAA1FA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D518EB-DAB7-0120-889F-C5A73D117E3B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3761D1D-D110-5D1A-A6C6-957B6E41706E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8D9019-0654-54D0-D06E-3E0C2B8BD752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0BC239-6337-5EC5-6781-694722EC765B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FCEADA9-4C64-407B-9AF8-145CE0414458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AF5197-6EB7-287D-6B29-666D5A7B0CDC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C4DFF6-98CF-B11E-A5A3-5C8B57E2BD30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ECADD7C-DEBA-94EB-5164-2EA69ABF4884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5B07B2-C794-F5A6-0C20-EFDC4CBDD27E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59BB9FD-BDD4-EFA1-ADC1-264EC6A02F78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91686F6-A58E-568A-7EC0-00D98D1AA9C0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465D67-B565-34B4-503C-A82C84544B5C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F0A5E9-C0C4-FB6A-A5F2-59F086EAA5D6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49564B-86F7-4A43-EF32-2F2C988465D7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54F2FF-C679-218A-F5CD-C91537A3913A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06C3E23-668A-3F42-8CAB-CB018B26D7F7}"/>
              </a:ext>
            </a:extLst>
          </p:cNvPr>
          <p:cNvSpPr/>
          <p:nvPr/>
        </p:nvSpPr>
        <p:spPr>
          <a:xfrm>
            <a:off x="1719674" y="2590607"/>
            <a:ext cx="2691904" cy="653733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C287BE-A676-D03E-4CBF-1469A6C458F2}"/>
              </a:ext>
            </a:extLst>
          </p:cNvPr>
          <p:cNvSpPr/>
          <p:nvPr/>
        </p:nvSpPr>
        <p:spPr>
          <a:xfrm>
            <a:off x="6321185" y="3513518"/>
            <a:ext cx="1202562" cy="308308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07B0DA5-BC2D-DA58-E6FF-2B2C77ABC327}"/>
              </a:ext>
            </a:extLst>
          </p:cNvPr>
          <p:cNvGrpSpPr/>
          <p:nvPr/>
        </p:nvGrpSpPr>
        <p:grpSpPr>
          <a:xfrm>
            <a:off x="2711267" y="2798958"/>
            <a:ext cx="751824" cy="419238"/>
            <a:chOff x="2694457" y="4310543"/>
            <a:chExt cx="751824" cy="419238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8A03A95-2532-49D0-9E1F-91FC7EBFEF06}"/>
                </a:ext>
              </a:extLst>
            </p:cNvPr>
            <p:cNvCxnSpPr>
              <a:cxnSpLocks/>
              <a:stCxn id="11" idx="2"/>
              <a:endCxn id="7" idx="6"/>
            </p:cNvCxnSpPr>
            <p:nvPr/>
          </p:nvCxnSpPr>
          <p:spPr>
            <a:xfrm flipH="1">
              <a:off x="2694457" y="4310543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64541B-5907-2AF8-0C87-E6B179D6A361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29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2A7D4-BC90-9D97-7C66-6C95AB069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2AC9D6-4157-EB27-AAE1-78CAE209D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1A8C7AD-4282-005E-B5FD-22B9157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569C414-EC35-C3DA-6652-DFBA73DFA5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2559B6-91D0-30D9-0330-3DF7E7C3EDF6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B16363A-C828-A296-7D88-279AD34740D0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67436A-B062-7040-CED4-CC71BA60FF93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1E3151-637D-A9B4-CA29-A7B8DF67733A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6BABF2-95D6-0579-0C57-B83D14622521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92B1C-860F-F6C6-E20E-7E586E8D6EF2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E81D0-456A-953E-820D-9B62B6C7A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33B72030-87BB-D121-1B0B-5374C331CE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3054846"/>
              </p:ext>
            </p:extLst>
          </p:nvPr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</a:t>
                      </a:r>
                      <a:r>
                        <a:rPr lang="en-US" b="1" dirty="0"/>
                        <a:t>, d</a:t>
                      </a:r>
                      <a:r>
                        <a:rPr lang="en-US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45A02C8B-6DC1-62E8-6D9F-CAA73EBA2EA9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C4ABCFD-27F9-30C3-4165-687AA887FB3A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87529A-9609-4BB3-000F-D200050DBC6B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B02701-21FA-AC20-36F7-6A5210494D8F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6BB897A-F5AE-0081-1D24-F4AE5F670B0E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B6770A-81FB-C900-AC22-DC64E63A02A6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D4A1CB-601C-BA49-D02A-E46C72410C73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00EB47C-59C9-75A6-229F-BB73AC2DDF14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F924BA-97C5-161E-4273-37B3214E72D8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FB6426-DD7E-4475-30FF-4BC292527150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5F788C-5D28-0CD9-D39C-6013B7D35CFE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3913AD-FA8C-8440-71E7-D7C472D6E0E3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390883-32D0-5BFC-46A3-ACB25E3EE0AF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602306F-0AC0-BD58-B636-8EDE4FBCDB10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FA07E7-13A4-3070-91FE-263709F7A6CF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9F54F5B-9C91-17A8-95E7-FC1F89340E90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CB5A688-8149-77B6-E8BE-AD28D714126C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645F396-9694-62AE-BDD9-0CB3740FF6F0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45DDCC0-371D-92AE-50C4-2C397B7D1972}"/>
              </a:ext>
            </a:extLst>
          </p:cNvPr>
          <p:cNvSpPr/>
          <p:nvPr/>
        </p:nvSpPr>
        <p:spPr>
          <a:xfrm>
            <a:off x="1719674" y="2590607"/>
            <a:ext cx="2691904" cy="653733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7B5DF8-A723-0397-A35C-BBB0C727E9AE}"/>
              </a:ext>
            </a:extLst>
          </p:cNvPr>
          <p:cNvSpPr/>
          <p:nvPr/>
        </p:nvSpPr>
        <p:spPr>
          <a:xfrm>
            <a:off x="6321185" y="3513518"/>
            <a:ext cx="1202562" cy="308308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D4882E-DB96-2BF4-5814-EDEF4C11986C}"/>
              </a:ext>
            </a:extLst>
          </p:cNvPr>
          <p:cNvGrpSpPr/>
          <p:nvPr/>
        </p:nvGrpSpPr>
        <p:grpSpPr>
          <a:xfrm>
            <a:off x="2711267" y="2798958"/>
            <a:ext cx="751824" cy="419238"/>
            <a:chOff x="2694457" y="4310543"/>
            <a:chExt cx="751824" cy="419238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87E7BEA-A1CA-669C-48EE-75C25704F3FC}"/>
                </a:ext>
              </a:extLst>
            </p:cNvPr>
            <p:cNvCxnSpPr>
              <a:cxnSpLocks/>
              <a:stCxn id="11" idx="2"/>
              <a:endCxn id="7" idx="6"/>
            </p:cNvCxnSpPr>
            <p:nvPr/>
          </p:nvCxnSpPr>
          <p:spPr>
            <a:xfrm flipH="1">
              <a:off x="2694457" y="4310543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901F502-CA27-A21F-349E-BA58D2C50E59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90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E1031-7D7E-037A-F42C-032042B56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D49A19-4799-5E7F-6CE6-1264F5450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828" y="785004"/>
            <a:ext cx="5633413" cy="5046453"/>
          </a:xfrm>
        </p:spPr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int a = 10, b = 20;</a:t>
            </a:r>
          </a:p>
          <a:p>
            <a:r>
              <a:rPr lang="en-US" dirty="0"/>
              <a:t>  int* p = &amp;a;</a:t>
            </a:r>
            <a:br>
              <a:rPr lang="en-US" dirty="0"/>
            </a:br>
            <a:r>
              <a:rPr lang="en-US" dirty="0"/>
              <a:t>  int* q = &amp;b;</a:t>
            </a:r>
            <a:br>
              <a:rPr lang="en-US" dirty="0"/>
            </a:br>
            <a:r>
              <a:rPr lang="en-US" dirty="0"/>
              <a:t>  int** pp = &amp;p;</a:t>
            </a:r>
            <a:br>
              <a:rPr lang="en-US" dirty="0"/>
            </a:br>
            <a:r>
              <a:rPr lang="en-US" dirty="0"/>
              <a:t>  int** </a:t>
            </a:r>
            <a:r>
              <a:rPr lang="en-US" dirty="0" err="1"/>
              <a:t>qq</a:t>
            </a:r>
            <a:r>
              <a:rPr lang="en-US" dirty="0"/>
              <a:t> = &amp;q;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 p;</a:t>
            </a:r>
          </a:p>
          <a:p>
            <a:r>
              <a:rPr lang="en-US" dirty="0"/>
              <a:t>  **</a:t>
            </a:r>
            <a:r>
              <a:rPr lang="en-US" dirty="0" err="1"/>
              <a:t>qq</a:t>
            </a:r>
            <a:r>
              <a:rPr lang="en-US" dirty="0"/>
              <a:t> = b;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(“%d %d %d %d”, *p, *q, **pp, **</a:t>
            </a:r>
            <a:r>
              <a:rPr lang="en-US" dirty="0" err="1"/>
              <a:t>qq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60BD645-936A-860A-BAE1-31B7967B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1A82A-62AC-3387-9BE4-7B752E8F6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36BB4A15-7450-D081-C2B1-1E1B1A47FF45}"/>
              </a:ext>
            </a:extLst>
          </p:cNvPr>
          <p:cNvGraphicFramePr>
            <a:graphicFrameLocks/>
          </p:cNvGraphicFramePr>
          <p:nvPr/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6660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5B9D5-B1E1-E1D6-7D9F-69B4D45C1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question: how much information to include during the analysis</a:t>
            </a:r>
          </a:p>
          <a:p>
            <a:r>
              <a:rPr lang="en-US" dirty="0"/>
              <a:t>Branch information, program statement order, calling-context</a:t>
            </a:r>
          </a:p>
          <a:p>
            <a:r>
              <a:rPr lang="en-US" dirty="0"/>
              <a:t>More information </a:t>
            </a:r>
            <a:r>
              <a:rPr lang="en-US" dirty="0">
                <a:sym typeface="Wingdings" panose="05000000000000000000" pitchFamily="2" charset="2"/>
              </a:rPr>
              <a:t> slower analysis, more precise results</a:t>
            </a:r>
          </a:p>
          <a:p>
            <a:r>
              <a:rPr lang="en-US" dirty="0">
                <a:sym typeface="Wingdings" panose="05000000000000000000" pitchFamily="2" charset="2"/>
              </a:rPr>
              <a:t>Less information  faster analysis, less precise results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6A48DF-E9AB-2468-97A7-C619C29B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 sensitivity</a:t>
            </a:r>
          </a:p>
        </p:txBody>
      </p:sp>
    </p:spTree>
    <p:extLst>
      <p:ext uri="{BB962C8B-B14F-4D97-AF65-F5344CB8AC3E}">
        <p14:creationId xmlns:p14="http://schemas.microsoft.com/office/powerpoint/2010/main" val="317011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15331C-6A05-605E-71E5-96D811C3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3C92AE-766E-8DC6-1356-7A12A953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A09A2-8B00-23F2-7E27-E7670D70929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endParaRPr lang="en-US" dirty="0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B6CE268E-C94C-5AFB-EA86-F46B013AB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988949"/>
              </p:ext>
            </p:extLst>
          </p:nvPr>
        </p:nvGraphicFramePr>
        <p:xfrm>
          <a:off x="6825410" y="3554414"/>
          <a:ext cx="390711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69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351417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12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E48C6-7F86-ABBF-DD60-F90E30119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F781EA-A31B-5C85-695A-C7ABB69AB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FF982-CDB9-3FFB-0503-5DFC7384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2C58C-2159-345E-31E9-0FA1892EFCB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88905A7B-E238-EF4D-0543-73C155617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0033105"/>
              </p:ext>
            </p:extLst>
          </p:nvPr>
        </p:nvGraphicFramePr>
        <p:xfrm>
          <a:off x="6825410" y="3554414"/>
          <a:ext cx="390711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69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351417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302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A0E40-E393-5044-3EC5-858A6C0C5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DE2DBE-E464-04A8-76AF-8A3F14222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85ED45-4CB1-8E92-CE87-CEB063B9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F1ADA-6462-071F-31B5-1571C196E77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2010D32C-8C24-79E2-4DCC-2E0969144B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007532"/>
              </p:ext>
            </p:extLst>
          </p:nvPr>
        </p:nvGraphicFramePr>
        <p:xfrm>
          <a:off x="6837133" y="3240657"/>
          <a:ext cx="390711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69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351417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6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ret@function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5331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714C5-EFF0-95DD-5B91-764630581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F8BC46-937E-6B0F-9C09-1C4AF8CB6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4C4469-DD47-6950-C619-58705BE1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0FB0A-2520-7EE4-A995-D099293F186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6A2272C4-F78A-18B9-363E-99AA4202AC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3650"/>
              </p:ext>
            </p:extLst>
          </p:nvPr>
        </p:nvGraphicFramePr>
        <p:xfrm>
          <a:off x="6837133" y="3240657"/>
          <a:ext cx="390711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69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351417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6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ret@function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3D1009D-0855-1C90-211B-6760AFEF367E}"/>
              </a:ext>
            </a:extLst>
          </p:cNvPr>
          <p:cNvSpPr/>
          <p:nvPr/>
        </p:nvSpPr>
        <p:spPr>
          <a:xfrm>
            <a:off x="6588369" y="1569676"/>
            <a:ext cx="2614246" cy="478323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911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F28F5-F9A3-3344-219C-5D1557F1C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9C37FC-3EC0-EDB2-F8BD-5ED74B548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B480C3-C568-AFD3-C60A-8EFA878C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897A4-8B65-4BE7-339E-F9D24B8FB5F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DE353CD0-4BCD-EF54-7196-2A2002015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764015"/>
              </p:ext>
            </p:extLst>
          </p:nvPr>
        </p:nvGraphicFramePr>
        <p:xfrm>
          <a:off x="6837133" y="3240657"/>
          <a:ext cx="390711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69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351417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6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ret@function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A69ECE5-177D-A7DB-4803-F7BC0EEC1439}"/>
              </a:ext>
            </a:extLst>
          </p:cNvPr>
          <p:cNvSpPr/>
          <p:nvPr/>
        </p:nvSpPr>
        <p:spPr>
          <a:xfrm>
            <a:off x="6635261" y="2050323"/>
            <a:ext cx="2614246" cy="28257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905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24AE0-0C56-4B1A-8AE5-0CA59DCDF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FC8D0-577A-41BD-9EA7-D836358B8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71C6C5-6E8D-F3AA-B502-F5B6F049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7F21F-94FF-8063-3757-DB0DEAB1C4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7AE490DD-6B20-AADD-5100-4CD9A9BF4F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869077"/>
              </p:ext>
            </p:extLst>
          </p:nvPr>
        </p:nvGraphicFramePr>
        <p:xfrm>
          <a:off x="6837133" y="3240657"/>
          <a:ext cx="390711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69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351417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6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ret@function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AC39815-8299-1B69-F50F-90C7C1133924}"/>
              </a:ext>
            </a:extLst>
          </p:cNvPr>
          <p:cNvSpPr/>
          <p:nvPr/>
        </p:nvSpPr>
        <p:spPr>
          <a:xfrm>
            <a:off x="6635261" y="2050323"/>
            <a:ext cx="2614246" cy="28257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8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7164C-4DC0-9FB3-22D8-AEA3CDFA0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962B5-DD89-D93B-BF6F-0D398F047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p, char* q, int flag) {</a:t>
            </a:r>
            <a:br>
              <a:rPr lang="en-US" dirty="0"/>
            </a:br>
            <a:r>
              <a:rPr lang="en-US" dirty="0"/>
              <a:t>	if (flag) {</a:t>
            </a:r>
            <a:br>
              <a:rPr lang="en-US" dirty="0"/>
            </a:br>
            <a:r>
              <a:rPr lang="en-US" dirty="0"/>
              <a:t>		return p;</a:t>
            </a:r>
            <a:br>
              <a:rPr lang="en-US" dirty="0"/>
            </a:br>
            <a:r>
              <a:rPr lang="en-US" dirty="0"/>
              <a:t>	} else {</a:t>
            </a:r>
          </a:p>
          <a:p>
            <a:r>
              <a:rPr lang="en-US" dirty="0"/>
              <a:t>		return q;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&amp;b;</a:t>
            </a:r>
          </a:p>
          <a:p>
            <a:r>
              <a:rPr lang="en-US" dirty="0"/>
              <a:t>	int flag = </a:t>
            </a:r>
            <a:r>
              <a:rPr lang="en-US" dirty="0" err="1"/>
              <a:t>read_from_file</a:t>
            </a:r>
            <a:r>
              <a:rPr lang="en-US" dirty="0"/>
              <a:t>();</a:t>
            </a:r>
          </a:p>
          <a:p>
            <a:r>
              <a:rPr lang="en-US" dirty="0"/>
              <a:t>	char* r = function(p1, p2, flag);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16D440-29BC-B412-18FF-3A79254F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E315D9-89B1-D943-4518-FA381F909BE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Typically flow-, context-, </a:t>
            </a:r>
            <a:r>
              <a:rPr lang="en-US" b="1" dirty="0"/>
              <a:t>path-insensitive</a:t>
            </a:r>
          </a:p>
          <a:p>
            <a:r>
              <a:rPr lang="en-US" dirty="0"/>
              <a:t>Easier to express as constraints</a:t>
            </a:r>
          </a:p>
          <a:p>
            <a:r>
              <a:rPr lang="en-US" dirty="0"/>
              <a:t>More intuitive as analysis operates on points-to sets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B49E409E-AD0C-A868-D3A5-40C49EA1FF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417283"/>
              </p:ext>
            </p:extLst>
          </p:nvPr>
        </p:nvGraphicFramePr>
        <p:xfrm>
          <a:off x="1897949" y="3853036"/>
          <a:ext cx="3754966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993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2EAADECD-5CF1-DAD8-207F-DFE10EE9B0A9}"/>
              </a:ext>
            </a:extLst>
          </p:cNvPr>
          <p:cNvGrpSpPr/>
          <p:nvPr/>
        </p:nvGrpSpPr>
        <p:grpSpPr>
          <a:xfrm>
            <a:off x="6576646" y="1026543"/>
            <a:ext cx="5394304" cy="1306349"/>
            <a:chOff x="6576646" y="1026543"/>
            <a:chExt cx="5394304" cy="13063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8D35C3-3A0B-E4A3-046E-85D3886955BF}"/>
                </a:ext>
              </a:extLst>
            </p:cNvPr>
            <p:cNvSpPr/>
            <p:nvPr/>
          </p:nvSpPr>
          <p:spPr>
            <a:xfrm>
              <a:off x="6576646" y="1026543"/>
              <a:ext cx="2754923" cy="1306349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802374-7610-2F82-B120-99B26C5508E5}"/>
                </a:ext>
              </a:extLst>
            </p:cNvPr>
            <p:cNvSpPr txBox="1"/>
            <p:nvPr/>
          </p:nvSpPr>
          <p:spPr>
            <a:xfrm>
              <a:off x="9331569" y="1310385"/>
              <a:ext cx="26393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Path insensitive = branch information not considered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E5E7B2-1141-4480-F1CB-BF11CFF99ACB}"/>
              </a:ext>
            </a:extLst>
          </p:cNvPr>
          <p:cNvSpPr txBox="1"/>
          <p:nvPr/>
        </p:nvSpPr>
        <p:spPr>
          <a:xfrm>
            <a:off x="10304122" y="3709420"/>
            <a:ext cx="1761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</a:t>
            </a:r>
            <a:r>
              <a:rPr lang="en-US" dirty="0">
                <a:solidFill>
                  <a:schemeClr val="dk1"/>
                </a:solidFill>
              </a:rPr>
              <a:t>⊇</a:t>
            </a:r>
            <a:r>
              <a:rPr lang="en-US" b="1" i="1" dirty="0"/>
              <a:t> PTS(p1)</a:t>
            </a:r>
            <a:br>
              <a:rPr lang="en-US" b="1" i="1" dirty="0"/>
            </a:br>
            <a:r>
              <a:rPr lang="en-US" b="1" i="1" dirty="0"/>
              <a:t>PTS(r) </a:t>
            </a:r>
            <a:r>
              <a:rPr lang="en-US" dirty="0">
                <a:solidFill>
                  <a:schemeClr val="dk1"/>
                </a:solidFill>
              </a:rPr>
              <a:t>⊇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b="1" i="1" dirty="0"/>
              <a:t>PTS(p2)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1B2C3-C911-71E0-3871-13EFDF40F569}"/>
              </a:ext>
            </a:extLst>
          </p:cNvPr>
          <p:cNvSpPr/>
          <p:nvPr/>
        </p:nvSpPr>
        <p:spPr>
          <a:xfrm>
            <a:off x="9988062" y="3552092"/>
            <a:ext cx="2077824" cy="1072194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5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DEAA7-D278-3B19-2BB3-A713EE40C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BD239A-6114-3D04-39B9-5495986A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6BB005-DABA-CCBB-27E5-155500E2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163BC-70DE-9A85-3A6F-B5134ECC814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4AA1BCE6-5E63-BA85-A631-0613BA9C56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8795932"/>
              </p:ext>
            </p:extLst>
          </p:nvPr>
        </p:nvGraphicFramePr>
        <p:xfrm>
          <a:off x="6837133" y="3240657"/>
          <a:ext cx="390711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69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351417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r>
                        <a:rPr lang="en-US" b="0" baseline="0" dirty="0"/>
                        <a:t>, </a:t>
                      </a:r>
                      <a:r>
                        <a:rPr lang="en-US" b="1" baseline="0" dirty="0"/>
                        <a:t>Heap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6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ret@function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r>
                        <a:rPr lang="en-US" b="0" baseline="0" dirty="0"/>
                        <a:t>, </a:t>
                      </a:r>
                      <a:r>
                        <a:rPr lang="en-US" b="1" baseline="0" dirty="0"/>
                        <a:t>Heap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5D5C90D-4B42-077E-2472-A2E2EACB9851}"/>
              </a:ext>
            </a:extLst>
          </p:cNvPr>
          <p:cNvSpPr/>
          <p:nvPr/>
        </p:nvSpPr>
        <p:spPr>
          <a:xfrm>
            <a:off x="6611814" y="2273061"/>
            <a:ext cx="2614246" cy="28257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356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D6228-AB29-7650-01C3-49FF26414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F297B0-FBA4-24D7-3A78-950139807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47B260-3DF5-D285-3E7A-C4E12FB7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C2C3B-C5D5-B372-1217-55AB22A034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21503255-692C-DE27-6B56-3CC51414A7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614762"/>
              </p:ext>
            </p:extLst>
          </p:nvPr>
        </p:nvGraphicFramePr>
        <p:xfrm>
          <a:off x="6837133" y="3240657"/>
          <a:ext cx="390711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69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351417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  <a:r>
                        <a:rPr lang="en-US" b="1" baseline="0" dirty="0"/>
                        <a:t>, Heap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r>
                        <a:rPr lang="en-US" b="0" baseline="0" dirty="0"/>
                        <a:t>, Heap</a:t>
                      </a:r>
                      <a:r>
                        <a:rPr lang="en-US" b="0" baseline="-25000" dirty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6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ret@function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r>
                        <a:rPr lang="en-US" b="0" baseline="0" dirty="0"/>
                        <a:t>, Heap</a:t>
                      </a:r>
                      <a:r>
                        <a:rPr lang="en-US" b="0" baseline="-25000" dirty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3F832D7-2A9D-9884-80DC-B471DF7487B1}"/>
              </a:ext>
            </a:extLst>
          </p:cNvPr>
          <p:cNvSpPr/>
          <p:nvPr/>
        </p:nvSpPr>
        <p:spPr>
          <a:xfrm>
            <a:off x="6676108" y="3940889"/>
            <a:ext cx="4378754" cy="443541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F0995C-DAD0-E3E5-868F-5F4414703810}"/>
              </a:ext>
            </a:extLst>
          </p:cNvPr>
          <p:cNvSpPr txBox="1"/>
          <p:nvPr/>
        </p:nvSpPr>
        <p:spPr>
          <a:xfrm>
            <a:off x="3905862" y="4153597"/>
            <a:ext cx="2770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Over-approximation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76340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1537A-84D7-4770-828C-71F4B4A83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5DA5AA-8866-DB67-F584-B70FBC74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E3A4E9-7937-7CB2-F922-13CBDE56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42B8C-6463-E8EC-9FB3-D1AC312E72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3724D46D-5308-822A-48AD-A3C9310101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075661"/>
              </p:ext>
            </p:extLst>
          </p:nvPr>
        </p:nvGraphicFramePr>
        <p:xfrm>
          <a:off x="7845800" y="2587704"/>
          <a:ext cx="4125150" cy="333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284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s@callsite1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s@callsite2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ret@function@callsite1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ret@function@callsite2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8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7449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00BC7-E6F0-23B3-9394-C423D3535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1291ED-B4AC-A78C-3F7D-7E1911259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57CDED-5A45-445F-7826-B8AD7075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D0642-F7D2-0410-1B48-AC0CA1418AF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9829DE-C761-14B1-060D-49326E90C0E5}"/>
              </a:ext>
            </a:extLst>
          </p:cNvPr>
          <p:cNvSpPr/>
          <p:nvPr/>
        </p:nvSpPr>
        <p:spPr>
          <a:xfrm>
            <a:off x="6518030" y="1986452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0FEC9F51-B563-C354-EAAD-E9F6FB2A97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61476"/>
              </p:ext>
            </p:extLst>
          </p:nvPr>
        </p:nvGraphicFramePr>
        <p:xfrm>
          <a:off x="7845800" y="2587704"/>
          <a:ext cx="4125150" cy="333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284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s@callsite1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s@callsite2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ret@function@callsite1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ret@function@callsite2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8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60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E8274-5A1E-E56F-9247-3C50008F8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9D0BC0-1B0B-C4E6-3B88-B9E642FC5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3793B8-1EE7-23F8-B22E-CE29DBCC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5CEF0-7841-DBF8-DB7F-318258DF189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A57CAD-E78F-8437-9137-00E9A4A7022E}"/>
              </a:ext>
            </a:extLst>
          </p:cNvPr>
          <p:cNvSpPr/>
          <p:nvPr/>
        </p:nvSpPr>
        <p:spPr>
          <a:xfrm>
            <a:off x="6518030" y="1986452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BCF91528-588B-08C8-7432-2EC23D7C71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647188"/>
              </p:ext>
            </p:extLst>
          </p:nvPr>
        </p:nvGraphicFramePr>
        <p:xfrm>
          <a:off x="7845800" y="2587704"/>
          <a:ext cx="4125150" cy="333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284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Points-to 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Heap</a:t>
                      </a:r>
                      <a:r>
                        <a:rPr lang="en-US" b="0" baseline="-2500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s@callsite1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s@callsite2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ret@function@callsite1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ret@function@callsite2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8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787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AFEEB-B508-4E03-5665-202229044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F5C7B9-CA8E-89CF-1836-E7C93A698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9F4D87-8AD2-2CD9-81B0-1B881209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98F86-07C5-F87E-3416-E648434902E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3CD4BD-47AE-63CA-D21C-F8DBE936D863}"/>
              </a:ext>
            </a:extLst>
          </p:cNvPr>
          <p:cNvSpPr/>
          <p:nvPr/>
        </p:nvSpPr>
        <p:spPr>
          <a:xfrm>
            <a:off x="6494584" y="2206704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272AEC96-5767-3ED8-4570-C5D2008160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4710282"/>
              </p:ext>
            </p:extLst>
          </p:nvPr>
        </p:nvGraphicFramePr>
        <p:xfrm>
          <a:off x="7845800" y="2587704"/>
          <a:ext cx="4125150" cy="333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284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Points-to 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Heap</a:t>
                      </a:r>
                      <a:r>
                        <a:rPr lang="en-US" b="0" baseline="-2500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s@callsite1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s@callsite2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ret@function@callsite1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ret@function@callsite2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8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90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A0885-4058-E759-6887-EB42F658F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43792-22C7-AF64-63C7-2470127A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C349AE-A437-2BFA-1A68-53D7EA8E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A27BA-B221-28E5-6153-06BE2705C7B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B6A9F8-1FBA-085D-F2C7-26B8A5AF83FE}"/>
              </a:ext>
            </a:extLst>
          </p:cNvPr>
          <p:cNvSpPr/>
          <p:nvPr/>
        </p:nvSpPr>
        <p:spPr>
          <a:xfrm>
            <a:off x="6494584" y="2206704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2583B9FE-2BB2-93CB-E71F-1F5450EEB5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8187443"/>
              </p:ext>
            </p:extLst>
          </p:nvPr>
        </p:nvGraphicFramePr>
        <p:xfrm>
          <a:off x="7845800" y="2587704"/>
          <a:ext cx="4125150" cy="333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284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Points-to 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s@callsite1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Heap</a:t>
                      </a:r>
                      <a:r>
                        <a:rPr lang="en-US" b="0" baseline="-2500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s@callsite2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ret@function@callsite1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ret@function@callsite2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831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2EB5A5A-DE8E-2449-B5DE-6E0B9F9D6B28}"/>
              </a:ext>
            </a:extLst>
          </p:cNvPr>
          <p:cNvSpPr txBox="1"/>
          <p:nvPr/>
        </p:nvSpPr>
        <p:spPr>
          <a:xfrm>
            <a:off x="4531379" y="4434951"/>
            <a:ext cx="3158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No over-approximation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43265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26EF3-4145-ED98-BBEC-47A0D12DE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E24B7D-2D69-2FC5-F586-81B68AC30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p = &amp;a;</a:t>
            </a:r>
          </a:p>
          <a:p>
            <a:r>
              <a:rPr lang="en-US" dirty="0"/>
              <a:t>	q = p;</a:t>
            </a:r>
          </a:p>
          <a:p>
            <a:r>
              <a:rPr lang="en-US" dirty="0"/>
              <a:t>	p = &amp;b;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892BBF-4D96-D1C8-757E-D57027C7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13A96-32E3-78F3-06C6-1A4AB069AC0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flow sensitive pointer analysis considers the order of program statements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DD8BB039-9836-C6D7-0A7F-D47A75F5DBE7}"/>
              </a:ext>
            </a:extLst>
          </p:cNvPr>
          <p:cNvGraphicFramePr>
            <a:graphicFrameLocks/>
          </p:cNvGraphicFramePr>
          <p:nvPr/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66A67C-538C-FF5A-776A-46B2DECA1E74}"/>
              </a:ext>
            </a:extLst>
          </p:cNvPr>
          <p:cNvSpPr txBox="1"/>
          <p:nvPr/>
        </p:nvSpPr>
        <p:spPr>
          <a:xfrm>
            <a:off x="1357683" y="3429000"/>
            <a:ext cx="3325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Flow-insensitive analysis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10396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884FF-CC21-F5BA-3B9C-D11794415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3E7E7-4D6F-95E2-B12D-4CD64B8D6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p = &amp;a;</a:t>
            </a:r>
          </a:p>
          <a:p>
            <a:r>
              <a:rPr lang="en-US" dirty="0"/>
              <a:t>	q = p;</a:t>
            </a:r>
          </a:p>
          <a:p>
            <a:r>
              <a:rPr lang="en-US" dirty="0"/>
              <a:t>	p = &amp;b;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FB121E-0AF7-8969-151D-099953E3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4D578-04DC-12EF-4394-D00460918FD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flow sensitive pointer analysis considers the order of program statements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AF95D804-E0BD-AA38-54A4-43E9C1F5F0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465213"/>
              </p:ext>
            </p:extLst>
          </p:nvPr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D8EDB65-5E90-678C-8262-CB13448C3F17}"/>
              </a:ext>
            </a:extLst>
          </p:cNvPr>
          <p:cNvSpPr txBox="1"/>
          <p:nvPr/>
        </p:nvSpPr>
        <p:spPr>
          <a:xfrm>
            <a:off x="1357683" y="3429000"/>
            <a:ext cx="3325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Flow-insensitive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9BBB60-E3C7-F09A-7D03-AE6E73AB9194}"/>
              </a:ext>
            </a:extLst>
          </p:cNvPr>
          <p:cNvSpPr/>
          <p:nvPr/>
        </p:nvSpPr>
        <p:spPr>
          <a:xfrm>
            <a:off x="6506308" y="1550211"/>
            <a:ext cx="1606061" cy="30203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788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39F3E-2DBC-2829-0540-2185B0FBC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FCF2BA-2D46-C063-BD87-36C3D4995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p = &amp;a;</a:t>
            </a:r>
          </a:p>
          <a:p>
            <a:r>
              <a:rPr lang="en-US" dirty="0"/>
              <a:t>	q = p;</a:t>
            </a:r>
          </a:p>
          <a:p>
            <a:r>
              <a:rPr lang="en-US" dirty="0"/>
              <a:t>	p = &amp;b;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B5DD2B-74B1-46B7-8A45-891A89DE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79783-65BE-4A71-6B22-9F249629C0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flow sensitive pointer analysis considers the order of program statements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203921FC-358E-AF64-2633-88ACED891E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2855152"/>
              </p:ext>
            </p:extLst>
          </p:nvPr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49062B5-5A75-AC96-7CD6-CDFD68074A45}"/>
              </a:ext>
            </a:extLst>
          </p:cNvPr>
          <p:cNvSpPr txBox="1"/>
          <p:nvPr/>
        </p:nvSpPr>
        <p:spPr>
          <a:xfrm>
            <a:off x="1357683" y="3429000"/>
            <a:ext cx="3325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Flow-insensitive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3E00D9-D0F1-CD86-2D9B-93AC5D1EE9B4}"/>
              </a:ext>
            </a:extLst>
          </p:cNvPr>
          <p:cNvSpPr/>
          <p:nvPr/>
        </p:nvSpPr>
        <p:spPr>
          <a:xfrm>
            <a:off x="6471138" y="1784673"/>
            <a:ext cx="1606061" cy="30203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7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88EEF-A112-0271-21B0-DE181BB5A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FE238-FA1C-B55A-E6BB-14CC92F33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p, char* q, int flag) {</a:t>
            </a:r>
            <a:br>
              <a:rPr lang="en-US" dirty="0"/>
            </a:br>
            <a:r>
              <a:rPr lang="en-US" dirty="0"/>
              <a:t>	if (flag) {</a:t>
            </a:r>
            <a:br>
              <a:rPr lang="en-US" dirty="0"/>
            </a:br>
            <a:r>
              <a:rPr lang="en-US" dirty="0"/>
              <a:t>		return p;</a:t>
            </a:r>
            <a:br>
              <a:rPr lang="en-US" dirty="0"/>
            </a:br>
            <a:r>
              <a:rPr lang="en-US" dirty="0"/>
              <a:t>	} else {</a:t>
            </a:r>
          </a:p>
          <a:p>
            <a:r>
              <a:rPr lang="en-US" dirty="0"/>
              <a:t>		return q;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&amp;b;</a:t>
            </a:r>
          </a:p>
          <a:p>
            <a:r>
              <a:rPr lang="en-US" dirty="0"/>
              <a:t>	int flag = </a:t>
            </a:r>
            <a:r>
              <a:rPr lang="en-US" dirty="0" err="1"/>
              <a:t>read_from_file</a:t>
            </a:r>
            <a:r>
              <a:rPr lang="en-US" dirty="0"/>
              <a:t>();</a:t>
            </a:r>
          </a:p>
          <a:p>
            <a:r>
              <a:rPr lang="en-US" dirty="0"/>
              <a:t>	char* r = function(p1, p2, flag);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B2A617-5241-FFED-856B-447FC03C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E39E33-61AF-78D8-EF2E-73B1971526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Typically flow-, context-, </a:t>
            </a:r>
            <a:r>
              <a:rPr lang="en-US" b="1" dirty="0"/>
              <a:t>path-insensitive</a:t>
            </a:r>
          </a:p>
          <a:p>
            <a:r>
              <a:rPr lang="en-US" dirty="0"/>
              <a:t>Easier to express as constraints</a:t>
            </a:r>
          </a:p>
          <a:p>
            <a:r>
              <a:rPr lang="en-US" dirty="0"/>
              <a:t>More intuitive as analysis operates on points-to sets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CE5F0D83-4EAA-28B7-2D19-BC82A4650B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997724"/>
              </p:ext>
            </p:extLst>
          </p:nvPr>
        </p:nvGraphicFramePr>
        <p:xfrm>
          <a:off x="1897949" y="3853036"/>
          <a:ext cx="3754966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99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9D29538-6A47-B864-0CD3-6D3AAC0C99F8}"/>
              </a:ext>
            </a:extLst>
          </p:cNvPr>
          <p:cNvSpPr txBox="1"/>
          <p:nvPr/>
        </p:nvSpPr>
        <p:spPr>
          <a:xfrm>
            <a:off x="10304122" y="3709420"/>
            <a:ext cx="1761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b="1" i="1" dirty="0"/>
              <a:t> PTS(p1)</a:t>
            </a:r>
            <a:br>
              <a:rPr lang="en-US" b="1" i="1" dirty="0"/>
            </a:br>
            <a:r>
              <a:rPr lang="en-US" b="1" i="1" dirty="0"/>
              <a:t>PTS(r) 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b="1" i="1" dirty="0"/>
              <a:t>PTS(p2)</a:t>
            </a:r>
          </a:p>
        </p:txBody>
      </p:sp>
    </p:spTree>
    <p:extLst>
      <p:ext uri="{BB962C8B-B14F-4D97-AF65-F5344CB8AC3E}">
        <p14:creationId xmlns:p14="http://schemas.microsoft.com/office/powerpoint/2010/main" val="38940709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1AC11-0E1F-16A4-13EF-9B392D94D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E18754-6368-5225-10F2-93EAD7386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p = &amp;a;</a:t>
            </a:r>
          </a:p>
          <a:p>
            <a:r>
              <a:rPr lang="en-US" dirty="0"/>
              <a:t>	q = p;</a:t>
            </a:r>
          </a:p>
          <a:p>
            <a:r>
              <a:rPr lang="en-US" dirty="0"/>
              <a:t>	p = &amp;b;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1A60D8-BAB4-3AF7-FF4D-12ED0D5D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F4942-5AF6-A46D-8129-7DCFD7F4B51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flow sensitive pointer analysis considers the order of program statements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EE287F34-FA0A-CF88-B8BB-F2E84B37DE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2036817"/>
              </p:ext>
            </p:extLst>
          </p:nvPr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{a, </a:t>
                      </a:r>
                      <a:r>
                        <a:rPr lang="en-US" b="1" dirty="0"/>
                        <a:t>b</a:t>
                      </a:r>
                      <a:r>
                        <a:rPr lang="en-US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1F7B8D-8EFB-9D71-05A3-781C6065BBF0}"/>
              </a:ext>
            </a:extLst>
          </p:cNvPr>
          <p:cNvSpPr txBox="1"/>
          <p:nvPr/>
        </p:nvSpPr>
        <p:spPr>
          <a:xfrm>
            <a:off x="1357683" y="3429000"/>
            <a:ext cx="3325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Flow-insensitive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638F1-8D6C-093D-C64D-7AA8398D9B60}"/>
              </a:ext>
            </a:extLst>
          </p:cNvPr>
          <p:cNvSpPr/>
          <p:nvPr/>
        </p:nvSpPr>
        <p:spPr>
          <a:xfrm>
            <a:off x="6482861" y="2019134"/>
            <a:ext cx="1606061" cy="30203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34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EFDAA-6F49-7A22-A519-B83434937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ED2A2D-8677-2204-2C1E-A0B7C2798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p = &amp;a;</a:t>
            </a:r>
          </a:p>
          <a:p>
            <a:r>
              <a:rPr lang="en-US" dirty="0"/>
              <a:t>	q = p;</a:t>
            </a:r>
          </a:p>
          <a:p>
            <a:r>
              <a:rPr lang="en-US" dirty="0"/>
              <a:t>	p = &amp;b;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D6B995-C60F-33F4-665D-CA76F7D9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9EC26-BBDB-D200-AF2F-65BD6A2CFA3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flow sensitive pointer analysis considers the order of program statements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E6CA97ED-ADC4-C27E-E811-672347704C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3674508"/>
              </p:ext>
            </p:extLst>
          </p:nvPr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{a, 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{a, </a:t>
                      </a:r>
                      <a:r>
                        <a:rPr lang="en-US" b="1" dirty="0"/>
                        <a:t>b</a:t>
                      </a:r>
                      <a:r>
                        <a:rPr lang="en-US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8CACCA1-50FF-6CA1-0D59-121A1B966D3E}"/>
              </a:ext>
            </a:extLst>
          </p:cNvPr>
          <p:cNvSpPr txBox="1"/>
          <p:nvPr/>
        </p:nvSpPr>
        <p:spPr>
          <a:xfrm>
            <a:off x="1357683" y="3429000"/>
            <a:ext cx="3325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Flow-insensitive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3C2700-08F9-43F0-6265-E7EAFC024B3E}"/>
              </a:ext>
            </a:extLst>
          </p:cNvPr>
          <p:cNvSpPr/>
          <p:nvPr/>
        </p:nvSpPr>
        <p:spPr>
          <a:xfrm>
            <a:off x="6412523" y="1771318"/>
            <a:ext cx="1606061" cy="30203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60A8C3-85DE-A627-AC2D-D5D87BF9D52D}"/>
              </a:ext>
            </a:extLst>
          </p:cNvPr>
          <p:cNvSpPr txBox="1"/>
          <p:nvPr/>
        </p:nvSpPr>
        <p:spPr>
          <a:xfrm>
            <a:off x="5293419" y="3059667"/>
            <a:ext cx="6461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No knowledge of program order. </a:t>
            </a:r>
            <a:br>
              <a:rPr lang="en-US" sz="2400" b="1" i="1" dirty="0"/>
            </a:br>
            <a:r>
              <a:rPr lang="en-US" sz="2400" b="1" i="1" dirty="0"/>
              <a:t>Therefore, must compute q again because PTS(p) changed</a:t>
            </a:r>
            <a:endParaRPr lang="en-US" sz="2000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0F6A62-5E8A-F31B-A071-3DBC8D87127B}"/>
              </a:ext>
            </a:extLst>
          </p:cNvPr>
          <p:cNvSpPr txBox="1"/>
          <p:nvPr/>
        </p:nvSpPr>
        <p:spPr>
          <a:xfrm>
            <a:off x="4301728" y="4436743"/>
            <a:ext cx="646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Over-</a:t>
            </a:r>
            <a:r>
              <a:rPr lang="en-US" sz="2400" b="1" i="1" dirty="0" err="1"/>
              <a:t>appoximation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65089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5AFBB2-AC01-0F8D-6078-E91F51B6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int count = 5;</a:t>
            </a:r>
          </a:p>
          <a:p>
            <a:r>
              <a:rPr lang="en-US" dirty="0"/>
              <a:t>	if (count &gt; 2) {</a:t>
            </a:r>
          </a:p>
          <a:p>
            <a:r>
              <a:rPr lang="en-US" dirty="0"/>
              <a:t>		p = &amp;a;</a:t>
            </a:r>
          </a:p>
          <a:p>
            <a:r>
              <a:rPr lang="en-US" dirty="0"/>
              <a:t>		q = p;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p = &amp;b;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4D1877-CF8A-9D46-B7E3-AA7F7A47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F36F1-7CA5-921E-1BF8-537433E6376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path sensitive pointer analysis treats every branch of an if-else statement distinctly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5CFE4A19-B348-D0F5-DC0D-15A4D96E05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695811"/>
              </p:ext>
            </p:extLst>
          </p:nvPr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F67363-FE78-DB03-A31D-8075E63602CF}"/>
              </a:ext>
            </a:extLst>
          </p:cNvPr>
          <p:cNvSpPr txBox="1"/>
          <p:nvPr/>
        </p:nvSpPr>
        <p:spPr>
          <a:xfrm>
            <a:off x="1357683" y="3429000"/>
            <a:ext cx="330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Path-insensitive analysis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79019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53C8E-4635-DCA4-02A7-B1303A761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AF3E7F-3F91-4DC5-9909-B662A4B14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int count = 5;</a:t>
            </a:r>
          </a:p>
          <a:p>
            <a:r>
              <a:rPr lang="en-US" dirty="0"/>
              <a:t>	if (count &gt; 2) {</a:t>
            </a:r>
          </a:p>
          <a:p>
            <a:r>
              <a:rPr lang="en-US" dirty="0"/>
              <a:t>		p = &amp;a;</a:t>
            </a:r>
          </a:p>
          <a:p>
            <a:r>
              <a:rPr lang="en-US" dirty="0"/>
              <a:t>		q = p;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p = &amp;b;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E50AFC-F821-28E8-C055-02D2353E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6ADEC-0D66-FF56-E656-CEF10D4244E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path sensitive pointer analysis treats every branch of an if-else statement distinctly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24DF5692-00E6-A788-ED1D-E9676DD73B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6409145"/>
              </p:ext>
            </p:extLst>
          </p:nvPr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507B3B-F699-BAFF-3E16-9B39C254D79E}"/>
              </a:ext>
            </a:extLst>
          </p:cNvPr>
          <p:cNvSpPr txBox="1"/>
          <p:nvPr/>
        </p:nvSpPr>
        <p:spPr>
          <a:xfrm>
            <a:off x="1357683" y="3429000"/>
            <a:ext cx="330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Path-insensitive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B9F3D3-3ADB-472A-DB9E-61FC8396D4AF}"/>
              </a:ext>
            </a:extLst>
          </p:cNvPr>
          <p:cNvSpPr/>
          <p:nvPr/>
        </p:nvSpPr>
        <p:spPr>
          <a:xfrm>
            <a:off x="6541477" y="1972242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814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ACE07-222F-567D-E3C2-87D8FDC39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21EFEC-CF72-A2C4-F51D-DF2FA52E2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int count = 5;</a:t>
            </a:r>
          </a:p>
          <a:p>
            <a:r>
              <a:rPr lang="en-US" dirty="0"/>
              <a:t>	if (count &gt; 2) {</a:t>
            </a:r>
          </a:p>
          <a:p>
            <a:r>
              <a:rPr lang="en-US" dirty="0"/>
              <a:t>		p = &amp;a;</a:t>
            </a:r>
          </a:p>
          <a:p>
            <a:r>
              <a:rPr lang="en-US" dirty="0"/>
              <a:t>		q = p;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p = &amp;b;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3CD184-277E-7DE5-E929-B5C9B231A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14E9D-8932-87B0-2F41-6FE48D4E47D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path sensitive pointer analysis treats every branch of an if-else statement distinctly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939DF025-0C59-D7B8-7E4C-590F06C053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348838"/>
              </p:ext>
            </p:extLst>
          </p:nvPr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EEBE715-1DBA-75D9-6BE3-C631E04A113B}"/>
              </a:ext>
            </a:extLst>
          </p:cNvPr>
          <p:cNvSpPr txBox="1"/>
          <p:nvPr/>
        </p:nvSpPr>
        <p:spPr>
          <a:xfrm>
            <a:off x="1357683" y="3429000"/>
            <a:ext cx="330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Path-insensitive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14A62E-A2BE-0F54-1440-880C37C652FE}"/>
              </a:ext>
            </a:extLst>
          </p:cNvPr>
          <p:cNvSpPr/>
          <p:nvPr/>
        </p:nvSpPr>
        <p:spPr>
          <a:xfrm>
            <a:off x="6424247" y="2230150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919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B29C3-92B8-CC3E-2DD1-32558779F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9B8075-6CB4-5498-C77F-E0B696EF5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int count = 5;</a:t>
            </a:r>
          </a:p>
          <a:p>
            <a:r>
              <a:rPr lang="en-US" dirty="0"/>
              <a:t>	if (count &gt; 2) {</a:t>
            </a:r>
          </a:p>
          <a:p>
            <a:r>
              <a:rPr lang="en-US" dirty="0"/>
              <a:t>		p = &amp;a;</a:t>
            </a:r>
          </a:p>
          <a:p>
            <a:r>
              <a:rPr lang="en-US" dirty="0"/>
              <a:t>		q = p;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p = &amp;b;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F72358-8C2F-0435-FB05-93DF0BF7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A479B-2AB5-E416-D1D2-0F3241D963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path sensitive pointer analysis treats every branch of an if-else statement distinctly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D691AD8C-B9A2-B2BC-C9FA-CA115927EFAD}"/>
              </a:ext>
            </a:extLst>
          </p:cNvPr>
          <p:cNvGraphicFramePr>
            <a:graphicFrameLocks/>
          </p:cNvGraphicFramePr>
          <p:nvPr/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</a:t>
                      </a:r>
                      <a:r>
                        <a:rPr lang="en-US" b="1" dirty="0"/>
                        <a:t>, b</a:t>
                      </a:r>
                      <a:r>
                        <a:rPr lang="en-US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2F121AE-FA06-302C-659C-2B0974106E9B}"/>
              </a:ext>
            </a:extLst>
          </p:cNvPr>
          <p:cNvSpPr txBox="1"/>
          <p:nvPr/>
        </p:nvSpPr>
        <p:spPr>
          <a:xfrm>
            <a:off x="1357683" y="3429000"/>
            <a:ext cx="330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Path-insensitive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E84FE-2752-833C-27C5-6492F542B423}"/>
              </a:ext>
            </a:extLst>
          </p:cNvPr>
          <p:cNvSpPr/>
          <p:nvPr/>
        </p:nvSpPr>
        <p:spPr>
          <a:xfrm>
            <a:off x="6424247" y="2722519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59CF6-5334-CD09-60ED-CBEB7668E5CF}"/>
              </a:ext>
            </a:extLst>
          </p:cNvPr>
          <p:cNvSpPr txBox="1"/>
          <p:nvPr/>
        </p:nvSpPr>
        <p:spPr>
          <a:xfrm>
            <a:off x="4762500" y="4922520"/>
            <a:ext cx="740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Clearly “p points to a” and “p points to b” cannot simultaneously hold true. </a:t>
            </a:r>
          </a:p>
        </p:txBody>
      </p:sp>
    </p:spTree>
    <p:extLst>
      <p:ext uri="{BB962C8B-B14F-4D97-AF65-F5344CB8AC3E}">
        <p14:creationId xmlns:p14="http://schemas.microsoft.com/office/powerpoint/2010/main" val="244798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23801-0ED3-27EB-E0CF-55A5B378D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903762-2295-0FE1-35FC-59E42D2A9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int count = 5;</a:t>
            </a:r>
          </a:p>
          <a:p>
            <a:r>
              <a:rPr lang="en-US" dirty="0"/>
              <a:t>	if (count &gt; 2) {</a:t>
            </a:r>
          </a:p>
          <a:p>
            <a:r>
              <a:rPr lang="en-US" dirty="0"/>
              <a:t>		p = &amp;a;</a:t>
            </a:r>
          </a:p>
          <a:p>
            <a:r>
              <a:rPr lang="en-US" dirty="0"/>
              <a:t>		q = p;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p = &amp;b;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5E7154-24C4-E692-C5CC-AB880BF6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0848-D055-6AB1-840B-3AC959D8D58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field sensitive pointer analysis treats every field of a struct/</a:t>
            </a:r>
            <a:r>
              <a:rPr lang="en-US"/>
              <a:t>array distinctly</a:t>
            </a:r>
            <a:endParaRPr lang="en-US" dirty="0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1B45D154-5C28-85E1-9BEF-BE3ED14788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046205"/>
              </p:ext>
            </p:extLst>
          </p:nvPr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</a:t>
                      </a:r>
                      <a:r>
                        <a:rPr lang="en-US" b="1" dirty="0"/>
                        <a:t>, b</a:t>
                      </a:r>
                      <a:r>
                        <a:rPr lang="en-US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08E4DC-FE0B-A0B4-C460-3D0ABADB6297}"/>
              </a:ext>
            </a:extLst>
          </p:cNvPr>
          <p:cNvSpPr txBox="1"/>
          <p:nvPr/>
        </p:nvSpPr>
        <p:spPr>
          <a:xfrm>
            <a:off x="1357683" y="3429000"/>
            <a:ext cx="330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Path-insensitive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E00FDE-E239-1ED1-7760-04A824349533}"/>
              </a:ext>
            </a:extLst>
          </p:cNvPr>
          <p:cNvSpPr/>
          <p:nvPr/>
        </p:nvSpPr>
        <p:spPr>
          <a:xfrm>
            <a:off x="6424247" y="2722519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19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708D8-C504-8371-0BA1-D26CA782E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FD38DA-7CAF-0C3A-98FC-55C107FC6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int count = 5;</a:t>
            </a:r>
          </a:p>
          <a:p>
            <a:r>
              <a:rPr lang="en-US" dirty="0"/>
              <a:t>	if (count &gt; 2) {</a:t>
            </a:r>
          </a:p>
          <a:p>
            <a:r>
              <a:rPr lang="en-US" dirty="0"/>
              <a:t>		p = &amp;a;</a:t>
            </a:r>
          </a:p>
          <a:p>
            <a:r>
              <a:rPr lang="en-US" dirty="0"/>
              <a:t>		q = p;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p = &amp;b;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AFBE29-7858-3170-A414-4959E532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CC721-C8FD-3EDA-AAED-1517BFCB44B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path sensitive pointer analysis treats every branch of an if-else statement distinctly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F3597F4B-27B2-90FB-D4FA-AD1BE3561A6B}"/>
              </a:ext>
            </a:extLst>
          </p:cNvPr>
          <p:cNvGraphicFramePr>
            <a:graphicFrameLocks/>
          </p:cNvGraphicFramePr>
          <p:nvPr/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</a:t>
                      </a:r>
                      <a:r>
                        <a:rPr lang="en-US" b="1" dirty="0"/>
                        <a:t>, b</a:t>
                      </a:r>
                      <a:r>
                        <a:rPr lang="en-US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14DBF5-51FB-9200-5B55-34A73BDE86E7}"/>
              </a:ext>
            </a:extLst>
          </p:cNvPr>
          <p:cNvSpPr txBox="1"/>
          <p:nvPr/>
        </p:nvSpPr>
        <p:spPr>
          <a:xfrm>
            <a:off x="1357683" y="3429000"/>
            <a:ext cx="330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Path-insensitive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E64E41-FB39-9048-C252-9B77C5F67451}"/>
              </a:ext>
            </a:extLst>
          </p:cNvPr>
          <p:cNvSpPr/>
          <p:nvPr/>
        </p:nvSpPr>
        <p:spPr>
          <a:xfrm>
            <a:off x="6424247" y="2722519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519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BF3BE-27D7-9357-4C2A-62D20B40C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inlining</a:t>
            </a:r>
          </a:p>
          <a:p>
            <a:pPr lvl="1"/>
            <a:r>
              <a:rPr lang="en-US" dirty="0"/>
              <a:t>Resolving function targets of function pointers</a:t>
            </a:r>
          </a:p>
          <a:p>
            <a:r>
              <a:rPr lang="en-US" dirty="0"/>
              <a:t>Dead code elimination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… 100 statements later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y = *p;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x = b;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… and many more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0FA96D-4CA9-772F-B441-D2C55F2C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use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0267A-7FF5-CAC7-E975-9A0A78AFBAE5}"/>
              </a:ext>
            </a:extLst>
          </p:cNvPr>
          <p:cNvSpPr txBox="1"/>
          <p:nvPr/>
        </p:nvSpPr>
        <p:spPr>
          <a:xfrm>
            <a:off x="2194560" y="2758440"/>
            <a:ext cx="313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Is x = a dead code?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B9F683-CBD6-D863-2FDD-993D1A4C50DB}"/>
              </a:ext>
            </a:extLst>
          </p:cNvPr>
          <p:cNvSpPr txBox="1"/>
          <p:nvPr/>
        </p:nvSpPr>
        <p:spPr>
          <a:xfrm>
            <a:off x="2194560" y="3637896"/>
            <a:ext cx="524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Depends on whether p still points to x</a:t>
            </a:r>
          </a:p>
        </p:txBody>
      </p:sp>
    </p:spTree>
    <p:extLst>
      <p:ext uri="{BB962C8B-B14F-4D97-AF65-F5344CB8AC3E}">
        <p14:creationId xmlns:p14="http://schemas.microsoft.com/office/powerpoint/2010/main" val="352961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732013-3F6F-17C5-6722-3BDA5519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Widely used in software security tools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9091C0-89ED-7CE7-6666-7017BA63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 cases</a:t>
            </a:r>
          </a:p>
        </p:txBody>
      </p:sp>
    </p:spTree>
    <p:extLst>
      <p:ext uri="{BB962C8B-B14F-4D97-AF65-F5344CB8AC3E}">
        <p14:creationId xmlns:p14="http://schemas.microsoft.com/office/powerpoint/2010/main" val="377301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178E6-C2F6-CCE9-76BD-7A99650AC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1DAE7-E3D3-4866-3817-5B5E348D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p, char* q, int flag) {</a:t>
            </a:r>
            <a:br>
              <a:rPr lang="en-US" dirty="0"/>
            </a:br>
            <a:r>
              <a:rPr lang="en-US" dirty="0"/>
              <a:t>	if (flag) {</a:t>
            </a:r>
            <a:br>
              <a:rPr lang="en-US" dirty="0"/>
            </a:br>
            <a:r>
              <a:rPr lang="en-US" dirty="0"/>
              <a:t>		return p;</a:t>
            </a:r>
            <a:br>
              <a:rPr lang="en-US" dirty="0"/>
            </a:br>
            <a:r>
              <a:rPr lang="en-US" dirty="0"/>
              <a:t>	} else {</a:t>
            </a:r>
          </a:p>
          <a:p>
            <a:r>
              <a:rPr lang="en-US" dirty="0"/>
              <a:t>		return q;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&amp;b;</a:t>
            </a:r>
          </a:p>
          <a:p>
            <a:r>
              <a:rPr lang="en-US" dirty="0"/>
              <a:t>	int flag = </a:t>
            </a:r>
            <a:r>
              <a:rPr lang="en-US" dirty="0" err="1"/>
              <a:t>read_from_file</a:t>
            </a:r>
            <a:r>
              <a:rPr lang="en-US" dirty="0"/>
              <a:t>();</a:t>
            </a:r>
          </a:p>
          <a:p>
            <a:r>
              <a:rPr lang="en-US" dirty="0"/>
              <a:t>	char* r = function(p1, p2, flag);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D91507-5015-984C-1202-5B7F017E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0C8EAF-9D44-C3C1-1CC5-E8B7A2F575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Typically flow-, context-, </a:t>
            </a:r>
            <a:r>
              <a:rPr lang="en-US" b="1" dirty="0"/>
              <a:t>path-insensitive</a:t>
            </a:r>
          </a:p>
          <a:p>
            <a:r>
              <a:rPr lang="en-US" dirty="0"/>
              <a:t>Easier to express as constraints</a:t>
            </a:r>
          </a:p>
          <a:p>
            <a:r>
              <a:rPr lang="en-US" dirty="0"/>
              <a:t>More intuitive as analysis operates on points-to sets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1AD97B95-D13E-9519-7599-1A3E73ED8D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5992105"/>
              </p:ext>
            </p:extLst>
          </p:nvPr>
        </p:nvGraphicFramePr>
        <p:xfrm>
          <a:off x="1897949" y="3853036"/>
          <a:ext cx="3754966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99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F529492-166C-1B38-0D08-8E6691F801ED}"/>
              </a:ext>
            </a:extLst>
          </p:cNvPr>
          <p:cNvSpPr txBox="1"/>
          <p:nvPr/>
        </p:nvSpPr>
        <p:spPr>
          <a:xfrm>
            <a:off x="10304122" y="3709420"/>
            <a:ext cx="1761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b="1" i="1" dirty="0"/>
              <a:t> PTS(p1)</a:t>
            </a:r>
            <a:br>
              <a:rPr lang="en-US" b="1" i="1" dirty="0"/>
            </a:br>
            <a:r>
              <a:rPr lang="en-US" b="1" i="1" dirty="0"/>
              <a:t>PTS(r) 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b="1" i="1" dirty="0"/>
              <a:t>PTS(p2)</a:t>
            </a:r>
          </a:p>
        </p:txBody>
      </p:sp>
    </p:spTree>
    <p:extLst>
      <p:ext uri="{BB962C8B-B14F-4D97-AF65-F5344CB8AC3E}">
        <p14:creationId xmlns:p14="http://schemas.microsoft.com/office/powerpoint/2010/main" val="11392932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EB9353-E551-60FA-F665-85A3BF7A1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ABE1E-98A0-5A95-E068-A6453E4D64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Control flow integrity</a:t>
            </a:r>
          </a:p>
        </p:txBody>
      </p:sp>
    </p:spTree>
    <p:extLst>
      <p:ext uri="{BB962C8B-B14F-4D97-AF65-F5344CB8AC3E}">
        <p14:creationId xmlns:p14="http://schemas.microsoft.com/office/powerpoint/2010/main" val="33059295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00D18-88D9-C47B-E301-620F9F8BE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8AF213-4086-FA0F-929F-383698BD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F7E97F-EF54-B57F-1DF6-6CA7BEBA575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 lnSpcReduction="1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array[4];</a:t>
            </a:r>
          </a:p>
          <a:p>
            <a:endParaRPr lang="en-US" dirty="0"/>
          </a:p>
          <a:p>
            <a:r>
              <a:rPr lang="en-US" dirty="0"/>
              <a:t>	uint8_t * p = array;</a:t>
            </a:r>
          </a:p>
          <a:p>
            <a:r>
              <a:rPr lang="en-US" dirty="0"/>
              <a:t>	uint8_t num;</a:t>
            </a:r>
          </a:p>
          <a:p>
            <a:r>
              <a:rPr lang="en-US" dirty="0"/>
              <a:t> 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(“Enter a number:”);</a:t>
            </a:r>
          </a:p>
          <a:p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(“%d”, &amp;num);</a:t>
            </a:r>
          </a:p>
          <a:p>
            <a:r>
              <a:rPr lang="en-US" dirty="0"/>
              <a:t>		array[</a:t>
            </a:r>
            <a:r>
              <a:rPr lang="en-US" dirty="0" err="1"/>
              <a:t>i</a:t>
            </a:r>
            <a:r>
              <a:rPr lang="en-US" dirty="0"/>
              <a:t>] = num;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&gt; Enter a number:</a:t>
            </a:r>
          </a:p>
          <a:p>
            <a:r>
              <a:rPr lang="en-US" dirty="0"/>
              <a:t>1 # 5 times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DC85581-791E-B7DC-D64A-EDB68B93AECD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5C2F00-BE93-63F4-BB08-60CC41FFE4AB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0BE036-635B-D73A-0169-04946F7735B3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6EA1014-1550-71B4-CD19-1AA7B6E8EB8C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19466E4-FF0E-ED99-E2BD-CEECAAF1074F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07B5E0-1D04-CE6A-9C57-A97549396305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F860F4-5165-76AF-059D-AE676C02B071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32C4D33-61AB-D6EC-0B1C-B5F957F72D64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BC3621D-202F-24DD-0C0E-58E7FAAA44B5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03FE7BAE-D691-DD69-E2C5-2A32482B499B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39E5FD1-F3C5-DF8C-8162-9CE229461213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A0314A1-2B76-FB75-F82A-C773493A39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97301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C92E900-D30A-B2CF-76E8-444310A12D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85FAC96-A0C1-8E6A-9237-8B4A492AE3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24D5903-1A96-95F3-3554-41F110B1EF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9B870B2-4EA3-7DF7-9593-D001154565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1B2692E-ACC9-B586-1FA4-8C71B02949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9563DF93-1A83-1D68-1C05-CF66DD8F5D8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5E00812-1BEC-53FB-B220-96394FDAB6F3}"/>
              </a:ext>
            </a:extLst>
          </p:cNvPr>
          <p:cNvSpPr/>
          <p:nvPr/>
        </p:nvSpPr>
        <p:spPr>
          <a:xfrm>
            <a:off x="7685300" y="96629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2672605-EF47-1C3A-E5DB-C478D8ACD811}"/>
              </a:ext>
            </a:extLst>
          </p:cNvPr>
          <p:cNvSpPr/>
          <p:nvPr/>
        </p:nvSpPr>
        <p:spPr>
          <a:xfrm>
            <a:off x="7685300" y="159933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B45D70C-3040-F940-4764-242CECA6E1C9}"/>
              </a:ext>
            </a:extLst>
          </p:cNvPr>
          <p:cNvSpPr/>
          <p:nvPr/>
        </p:nvSpPr>
        <p:spPr>
          <a:xfrm>
            <a:off x="7685300" y="225284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9B86257-B76D-936F-26A2-833CBCA92BC6}"/>
              </a:ext>
            </a:extLst>
          </p:cNvPr>
          <p:cNvSpPr/>
          <p:nvPr/>
        </p:nvSpPr>
        <p:spPr>
          <a:xfrm>
            <a:off x="7685299" y="2943261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EBA54C2-A30B-A6DD-FE85-C43F91BAE182}"/>
              </a:ext>
            </a:extLst>
          </p:cNvPr>
          <p:cNvSpPr/>
          <p:nvPr/>
        </p:nvSpPr>
        <p:spPr>
          <a:xfrm>
            <a:off x="7685298" y="358101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array[0]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D7392D-A49B-B1D7-098A-AE7F7615D6F4}"/>
              </a:ext>
            </a:extLst>
          </p:cNvPr>
          <p:cNvSpPr/>
          <p:nvPr/>
        </p:nvSpPr>
        <p:spPr>
          <a:xfrm>
            <a:off x="577361" y="3442958"/>
            <a:ext cx="4355124" cy="1121021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2FE76-EC58-8D78-0D13-4474CFC90173}"/>
              </a:ext>
            </a:extLst>
          </p:cNvPr>
          <p:cNvSpPr txBox="1"/>
          <p:nvPr/>
        </p:nvSpPr>
        <p:spPr>
          <a:xfrm>
            <a:off x="9832361" y="3588414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8DB7D-7446-96DB-F6EB-1920C5763584}"/>
              </a:ext>
            </a:extLst>
          </p:cNvPr>
          <p:cNvSpPr txBox="1"/>
          <p:nvPr/>
        </p:nvSpPr>
        <p:spPr>
          <a:xfrm>
            <a:off x="9828363" y="2943950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2EDCC-E269-C283-1405-17649BBB4E62}"/>
              </a:ext>
            </a:extLst>
          </p:cNvPr>
          <p:cNvSpPr txBox="1"/>
          <p:nvPr/>
        </p:nvSpPr>
        <p:spPr>
          <a:xfrm>
            <a:off x="9832361" y="2228840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2EB7D1-3C45-305B-D4D1-C15F128D1F41}"/>
              </a:ext>
            </a:extLst>
          </p:cNvPr>
          <p:cNvSpPr txBox="1"/>
          <p:nvPr/>
        </p:nvSpPr>
        <p:spPr>
          <a:xfrm>
            <a:off x="9824363" y="1560627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727D9-9151-2B56-21BF-5D68B2EA84F8}"/>
              </a:ext>
            </a:extLst>
          </p:cNvPr>
          <p:cNvSpPr txBox="1"/>
          <p:nvPr/>
        </p:nvSpPr>
        <p:spPr>
          <a:xfrm>
            <a:off x="9834777" y="927648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4861C-8642-B2E4-3E6B-EF9ACA029518}"/>
              </a:ext>
            </a:extLst>
          </p:cNvPr>
          <p:cNvSpPr/>
          <p:nvPr/>
        </p:nvSpPr>
        <p:spPr>
          <a:xfrm>
            <a:off x="382074" y="5212130"/>
            <a:ext cx="2372849" cy="619328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E3F6C6-4657-2BE3-2523-F9739226ED88}"/>
              </a:ext>
            </a:extLst>
          </p:cNvPr>
          <p:cNvSpPr txBox="1"/>
          <p:nvPr/>
        </p:nvSpPr>
        <p:spPr>
          <a:xfrm>
            <a:off x="3548324" y="1646970"/>
            <a:ext cx="3849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Overwrite authenticated</a:t>
            </a:r>
          </a:p>
          <a:p>
            <a:r>
              <a:rPr lang="en-US" sz="2800" b="1" i="1" dirty="0"/>
              <a:t>variable!!!</a:t>
            </a:r>
          </a:p>
        </p:txBody>
      </p:sp>
    </p:spTree>
    <p:extLst>
      <p:ext uri="{BB962C8B-B14F-4D97-AF65-F5344CB8AC3E}">
        <p14:creationId xmlns:p14="http://schemas.microsoft.com/office/powerpoint/2010/main" val="287996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  <p:bldP spid="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194D53-C3E4-7E2D-494A-46B1B4D4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struct S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void (*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int a;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f() {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grant_sudo_access</a:t>
            </a:r>
            <a:r>
              <a:rPr lang="en-US" sz="1800" dirty="0">
                <a:latin typeface="Consolas" panose="020B0609020204030204" pitchFamily="49" charset="0"/>
              </a:rPr>
              <a:t>() { } 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char* s = malloc(4);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struct S*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 = malloc(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(struct S));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 = f;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s);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(*(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F98376-91D3-7E0D-C2AF-23265359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 on the heap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200F213-0705-4525-CBEB-93568DDDE4A0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2CC510-C687-EB3A-5BF9-64E0F76E2E1E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7AA2F7-979B-15E0-DC83-BCEE06CC28FA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B87FA9-42EC-0199-8F72-D0A1349C956D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2A06AA-8FCC-1705-8DFE-C281779DF96C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34A99D-6BBC-8099-1F7C-393FDBBBCEAE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F27E78-7CC1-6C81-B5C0-A521BAFD4585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5745E20-D910-1C9C-DFA9-C4C8EAC4F836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4689ABB-8B58-6EC3-F84D-56CADB91500D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8B5AEB5-609B-0F0C-6218-75684AE9A22D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19E3DFDA-2CF6-15D3-DAB2-310E2D50131A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BC60E77-E165-2234-34C2-9CC1C08C11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24C6E5C-CD3A-4BD1-5601-8BA4A33DF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F4ED434-DAF1-2A0E-06C2-F1350370AF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58B3390-A11C-D8AE-4CE2-23DFAF52D1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F331C0F-12D3-83C1-5E27-9E4E66C678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94A3906-1B39-BEE4-4526-FE2287473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8410" y="4737494"/>
              <a:ext cx="2942492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6B26F8D-0BB8-6EDB-68B5-73A2BED969D5}"/>
              </a:ext>
            </a:extLst>
          </p:cNvPr>
          <p:cNvSpPr txBox="1"/>
          <p:nvPr/>
        </p:nvSpPr>
        <p:spPr>
          <a:xfrm>
            <a:off x="8196316" y="5370540"/>
            <a:ext cx="198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Heap memory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D6A508-A42A-B536-5F1A-65862E412CD5}"/>
              </a:ext>
            </a:extLst>
          </p:cNvPr>
          <p:cNvCxnSpPr>
            <a:cxnSpLocks/>
          </p:cNvCxnSpPr>
          <p:nvPr/>
        </p:nvCxnSpPr>
        <p:spPr>
          <a:xfrm flipH="1">
            <a:off x="7561385" y="5202715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9A3FA70-3EBA-73C4-36A7-E87E3856EEF1}"/>
              </a:ext>
            </a:extLst>
          </p:cNvPr>
          <p:cNvSpPr txBox="1"/>
          <p:nvPr/>
        </p:nvSpPr>
        <p:spPr>
          <a:xfrm>
            <a:off x="10510902" y="4713897"/>
            <a:ext cx="1063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0xFFA</a:t>
            </a:r>
          </a:p>
        </p:txBody>
      </p:sp>
    </p:spTree>
    <p:extLst>
      <p:ext uri="{BB962C8B-B14F-4D97-AF65-F5344CB8AC3E}">
        <p14:creationId xmlns:p14="http://schemas.microsoft.com/office/powerpoint/2010/main" val="13863345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7BE6E-3549-CC59-B453-8F5036422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F9A43D-B59D-A548-70D5-CBCF0D3FD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struct S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void (*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int a;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f() {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grant_sudo_access</a:t>
            </a:r>
            <a:r>
              <a:rPr lang="en-US" sz="1800" dirty="0">
                <a:latin typeface="Consolas" panose="020B0609020204030204" pitchFamily="49" charset="0"/>
              </a:rPr>
              <a:t>() { } 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char* s = malloc(4);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struct S*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 = malloc(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(struct S));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 = f;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s);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(*(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CD35C3-0B98-6CE1-85F9-4ED1CB31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 on the heap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A194B5-3C74-C53A-D700-C1059388E95D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8A6686-EB17-A07A-E52F-886681025DD7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A17D51-A4A0-9B86-29F7-3800AC8B55ED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1F516E-1C67-2DAC-96EE-7E939999B982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DB71FE-D0F0-59F5-DE73-9BD0CFAE3F14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F5D51D-0B84-5023-01F3-A18481804C45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293228-48DD-5C9F-27A9-6937E06BBFB4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47277AD-CEB1-89DD-5754-C7F454C65B8E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80DF690-4F21-FC17-08AD-7F2D95025D4D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64F60C7-AB8D-FDBD-8DDB-21EA1D5BFC53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004C6316-D7C2-5AA3-DBA2-1178F40EF909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114F05-D6FD-8081-BBF2-C100E694FE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83E3A4B-2E51-7F3B-9E2D-A83423BD1A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03B8A0F-FF0A-43B4-8EB1-47A7F00500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A5D688B-C393-2D56-2DC9-AD84BD08EA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5738916-DC41-C0C6-8E0E-C94E7ECB4E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C1277D-21FF-B7A4-C271-DF7FCDD170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8410" y="4737494"/>
              <a:ext cx="2942492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63867AF-C468-287A-515C-B441EF19BE07}"/>
              </a:ext>
            </a:extLst>
          </p:cNvPr>
          <p:cNvSpPr txBox="1"/>
          <p:nvPr/>
        </p:nvSpPr>
        <p:spPr>
          <a:xfrm>
            <a:off x="8196316" y="5370540"/>
            <a:ext cx="198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Heap memory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3256EE-52F8-A052-7CD7-91A7E2BA41CD}"/>
              </a:ext>
            </a:extLst>
          </p:cNvPr>
          <p:cNvSpPr/>
          <p:nvPr/>
        </p:nvSpPr>
        <p:spPr>
          <a:xfrm>
            <a:off x="7685299" y="2938203"/>
            <a:ext cx="2694663" cy="22605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F7D19E-94EB-BB9F-1D7B-F31E250F034E}"/>
              </a:ext>
            </a:extLst>
          </p:cNvPr>
          <p:cNvSpPr/>
          <p:nvPr/>
        </p:nvSpPr>
        <p:spPr>
          <a:xfrm>
            <a:off x="7692324" y="1548214"/>
            <a:ext cx="2694663" cy="12777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9D869E-BFF3-1983-B105-89D333DE533F}"/>
              </a:ext>
            </a:extLst>
          </p:cNvPr>
          <p:cNvSpPr/>
          <p:nvPr/>
        </p:nvSpPr>
        <p:spPr>
          <a:xfrm>
            <a:off x="7780421" y="2269988"/>
            <a:ext cx="2513192" cy="462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fptr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81E557-C210-7E54-95BA-F5BF601A25CA}"/>
              </a:ext>
            </a:extLst>
          </p:cNvPr>
          <p:cNvSpPr/>
          <p:nvPr/>
        </p:nvSpPr>
        <p:spPr>
          <a:xfrm>
            <a:off x="7780421" y="1718600"/>
            <a:ext cx="2513192" cy="462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00450B-ACDF-8CE2-326E-83BF7D30C06F}"/>
              </a:ext>
            </a:extLst>
          </p:cNvPr>
          <p:cNvCxnSpPr>
            <a:cxnSpLocks/>
          </p:cNvCxnSpPr>
          <p:nvPr/>
        </p:nvCxnSpPr>
        <p:spPr>
          <a:xfrm flipH="1">
            <a:off x="7561385" y="5202715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DC079A3-747D-1BE6-7A84-2203A6F2D3FB}"/>
              </a:ext>
            </a:extLst>
          </p:cNvPr>
          <p:cNvSpPr txBox="1"/>
          <p:nvPr/>
        </p:nvSpPr>
        <p:spPr>
          <a:xfrm>
            <a:off x="10510902" y="4713897"/>
            <a:ext cx="1063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0xFFA</a:t>
            </a:r>
          </a:p>
        </p:txBody>
      </p:sp>
    </p:spTree>
    <p:extLst>
      <p:ext uri="{BB962C8B-B14F-4D97-AF65-F5344CB8AC3E}">
        <p14:creationId xmlns:p14="http://schemas.microsoft.com/office/powerpoint/2010/main" val="20632977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53632-62D7-AD8C-549C-92215817A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F05025-48C4-F434-8352-81A9C316B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struct S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void (*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int a;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f() {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grant_sudo_access</a:t>
            </a:r>
            <a:r>
              <a:rPr lang="en-US" sz="1800" dirty="0">
                <a:latin typeface="Consolas" panose="020B0609020204030204" pitchFamily="49" charset="0"/>
              </a:rPr>
              <a:t>() { } 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char* s = malloc(4);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struct S*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 = malloc(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(struct S));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 = f;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s);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(*(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A99294-70F5-AE15-2B35-60A3E55A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 on the heap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D13389-1946-BA71-260C-2B73F1700308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103566-440F-A110-6239-254517B7798E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117274-2FFF-7135-4141-0A6931FF9246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BE0E5E-4366-0181-C540-70368AB4E482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558E2A-93D8-2516-18E7-EEBF1EDA7A3B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C7C7E5-93D2-67B4-F8FE-E93092B1D74A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6AA420-0342-EC55-DAF6-E029A282F7D9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DB729C9-FBF0-A003-5C33-1450199B0204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3F0E8E1-8C0F-9BC5-CE3C-C288975CA0B3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799A4D1-25CE-8265-9E5C-B6B2A58457E2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1B475EDE-0E76-72BE-8019-D5204B8D6CD5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42D1C02-9B47-E800-DBDB-6141471BC0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C6F1303-25FC-720F-993B-517AA405F4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8A20831-0506-B268-E880-73815D17FD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FB342C8-6A47-AA4C-CA18-C95B715B51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6D3ABA6-4C80-4049-3FE7-0FC74F4B52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4D7461-B386-820A-ADF4-09707E3525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8410" y="4737494"/>
              <a:ext cx="2942492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EB9707D-1FD0-850C-3C68-77944A4DA034}"/>
              </a:ext>
            </a:extLst>
          </p:cNvPr>
          <p:cNvSpPr txBox="1"/>
          <p:nvPr/>
        </p:nvSpPr>
        <p:spPr>
          <a:xfrm>
            <a:off x="8196316" y="5370540"/>
            <a:ext cx="198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Heap memory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1E0C0C-267B-5D47-9D55-99490A819DDD}"/>
              </a:ext>
            </a:extLst>
          </p:cNvPr>
          <p:cNvSpPr/>
          <p:nvPr/>
        </p:nvSpPr>
        <p:spPr>
          <a:xfrm>
            <a:off x="7685299" y="2938203"/>
            <a:ext cx="2694663" cy="22605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DF7434-2DE7-D9FD-2F79-888CB6F9A275}"/>
              </a:ext>
            </a:extLst>
          </p:cNvPr>
          <p:cNvSpPr/>
          <p:nvPr/>
        </p:nvSpPr>
        <p:spPr>
          <a:xfrm>
            <a:off x="7692324" y="1548214"/>
            <a:ext cx="2694663" cy="12777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DA1E64-A5D1-E1DB-B1D7-46C11E4E991C}"/>
              </a:ext>
            </a:extLst>
          </p:cNvPr>
          <p:cNvSpPr/>
          <p:nvPr/>
        </p:nvSpPr>
        <p:spPr>
          <a:xfrm>
            <a:off x="7780421" y="2269988"/>
            <a:ext cx="2513192" cy="462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fptr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379349C-73DA-68E6-BB0E-D2B421C868AB}"/>
              </a:ext>
            </a:extLst>
          </p:cNvPr>
          <p:cNvSpPr/>
          <p:nvPr/>
        </p:nvSpPr>
        <p:spPr>
          <a:xfrm>
            <a:off x="7780421" y="1718600"/>
            <a:ext cx="2513192" cy="462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D3E22E-6CC7-5558-6EB3-3FA70A68D341}"/>
              </a:ext>
            </a:extLst>
          </p:cNvPr>
          <p:cNvCxnSpPr>
            <a:cxnSpLocks/>
          </p:cNvCxnSpPr>
          <p:nvPr/>
        </p:nvCxnSpPr>
        <p:spPr>
          <a:xfrm flipH="1">
            <a:off x="7561385" y="5202715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D8F4F31-545C-E9D8-E084-5AB8B344F4F0}"/>
              </a:ext>
            </a:extLst>
          </p:cNvPr>
          <p:cNvSpPr txBox="1"/>
          <p:nvPr/>
        </p:nvSpPr>
        <p:spPr>
          <a:xfrm>
            <a:off x="10510902" y="4713897"/>
            <a:ext cx="1063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0xFFA</a:t>
            </a:r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1540A55E-B8C7-506E-4D06-6DFF60D17D3E}"/>
              </a:ext>
            </a:extLst>
          </p:cNvPr>
          <p:cNvSpPr/>
          <p:nvPr/>
        </p:nvSpPr>
        <p:spPr>
          <a:xfrm>
            <a:off x="6914147" y="2259618"/>
            <a:ext cx="523323" cy="2939141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7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ECC18-A03D-AF2A-5EC4-EDDC2061A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34926C-E391-5A45-2A15-E504E36C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struct S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void (*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int a;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f() {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grant_sudo_access</a:t>
            </a:r>
            <a:r>
              <a:rPr lang="en-US" sz="1800" dirty="0">
                <a:latin typeface="Consolas" panose="020B0609020204030204" pitchFamily="49" charset="0"/>
              </a:rPr>
              <a:t>() { } 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char* s = malloc(4);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struct S*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 = malloc(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(struct S));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 = f;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s);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(*(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77A974-F9F8-243C-A5B4-F4CC32BD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 on the heap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F7A3579-58C9-6655-949A-0BDB56122224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8CCB29-9D6D-C2F9-DD7C-5F35A560C9D7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D0E689-2052-3181-2270-420A18E19028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E7EB12-2C76-1919-1E95-7F4E57014CBA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C3F871-BC29-546D-E798-3A952899DCB9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D7BDD4-7DD5-9185-3939-DA3D605BE311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C3CEA8-6E9A-63EF-C87C-B680E9A8B617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E5CE8E4-C1F2-304F-615F-1B330E83FF88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2FE0BBD-71DA-C80A-A782-F4DB172546FE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EF973CE-529A-0D65-BDC7-A60D94ACB7EE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BA6D47D-330A-CED1-5782-21E1C327BF49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EA4E340-8150-6810-D2AF-23E5E713E0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81752CC-77EB-EC6E-3315-BCDC03990E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D8F4BD7-3D20-02E3-FA25-62B6DDBADD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FA0F7F8-3B54-A8C6-A366-D855313D96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E5957EF-D52B-C7C3-F5BD-07F8773F95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2F8CCAD-20F1-8A72-CB25-781CECE62B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8410" y="4737494"/>
              <a:ext cx="2942492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978C022-AFFF-B868-A577-9E41C96BD5F6}"/>
              </a:ext>
            </a:extLst>
          </p:cNvPr>
          <p:cNvSpPr txBox="1"/>
          <p:nvPr/>
        </p:nvSpPr>
        <p:spPr>
          <a:xfrm>
            <a:off x="8196316" y="5370540"/>
            <a:ext cx="198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Heap memory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D47AACA-3BE2-E0CF-001B-F6F000C3D409}"/>
              </a:ext>
            </a:extLst>
          </p:cNvPr>
          <p:cNvSpPr/>
          <p:nvPr/>
        </p:nvSpPr>
        <p:spPr>
          <a:xfrm>
            <a:off x="7685299" y="2938203"/>
            <a:ext cx="2694663" cy="22605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D9E26B-5016-244C-0F16-5C1A031A62E1}"/>
              </a:ext>
            </a:extLst>
          </p:cNvPr>
          <p:cNvSpPr/>
          <p:nvPr/>
        </p:nvSpPr>
        <p:spPr>
          <a:xfrm>
            <a:off x="7692324" y="1548214"/>
            <a:ext cx="2694663" cy="12777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AFEE24-2E5D-BEE2-EE0C-22EC6E124AE8}"/>
              </a:ext>
            </a:extLst>
          </p:cNvPr>
          <p:cNvSpPr/>
          <p:nvPr/>
        </p:nvSpPr>
        <p:spPr>
          <a:xfrm>
            <a:off x="7780421" y="2269988"/>
            <a:ext cx="2513192" cy="462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fptr</a:t>
            </a:r>
            <a:r>
              <a:rPr lang="en-US" dirty="0"/>
              <a:t> =</a:t>
            </a:r>
            <a:r>
              <a:rPr lang="en-US" dirty="0" err="1"/>
              <a:t>grant_sudo_access</a:t>
            </a:r>
            <a:endParaRPr lang="en-US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BA4CE5F-8D77-CD94-667E-16D0A4C35BE2}"/>
              </a:ext>
            </a:extLst>
          </p:cNvPr>
          <p:cNvSpPr/>
          <p:nvPr/>
        </p:nvSpPr>
        <p:spPr>
          <a:xfrm>
            <a:off x="7780421" y="1718600"/>
            <a:ext cx="2513192" cy="462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CC6A62-138B-2A0A-BBC9-DCA0BC6F37C7}"/>
              </a:ext>
            </a:extLst>
          </p:cNvPr>
          <p:cNvCxnSpPr>
            <a:cxnSpLocks/>
          </p:cNvCxnSpPr>
          <p:nvPr/>
        </p:nvCxnSpPr>
        <p:spPr>
          <a:xfrm flipH="1">
            <a:off x="7561385" y="5202715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6434EE-541C-AD33-564B-73DFEDFBAB72}"/>
              </a:ext>
            </a:extLst>
          </p:cNvPr>
          <p:cNvSpPr txBox="1"/>
          <p:nvPr/>
        </p:nvSpPr>
        <p:spPr>
          <a:xfrm>
            <a:off x="10510902" y="4713897"/>
            <a:ext cx="1063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0xFFA</a:t>
            </a:r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5D9A3DB9-F6A5-F2BE-2A31-C7B8D7A005A5}"/>
              </a:ext>
            </a:extLst>
          </p:cNvPr>
          <p:cNvSpPr/>
          <p:nvPr/>
        </p:nvSpPr>
        <p:spPr>
          <a:xfrm>
            <a:off x="6914147" y="2259618"/>
            <a:ext cx="523323" cy="2939141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2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FF3CB-55BB-03DA-0E73-DC2FA79A0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BFE6C1-3C8F-4800-FCFF-74A94DE7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struct S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void (*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int a;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f() {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grant_sudo_access</a:t>
            </a:r>
            <a:r>
              <a:rPr lang="en-US" sz="1800" dirty="0">
                <a:latin typeface="Consolas" panose="020B0609020204030204" pitchFamily="49" charset="0"/>
              </a:rPr>
              <a:t>() { } 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char* s = malloc(4);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struct S*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 = malloc(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(struct S));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 = f;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s);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(*(</a:t>
            </a:r>
            <a:r>
              <a:rPr lang="en-US" sz="1800" b="1" dirty="0" err="1">
                <a:latin typeface="Consolas" panose="020B0609020204030204" pitchFamily="49" charset="0"/>
              </a:rPr>
              <a:t>sptr</a:t>
            </a:r>
            <a:r>
              <a:rPr lang="en-US" sz="1800" b="1" dirty="0">
                <a:latin typeface="Consolas" panose="020B0609020204030204" pitchFamily="49" charset="0"/>
              </a:rPr>
              <a:t>-&gt;</a:t>
            </a:r>
            <a:r>
              <a:rPr lang="en-US" sz="1800" b="1" dirty="0" err="1">
                <a:latin typeface="Consolas" panose="020B0609020204030204" pitchFamily="49" charset="0"/>
              </a:rPr>
              <a:t>fptr</a:t>
            </a:r>
            <a:r>
              <a:rPr lang="en-US" sz="1800" b="1" dirty="0">
                <a:latin typeface="Consolas" panose="020B0609020204030204" pitchFamily="49" charset="0"/>
              </a:rPr>
              <a:t>))();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B7CBC4-A3C9-F2D6-6ACB-D212414A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 on the heap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9B748B-932C-583F-55E1-9ED9D8D48EFD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73E450-DEB2-CC06-63C6-B322C4A05BCC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CBD066-DE3E-0511-1605-1C599546B1DF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EFF587-597B-D192-612F-AFE2BCE40DF4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319589-6204-F687-E741-B1161F426917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E726E0-604E-42EC-AA31-BBAFEEA1AB31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C800D3-081B-E0A6-E9C4-D17394B90BDC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023F0E-829A-3C5A-5F43-27FB021B9A8E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698787D-F4A7-15F5-CDED-0F02786DD3AD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B6323BA-5704-3BEF-89D3-2BE537B99BBF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F05E8A9-5A1B-194D-9ED4-EA0854D7DC9C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9DAEAD3-561D-DB08-F9B4-4657ACCDAA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BD7A582-3CBC-ED36-B2CD-443570968C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C12C8B9-E672-B966-D18E-84201CDA4C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760D271-0C65-916B-0339-9108B4C430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B1C3440-6CD5-8C13-BAA7-72D4831E9F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85F83D8-F812-28ED-CC00-5ECB8CD260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8410" y="4737494"/>
              <a:ext cx="2942492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6AFBD55-17C4-B2FC-D34C-191432BE3E6C}"/>
              </a:ext>
            </a:extLst>
          </p:cNvPr>
          <p:cNvSpPr txBox="1"/>
          <p:nvPr/>
        </p:nvSpPr>
        <p:spPr>
          <a:xfrm>
            <a:off x="8196316" y="5370540"/>
            <a:ext cx="198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Heap memory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13F4EC6-12BE-9E3E-3F6C-D6645263C931}"/>
              </a:ext>
            </a:extLst>
          </p:cNvPr>
          <p:cNvSpPr/>
          <p:nvPr/>
        </p:nvSpPr>
        <p:spPr>
          <a:xfrm>
            <a:off x="7685299" y="2938203"/>
            <a:ext cx="2694663" cy="22605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B52D58-6B04-FE5A-C52D-9BE1C7FA5013}"/>
              </a:ext>
            </a:extLst>
          </p:cNvPr>
          <p:cNvSpPr/>
          <p:nvPr/>
        </p:nvSpPr>
        <p:spPr>
          <a:xfrm>
            <a:off x="7692324" y="1548214"/>
            <a:ext cx="2694663" cy="12777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C3BA55-961C-68F3-055C-C474093FC2A1}"/>
              </a:ext>
            </a:extLst>
          </p:cNvPr>
          <p:cNvSpPr/>
          <p:nvPr/>
        </p:nvSpPr>
        <p:spPr>
          <a:xfrm>
            <a:off x="7780421" y="2269988"/>
            <a:ext cx="2513192" cy="462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fptr</a:t>
            </a:r>
            <a:r>
              <a:rPr lang="en-US" dirty="0"/>
              <a:t> =</a:t>
            </a:r>
            <a:r>
              <a:rPr lang="en-US" dirty="0" err="1"/>
              <a:t>grant_sudo_access</a:t>
            </a:r>
            <a:endParaRPr lang="en-US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57E1CB5-48F1-0567-7437-D4E0B3F7CC74}"/>
              </a:ext>
            </a:extLst>
          </p:cNvPr>
          <p:cNvSpPr/>
          <p:nvPr/>
        </p:nvSpPr>
        <p:spPr>
          <a:xfrm>
            <a:off x="7780421" y="1718600"/>
            <a:ext cx="2513192" cy="462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ED4CA6-08E3-485A-63E2-D8DB89813056}"/>
              </a:ext>
            </a:extLst>
          </p:cNvPr>
          <p:cNvCxnSpPr>
            <a:cxnSpLocks/>
          </p:cNvCxnSpPr>
          <p:nvPr/>
        </p:nvCxnSpPr>
        <p:spPr>
          <a:xfrm flipH="1">
            <a:off x="7561385" y="5202715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2BD640-0976-62EE-A249-3F6982A725F4}"/>
              </a:ext>
            </a:extLst>
          </p:cNvPr>
          <p:cNvSpPr txBox="1"/>
          <p:nvPr/>
        </p:nvSpPr>
        <p:spPr>
          <a:xfrm>
            <a:off x="10510902" y="4713897"/>
            <a:ext cx="1063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0xFFA</a:t>
            </a:r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D8660F7D-5FC3-D428-C17F-037638DBF785}"/>
              </a:ext>
            </a:extLst>
          </p:cNvPr>
          <p:cNvSpPr/>
          <p:nvPr/>
        </p:nvSpPr>
        <p:spPr>
          <a:xfrm>
            <a:off x="6914147" y="2259618"/>
            <a:ext cx="523323" cy="2939141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07F83D-7A97-8027-FFD5-A476CEF8AC6C}"/>
              </a:ext>
            </a:extLst>
          </p:cNvPr>
          <p:cNvSpPr/>
          <p:nvPr/>
        </p:nvSpPr>
        <p:spPr>
          <a:xfrm>
            <a:off x="617217" y="5060876"/>
            <a:ext cx="2372849" cy="461664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7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164FD-70D0-C2D7-20C1-BD09AEC71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ED2B2D-44CB-BC11-FA60-7EAA4C2C8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struct S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void (*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int a;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f() {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grant_sudo_access</a:t>
            </a:r>
            <a:r>
              <a:rPr lang="en-US" sz="1800" dirty="0">
                <a:latin typeface="Consolas" panose="020B0609020204030204" pitchFamily="49" charset="0"/>
              </a:rPr>
              <a:t>() { } 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char* s = malloc(4);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struct S*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 = malloc(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(struct S));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 = f;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s);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 if (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sptr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fptr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!= f) ABORT();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(*(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A5A40E-F4B9-5587-410C-07E874AC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integrity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95DDD7D-84A4-EEE7-1A9E-EBA6323D6FBB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F42FBA-A5F4-DC9D-A94C-6F15CCC3F39F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232209-AE62-89B0-4988-E5E18CA94C2C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D2EC6E-D6D3-9271-66EC-D183C4F48749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FC13A9-F9B5-EE89-186E-36B63E447F39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5ABDBE-C27B-3F64-4A20-51E7A2447273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5B31D4-AF72-B2D6-5F4E-43E530B05A50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9E2CD84-D85D-AE9F-BD11-6D6D0985962C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B3C2707-5D54-EA93-AA5D-74577F41BF4B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CD86CDF-E0B5-16AC-448F-A93713F2D8F1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0282246-A27F-E653-9A0C-304CB9176F1B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A13AA82-362B-DE83-6201-5A435E3C2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0456A80-B8C4-B089-3DA5-ED0C6B57A3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8E9623F-5803-BE33-4C44-FA82708C70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88932BC-7D44-AF59-708D-37B27B143B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5683F73-7E6B-821C-8FEF-0FA19A54F2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E5EFE25-44B5-F1D1-A407-5F6D9C7F87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8410" y="4737494"/>
              <a:ext cx="2942492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D88567F-CDED-E32A-1293-840B428E1540}"/>
              </a:ext>
            </a:extLst>
          </p:cNvPr>
          <p:cNvSpPr txBox="1"/>
          <p:nvPr/>
        </p:nvSpPr>
        <p:spPr>
          <a:xfrm>
            <a:off x="8196316" y="5370540"/>
            <a:ext cx="198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Heap memory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1FDB6CB-E54B-3A38-50F6-6B86DB0B08B3}"/>
              </a:ext>
            </a:extLst>
          </p:cNvPr>
          <p:cNvSpPr/>
          <p:nvPr/>
        </p:nvSpPr>
        <p:spPr>
          <a:xfrm>
            <a:off x="7685299" y="2938203"/>
            <a:ext cx="2694663" cy="22605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20C9C9-B034-E0D4-C976-FF010C1B8765}"/>
              </a:ext>
            </a:extLst>
          </p:cNvPr>
          <p:cNvSpPr/>
          <p:nvPr/>
        </p:nvSpPr>
        <p:spPr>
          <a:xfrm>
            <a:off x="7692324" y="1548214"/>
            <a:ext cx="2694663" cy="12777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162A14-5112-0A02-CBFF-885642877178}"/>
              </a:ext>
            </a:extLst>
          </p:cNvPr>
          <p:cNvSpPr/>
          <p:nvPr/>
        </p:nvSpPr>
        <p:spPr>
          <a:xfrm>
            <a:off x="7780421" y="2269988"/>
            <a:ext cx="2513192" cy="462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fptr</a:t>
            </a:r>
            <a:r>
              <a:rPr lang="en-US" dirty="0"/>
              <a:t> =</a:t>
            </a:r>
            <a:r>
              <a:rPr lang="en-US" dirty="0" err="1"/>
              <a:t>grant_sudo_access</a:t>
            </a:r>
            <a:endParaRPr lang="en-US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FCA1616-F3D8-A2D9-09C8-0F8712490DF2}"/>
              </a:ext>
            </a:extLst>
          </p:cNvPr>
          <p:cNvSpPr/>
          <p:nvPr/>
        </p:nvSpPr>
        <p:spPr>
          <a:xfrm>
            <a:off x="7780421" y="1718600"/>
            <a:ext cx="2513192" cy="462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949540-D359-98F0-B7C7-6E5449DCAB96}"/>
              </a:ext>
            </a:extLst>
          </p:cNvPr>
          <p:cNvCxnSpPr>
            <a:cxnSpLocks/>
          </p:cNvCxnSpPr>
          <p:nvPr/>
        </p:nvCxnSpPr>
        <p:spPr>
          <a:xfrm flipH="1">
            <a:off x="7561385" y="5202715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1A2262B-795F-F77C-CD62-8214D0F35EF1}"/>
              </a:ext>
            </a:extLst>
          </p:cNvPr>
          <p:cNvSpPr txBox="1"/>
          <p:nvPr/>
        </p:nvSpPr>
        <p:spPr>
          <a:xfrm>
            <a:off x="10510902" y="4713897"/>
            <a:ext cx="1063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0xFFA</a:t>
            </a:r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65B62EA2-D32B-31EA-7810-EC745EEB6171}"/>
              </a:ext>
            </a:extLst>
          </p:cNvPr>
          <p:cNvSpPr/>
          <p:nvPr/>
        </p:nvSpPr>
        <p:spPr>
          <a:xfrm>
            <a:off x="6914147" y="2259618"/>
            <a:ext cx="523323" cy="2939141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F31945-CD6C-7597-C05B-D0520C140AFE}"/>
              </a:ext>
            </a:extLst>
          </p:cNvPr>
          <p:cNvSpPr/>
          <p:nvPr/>
        </p:nvSpPr>
        <p:spPr>
          <a:xfrm>
            <a:off x="616383" y="4713897"/>
            <a:ext cx="3851343" cy="461664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71D9A8-2B2F-1B96-4C3D-8B86D3ABDF9E}"/>
              </a:ext>
            </a:extLst>
          </p:cNvPr>
          <p:cNvSpPr txBox="1"/>
          <p:nvPr/>
        </p:nvSpPr>
        <p:spPr>
          <a:xfrm>
            <a:off x="3475948" y="5264288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Forward-edge CFI</a:t>
            </a:r>
          </a:p>
        </p:txBody>
      </p:sp>
    </p:spTree>
    <p:extLst>
      <p:ext uri="{BB962C8B-B14F-4D97-AF65-F5344CB8AC3E}">
        <p14:creationId xmlns:p14="http://schemas.microsoft.com/office/powerpoint/2010/main" val="211270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55BC4-A938-1D3B-EEDD-5E55F05F5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struct S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void (*</a:t>
            </a:r>
            <a:r>
              <a:rPr lang="en-US" sz="1600" dirty="0" err="1">
                <a:latin typeface="Consolas" panose="020B0609020204030204" pitchFamily="49" charset="0"/>
              </a:rPr>
              <a:t>fptr</a:t>
            </a:r>
            <a:r>
              <a:rPr lang="en-US" sz="1600" dirty="0">
                <a:latin typeface="Consolas" panose="020B0609020204030204" pitchFamily="49" charset="0"/>
              </a:rPr>
              <a:t>)();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f() {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grant_sudo_access</a:t>
            </a:r>
            <a:r>
              <a:rPr lang="en-US" sz="1600" dirty="0">
                <a:latin typeface="Consolas" panose="020B0609020204030204" pitchFamily="49" charset="0"/>
              </a:rPr>
              <a:t>() { }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char* s = malloc(4);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struct S* </a:t>
            </a:r>
            <a:r>
              <a:rPr lang="en-US" sz="1600" dirty="0" err="1">
                <a:latin typeface="Consolas" panose="020B0609020204030204" pitchFamily="49" charset="0"/>
              </a:rPr>
              <a:t>sptr</a:t>
            </a:r>
            <a:r>
              <a:rPr lang="en-US" sz="1600" dirty="0">
                <a:latin typeface="Consolas" panose="020B0609020204030204" pitchFamily="49" charset="0"/>
              </a:rPr>
              <a:t>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sptr</a:t>
            </a:r>
            <a:r>
              <a:rPr lang="en-US" sz="1600" dirty="0"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</a:rPr>
              <a:t>fptr</a:t>
            </a:r>
            <a:r>
              <a:rPr lang="en-US" sz="1600" dirty="0">
                <a:latin typeface="Consolas" panose="020B0609020204030204" pitchFamily="49" charset="0"/>
              </a:rPr>
              <a:t> = f;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scanf</a:t>
            </a:r>
            <a:r>
              <a:rPr lang="en-US" sz="1600" dirty="0">
                <a:latin typeface="Consolas" panose="020B0609020204030204" pitchFamily="49" charset="0"/>
              </a:rPr>
              <a:t>(“%s”, s);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(*(</a:t>
            </a:r>
            <a:r>
              <a:rPr lang="en-US" sz="1600" dirty="0" err="1">
                <a:latin typeface="Consolas" panose="020B0609020204030204" pitchFamily="49" charset="0"/>
              </a:rPr>
              <a:t>sptr</a:t>
            </a:r>
            <a:r>
              <a:rPr lang="en-US" sz="1600" dirty="0"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</a:rPr>
              <a:t>fptr</a:t>
            </a:r>
            <a:r>
              <a:rPr lang="en-US" sz="1600" dirty="0">
                <a:latin typeface="Consolas" panose="020B0609020204030204" pitchFamily="49" charset="0"/>
              </a:rPr>
              <a:t>))();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D5664B-DA2F-D282-1B3D-4D167CBC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use-cases vs. security use-cases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098676-2A10-72F7-BEAA-9525E62564BA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int (*</a:t>
            </a:r>
            <a:r>
              <a:rPr lang="en-US" dirty="0" err="1"/>
              <a:t>fptr</a:t>
            </a:r>
            <a:r>
              <a:rPr lang="en-US" dirty="0"/>
              <a:t>)(int);</a:t>
            </a:r>
          </a:p>
          <a:p>
            <a:br>
              <a:rPr lang="en-US" dirty="0"/>
            </a:br>
            <a:r>
              <a:rPr lang="en-US" dirty="0"/>
              <a:t>void b()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fptr</a:t>
            </a:r>
            <a:r>
              <a:rPr lang="en-US" dirty="0"/>
              <a:t> = f();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void f(int a) { </a:t>
            </a:r>
            <a:r>
              <a:rPr lang="en-US" dirty="0" err="1"/>
              <a:t>printf</a:t>
            </a:r>
            <a:r>
              <a:rPr lang="en-US" dirty="0"/>
              <a:t>(“%d\n”, a); }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   int a = 100;</a:t>
            </a:r>
            <a:br>
              <a:rPr lang="en-US" dirty="0"/>
            </a:br>
            <a:r>
              <a:rPr lang="en-US" dirty="0"/>
              <a:t>   (*</a:t>
            </a:r>
            <a:r>
              <a:rPr lang="en-US" dirty="0" err="1"/>
              <a:t>fptr</a:t>
            </a:r>
            <a:r>
              <a:rPr lang="en-US" dirty="0"/>
              <a:t>)(a);</a:t>
            </a:r>
          </a:p>
          <a:p>
            <a:r>
              <a:rPr lang="en-US" dirty="0"/>
              <a:t>   int b = 20;</a:t>
            </a:r>
          </a:p>
          <a:p>
            <a:r>
              <a:rPr lang="en-US" dirty="0"/>
              <a:t>   b++;</a:t>
            </a:r>
          </a:p>
          <a:p>
            <a:r>
              <a:rPr lang="en-US" dirty="0"/>
              <a:t>   (*</a:t>
            </a:r>
            <a:r>
              <a:rPr lang="en-US" dirty="0" err="1"/>
              <a:t>fptr</a:t>
            </a:r>
            <a:r>
              <a:rPr lang="en-US" dirty="0"/>
              <a:t>)(b);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AFECB-215B-6BC6-7C48-46F6323CCB0C}"/>
              </a:ext>
            </a:extLst>
          </p:cNvPr>
          <p:cNvSpPr txBox="1"/>
          <p:nvPr/>
        </p:nvSpPr>
        <p:spPr>
          <a:xfrm>
            <a:off x="1791527" y="4975530"/>
            <a:ext cx="2297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Function inlining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B7C70-A26E-5812-D9A6-DEA65D2A4FC6}"/>
              </a:ext>
            </a:extLst>
          </p:cNvPr>
          <p:cNvSpPr txBox="1"/>
          <p:nvPr/>
        </p:nvSpPr>
        <p:spPr>
          <a:xfrm>
            <a:off x="7424940" y="4975529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Forward-edge CFI</a:t>
            </a:r>
          </a:p>
        </p:txBody>
      </p:sp>
    </p:spTree>
    <p:extLst>
      <p:ext uri="{BB962C8B-B14F-4D97-AF65-F5344CB8AC3E}">
        <p14:creationId xmlns:p14="http://schemas.microsoft.com/office/powerpoint/2010/main" val="31559188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36144-EA5F-5EF5-ACF4-035189BE5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D68AB-262D-0C34-BA6B-33F0B5FE9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struct S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void (*</a:t>
            </a:r>
            <a:r>
              <a:rPr lang="en-US" sz="1600" dirty="0" err="1">
                <a:latin typeface="Consolas" panose="020B0609020204030204" pitchFamily="49" charset="0"/>
              </a:rPr>
              <a:t>fptr</a:t>
            </a:r>
            <a:r>
              <a:rPr lang="en-US" sz="1600" dirty="0">
                <a:latin typeface="Consolas" panose="020B0609020204030204" pitchFamily="49" charset="0"/>
              </a:rPr>
              <a:t>)();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f() {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grant_sudo_access</a:t>
            </a:r>
            <a:r>
              <a:rPr lang="en-US" sz="1600" dirty="0">
                <a:latin typeface="Consolas" panose="020B0609020204030204" pitchFamily="49" charset="0"/>
              </a:rPr>
              <a:t>() { }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char* s = malloc(4);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struct S* </a:t>
            </a:r>
            <a:r>
              <a:rPr lang="en-US" sz="1600" dirty="0" err="1">
                <a:latin typeface="Consolas" panose="020B0609020204030204" pitchFamily="49" charset="0"/>
              </a:rPr>
              <a:t>sptr</a:t>
            </a:r>
            <a:r>
              <a:rPr lang="en-US" sz="1600" dirty="0">
                <a:latin typeface="Consolas" panose="020B0609020204030204" pitchFamily="49" charset="0"/>
              </a:rPr>
              <a:t>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sptr</a:t>
            </a:r>
            <a:r>
              <a:rPr lang="en-US" sz="1600" dirty="0"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</a:rPr>
              <a:t>fptr</a:t>
            </a:r>
            <a:r>
              <a:rPr lang="en-US" sz="1600" dirty="0">
                <a:latin typeface="Consolas" panose="020B0609020204030204" pitchFamily="49" charset="0"/>
              </a:rPr>
              <a:t> = f;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scanf</a:t>
            </a:r>
            <a:r>
              <a:rPr lang="en-US" sz="1600" dirty="0">
                <a:latin typeface="Consolas" panose="020B0609020204030204" pitchFamily="49" charset="0"/>
              </a:rPr>
              <a:t>(“%s”, s);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if 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sptr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fptr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!= f) ABORT();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(*(</a:t>
            </a:r>
            <a:r>
              <a:rPr lang="en-US" sz="1600" dirty="0" err="1">
                <a:latin typeface="Consolas" panose="020B0609020204030204" pitchFamily="49" charset="0"/>
              </a:rPr>
              <a:t>sptr</a:t>
            </a:r>
            <a:r>
              <a:rPr lang="en-US" sz="1600" dirty="0"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</a:rPr>
              <a:t>fptr</a:t>
            </a:r>
            <a:r>
              <a:rPr lang="en-US" sz="1600" dirty="0">
                <a:latin typeface="Consolas" panose="020B0609020204030204" pitchFamily="49" charset="0"/>
              </a:rPr>
              <a:t>))();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60C0E0-07AA-A493-8626-F57A3FD1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use-cases vs. security use-cases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83545D-BF44-2813-7CAF-E88DED76D56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int (*</a:t>
            </a:r>
            <a:r>
              <a:rPr lang="en-US" dirty="0" err="1"/>
              <a:t>fptr</a:t>
            </a:r>
            <a:r>
              <a:rPr lang="en-US" dirty="0"/>
              <a:t>)(int);</a:t>
            </a:r>
          </a:p>
          <a:p>
            <a:br>
              <a:rPr lang="en-US" dirty="0"/>
            </a:br>
            <a:r>
              <a:rPr lang="en-US" dirty="0"/>
              <a:t>void b()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fptr</a:t>
            </a:r>
            <a:r>
              <a:rPr lang="en-US" dirty="0"/>
              <a:t> = f();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void f(int a) { </a:t>
            </a:r>
            <a:r>
              <a:rPr lang="en-US" dirty="0" err="1"/>
              <a:t>printf</a:t>
            </a:r>
            <a:r>
              <a:rPr lang="en-US" dirty="0"/>
              <a:t>(“%d\n”, a); }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   int a = 100;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 err="1">
                <a:solidFill>
                  <a:srgbClr val="C00000"/>
                </a:solidFill>
              </a:rPr>
              <a:t>printf</a:t>
            </a:r>
            <a:r>
              <a:rPr lang="en-US" b="1" dirty="0">
                <a:solidFill>
                  <a:srgbClr val="C00000"/>
                </a:solidFill>
              </a:rPr>
              <a:t>(“%d\n”, a);</a:t>
            </a:r>
          </a:p>
          <a:p>
            <a:r>
              <a:rPr lang="en-US" dirty="0"/>
              <a:t>   int b = 20;</a:t>
            </a:r>
          </a:p>
          <a:p>
            <a:r>
              <a:rPr lang="en-US" dirty="0"/>
              <a:t>   b++;</a:t>
            </a:r>
          </a:p>
          <a:p>
            <a:r>
              <a:rPr lang="en-US" dirty="0"/>
              <a:t>   </a:t>
            </a:r>
            <a:r>
              <a:rPr lang="en-US" b="1" dirty="0" err="1">
                <a:solidFill>
                  <a:srgbClr val="C00000"/>
                </a:solidFill>
              </a:rPr>
              <a:t>printf</a:t>
            </a:r>
            <a:r>
              <a:rPr lang="en-US" b="1" dirty="0">
                <a:solidFill>
                  <a:srgbClr val="C00000"/>
                </a:solidFill>
              </a:rPr>
              <a:t>(“%d\n”, b);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D6A9CA-5ED3-9045-567F-DFB603EF35D1}"/>
              </a:ext>
            </a:extLst>
          </p:cNvPr>
          <p:cNvSpPr txBox="1"/>
          <p:nvPr/>
        </p:nvSpPr>
        <p:spPr>
          <a:xfrm>
            <a:off x="1791527" y="4975530"/>
            <a:ext cx="2297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Function inlining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BC3BAF-5772-D7DD-6FFF-D71BF933BEF7}"/>
              </a:ext>
            </a:extLst>
          </p:cNvPr>
          <p:cNvSpPr txBox="1"/>
          <p:nvPr/>
        </p:nvSpPr>
        <p:spPr>
          <a:xfrm>
            <a:off x="7424940" y="4975529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Forward-edge CFI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92352-5C1F-8D0C-C1C0-BE9B1FD26CFC}"/>
              </a:ext>
            </a:extLst>
          </p:cNvPr>
          <p:cNvSpPr txBox="1"/>
          <p:nvPr/>
        </p:nvSpPr>
        <p:spPr>
          <a:xfrm>
            <a:off x="3628815" y="5403493"/>
            <a:ext cx="548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Are there any differences in the analysis?</a:t>
            </a:r>
          </a:p>
        </p:txBody>
      </p:sp>
    </p:spTree>
    <p:extLst>
      <p:ext uri="{BB962C8B-B14F-4D97-AF65-F5344CB8AC3E}">
        <p14:creationId xmlns:p14="http://schemas.microsoft.com/office/powerpoint/2010/main" val="298608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261CB-6957-99A6-E863-BAD3DC45A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4DB36-282B-E323-862A-E1617B296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p, char* q, int flag) {</a:t>
            </a:r>
            <a:br>
              <a:rPr lang="en-US" dirty="0"/>
            </a:br>
            <a:r>
              <a:rPr lang="en-US" dirty="0"/>
              <a:t>	if (flag) {</a:t>
            </a:r>
            <a:br>
              <a:rPr lang="en-US" dirty="0"/>
            </a:br>
            <a:r>
              <a:rPr lang="en-US" dirty="0"/>
              <a:t>		return p;</a:t>
            </a:r>
            <a:br>
              <a:rPr lang="en-US" dirty="0"/>
            </a:br>
            <a:r>
              <a:rPr lang="en-US" dirty="0"/>
              <a:t>	} else {</a:t>
            </a:r>
          </a:p>
          <a:p>
            <a:r>
              <a:rPr lang="en-US" dirty="0"/>
              <a:t>		return q;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&amp;b;</a:t>
            </a:r>
          </a:p>
          <a:p>
            <a:r>
              <a:rPr lang="en-US" dirty="0"/>
              <a:t>	int flag = </a:t>
            </a:r>
            <a:r>
              <a:rPr lang="en-US" dirty="0" err="1"/>
              <a:t>read_from_file</a:t>
            </a:r>
            <a:r>
              <a:rPr lang="en-US" dirty="0"/>
              <a:t>();</a:t>
            </a:r>
          </a:p>
          <a:p>
            <a:r>
              <a:rPr lang="en-US" dirty="0"/>
              <a:t>	char* r = function(p1, p2, flag);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189782-9FFA-5DB3-0F14-49C3E07F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45439E-9B8C-5464-5B52-8B84E3665E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Typically flow-, context-, </a:t>
            </a:r>
            <a:r>
              <a:rPr lang="en-US" b="1" dirty="0"/>
              <a:t>path-insensitive</a:t>
            </a:r>
          </a:p>
          <a:p>
            <a:r>
              <a:rPr lang="en-US" dirty="0"/>
              <a:t>Easier to express as constraints</a:t>
            </a:r>
          </a:p>
          <a:p>
            <a:r>
              <a:rPr lang="en-US" dirty="0"/>
              <a:t>More intuitive as analysis operates on points-to sets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33881E5B-0C8B-1F52-2F14-C80E2170C0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668742"/>
              </p:ext>
            </p:extLst>
          </p:nvPr>
        </p:nvGraphicFramePr>
        <p:xfrm>
          <a:off x="1897949" y="3853036"/>
          <a:ext cx="3754966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99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2F8649F-0982-D755-2EE3-1308D98D753F}"/>
              </a:ext>
            </a:extLst>
          </p:cNvPr>
          <p:cNvSpPr txBox="1"/>
          <p:nvPr/>
        </p:nvSpPr>
        <p:spPr>
          <a:xfrm>
            <a:off x="10304122" y="3709420"/>
            <a:ext cx="1761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b="1" i="1" dirty="0"/>
              <a:t> PTS(p1)</a:t>
            </a:r>
            <a:br>
              <a:rPr lang="en-US" b="1" i="1" dirty="0"/>
            </a:br>
            <a:r>
              <a:rPr lang="en-US" b="1" i="1" dirty="0"/>
              <a:t>PTS(r) 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b="1" i="1" dirty="0"/>
              <a:t>PTS(p2)</a:t>
            </a:r>
          </a:p>
        </p:txBody>
      </p:sp>
    </p:spTree>
    <p:extLst>
      <p:ext uri="{BB962C8B-B14F-4D97-AF65-F5344CB8AC3E}">
        <p14:creationId xmlns:p14="http://schemas.microsoft.com/office/powerpoint/2010/main" val="22723468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CBCB5-2E1F-AB2F-27BF-09BE2032D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function inlining optimizations</a:t>
            </a:r>
          </a:p>
          <a:p>
            <a:pPr lvl="1"/>
            <a:r>
              <a:rPr lang="en-US" dirty="0"/>
              <a:t>We can tolerate false-negatives</a:t>
            </a:r>
          </a:p>
          <a:p>
            <a:pPr lvl="2"/>
            <a:r>
              <a:rPr lang="en-US" dirty="0" err="1"/>
              <a:t>fptr</a:t>
            </a:r>
            <a:r>
              <a:rPr lang="en-US" dirty="0"/>
              <a:t> points to f, but analysis cannot determine that</a:t>
            </a:r>
          </a:p>
          <a:p>
            <a:pPr lvl="1"/>
            <a:r>
              <a:rPr lang="en-US" dirty="0"/>
              <a:t>Pointer analysis can be a function-level or module-level pass</a:t>
            </a:r>
          </a:p>
          <a:p>
            <a:r>
              <a:rPr lang="en-US" dirty="0"/>
              <a:t>For CFI</a:t>
            </a:r>
          </a:p>
          <a:p>
            <a:pPr lvl="1"/>
            <a:r>
              <a:rPr lang="en-US" dirty="0"/>
              <a:t>We cannot tolerate false-negatives</a:t>
            </a:r>
          </a:p>
          <a:p>
            <a:pPr lvl="1"/>
            <a:r>
              <a:rPr lang="en-US" dirty="0"/>
              <a:t>Pointer analysis must be a </a:t>
            </a:r>
            <a:r>
              <a:rPr lang="en-US" b="1" i="1" dirty="0"/>
              <a:t>whole program analysis</a:t>
            </a:r>
          </a:p>
          <a:p>
            <a:pPr lvl="2"/>
            <a:r>
              <a:rPr lang="en-US" b="1" i="1" dirty="0"/>
              <a:t>… how??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B61C70-82D1-8938-994B-5F6D7D5B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use-cases vs. security use-cases</a:t>
            </a:r>
          </a:p>
        </p:txBody>
      </p:sp>
    </p:spTree>
    <p:extLst>
      <p:ext uri="{BB962C8B-B14F-4D97-AF65-F5344CB8AC3E}">
        <p14:creationId xmlns:p14="http://schemas.microsoft.com/office/powerpoint/2010/main" val="345136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B3F6D-8B20-C0EA-E7D5-5952457F3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A2377E-FED6-79CA-22DE-21C6A495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link time optimization (LTO)</a:t>
            </a:r>
          </a:p>
        </p:txBody>
      </p:sp>
      <p:pic>
        <p:nvPicPr>
          <p:cNvPr id="6" name="Picture 2" descr="Source code - Free seo and web icons">
            <a:extLst>
              <a:ext uri="{FF2B5EF4-FFF2-40B4-BE49-F238E27FC236}">
                <a16:creationId xmlns:a16="http://schemas.microsoft.com/office/drawing/2014/main" id="{8594FF2D-D939-CE90-44C9-13F0F35EB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87" y="850358"/>
            <a:ext cx="911038" cy="91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ource code - Free seo and web icons">
            <a:extLst>
              <a:ext uri="{FF2B5EF4-FFF2-40B4-BE49-F238E27FC236}">
                <a16:creationId xmlns:a16="http://schemas.microsoft.com/office/drawing/2014/main" id="{051DA687-AC18-CDF4-A6F3-6D9E87EBA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87" y="2099292"/>
            <a:ext cx="911038" cy="91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ource code - Free seo and web icons">
            <a:extLst>
              <a:ext uri="{FF2B5EF4-FFF2-40B4-BE49-F238E27FC236}">
                <a16:creationId xmlns:a16="http://schemas.microsoft.com/office/drawing/2014/main" id="{FE216D81-B554-4AFE-631A-9181EF297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87" y="3381975"/>
            <a:ext cx="911038" cy="91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B1178C-4B5F-98C0-5014-D3986A22186D}"/>
              </a:ext>
            </a:extLst>
          </p:cNvPr>
          <p:cNvSpPr txBox="1"/>
          <p:nvPr/>
        </p:nvSpPr>
        <p:spPr>
          <a:xfrm>
            <a:off x="1606065" y="1172197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a.c</a:t>
            </a:r>
            <a:endParaRPr lang="en-US" sz="24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AECFFD-2E7E-3937-82DB-D2D1EF86DF38}"/>
              </a:ext>
            </a:extLst>
          </p:cNvPr>
          <p:cNvSpPr txBox="1"/>
          <p:nvPr/>
        </p:nvSpPr>
        <p:spPr>
          <a:xfrm>
            <a:off x="1620705" y="2346370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b.c</a:t>
            </a:r>
            <a:endParaRPr lang="en-US" sz="2400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192A69-48AD-3139-B15D-3195BA822A96}"/>
              </a:ext>
            </a:extLst>
          </p:cNvPr>
          <p:cNvSpPr txBox="1"/>
          <p:nvPr/>
        </p:nvSpPr>
        <p:spPr>
          <a:xfrm>
            <a:off x="1620705" y="3609253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c.c</a:t>
            </a:r>
            <a:endParaRPr lang="en-US" sz="2400" b="1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562CFE-3CA4-DAC8-7F0C-391993946F34}"/>
              </a:ext>
            </a:extLst>
          </p:cNvPr>
          <p:cNvSpPr/>
          <p:nvPr/>
        </p:nvSpPr>
        <p:spPr>
          <a:xfrm>
            <a:off x="4676274" y="868729"/>
            <a:ext cx="2807368" cy="874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CFAB7B-B08B-9A41-3121-7EAADE4DAFA5}"/>
              </a:ext>
            </a:extLst>
          </p:cNvPr>
          <p:cNvSpPr/>
          <p:nvPr/>
        </p:nvSpPr>
        <p:spPr>
          <a:xfrm>
            <a:off x="4676274" y="2136035"/>
            <a:ext cx="2807368" cy="874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ABB920-30A5-EBD1-35AF-F8C32A8B10AF}"/>
              </a:ext>
            </a:extLst>
          </p:cNvPr>
          <p:cNvSpPr/>
          <p:nvPr/>
        </p:nvSpPr>
        <p:spPr>
          <a:xfrm>
            <a:off x="4676274" y="3403341"/>
            <a:ext cx="2807368" cy="874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FEC9DA-E28A-21C3-34B5-226AA9106847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3380225" y="1305877"/>
            <a:ext cx="129604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E2C9E7-96CC-66B1-D304-D7E48061733B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380225" y="2554811"/>
            <a:ext cx="1296049" cy="1837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97447D-2A9E-7A35-8757-D4406C62FF65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380225" y="3837494"/>
            <a:ext cx="1296049" cy="299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EE15A5-6A1A-A3FC-0B27-024648C0F12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483642" y="1305877"/>
            <a:ext cx="50381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5110F7-69C0-A082-8B27-B19B781A642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483642" y="2573183"/>
            <a:ext cx="50381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6D0133-0AE2-C0F1-88B1-D4553BB9251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483642" y="3838054"/>
            <a:ext cx="503819" cy="243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9921069-40F8-C5E6-DBBA-1279A60FAFF3}"/>
              </a:ext>
            </a:extLst>
          </p:cNvPr>
          <p:cNvSpPr txBox="1"/>
          <p:nvPr/>
        </p:nvSpPr>
        <p:spPr>
          <a:xfrm>
            <a:off x="8175570" y="1075043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a.bc</a:t>
            </a:r>
            <a:endParaRPr lang="en-US" sz="2400" b="1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8E2805-B732-995C-8767-964DD87FDB1B}"/>
              </a:ext>
            </a:extLst>
          </p:cNvPr>
          <p:cNvSpPr txBox="1"/>
          <p:nvPr/>
        </p:nvSpPr>
        <p:spPr>
          <a:xfrm>
            <a:off x="8175570" y="2286752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b.bc</a:t>
            </a:r>
            <a:endParaRPr lang="en-US" sz="2400" b="1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5FBFFA-47C2-5F2A-037D-6A11E25F391C}"/>
              </a:ext>
            </a:extLst>
          </p:cNvPr>
          <p:cNvSpPr txBox="1"/>
          <p:nvPr/>
        </p:nvSpPr>
        <p:spPr>
          <a:xfrm>
            <a:off x="8193202" y="356027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c.bc</a:t>
            </a:r>
            <a:endParaRPr lang="en-US" sz="2400" b="1" i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A926D6-8BA3-FBF3-C987-507874FFCAE3}"/>
              </a:ext>
            </a:extLst>
          </p:cNvPr>
          <p:cNvCxnSpPr>
            <a:cxnSpLocks/>
            <a:stCxn id="1030" idx="3"/>
            <a:endCxn id="27" idx="1"/>
          </p:cNvCxnSpPr>
          <p:nvPr/>
        </p:nvCxnSpPr>
        <p:spPr>
          <a:xfrm>
            <a:off x="3585966" y="5206804"/>
            <a:ext cx="1291825" cy="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304CD54-62DB-1A4F-33B2-3496F547B5EE}"/>
              </a:ext>
            </a:extLst>
          </p:cNvPr>
          <p:cNvSpPr/>
          <p:nvPr/>
        </p:nvSpPr>
        <p:spPr>
          <a:xfrm>
            <a:off x="7392496" y="4769658"/>
            <a:ext cx="1499937" cy="874295"/>
          </a:xfrm>
          <a:prstGeom prst="rect">
            <a:avLst/>
          </a:prstGeom>
          <a:solidFill>
            <a:srgbClr val="DDDD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Linker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FDB630C-88D2-5942-C824-ADAD48243219}"/>
              </a:ext>
            </a:extLst>
          </p:cNvPr>
          <p:cNvCxnSpPr>
            <a:cxnSpLocks/>
            <a:stCxn id="46" idx="3"/>
            <a:endCxn id="2" idx="1"/>
          </p:cNvCxnSpPr>
          <p:nvPr/>
        </p:nvCxnSpPr>
        <p:spPr>
          <a:xfrm flipV="1">
            <a:off x="8892433" y="5206804"/>
            <a:ext cx="743533" cy="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4" descr="Write Exe Stock Illustrations – 31 Write Exe Stock ...">
            <a:extLst>
              <a:ext uri="{FF2B5EF4-FFF2-40B4-BE49-F238E27FC236}">
                <a16:creationId xmlns:a16="http://schemas.microsoft.com/office/drawing/2014/main" id="{2D3B500F-1381-E66D-7673-65D80E8D0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966" y="4849870"/>
            <a:ext cx="713868" cy="71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FA19DD53-5A67-C082-6BAE-38D2CB9B96E1}"/>
              </a:ext>
            </a:extLst>
          </p:cNvPr>
          <p:cNvGrpSpPr/>
          <p:nvPr/>
        </p:nvGrpSpPr>
        <p:grpSpPr>
          <a:xfrm>
            <a:off x="1107650" y="4694114"/>
            <a:ext cx="2478316" cy="1025380"/>
            <a:chOff x="1107651" y="4685186"/>
            <a:chExt cx="2478316" cy="1025380"/>
          </a:xfrm>
        </p:grpSpPr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D6287A18-771E-2E2C-8EBA-93B97CD6326F}"/>
                </a:ext>
              </a:extLst>
            </p:cNvPr>
            <p:cNvSpPr/>
            <p:nvPr/>
          </p:nvSpPr>
          <p:spPr>
            <a:xfrm>
              <a:off x="1107651" y="4685186"/>
              <a:ext cx="2478316" cy="10253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9200CB2-99BE-5CE8-EEF8-F63001FAB8B0}"/>
                </a:ext>
              </a:extLst>
            </p:cNvPr>
            <p:cNvSpPr txBox="1"/>
            <p:nvPr/>
          </p:nvSpPr>
          <p:spPr>
            <a:xfrm>
              <a:off x="2823107" y="4942280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/>
                <a:t>c.bc</a:t>
              </a:r>
              <a:endParaRPr lang="en-US" sz="2400" b="1" i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53EE95-F168-2568-202E-260188D1303A}"/>
                </a:ext>
              </a:extLst>
            </p:cNvPr>
            <p:cNvSpPr txBox="1"/>
            <p:nvPr/>
          </p:nvSpPr>
          <p:spPr>
            <a:xfrm>
              <a:off x="1993043" y="4946727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/>
                <a:t>b.bc</a:t>
              </a:r>
              <a:endParaRPr lang="en-US" sz="2400" b="1" i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CD86DC-2138-DB48-F68D-9D3F2801EA32}"/>
                </a:ext>
              </a:extLst>
            </p:cNvPr>
            <p:cNvSpPr txBox="1"/>
            <p:nvPr/>
          </p:nvSpPr>
          <p:spPr>
            <a:xfrm>
              <a:off x="1107651" y="4959890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/>
                <a:t>a.bc</a:t>
              </a:r>
              <a:endParaRPr lang="en-US" sz="2400" b="1" i="1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73D9C6C-68CE-8D68-1E52-6EA3A988F16D}"/>
              </a:ext>
            </a:extLst>
          </p:cNvPr>
          <p:cNvSpPr txBox="1"/>
          <p:nvPr/>
        </p:nvSpPr>
        <p:spPr>
          <a:xfrm>
            <a:off x="3599529" y="828826"/>
            <a:ext cx="71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-</a:t>
            </a:r>
            <a:r>
              <a:rPr lang="en-US" sz="2400" b="1" i="1" dirty="0" err="1"/>
              <a:t>flto</a:t>
            </a:r>
            <a:endParaRPr lang="en-US" sz="2400" b="1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E6465-BD7F-72E7-D531-2529B652FACF}"/>
              </a:ext>
            </a:extLst>
          </p:cNvPr>
          <p:cNvSpPr txBox="1"/>
          <p:nvPr/>
        </p:nvSpPr>
        <p:spPr>
          <a:xfrm>
            <a:off x="3599529" y="2055919"/>
            <a:ext cx="71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-</a:t>
            </a:r>
            <a:r>
              <a:rPr lang="en-US" sz="2400" b="1" i="1" dirty="0" err="1"/>
              <a:t>flto</a:t>
            </a:r>
            <a:endParaRPr lang="en-US" sz="2400" b="1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CFC560-BAE2-2E69-E7AA-3D1487F9FEB9}"/>
              </a:ext>
            </a:extLst>
          </p:cNvPr>
          <p:cNvSpPr txBox="1"/>
          <p:nvPr/>
        </p:nvSpPr>
        <p:spPr>
          <a:xfrm>
            <a:off x="3585966" y="3334379"/>
            <a:ext cx="71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-</a:t>
            </a:r>
            <a:r>
              <a:rPr lang="en-US" sz="2400" b="1" i="1" dirty="0" err="1"/>
              <a:t>flto</a:t>
            </a:r>
            <a:endParaRPr lang="en-US" sz="2400" b="1" i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96B0F0-EBF7-7FF0-D651-ACC96442AA3A}"/>
              </a:ext>
            </a:extLst>
          </p:cNvPr>
          <p:cNvSpPr/>
          <p:nvPr/>
        </p:nvSpPr>
        <p:spPr>
          <a:xfrm>
            <a:off x="4877791" y="4769657"/>
            <a:ext cx="1499937" cy="8742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020C08-2B1B-AF84-575D-25A211B9F884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>
            <a:off x="6377728" y="5206805"/>
            <a:ext cx="1014768" cy="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E836C21-329A-A96F-861C-E770CA1D778E}"/>
              </a:ext>
            </a:extLst>
          </p:cNvPr>
          <p:cNvSpPr txBox="1"/>
          <p:nvPr/>
        </p:nvSpPr>
        <p:spPr>
          <a:xfrm>
            <a:off x="3585966" y="5470816"/>
            <a:ext cx="1272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linked IR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10538-319F-3346-09F2-04CD2103C711}"/>
              </a:ext>
            </a:extLst>
          </p:cNvPr>
          <p:cNvSpPr txBox="1"/>
          <p:nvPr/>
        </p:nvSpPr>
        <p:spPr>
          <a:xfrm>
            <a:off x="3807302" y="4644006"/>
            <a:ext cx="71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-</a:t>
            </a:r>
            <a:r>
              <a:rPr lang="en-US" sz="2400" b="1" i="1" dirty="0" err="1"/>
              <a:t>flto</a:t>
            </a:r>
            <a:endParaRPr lang="en-US" sz="2400" b="1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E10BA4-B97C-C4FE-6F57-5FA98429652A}"/>
              </a:ext>
            </a:extLst>
          </p:cNvPr>
          <p:cNvSpPr txBox="1"/>
          <p:nvPr/>
        </p:nvSpPr>
        <p:spPr>
          <a:xfrm>
            <a:off x="6247207" y="5470323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Obj file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13810A-F7CC-6078-FE20-9B6886074CCD}"/>
              </a:ext>
            </a:extLst>
          </p:cNvPr>
          <p:cNvSpPr/>
          <p:nvPr/>
        </p:nvSpPr>
        <p:spPr>
          <a:xfrm>
            <a:off x="3163904" y="5481384"/>
            <a:ext cx="2009675" cy="461664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2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05CDE1-707B-9843-A39B-D9731016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62420E-DFA5-AE1F-7DE2-74CB4374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SVF Demo</a:t>
            </a:r>
          </a:p>
        </p:txBody>
      </p:sp>
    </p:spTree>
    <p:extLst>
      <p:ext uri="{BB962C8B-B14F-4D97-AF65-F5344CB8AC3E}">
        <p14:creationId xmlns:p14="http://schemas.microsoft.com/office/powerpoint/2010/main" val="175948604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5B8E417-4015-EDE4-E738-FEB10BB6C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F4F9E-A191-1FDD-487D-5F9FC3AED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5"/>
            <a:ext cx="5633413" cy="2643995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(3)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(2) </a:t>
            </a:r>
            <a:br>
              <a:rPr lang="en-US" dirty="0"/>
            </a:b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(3)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pt-BR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(5)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(4)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(5)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(4)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(6)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565EDC-B51C-2F84-676A-07A33AEE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Constraint-based approach for data flow </a:t>
            </a:r>
            <a:r>
              <a:rPr lang="en-US" dirty="0" err="1"/>
              <a:t>anlaysis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6703C4-0949-4673-BDCD-1018673474B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(1) \ {(y, ℓ) | ℓ </a:t>
            </a:r>
            <a:r>
              <a:rPr lang="pt-BR" dirty="0"/>
              <a:t>∈ Lab} </a:t>
            </a:r>
            <a:br>
              <a:rPr lang="pt-BR" dirty="0"/>
            </a:b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pt-BR" dirty="0"/>
              <a:t>{(y, 1)}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(2)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\ {(z, ℓ) | ℓ </a:t>
            </a:r>
            <a:r>
              <a:rPr lang="pt-BR" dirty="0"/>
              <a:t>∈ Lab} </a:t>
            </a:r>
            <a:br>
              <a:rPr lang="en-US" dirty="0"/>
            </a:b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(2)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pt-BR" dirty="0"/>
              <a:t>{(z, 2)}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(3)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(3) </a:t>
            </a:r>
            <a:br>
              <a:rPr lang="en-US" dirty="0"/>
            </a:b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(4)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(4) \ {(z, ℓ) | ℓ </a:t>
            </a:r>
            <a:r>
              <a:rPr lang="pt-BR" dirty="0"/>
              <a:t>∈ Lab} 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(3)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pt-BR" dirty="0"/>
              <a:t> {(z, 4)}</a:t>
            </a:r>
            <a:br>
              <a:rPr lang="en-US" dirty="0"/>
            </a:b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(5)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(5) \ {(y, ℓ) | ℓ </a:t>
            </a:r>
            <a:r>
              <a:rPr lang="pt-BR" dirty="0"/>
              <a:t>∈ Lab} 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(5)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pt-BR" dirty="0"/>
              <a:t> {(y, 5)}</a:t>
            </a:r>
            <a:br>
              <a:rPr lang="pt-BR" dirty="0"/>
            </a:b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(6)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(6) \ {(y, ℓ) | ℓ </a:t>
            </a:r>
            <a:r>
              <a:rPr lang="pt-BR" dirty="0"/>
              <a:t>∈ Lab} 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(6)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pt-BR" dirty="0"/>
              <a:t> {(y, 6)}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2BAB7-4AAC-01D7-98DF-3A4DBBD7FB3B}"/>
              </a:ext>
            </a:extLst>
          </p:cNvPr>
          <p:cNvSpPr txBox="1"/>
          <p:nvPr/>
        </p:nvSpPr>
        <p:spPr>
          <a:xfrm>
            <a:off x="6015487" y="3964619"/>
            <a:ext cx="5942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The solution is still “safe” but contains over-approximation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4E5BF0-1D3D-51AC-BDD7-A5B34B4489EF}"/>
              </a:ext>
            </a:extLst>
          </p:cNvPr>
          <p:cNvSpPr/>
          <p:nvPr/>
        </p:nvSpPr>
        <p:spPr>
          <a:xfrm>
            <a:off x="1513272" y="785005"/>
            <a:ext cx="656492" cy="4842072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69E118-03BA-B4BF-6822-E524482CABAE}"/>
              </a:ext>
            </a:extLst>
          </p:cNvPr>
          <p:cNvSpPr/>
          <p:nvPr/>
        </p:nvSpPr>
        <p:spPr>
          <a:xfrm>
            <a:off x="7281856" y="696277"/>
            <a:ext cx="656492" cy="2867538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0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CD36F-DD60-0AD3-3B97-2022C4AEA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p1;</a:t>
            </a:r>
            <a:br>
              <a:rPr lang="en-US" dirty="0"/>
            </a:br>
            <a:r>
              <a:rPr lang="en-US" dirty="0"/>
              <a:t>	char* r = p2;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A1F597-39D0-0685-05F3-F6B8A7C0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analysis: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0B4039-03F7-A084-9348-3D9FF142E20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program with only single level pointers</a:t>
            </a:r>
          </a:p>
          <a:p>
            <a:r>
              <a:rPr lang="en-US" dirty="0"/>
              <a:t>A pointer has a </a:t>
            </a:r>
            <a:r>
              <a:rPr lang="en-US" b="1" i="1" u="sng" dirty="0"/>
              <a:t>points-to set</a:t>
            </a:r>
          </a:p>
          <a:p>
            <a:endParaRPr lang="en-US" dirty="0"/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3D6BE593-FAF2-8AB4-06B5-433790E6DB48}"/>
              </a:ext>
            </a:extLst>
          </p:cNvPr>
          <p:cNvGraphicFramePr>
            <a:graphicFrameLocks/>
          </p:cNvGraphicFramePr>
          <p:nvPr/>
        </p:nvGraphicFramePr>
        <p:xfrm>
          <a:off x="1426804" y="2566550"/>
          <a:ext cx="375496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C16913-CDEB-9E13-C27A-5931166C1F18}"/>
              </a:ext>
            </a:extLst>
          </p:cNvPr>
          <p:cNvSpPr txBox="1"/>
          <p:nvPr/>
        </p:nvSpPr>
        <p:spPr>
          <a:xfrm>
            <a:off x="8993218" y="1453662"/>
            <a:ext cx="186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PTS(p2) = PTS(p1)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A53F5-0986-F332-21C6-4D67FBDD0EE1}"/>
              </a:ext>
            </a:extLst>
          </p:cNvPr>
          <p:cNvSpPr txBox="1"/>
          <p:nvPr/>
        </p:nvSpPr>
        <p:spPr>
          <a:xfrm>
            <a:off x="8993218" y="1820091"/>
            <a:ext cx="170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= PTS(p2)</a:t>
            </a:r>
          </a:p>
        </p:txBody>
      </p:sp>
    </p:spTree>
    <p:extLst>
      <p:ext uri="{BB962C8B-B14F-4D97-AF65-F5344CB8AC3E}">
        <p14:creationId xmlns:p14="http://schemas.microsoft.com/office/powerpoint/2010/main" val="25153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02D78FA-6D9F-F690-1D24-E09061D1A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8D176-4D8F-B5D7-4327-83D8F737E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p1;</a:t>
            </a:r>
            <a:br>
              <a:rPr lang="en-US" dirty="0"/>
            </a:br>
            <a:r>
              <a:rPr lang="en-US" dirty="0"/>
              <a:t>	char* r = p2;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387947-6215-3A33-FEB4-99BECF61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analysis: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1C2F2B-E757-FD8B-687A-D50A2440DC1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program with only single level pointers</a:t>
            </a:r>
          </a:p>
          <a:p>
            <a:r>
              <a:rPr lang="en-US" dirty="0"/>
              <a:t>A pointer has a </a:t>
            </a:r>
            <a:r>
              <a:rPr lang="en-US" b="1" i="1" u="sng" dirty="0"/>
              <a:t>points-to set</a:t>
            </a:r>
          </a:p>
          <a:p>
            <a:endParaRPr lang="en-US" dirty="0"/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D63C70D3-8DE8-13BB-C092-6877434A0E93}"/>
              </a:ext>
            </a:extLst>
          </p:cNvPr>
          <p:cNvGraphicFramePr>
            <a:graphicFrameLocks/>
          </p:cNvGraphicFramePr>
          <p:nvPr/>
        </p:nvGraphicFramePr>
        <p:xfrm>
          <a:off x="1426804" y="2566550"/>
          <a:ext cx="375496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0F6AD92-C7C4-E42C-E12D-3FFD7F2022B5}"/>
              </a:ext>
            </a:extLst>
          </p:cNvPr>
          <p:cNvSpPr txBox="1"/>
          <p:nvPr/>
        </p:nvSpPr>
        <p:spPr>
          <a:xfrm>
            <a:off x="8993218" y="1453662"/>
            <a:ext cx="186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PTS(p2) = PTS(p1)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5FEFF-D890-FEB5-E905-2EA4E837E274}"/>
              </a:ext>
            </a:extLst>
          </p:cNvPr>
          <p:cNvSpPr txBox="1"/>
          <p:nvPr/>
        </p:nvSpPr>
        <p:spPr>
          <a:xfrm>
            <a:off x="8993218" y="1820091"/>
            <a:ext cx="170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= PTS(p2)</a:t>
            </a:r>
          </a:p>
        </p:txBody>
      </p:sp>
    </p:spTree>
    <p:extLst>
      <p:ext uri="{BB962C8B-B14F-4D97-AF65-F5344CB8AC3E}">
        <p14:creationId xmlns:p14="http://schemas.microsoft.com/office/powerpoint/2010/main" val="200491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FA94D4F-A74F-1DEE-1883-7A1A23278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5AFA2-A7E5-FDD3-A422-DFD9D46A1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p1;</a:t>
            </a:r>
            <a:br>
              <a:rPr lang="en-US" dirty="0"/>
            </a:br>
            <a:r>
              <a:rPr lang="en-US" dirty="0"/>
              <a:t>	char* r = p2;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A6EBEA-13CE-A4AB-3B7A-61A35AD9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analysis: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7B847A-DB77-A18C-3434-135202E3A3B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program with only single level pointers</a:t>
            </a:r>
          </a:p>
          <a:p>
            <a:r>
              <a:rPr lang="en-US" dirty="0"/>
              <a:t>A pointer has a </a:t>
            </a:r>
            <a:r>
              <a:rPr lang="en-US" b="1" i="1" u="sng" dirty="0"/>
              <a:t>points-to set</a:t>
            </a:r>
          </a:p>
          <a:p>
            <a:endParaRPr lang="en-US" dirty="0"/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3E13277E-49C7-FB49-7422-45D14485B22F}"/>
              </a:ext>
            </a:extLst>
          </p:cNvPr>
          <p:cNvGraphicFramePr>
            <a:graphicFrameLocks/>
          </p:cNvGraphicFramePr>
          <p:nvPr/>
        </p:nvGraphicFramePr>
        <p:xfrm>
          <a:off x="1426804" y="2566550"/>
          <a:ext cx="375496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8D2400B-C4EF-D577-5375-AB0233D35EEB}"/>
              </a:ext>
            </a:extLst>
          </p:cNvPr>
          <p:cNvSpPr txBox="1"/>
          <p:nvPr/>
        </p:nvSpPr>
        <p:spPr>
          <a:xfrm>
            <a:off x="8993218" y="1453662"/>
            <a:ext cx="186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PTS(p2) = PTS(p1)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65ACD5-AD6A-C9D1-70F6-3E6C1887EF9B}"/>
              </a:ext>
            </a:extLst>
          </p:cNvPr>
          <p:cNvSpPr txBox="1"/>
          <p:nvPr/>
        </p:nvSpPr>
        <p:spPr>
          <a:xfrm>
            <a:off x="8993218" y="1820091"/>
            <a:ext cx="170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= PTS(p2)</a:t>
            </a:r>
          </a:p>
        </p:txBody>
      </p:sp>
    </p:spTree>
    <p:extLst>
      <p:ext uri="{BB962C8B-B14F-4D97-AF65-F5344CB8AC3E}">
        <p14:creationId xmlns:p14="http://schemas.microsoft.com/office/powerpoint/2010/main" val="247438883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6C19D1A-8520-89F6-E909-3158A61F8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3D1AE-A633-4538-91D7-F4057D72B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p1;</a:t>
            </a:r>
            <a:br>
              <a:rPr lang="en-US" dirty="0"/>
            </a:br>
            <a:r>
              <a:rPr lang="en-US" dirty="0"/>
              <a:t>	char* r = p2;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42DC64-AB59-8246-452C-A953C2F1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analysis: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E96222-F846-BB47-814A-7C3DDAE100B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program with only single level pointers</a:t>
            </a:r>
          </a:p>
          <a:p>
            <a:r>
              <a:rPr lang="en-US" dirty="0"/>
              <a:t>A pointer has a </a:t>
            </a:r>
            <a:r>
              <a:rPr lang="en-US" b="1" i="1" u="sng" dirty="0"/>
              <a:t>points-to set</a:t>
            </a:r>
          </a:p>
          <a:p>
            <a:endParaRPr lang="en-US" dirty="0"/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0D49D8C8-484A-BD12-5731-5159D17B5A69}"/>
              </a:ext>
            </a:extLst>
          </p:cNvPr>
          <p:cNvGraphicFramePr>
            <a:graphicFrameLocks/>
          </p:cNvGraphicFramePr>
          <p:nvPr/>
        </p:nvGraphicFramePr>
        <p:xfrm>
          <a:off x="1426804" y="2566550"/>
          <a:ext cx="375496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1E01D-874C-3C27-3176-91C3593E7962}"/>
              </a:ext>
            </a:extLst>
          </p:cNvPr>
          <p:cNvSpPr txBox="1"/>
          <p:nvPr/>
        </p:nvSpPr>
        <p:spPr>
          <a:xfrm>
            <a:off x="8993218" y="1453662"/>
            <a:ext cx="186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PTS(p2) = PTS(p1)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B4616A-3E0E-73F8-CA64-BD4520660CF5}"/>
              </a:ext>
            </a:extLst>
          </p:cNvPr>
          <p:cNvSpPr txBox="1"/>
          <p:nvPr/>
        </p:nvSpPr>
        <p:spPr>
          <a:xfrm>
            <a:off x="8993218" y="1820091"/>
            <a:ext cx="170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= PTS(p2)</a:t>
            </a:r>
          </a:p>
        </p:txBody>
      </p:sp>
    </p:spTree>
    <p:extLst>
      <p:ext uri="{BB962C8B-B14F-4D97-AF65-F5344CB8AC3E}">
        <p14:creationId xmlns:p14="http://schemas.microsoft.com/office/powerpoint/2010/main" val="416049000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34D30-E703-27F3-508C-C2238EA16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p, char* q, int flag) {</a:t>
            </a:r>
            <a:br>
              <a:rPr lang="en-US" dirty="0"/>
            </a:br>
            <a:r>
              <a:rPr lang="en-US" dirty="0"/>
              <a:t>	if (flag) {</a:t>
            </a:r>
            <a:br>
              <a:rPr lang="en-US" dirty="0"/>
            </a:br>
            <a:r>
              <a:rPr lang="en-US" dirty="0"/>
              <a:t>		return p;</a:t>
            </a:r>
            <a:br>
              <a:rPr lang="en-US" dirty="0"/>
            </a:br>
            <a:r>
              <a:rPr lang="en-US" dirty="0"/>
              <a:t>	} else {</a:t>
            </a:r>
          </a:p>
          <a:p>
            <a:r>
              <a:rPr lang="en-US" dirty="0"/>
              <a:t>		return q;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&amp;b;</a:t>
            </a:r>
          </a:p>
          <a:p>
            <a:r>
              <a:rPr lang="en-US" dirty="0"/>
              <a:t>	int flag = </a:t>
            </a:r>
            <a:r>
              <a:rPr lang="en-US" dirty="0" err="1"/>
              <a:t>read_from_file</a:t>
            </a:r>
            <a:r>
              <a:rPr lang="en-US" dirty="0"/>
              <a:t>();</a:t>
            </a:r>
          </a:p>
          <a:p>
            <a:r>
              <a:rPr lang="en-US" dirty="0"/>
              <a:t>	char* r = function(p1, p2, flag);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5CFBA7-8EAA-026B-CC8B-2D267D0B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41D338-0AD3-D7A0-F898-94CB012940A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Typically flow-, context-, </a:t>
            </a:r>
            <a:r>
              <a:rPr lang="en-US" b="1" dirty="0"/>
              <a:t>path-insensitive</a:t>
            </a:r>
          </a:p>
          <a:p>
            <a:r>
              <a:rPr lang="en-US" dirty="0"/>
              <a:t>Easier to express as constraints</a:t>
            </a:r>
          </a:p>
          <a:p>
            <a:r>
              <a:rPr lang="en-US" dirty="0"/>
              <a:t>More intuitive as analysis operates on points-to sets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2934381F-E662-C065-7465-F6CF19C23A12}"/>
              </a:ext>
            </a:extLst>
          </p:cNvPr>
          <p:cNvGraphicFramePr>
            <a:graphicFrameLocks/>
          </p:cNvGraphicFramePr>
          <p:nvPr/>
        </p:nvGraphicFramePr>
        <p:xfrm>
          <a:off x="1897949" y="3853036"/>
          <a:ext cx="3754966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993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8C9323F-9E87-1609-174B-11D35DBA05E4}"/>
              </a:ext>
            </a:extLst>
          </p:cNvPr>
          <p:cNvGrpSpPr/>
          <p:nvPr/>
        </p:nvGrpSpPr>
        <p:grpSpPr>
          <a:xfrm>
            <a:off x="6576646" y="1026543"/>
            <a:ext cx="5394304" cy="1306349"/>
            <a:chOff x="6576646" y="1026543"/>
            <a:chExt cx="5394304" cy="13063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B92EF7-6A72-221B-C1F9-53CE2CDD1FCE}"/>
                </a:ext>
              </a:extLst>
            </p:cNvPr>
            <p:cNvSpPr/>
            <p:nvPr/>
          </p:nvSpPr>
          <p:spPr>
            <a:xfrm>
              <a:off x="6576646" y="1026543"/>
              <a:ext cx="2754923" cy="1306349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D1D50A-F9A5-F241-6070-469FE1902B72}"/>
                </a:ext>
              </a:extLst>
            </p:cNvPr>
            <p:cNvSpPr txBox="1"/>
            <p:nvPr/>
          </p:nvSpPr>
          <p:spPr>
            <a:xfrm>
              <a:off x="9331569" y="1310385"/>
              <a:ext cx="26393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Path insensitive = branch information not considered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5930A9F-DD12-E615-A90D-D34188647625}"/>
              </a:ext>
            </a:extLst>
          </p:cNvPr>
          <p:cNvSpPr txBox="1"/>
          <p:nvPr/>
        </p:nvSpPr>
        <p:spPr>
          <a:xfrm>
            <a:off x="10304122" y="3709420"/>
            <a:ext cx="1761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</a:t>
            </a:r>
            <a:r>
              <a:rPr lang="en-US" dirty="0">
                <a:solidFill>
                  <a:schemeClr val="dk1"/>
                </a:solidFill>
              </a:rPr>
              <a:t>⊇</a:t>
            </a:r>
            <a:r>
              <a:rPr lang="en-US" b="1" i="1" dirty="0"/>
              <a:t> PTS(p1)</a:t>
            </a:r>
            <a:br>
              <a:rPr lang="en-US" b="1" i="1" dirty="0"/>
            </a:br>
            <a:r>
              <a:rPr lang="en-US" b="1" i="1" dirty="0"/>
              <a:t>PTS(r) </a:t>
            </a:r>
            <a:r>
              <a:rPr lang="en-US" dirty="0">
                <a:solidFill>
                  <a:schemeClr val="dk1"/>
                </a:solidFill>
              </a:rPr>
              <a:t>⊇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b="1" i="1" dirty="0"/>
              <a:t>PTS(p2)</a:t>
            </a:r>
          </a:p>
        </p:txBody>
      </p:sp>
    </p:spTree>
    <p:extLst>
      <p:ext uri="{BB962C8B-B14F-4D97-AF65-F5344CB8AC3E}">
        <p14:creationId xmlns:p14="http://schemas.microsoft.com/office/powerpoint/2010/main" val="162453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7416</TotalTime>
  <Words>10802</Words>
  <Application>Microsoft Office PowerPoint</Application>
  <PresentationFormat>Widescreen</PresentationFormat>
  <Paragraphs>2108</Paragraphs>
  <Slides>98</Slides>
  <Notes>10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5" baseType="lpstr">
      <vt:lpstr>Arial</vt:lpstr>
      <vt:lpstr>Calibri</vt:lpstr>
      <vt:lpstr>Consolas</vt:lpstr>
      <vt:lpstr>Google Sans</vt:lpstr>
      <vt:lpstr>Helvetica</vt:lpstr>
      <vt:lpstr>Wingdings</vt:lpstr>
      <vt:lpstr>Preso 2022 Watertower Stats</vt:lpstr>
      <vt:lpstr>PowerPoint Presentation</vt:lpstr>
      <vt:lpstr>Pointers and compiler optimizations</vt:lpstr>
      <vt:lpstr>Pointers and compiler optimizations</vt:lpstr>
      <vt:lpstr>Pointer analysis</vt:lpstr>
      <vt:lpstr>Equation-based approach for data flow analysis</vt:lpstr>
      <vt:lpstr>Pointer analysis</vt:lpstr>
      <vt:lpstr>Pointer analysis</vt:lpstr>
      <vt:lpstr>Pointer analysis</vt:lpstr>
      <vt:lpstr>Pointer analysis</vt:lpstr>
      <vt:lpstr>Pointer analysis</vt:lpstr>
      <vt:lpstr>Pointer analysis steps</vt:lpstr>
      <vt:lpstr>Constraints for single and multi-level pointers</vt:lpstr>
      <vt:lpstr>Constraints for single and multi-level pointers</vt:lpstr>
      <vt:lpstr>Constraints for single and multi-level pointers</vt:lpstr>
      <vt:lpstr>Constraints for single and multi-level pointers</vt:lpstr>
      <vt:lpstr>Constraints for single and multi-level pointers</vt:lpstr>
      <vt:lpstr>Constraints for single and multi-level pointers</vt:lpstr>
      <vt:lpstr>Constraints for single and multi-level pointers</vt:lpstr>
      <vt:lpstr>Constraints for single and multi-level pointers</vt:lpstr>
      <vt:lpstr>Solving constraints</vt:lpstr>
      <vt:lpstr>Solving constraints</vt:lpstr>
      <vt:lpstr>Solving constraints</vt:lpstr>
      <vt:lpstr>Solving constraints</vt:lpstr>
      <vt:lpstr>Solving constraints</vt:lpstr>
      <vt:lpstr>Solving constraints</vt:lpstr>
      <vt:lpstr>Solving constraints</vt:lpstr>
      <vt:lpstr>Solving constraints</vt:lpstr>
      <vt:lpstr>Solving constraints</vt:lpstr>
      <vt:lpstr>Solving constraints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Pointer analysis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Flow sensitivity</vt:lpstr>
      <vt:lpstr>Flow sensitivity</vt:lpstr>
      <vt:lpstr>Flow sensitivity</vt:lpstr>
      <vt:lpstr>Flow sensitivity</vt:lpstr>
      <vt:lpstr>Flow sensitivity</vt:lpstr>
      <vt:lpstr>Path sensitivity</vt:lpstr>
      <vt:lpstr>Path sensitivity</vt:lpstr>
      <vt:lpstr>Path sensitivity</vt:lpstr>
      <vt:lpstr>Path sensitivity</vt:lpstr>
      <vt:lpstr>Field sensitivity</vt:lpstr>
      <vt:lpstr>Path sensitivity</vt:lpstr>
      <vt:lpstr>Compiler use cases</vt:lpstr>
      <vt:lpstr>Other use cases</vt:lpstr>
      <vt:lpstr>PowerPoint Presentation</vt:lpstr>
      <vt:lpstr>Buffer overflow</vt:lpstr>
      <vt:lpstr>Function pointers on the heap</vt:lpstr>
      <vt:lpstr>Function pointers on the heap</vt:lpstr>
      <vt:lpstr>Function pointers on the heap</vt:lpstr>
      <vt:lpstr>Function pointers on the heap</vt:lpstr>
      <vt:lpstr>Function pointers on the heap</vt:lpstr>
      <vt:lpstr>Control flow integrity</vt:lpstr>
      <vt:lpstr>Optimization use-cases vs. security use-cases</vt:lpstr>
      <vt:lpstr>Optimization use-cases vs. security use-cases</vt:lpstr>
      <vt:lpstr>Optimization use-cases vs. security use-cases</vt:lpstr>
      <vt:lpstr>Solution: link time optimization (LTO)</vt:lpstr>
      <vt:lpstr>SVF Demo</vt:lpstr>
      <vt:lpstr>Constraint-based approach for data flow anlaysis</vt:lpstr>
      <vt:lpstr>Pointer analysis: example</vt:lpstr>
      <vt:lpstr>Pointer analysis: example</vt:lpstr>
      <vt:lpstr>Pointer analysis: example</vt:lpstr>
      <vt:lpstr>Pointer analysis: example</vt:lpstr>
      <vt:lpstr>Pointer analysis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1184</cp:revision>
  <dcterms:created xsi:type="dcterms:W3CDTF">2019-06-30T03:25:06Z</dcterms:created>
  <dcterms:modified xsi:type="dcterms:W3CDTF">2025-04-17T00:40:50Z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