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0" r:id="rId3"/>
    <p:sldId id="331" r:id="rId4"/>
    <p:sldId id="362" r:id="rId5"/>
    <p:sldId id="401" r:id="rId6"/>
    <p:sldId id="388" r:id="rId7"/>
    <p:sldId id="352" r:id="rId8"/>
    <p:sldId id="389" r:id="rId9"/>
    <p:sldId id="391" r:id="rId10"/>
    <p:sldId id="390" r:id="rId11"/>
    <p:sldId id="392" r:id="rId12"/>
    <p:sldId id="334" r:id="rId13"/>
    <p:sldId id="353" r:id="rId14"/>
    <p:sldId id="340" r:id="rId15"/>
    <p:sldId id="356" r:id="rId16"/>
    <p:sldId id="259" r:id="rId17"/>
    <p:sldId id="364" r:id="rId18"/>
    <p:sldId id="365" r:id="rId19"/>
    <p:sldId id="366" r:id="rId20"/>
    <p:sldId id="399" r:id="rId21"/>
    <p:sldId id="398" r:id="rId22"/>
    <p:sldId id="385" r:id="rId23"/>
    <p:sldId id="367" r:id="rId24"/>
    <p:sldId id="368" r:id="rId25"/>
    <p:sldId id="369" r:id="rId26"/>
    <p:sldId id="397" r:id="rId27"/>
    <p:sldId id="363" r:id="rId2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70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Focus mainly on addressing</a:t>
            </a:r>
          </a:p>
        </p:txBody>
      </p:sp>
    </p:spTree>
    <p:extLst>
      <p:ext uri="{BB962C8B-B14F-4D97-AF65-F5344CB8AC3E}">
        <p14:creationId xmlns:p14="http://schemas.microsoft.com/office/powerpoint/2010/main" val="342649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OS manages most of the complexity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You only worry about the application layer (if that)</a:t>
            </a:r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Header meta-data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Checksum [drops, corruption]</a:t>
            </a:r>
          </a:p>
        </p:txBody>
      </p:sp>
    </p:spTree>
    <p:extLst>
      <p:ext uri="{BB962C8B-B14F-4D97-AF65-F5344CB8AC3E}">
        <p14:creationId xmlns:p14="http://schemas.microsoft.com/office/powerpoint/2010/main" val="14419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Reference/Statu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rest/about-the-rest-api/about-the-rest-api?apiVersion=2022-11-2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https://developer.mozilla.org/en-US/docs/Web/HTTP/Reference/Status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FA90-C1AD-78D6-8E24-6B4E79E4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E89B1-A7CD-86A0-5063-1944A81C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– web server 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072368-B36C-58C4-21ED-5B575A11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2137361"/>
            <a:ext cx="1995311" cy="19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- Free web icons">
            <a:extLst>
              <a:ext uri="{FF2B5EF4-FFF2-40B4-BE49-F238E27FC236}">
                <a16:creationId xmlns:a16="http://schemas.microsoft.com/office/drawing/2014/main" id="{2952F519-6EF8-C498-9491-3AF60BF07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00" y="1729796"/>
            <a:ext cx="2778353" cy="27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00FC74-5D5D-8FE8-ED6E-9536AD5DC577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4075288" y="3118973"/>
            <a:ext cx="2234212" cy="16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6DE4E-6784-D90B-513A-A870D7EA1415}"/>
              </a:ext>
            </a:extLst>
          </p:cNvPr>
          <p:cNvCxnSpPr>
            <a:cxnSpLocks/>
          </p:cNvCxnSpPr>
          <p:nvPr/>
        </p:nvCxnSpPr>
        <p:spPr>
          <a:xfrm flipH="1">
            <a:off x="3905956" y="3633844"/>
            <a:ext cx="2269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C51E9D-CF2B-DB4D-8BEE-645DAF6ED1C5}"/>
              </a:ext>
            </a:extLst>
          </p:cNvPr>
          <p:cNvSpPr txBox="1"/>
          <p:nvPr/>
        </p:nvSpPr>
        <p:spPr>
          <a:xfrm>
            <a:off x="4499549" y="2700937"/>
            <a:ext cx="10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FF4BB-AEB6-2738-058B-1885D5CBAF2F}"/>
              </a:ext>
            </a:extLst>
          </p:cNvPr>
          <p:cNvSpPr txBox="1"/>
          <p:nvPr/>
        </p:nvSpPr>
        <p:spPr>
          <a:xfrm>
            <a:off x="4449942" y="3666815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0D22-7E92-977E-1A3A-A37EE3508694}"/>
              </a:ext>
            </a:extLst>
          </p:cNvPr>
          <p:cNvSpPr txBox="1"/>
          <p:nvPr/>
        </p:nvSpPr>
        <p:spPr>
          <a:xfrm>
            <a:off x="4374280" y="4551709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… how?</a:t>
            </a:r>
          </a:p>
        </p:txBody>
      </p:sp>
    </p:spTree>
    <p:extLst>
      <p:ext uri="{BB962C8B-B14F-4D97-AF65-F5344CB8AC3E}">
        <p14:creationId xmlns:p14="http://schemas.microsoft.com/office/powerpoint/2010/main" val="372596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DA820-736F-5677-5811-34C4992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– web server 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12471-587F-7330-D3ED-F5AF49DE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2137361"/>
            <a:ext cx="1995311" cy="19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- Free web icons">
            <a:extLst>
              <a:ext uri="{FF2B5EF4-FFF2-40B4-BE49-F238E27FC236}">
                <a16:creationId xmlns:a16="http://schemas.microsoft.com/office/drawing/2014/main" id="{D3086A7F-E798-F95F-AB91-6B27D7775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1" y="1831216"/>
            <a:ext cx="2607600" cy="26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2F7D51-1E1C-897E-B7EE-8EEA18870041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4075288" y="3135016"/>
            <a:ext cx="22239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016F1D-F4DA-89FF-40B2-31C6352228FB}"/>
              </a:ext>
            </a:extLst>
          </p:cNvPr>
          <p:cNvCxnSpPr>
            <a:cxnSpLocks/>
          </p:cNvCxnSpPr>
          <p:nvPr/>
        </p:nvCxnSpPr>
        <p:spPr>
          <a:xfrm flipH="1">
            <a:off x="3905956" y="3633844"/>
            <a:ext cx="2269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2E9B5B-5905-23A2-442F-5E6AD71586DB}"/>
              </a:ext>
            </a:extLst>
          </p:cNvPr>
          <p:cNvSpPr txBox="1"/>
          <p:nvPr/>
        </p:nvSpPr>
        <p:spPr>
          <a:xfrm>
            <a:off x="4075288" y="2483556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GET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BFAAD-E6F8-CC8B-9D33-6239F0D46484}"/>
              </a:ext>
            </a:extLst>
          </p:cNvPr>
          <p:cNvSpPr txBox="1"/>
          <p:nvPr/>
        </p:nvSpPr>
        <p:spPr>
          <a:xfrm>
            <a:off x="4199467" y="3683044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22238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1CCA4-8F3D-81C0-B560-FFF809DB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GitHub API</a:t>
            </a:r>
          </a:p>
          <a:p>
            <a:pPr lvl="1"/>
            <a:r>
              <a:rPr lang="en-US">
                <a:latin typeface="Helvetica" panose="020B0604020202020204"/>
                <a:cs typeface="Helvetica" panose="020B0604020202020204"/>
                <a:hlinkClick r:id="rId2"/>
              </a:rPr>
              <a:t>https://docs.github.com/en/rest/about-the-rest-api/about-the-rest-api?apiVersion=2022-11-28</a:t>
            </a:r>
            <a:endParaRPr lang="en-US" dirty="0">
              <a:latin typeface="Helvetica" panose="020B0604020202020204"/>
              <a:cs typeface="Helvetica" panose="020B0604020202020204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--request GET \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 "https://api.github.com/repos/</a:t>
            </a:r>
            <a:r>
              <a:rPr lang="en-US" dirty="0" err="1">
                <a:latin typeface="Consolas" panose="020B0609020204030204" pitchFamily="49" charset="0"/>
              </a:rPr>
              <a:t>octocat</a:t>
            </a:r>
            <a:r>
              <a:rPr lang="en-US" dirty="0">
                <a:latin typeface="Consolas" panose="020B0609020204030204" pitchFamily="49" charset="0"/>
              </a:rPr>
              <a:t>/Spoon-Knife/issues" \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--header "Accept: application/</a:t>
            </a:r>
            <a:r>
              <a:rPr lang="en-US" dirty="0" err="1">
                <a:latin typeface="Consolas" panose="020B0609020204030204" pitchFamily="49" charset="0"/>
              </a:rPr>
              <a:t>vnd.github+json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F433B-C389-6980-6B9C-6DF2501F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</a:t>
            </a:r>
          </a:p>
        </p:txBody>
      </p:sp>
    </p:spTree>
    <p:extLst>
      <p:ext uri="{BB962C8B-B14F-4D97-AF65-F5344CB8AC3E}">
        <p14:creationId xmlns:p14="http://schemas.microsoft.com/office/powerpoint/2010/main" val="213106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  <a:p>
            <a:r>
              <a:rPr lang="en-US" b="1" i="1" dirty="0"/>
              <a:t>How is it different from API?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02AB1-95F8-4A1E-4E1C-5CA4075A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is more high-level</a:t>
            </a:r>
          </a:p>
          <a:p>
            <a:pPr lvl="1"/>
            <a:r>
              <a:rPr lang="en-US" dirty="0"/>
              <a:t>Does not mandate what the parameters </a:t>
            </a:r>
            <a:r>
              <a:rPr lang="en-US" i="1" dirty="0"/>
              <a:t>mean, </a:t>
            </a:r>
            <a:r>
              <a:rPr lang="en-US" dirty="0"/>
              <a:t>just that they should follow a “format”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sort(List&lt;Student&gt; students, bool ascending);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Protocol is more low-level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Mandates what each field/parameter means</a:t>
            </a:r>
          </a:p>
          <a:p>
            <a:pPr lvl="1"/>
            <a:r>
              <a:rPr lang="en-US" dirty="0"/>
              <a:t>Internet Engineering Task Force (IETF) standardizes protocols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Protocol definition can span multiple messages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2D089B-79A6-D13F-89C4-A49CE42F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vs API</a:t>
            </a:r>
          </a:p>
        </p:txBody>
      </p:sp>
    </p:spTree>
    <p:extLst>
      <p:ext uri="{BB962C8B-B14F-4D97-AF65-F5344CB8AC3E}">
        <p14:creationId xmlns:p14="http://schemas.microsoft.com/office/powerpoint/2010/main" val="24485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86D8C-A40F-334B-1E96-7A3141F33DFC}"/>
              </a:ext>
            </a:extLst>
          </p:cNvPr>
          <p:cNvSpPr txBox="1"/>
          <p:nvPr/>
        </p:nvSpPr>
        <p:spPr>
          <a:xfrm>
            <a:off x="5684990" y="5119851"/>
            <a:ext cx="187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00:15:5d:9c:c0:f4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5582A-CB75-E383-6CAE-63FC1604F949}"/>
              </a:ext>
            </a:extLst>
          </p:cNvPr>
          <p:cNvSpPr txBox="1"/>
          <p:nvPr/>
        </p:nvSpPr>
        <p:spPr>
          <a:xfrm>
            <a:off x="7588988" y="5543131"/>
            <a:ext cx="209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00:15:5d:9c:c4:d8</a:t>
            </a:r>
          </a:p>
        </p:txBody>
      </p:sp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  <a:p>
            <a:r>
              <a:rPr lang="en-US" dirty="0"/>
              <a:t>Physical devices can have different IPs</a:t>
            </a:r>
          </a:p>
          <a:p>
            <a:pPr lvl="1"/>
            <a:r>
              <a:rPr lang="en-US" dirty="0"/>
              <a:t>Sometimes multiple 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5103</TotalTime>
  <Words>1361</Words>
  <Application>Microsoft Office PowerPoint</Application>
  <PresentationFormat>Widescreen</PresentationFormat>
  <Paragraphs>304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Browser – web server communication</vt:lpstr>
      <vt:lpstr>Network layers</vt:lpstr>
      <vt:lpstr>What is a protocol?</vt:lpstr>
      <vt:lpstr>Protocol vs API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HTTP server</vt:lpstr>
      <vt:lpstr>HTTP and HTTP methods</vt:lpstr>
      <vt:lpstr>HTTP request</vt:lpstr>
      <vt:lpstr>HTTP response</vt:lpstr>
      <vt:lpstr>HTTP GET method</vt:lpstr>
      <vt:lpstr>Browser – web server communication</vt:lpstr>
      <vt:lpstr>HTTP GET request</vt:lpstr>
      <vt:lpstr>Wireshark demo</vt:lpstr>
      <vt:lpstr>HTTP POST method</vt:lpstr>
      <vt:lpstr>HTTP PUT method</vt:lpstr>
      <vt:lpstr>HTTP DELETE method</vt:lpstr>
      <vt:lpstr>Key points</vt:lpstr>
      <vt:lpstr>Apache httpd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492</cp:revision>
  <dcterms:created xsi:type="dcterms:W3CDTF">2019-06-30T03:25:06Z</dcterms:created>
  <dcterms:modified xsi:type="dcterms:W3CDTF">2025-09-29T16:28:59Z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