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5"/>
  </p:notesMasterIdLst>
  <p:handoutMasterIdLst>
    <p:handoutMasterId r:id="rId136"/>
  </p:handoutMasterIdLst>
  <p:sldIdLst>
    <p:sldId id="256" r:id="rId2"/>
    <p:sldId id="438" r:id="rId3"/>
    <p:sldId id="279" r:id="rId4"/>
    <p:sldId id="277" r:id="rId5"/>
    <p:sldId id="278" r:id="rId6"/>
    <p:sldId id="282" r:id="rId7"/>
    <p:sldId id="283" r:id="rId8"/>
    <p:sldId id="291" r:id="rId9"/>
    <p:sldId id="265" r:id="rId10"/>
    <p:sldId id="330" r:id="rId11"/>
    <p:sldId id="289" r:id="rId12"/>
    <p:sldId id="266" r:id="rId13"/>
    <p:sldId id="267" r:id="rId14"/>
    <p:sldId id="285" r:id="rId15"/>
    <p:sldId id="287" r:id="rId16"/>
    <p:sldId id="290" r:id="rId17"/>
    <p:sldId id="324" r:id="rId18"/>
    <p:sldId id="325" r:id="rId19"/>
    <p:sldId id="327" r:id="rId20"/>
    <p:sldId id="341" r:id="rId21"/>
    <p:sldId id="328" r:id="rId22"/>
    <p:sldId id="331" r:id="rId23"/>
    <p:sldId id="333" r:id="rId24"/>
    <p:sldId id="332" r:id="rId25"/>
    <p:sldId id="334" r:id="rId26"/>
    <p:sldId id="335" r:id="rId27"/>
    <p:sldId id="329" r:id="rId28"/>
    <p:sldId id="336" r:id="rId29"/>
    <p:sldId id="258" r:id="rId30"/>
    <p:sldId id="261" r:id="rId31"/>
    <p:sldId id="259" r:id="rId32"/>
    <p:sldId id="260" r:id="rId33"/>
    <p:sldId id="264" r:id="rId34"/>
    <p:sldId id="321" r:id="rId35"/>
    <p:sldId id="323" r:id="rId36"/>
    <p:sldId id="337" r:id="rId37"/>
    <p:sldId id="338" r:id="rId38"/>
    <p:sldId id="352" r:id="rId39"/>
    <p:sldId id="353" r:id="rId40"/>
    <p:sldId id="357" r:id="rId41"/>
    <p:sldId id="358" r:id="rId42"/>
    <p:sldId id="359" r:id="rId43"/>
    <p:sldId id="360" r:id="rId44"/>
    <p:sldId id="354" r:id="rId45"/>
    <p:sldId id="355" r:id="rId46"/>
    <p:sldId id="294" r:id="rId47"/>
    <p:sldId id="273" r:id="rId48"/>
    <p:sldId id="275" r:id="rId49"/>
    <p:sldId id="274" r:id="rId50"/>
    <p:sldId id="271" r:id="rId51"/>
    <p:sldId id="272" r:id="rId52"/>
    <p:sldId id="340" r:id="rId53"/>
    <p:sldId id="345" r:id="rId54"/>
    <p:sldId id="346" r:id="rId55"/>
    <p:sldId id="344" r:id="rId56"/>
    <p:sldId id="347" r:id="rId57"/>
    <p:sldId id="342" r:id="rId58"/>
    <p:sldId id="343" r:id="rId59"/>
    <p:sldId id="381" r:id="rId60"/>
    <p:sldId id="390" r:id="rId61"/>
    <p:sldId id="382" r:id="rId62"/>
    <p:sldId id="393" r:id="rId63"/>
    <p:sldId id="257" r:id="rId64"/>
    <p:sldId id="391" r:id="rId65"/>
    <p:sldId id="350" r:id="rId66"/>
    <p:sldId id="392" r:id="rId67"/>
    <p:sldId id="394" r:id="rId68"/>
    <p:sldId id="395" r:id="rId69"/>
    <p:sldId id="396" r:id="rId70"/>
    <p:sldId id="397" r:id="rId71"/>
    <p:sldId id="361" r:id="rId72"/>
    <p:sldId id="400" r:id="rId73"/>
    <p:sldId id="349" r:id="rId74"/>
    <p:sldId id="380" r:id="rId75"/>
    <p:sldId id="366" r:id="rId76"/>
    <p:sldId id="402" r:id="rId77"/>
    <p:sldId id="368" r:id="rId78"/>
    <p:sldId id="398" r:id="rId79"/>
    <p:sldId id="407" r:id="rId80"/>
    <p:sldId id="399" r:id="rId81"/>
    <p:sldId id="371" r:id="rId82"/>
    <p:sldId id="414" r:id="rId83"/>
    <p:sldId id="413" r:id="rId84"/>
    <p:sldId id="416" r:id="rId85"/>
    <p:sldId id="370" r:id="rId86"/>
    <p:sldId id="415" r:id="rId87"/>
    <p:sldId id="372" r:id="rId88"/>
    <p:sldId id="411" r:id="rId89"/>
    <p:sldId id="412" r:id="rId90"/>
    <p:sldId id="410" r:id="rId91"/>
    <p:sldId id="417" r:id="rId92"/>
    <p:sldId id="418" r:id="rId93"/>
    <p:sldId id="419" r:id="rId94"/>
    <p:sldId id="420" r:id="rId95"/>
    <p:sldId id="421" r:id="rId96"/>
    <p:sldId id="422" r:id="rId97"/>
    <p:sldId id="423" r:id="rId98"/>
    <p:sldId id="424" r:id="rId99"/>
    <p:sldId id="426" r:id="rId100"/>
    <p:sldId id="427" r:id="rId101"/>
    <p:sldId id="405" r:id="rId102"/>
    <p:sldId id="430" r:id="rId103"/>
    <p:sldId id="429" r:id="rId104"/>
    <p:sldId id="401" r:id="rId105"/>
    <p:sldId id="378" r:id="rId106"/>
    <p:sldId id="432" r:id="rId107"/>
    <p:sldId id="262" r:id="rId108"/>
    <p:sldId id="433" r:id="rId109"/>
    <p:sldId id="270" r:id="rId110"/>
    <p:sldId id="434" r:id="rId111"/>
    <p:sldId id="435" r:id="rId112"/>
    <p:sldId id="436" r:id="rId113"/>
    <p:sldId id="431" r:id="rId114"/>
    <p:sldId id="263" r:id="rId115"/>
    <p:sldId id="408" r:id="rId116"/>
    <p:sldId id="409" r:id="rId117"/>
    <p:sldId id="376" r:id="rId118"/>
    <p:sldId id="403" r:id="rId119"/>
    <p:sldId id="404" r:id="rId120"/>
    <p:sldId id="406" r:id="rId121"/>
    <p:sldId id="377" r:id="rId122"/>
    <p:sldId id="348" r:id="rId123"/>
    <p:sldId id="364" r:id="rId124"/>
    <p:sldId id="369" r:id="rId125"/>
    <p:sldId id="365" r:id="rId126"/>
    <p:sldId id="373" r:id="rId127"/>
    <p:sldId id="374" r:id="rId128"/>
    <p:sldId id="375" r:id="rId129"/>
    <p:sldId id="316" r:id="rId130"/>
    <p:sldId id="317" r:id="rId131"/>
    <p:sldId id="318" r:id="rId132"/>
    <p:sldId id="437" r:id="rId133"/>
    <p:sldId id="320" r:id="rId134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B8B8"/>
    <a:srgbClr val="DDDDFF"/>
    <a:srgbClr val="B9B9FF"/>
    <a:srgbClr val="0000FF"/>
    <a:srgbClr val="003399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7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microsoft.com/office/2015/10/relationships/revisionInfo" Target="revisionInfo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67BB-878D-BA9E-8480-D2256134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C2E8-030E-112E-D028-955831120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7A37D-101B-54B6-171A-0EC99F0F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642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0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54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4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45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7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611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36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439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60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24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B860-19BE-0750-8BA7-4733F010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1C41B9-13C2-1ABA-CBC3-CFDBBD01F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665E5-AD28-A355-AFC1-2853842AA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344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0176-3AEE-EEAE-EEF4-FD3A511A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C48F4-4019-6C08-8DFB-699A244AD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DF2BF-6791-926D-87CE-7B18217AE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let’s try to see how this would be designed</a:t>
            </a:r>
          </a:p>
        </p:txBody>
      </p:sp>
    </p:spTree>
    <p:extLst>
      <p:ext uri="{BB962C8B-B14F-4D97-AF65-F5344CB8AC3E}">
        <p14:creationId xmlns:p14="http://schemas.microsoft.com/office/powerpoint/2010/main" val="865477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When you’re interacting with Reddit you’re also going over the network we will ignore that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Pretend we have some UI classes that we can use to draw on the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we have the post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Fields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Getters setters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Let’s explicitly mention the getter for replies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Then </a:t>
            </a:r>
            <a:r>
              <a:rPr lang="en-US" dirty="0" err="1"/>
              <a:t>loadPost</a:t>
            </a:r>
            <a:r>
              <a:rPr lang="en-US" dirty="0"/>
              <a:t>,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UI addition functions</a:t>
            </a:r>
          </a:p>
        </p:txBody>
      </p:sp>
    </p:spTree>
    <p:extLst>
      <p:ext uri="{BB962C8B-B14F-4D97-AF65-F5344CB8AC3E}">
        <p14:creationId xmlns:p14="http://schemas.microsoft.com/office/powerpoint/2010/main" val="666792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C5A89-C220-0510-8B1B-5BFC6597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3B7B5-DA24-A2A7-01D4-8EC5D7D25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5F62C-236D-15B9-DBA6-C55BE34E3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4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81FD-CFA7-DFB8-DC96-4B04BC84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3D25F-962A-F363-3ED6-232D1BFAA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CAAFF-3396-4159-3A2F-6B289EA82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9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287F-3FFD-0144-A435-BB2CAF86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6715F-4FA2-5CEF-8042-F8D3E0A5F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D663B-EF3D-CB42-2CDA-B8592BA59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71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DD4A-0332-87D5-2F1E-2A70C838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BB433-7910-68B0-DCE3-7C73C3E65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A0D28-4AA7-1B86-D9E0-7F0311ED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back to the UI components</a:t>
            </a:r>
          </a:p>
        </p:txBody>
      </p:sp>
    </p:spTree>
    <p:extLst>
      <p:ext uri="{BB962C8B-B14F-4D97-AF65-F5344CB8AC3E}">
        <p14:creationId xmlns:p14="http://schemas.microsoft.com/office/powerpoint/2010/main" val="2440676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 another recap of proxies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We’ve been talking about lazy loading for a while</a:t>
            </a:r>
          </a:p>
        </p:txBody>
      </p:sp>
    </p:spTree>
    <p:extLst>
      <p:ext uri="{BB962C8B-B14F-4D97-AF65-F5344CB8AC3E}">
        <p14:creationId xmlns:p14="http://schemas.microsoft.com/office/powerpoint/2010/main" val="871146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4509-F030-0129-E491-94018244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6899-45CA-C4E2-BECE-47A1AA6F0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C0DDF-9427-C9C8-37B6-6DC4F74FF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161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AA4B-4224-E2F0-807F-0714562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0BEED-B142-BCC7-FF50-F27CACE65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1281CC-4F9C-B8CD-CF2A-B055FB3BA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75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A6FD-0FF8-2EB7-E07D-CA8A370F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F3C20-D9C6-1E5C-2CB3-5648A5E71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CE71E-0B10-73C9-D8B8-8936C193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80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245F-C93A-B148-8913-8F45FAB6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16294-9E3B-B8A6-0702-B34AEBC92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D8DD1-B82C-A4BD-E8E7-D825FDBE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9876-B548-8BB5-1AA1-D2029283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2A025-802A-78C3-1399-F2733011F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8D9C56-84B4-609E-E18C-3F2411A9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93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Want to do is stub out or “simulate” some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9102000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83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9F818-25EA-3737-2D1D-4D8F4371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31A62-3351-BBB8-B91A-D90026F80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C8438-3B92-D07C-247B-6C1EC30E8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62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0906-1FBB-65C3-B063-A9E0CC01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1B8CA-8C67-ED26-0746-97EF474D1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52B69-DE94-279C-0A9F-88FB095A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Earlier we were invoking the target object’s corresponding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just choose to always return true</a:t>
            </a:r>
          </a:p>
        </p:txBody>
      </p:sp>
    </p:spTree>
    <p:extLst>
      <p:ext uri="{BB962C8B-B14F-4D97-AF65-F5344CB8AC3E}">
        <p14:creationId xmlns:p14="http://schemas.microsoft.com/office/powerpoint/2010/main" val="261482164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won’t go into too many details</a:t>
            </a:r>
          </a:p>
        </p:txBody>
      </p:sp>
    </p:spTree>
    <p:extLst>
      <p:ext uri="{BB962C8B-B14F-4D97-AF65-F5344CB8AC3E}">
        <p14:creationId xmlns:p14="http://schemas.microsoft.com/office/powerpoint/2010/main" val="16572067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getReplies</a:t>
            </a:r>
            <a:r>
              <a:rPr lang="en-US" dirty="0"/>
              <a:t> additional functionality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getContent</a:t>
            </a:r>
            <a:r>
              <a:rPr lang="en-US" dirty="0"/>
              <a:t> is just passed to the target object</a:t>
            </a:r>
          </a:p>
        </p:txBody>
      </p:sp>
    </p:spTree>
    <p:extLst>
      <p:ext uri="{BB962C8B-B14F-4D97-AF65-F5344CB8AC3E}">
        <p14:creationId xmlns:p14="http://schemas.microsoft.com/office/powerpoint/2010/main" val="3084283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of few</a:t>
            </a:r>
          </a:p>
        </p:txBody>
      </p:sp>
    </p:spTree>
    <p:extLst>
      <p:ext uri="{BB962C8B-B14F-4D97-AF65-F5344CB8AC3E}">
        <p14:creationId xmlns:p14="http://schemas.microsoft.com/office/powerpoint/2010/main" val="82074415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F76-C3B7-22E2-14C5-927A6C93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9E49-91C9-C4A3-81B7-51E92AA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A004-E6F7-AD7D-3CED-61559084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043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DA34-CD53-3F02-166D-C3767BBB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B6DDF-15FC-1FF4-80EB-771D3D528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84939-118F-6842-0508-765D6B91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284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62BD-E036-2E01-1073-E4D74ADE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2725-C108-101D-99F6-D2126AD4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FF947-5C65-0C1D-B34C-5937CB14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590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6CB3-9613-CDCA-C322-A120CB32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8C1BB-77CF-7D31-5176-91BCCA42C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7D9C7-D341-55C1-E5AD-82D634BB8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October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91900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October 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31430722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ACE77-04E5-5727-5897-E071D75A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AAEA6-22AD-E98A-727A-BF5FF78A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58DCB5-1DBC-2199-C2BF-1365740B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FCE1C-C179-1391-BA0E-CC82FBB958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D2065E-6498-D421-434B-90CA1EE41750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DCB48B-13D4-B26D-0762-5B0354E47964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FA6174-32CF-15E0-0D83-E72B8E8DE7F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24714C-A60B-A55E-9B92-3062A295CD2C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D30837-6C4C-4336-34CD-9626C856638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145BE4-5549-D825-59F2-6B23B5BA2859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FA9AAC-C788-C313-7172-D85E6098F693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7A03F3-A5C6-CD5A-C22A-8097BCA4286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A5DB7E-D73E-7BBD-7612-AD49BDA8977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CE3C6-40E7-5454-7D41-166086EAD4E3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9F85AE2-EE20-AB78-BB98-F0296AE319AB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4AA36E-39C3-A798-1515-3CB859ABC8F7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A8DCAD7-B6E6-60DE-23D4-5EE70BC02851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432FBBE-3403-EA5F-1386-187B10C38F0C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85D935-A9D2-5B01-CFA1-3DA11856A440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27D19D-7ACD-5843-AAAA-5EBED739536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455FC7-B68C-ED84-E256-8EF9901AB897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E989A1-7CE6-7602-17D7-15452A58B2F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43E4CD-7740-4105-A7E3-634478DC7EF9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3EC170-0F87-0BB9-CE31-710F66684AA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AEE775-4DF0-4403-0D63-D04610A61B7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93C264-E377-3293-045E-537C832C3659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7A2A2-7674-DCFB-99AC-A6305C29B654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F3B520-3FD9-5D2A-DAAC-EEDA89CE23FF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C3B950-8D5F-7149-5615-954956A93684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D70427-CBFC-8C9C-4E5B-47F23C9D2551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7A123B-C791-EF49-9E71-B0F3F8EBA711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0C2333-2E3F-CE43-9622-C80ACD21D0F5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753B3-AACA-CB56-0F9E-7CA15D49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52C85-93B8-88C8-FFE7-AFF5E96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40951D-20CC-81DA-EFBE-5175993A49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dynamic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loadReplies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load all</a:t>
            </a:r>
            <a:r>
              <a:rPr lang="en-US" dirty="0"/>
              <a:t> the reply post objects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A667C-B5FC-28E3-6FB6-AA41EE2D50D7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B7E6BF-02BE-1E8E-C688-BAC9769F7297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CE68B-5937-41E7-1CB5-DE439B26440B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60413E-C107-CAE1-FBB5-F460DD120B1B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4A3D5F-A058-9C80-E990-FC7138A80672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C89303-72F2-9BB2-38CF-6E5A9831ED1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4F73F-B5DA-D90F-7FAD-AD9C07005853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0AF2D3-00A6-AA84-BF34-2DD78719AC3B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59B60-FD5C-09FE-20A8-A2C806592372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A8C9AA-D88C-3DED-4799-97AD91649BC8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E58D2CC-B2BF-1780-F87F-A8BE6B47FCF7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A92DD4-45F1-B0D9-DEB3-3620A6317C14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0EE0D5-7709-EFDE-4B32-919F998BE423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2A74A2-5DFD-3DE9-8E9E-9231725B0723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7A6-CC3C-7B49-45EB-9ACC5BEA4A8C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904DF0-327D-6E84-B4B3-7D025A916E2F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CA3E97-DE8B-6E1B-1C21-DEE9B3D575F2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0C89F3-6577-50EA-EF85-5104C866F509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5B3F03-7A13-D3C7-21BA-467734D799F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81EF9-12F1-9268-11DE-9E79F79D8396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43D1-F1BE-087E-3651-6554D8BD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61BFE2-38E2-6D3E-AA4A-F55AC3DE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1E40F9-E6F3-D98B-310F-DA12184E1AA1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8490FB-4AE0-C52D-76AA-5C44E9BA9828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614A66-DEA4-AD2F-AE0D-63DEDB5E5CB2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5A7DC7-773A-A202-3B4C-CF429BDC63F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940D34-03AA-316D-30E5-9B76052A85D3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7B3F6A-BE8C-1FA1-DC6F-EE03263B15E6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65B418-DF87-F207-72BB-1CCE1A494781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2F2C08-0134-7B61-2FE0-32A2842E3E5F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A2A09A-E961-00D6-6DA4-997FB17C633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FD46FD2-75E7-506E-FF0B-9438386BEE7C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94AD27D-717A-391A-6B31-B7A9AFA2C29E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DA63CB-646C-9D25-C099-78CE287421BE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7D3A62-0163-C224-9B10-EE4ACEEA2B4A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171CC4-7DF6-DC2A-21D2-49E7185EAB8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73CE6E-11CF-ED83-BC1E-0F144C1D2FCB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632536-9CEB-312F-68D3-EF2999BFEBB8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3F96A4-7E3E-CB3D-A75C-7175CF428A18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F1324-AD0D-8812-2872-5D92335E4B9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5326-2CDC-FCB0-45E3-8B124CF4C3AF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9D9A4A-25E0-FC54-947D-092BC22C50CA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37121C6-62DD-1DF3-F542-782CFF9B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18" y="1794445"/>
            <a:ext cx="5633413" cy="5046453"/>
          </a:xfrm>
        </p:spPr>
        <p:txBody>
          <a:bodyPr/>
          <a:lstStyle/>
          <a:p>
            <a:r>
              <a:rPr lang="en-US" dirty="0"/>
              <a:t>	List&lt;Post&gt; </a:t>
            </a:r>
            <a:r>
              <a:rPr lang="en-US" dirty="0" err="1"/>
              <a:t>loadReplies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786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0B33-F56B-6E88-E091-47087637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E7FD44-BB33-CEDC-5F21-86E66099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599DA8-00AD-BACE-84DD-B2713BCFFCB9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28021D-49FB-A98D-A54A-AE2DAEA07C3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49408A-F8C1-E4F7-CCFD-C0CE619C7D60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793613-4368-C275-D7EC-DE3DF4AA7B51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9C16E1-7FAD-5389-69FB-D3C901B2C055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9CF46C-5271-C91E-E577-DE7EFDE74B7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1E7238-E31F-8BB8-8CDF-128408B39E72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BA2E8-1923-4ACB-886F-E2630C12612D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679110-F5B0-43AF-DA23-B7ABC5197398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95C66A5-E1B6-F08D-662B-4DC77502800F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FE13287-85CC-E1C2-5980-130DE6A06E92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AE95B27-33E1-91CF-E76E-F4429EA4D907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DF8009-872A-0883-CCE9-F9D7333C56B6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3470C-AF65-1BED-92BE-508DC0CC8EF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8DC98E-C0F1-1AE3-EC0F-0FE940F305EA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8630C0-C77F-27B6-B7E6-6F07AB52894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532A48-EE2D-8577-BA89-74DD17F9CF4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64B001-BF99-4277-3833-2747E5246F2D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C34CDB-A4BF-8D23-0C33-45397F34816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FA458-E7E4-1C28-DB27-5F924F9D078C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6320DEA8-611A-35A8-81D5-3C3ECC1C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5" y="781102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</a:t>
            </a:r>
            <a:r>
              <a:rPr lang="en-US" strike="sngStrike" dirty="0">
                <a:solidFill>
                  <a:srgbClr val="B8B8B8"/>
                </a:solidFill>
              </a:rPr>
              <a:t>Reply </a:t>
            </a:r>
            <a:r>
              <a:rPr lang="en-US" strike="sngStrike" dirty="0" err="1">
                <a:solidFill>
                  <a:srgbClr val="B8B8B8"/>
                </a:solidFill>
              </a:rPr>
              <a:t>reply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loadPost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reply.getId</a:t>
            </a:r>
            <a:r>
              <a:rPr lang="en-US" strike="sngStrike" dirty="0">
                <a:solidFill>
                  <a:srgbClr val="B8B8B8"/>
                </a:solidFill>
              </a:rPr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603DE30-DFFB-442E-12CA-26CAC403585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620126" y="2334126"/>
            <a:ext cx="3718723" cy="2355104"/>
          </a:xfrm>
          <a:prstGeom prst="curvedConnector4">
            <a:avLst>
              <a:gd name="adj1" fmla="val 46926"/>
              <a:gd name="adj2" fmla="val 11583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935644C-BFDF-314C-0680-9733868319D5}"/>
              </a:ext>
            </a:extLst>
          </p:cNvPr>
          <p:cNvSpPr/>
          <p:nvPr/>
        </p:nvSpPr>
        <p:spPr>
          <a:xfrm>
            <a:off x="7186863" y="3696639"/>
            <a:ext cx="2205790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0ED7CD-B103-F015-88A0-F1398236B8D1}"/>
              </a:ext>
            </a:extLst>
          </p:cNvPr>
          <p:cNvSpPr txBox="1"/>
          <p:nvPr/>
        </p:nvSpPr>
        <p:spPr>
          <a:xfrm>
            <a:off x="2838643" y="1115091"/>
            <a:ext cx="2495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reply is a proxy object</a:t>
            </a:r>
          </a:p>
        </p:txBody>
      </p:sp>
    </p:spTree>
    <p:extLst>
      <p:ext uri="{BB962C8B-B14F-4D97-AF65-F5344CB8AC3E}">
        <p14:creationId xmlns:p14="http://schemas.microsoft.com/office/powerpoint/2010/main" val="21980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E4B7-0544-9C0F-C177-9F646CC3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7340DF-7D20-18D0-F334-8F4DEA9C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r>
              <a:rPr lang="en-US" dirty="0"/>
              <a:t>, replies</a:t>
            </a:r>
          </a:p>
          <a:p>
            <a:r>
              <a:rPr lang="en-US" dirty="0"/>
              <a:t>	// All methods intercepted by dynamic proxy</a:t>
            </a:r>
          </a:p>
          <a:p>
            <a:r>
              <a:rPr lang="en-US" dirty="0"/>
              <a:t>	// replies lazy loaded by the dynamic proxy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34B39-6B73-F486-D792-B72B276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 + dynamic proxies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7A3C77-751E-572E-0E10-8F2466BF4D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combine proxies with reflection and annotation</a:t>
            </a:r>
          </a:p>
          <a:p>
            <a:r>
              <a:rPr lang="en-US" dirty="0"/>
              <a:t>Lazy loading only for annotated fields</a:t>
            </a:r>
          </a:p>
          <a:p>
            <a:pPr lvl="1"/>
            <a:r>
              <a:rPr lang="en-US" dirty="0"/>
              <a:t>Load the @LazyLoad annotated fields only when their getter is invoked</a:t>
            </a:r>
          </a:p>
          <a:p>
            <a:r>
              <a:rPr lang="en-US" b="1" i="1" dirty="0"/>
              <a:t>Transparent</a:t>
            </a:r>
            <a:r>
              <a:rPr lang="en-US" dirty="0"/>
              <a:t> lazy load from the programmer’s perspective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ED7DF-0756-4CD5-E58A-8249FB2B4387}"/>
              </a:ext>
            </a:extLst>
          </p:cNvPr>
          <p:cNvSpPr/>
          <p:nvPr/>
        </p:nvSpPr>
        <p:spPr>
          <a:xfrm>
            <a:off x="6260123" y="2027650"/>
            <a:ext cx="4905033" cy="785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0B2E-BDDC-2024-A3C6-53388B4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records</a:t>
            </a:r>
          </a:p>
          <a:p>
            <a:pPr lvl="1"/>
            <a:r>
              <a:rPr lang="en-US" dirty="0"/>
              <a:t>All ORMs such as Hibernate support lazy loading using annotations</a:t>
            </a:r>
          </a:p>
          <a:p>
            <a:r>
              <a:rPr lang="en-US" dirty="0"/>
              <a:t>File content</a:t>
            </a:r>
          </a:p>
          <a:p>
            <a:pPr lvl="1"/>
            <a:r>
              <a:rPr lang="en-US" dirty="0"/>
              <a:t>Lazy load 1 GB file</a:t>
            </a:r>
          </a:p>
          <a:p>
            <a:r>
              <a:rPr lang="en-US" dirty="0"/>
              <a:t>Content to be fetched over the network</a:t>
            </a:r>
          </a:p>
          <a:p>
            <a:pPr lvl="1"/>
            <a:r>
              <a:rPr lang="en-US" dirty="0"/>
              <a:t>Lazy load remote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7BC86-A96D-5FB6-5807-ED414F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14907001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8165-3211-8E7F-87DB-99F0C2D42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CFA0B-0CFE-C84D-97E2-8C2F507A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EE6FEF-7B7A-3035-F39A-E84A775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95A17-1E03-EE95-8C69-171FB6EF7F2B}"/>
              </a:ext>
            </a:extLst>
          </p:cNvPr>
          <p:cNvSpPr/>
          <p:nvPr/>
        </p:nvSpPr>
        <p:spPr>
          <a:xfrm>
            <a:off x="3785239" y="3071328"/>
            <a:ext cx="47643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mock testing</a:t>
            </a:r>
          </a:p>
        </p:txBody>
      </p:sp>
    </p:spTree>
    <p:extLst>
      <p:ext uri="{BB962C8B-B14F-4D97-AF65-F5344CB8AC3E}">
        <p14:creationId xmlns:p14="http://schemas.microsoft.com/office/powerpoint/2010/main" val="15962487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9706-6586-29C9-6091-5E951452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EAD-B118-E117-410C-7DE61959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mocking?</a:t>
            </a:r>
          </a:p>
          <a:p>
            <a:pPr lvl="1"/>
            <a:r>
              <a:rPr lang="en-US" dirty="0"/>
              <a:t>Simulate the behavior of real objects in a controlled way</a:t>
            </a:r>
          </a:p>
          <a:p>
            <a:r>
              <a:rPr lang="en-US" dirty="0"/>
              <a:t>Useful during unit-testing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components for unit testing</a:t>
            </a:r>
          </a:p>
          <a:p>
            <a:pPr lvl="1"/>
            <a:r>
              <a:rPr lang="en-US" dirty="0"/>
              <a:t>External systems (APIs, Databases)</a:t>
            </a:r>
          </a:p>
          <a:p>
            <a:pPr lvl="1"/>
            <a:r>
              <a:rPr lang="en-US" dirty="0"/>
              <a:t>Complex or time-consuming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91668-141D-5DDD-D72C-F6389AC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</p:spTree>
    <p:extLst>
      <p:ext uri="{BB962C8B-B14F-4D97-AF65-F5344CB8AC3E}">
        <p14:creationId xmlns:p14="http://schemas.microsoft.com/office/powerpoint/2010/main" val="6080792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6169-479E-D042-4BD0-8D4E74C5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8517E-C712-6E60-74DE-61F1ACAE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F9B4-EA73-4E27-6070-996A79395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unit test </a:t>
            </a:r>
            <a:r>
              <a:rPr lang="en-US" dirty="0" err="1">
                <a:latin typeface="Consolas" panose="020B0609020204030204" pitchFamily="49" charset="0"/>
              </a:rPr>
              <a:t>composeEmail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But don’t want to actually send an email to a client!!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14D26-493F-DE54-2A83-4DB6B76E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98257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41DF5-2DC1-BDC5-0838-2EF436512ACC}"/>
              </a:ext>
            </a:extLst>
          </p:cNvPr>
          <p:cNvSpPr/>
          <p:nvPr/>
        </p:nvSpPr>
        <p:spPr>
          <a:xfrm>
            <a:off x="6176512" y="3694125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4FCBF-3848-AE49-DEA8-950F9CBC4440}"/>
              </a:ext>
            </a:extLst>
          </p:cNvPr>
          <p:cNvSpPr/>
          <p:nvPr/>
        </p:nvSpPr>
        <p:spPr>
          <a:xfrm>
            <a:off x="6160247" y="696277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2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5691-3FEE-84B6-62F3-16BA4D1E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6ED10-1118-B776-F3A4-33DF872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programmer to inject mock objects to </a:t>
            </a:r>
            <a:r>
              <a:rPr lang="en-US" b="1" i="1" dirty="0"/>
              <a:t>stub</a:t>
            </a:r>
            <a:r>
              <a:rPr lang="en-US" i="1" dirty="0"/>
              <a:t> </a:t>
            </a:r>
            <a:r>
              <a:rPr lang="en-US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4667-CB5E-1937-7164-1CF6263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CAA2C-C68F-47CB-FDF7-EF23A153A742}"/>
              </a:ext>
            </a:extLst>
          </p:cNvPr>
          <p:cNvSpPr/>
          <p:nvPr/>
        </p:nvSpPr>
        <p:spPr>
          <a:xfrm>
            <a:off x="2414952" y="1711572"/>
            <a:ext cx="253218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EmailManager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8BF3-0821-A217-84C3-DE8E91191471}"/>
              </a:ext>
            </a:extLst>
          </p:cNvPr>
          <p:cNvSpPr/>
          <p:nvPr/>
        </p:nvSpPr>
        <p:spPr>
          <a:xfrm>
            <a:off x="7176052" y="1711572"/>
            <a:ext cx="2532185" cy="119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6A026-5BDF-D629-9819-8916C36D990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15949" y="2287510"/>
            <a:ext cx="2160103" cy="21939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0774A-3994-B6D9-403A-E9829F2ACEB5}"/>
              </a:ext>
            </a:extLst>
          </p:cNvPr>
          <p:cNvSpPr txBox="1"/>
          <p:nvPr/>
        </p:nvSpPr>
        <p:spPr>
          <a:xfrm>
            <a:off x="5380890" y="18258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contains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E812-960D-E03F-979E-E9486B619878}"/>
              </a:ext>
            </a:extLst>
          </p:cNvPr>
          <p:cNvSpPr/>
          <p:nvPr/>
        </p:nvSpPr>
        <p:spPr>
          <a:xfrm>
            <a:off x="7176049" y="3292589"/>
            <a:ext cx="2532185" cy="11957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F1D768-8982-0812-09E4-F1789B968AA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4947137" y="2309450"/>
            <a:ext cx="2228912" cy="15810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F4518B-D244-7475-791F-66DEA8D3023D}"/>
              </a:ext>
            </a:extLst>
          </p:cNvPr>
          <p:cNvSpPr txBox="1"/>
          <p:nvPr/>
        </p:nvSpPr>
        <p:spPr>
          <a:xfrm>
            <a:off x="5015952" y="3198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inject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4B9C9-0D01-8B66-B84C-0F3450E2A4B3}"/>
              </a:ext>
            </a:extLst>
          </p:cNvPr>
          <p:cNvSpPr txBox="1"/>
          <p:nvPr/>
        </p:nvSpPr>
        <p:spPr>
          <a:xfrm>
            <a:off x="5997878" y="4779183"/>
            <a:ext cx="48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Stubbed </a:t>
            </a:r>
            <a:r>
              <a:rPr lang="en-US" sz="2400" b="1" dirty="0" err="1">
                <a:latin typeface="Consolas" panose="020B0609020204030204" pitchFamily="49" charset="0"/>
              </a:rPr>
              <a:t>sendEmail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/>
              <a:t>function that does nothing</a:t>
            </a:r>
          </a:p>
        </p:txBody>
      </p:sp>
      <p:pic>
        <p:nvPicPr>
          <p:cNvPr id="6146" name="Picture 2" descr="EasyMock">
            <a:extLst>
              <a:ext uri="{FF2B5EF4-FFF2-40B4-BE49-F238E27FC236}">
                <a16:creationId xmlns:a16="http://schemas.microsoft.com/office/drawing/2014/main" id="{9859C29C-892B-E821-3245-3816412E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" y="3309506"/>
            <a:ext cx="4400084" cy="6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Test - What is Mocking? and Why? - Mkyong.com">
            <a:extLst>
              <a:ext uri="{FF2B5EF4-FFF2-40B4-BE49-F238E27FC236}">
                <a16:creationId xmlns:a16="http://schemas.microsoft.com/office/drawing/2014/main" id="{12E46800-1802-4659-266C-5E9120A9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11" y="4094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F03DCE-7ADE-A17F-5C82-4E27CC11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A3A44-2C19-DDF7-DF02-D53F3707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5E8A-DBD0-BB31-2A2B-86ED2E6B48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Previous cases proxies augmented the target object functionality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97BD42-8014-FC52-3C85-B3116F8CAD34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EECCCB-6CDF-B52B-92A5-2DF5B9CADBB0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02B258-D8D7-FA0D-4F29-29A50A427CB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C8CEA6-FF3B-1A19-0558-C7A236FD372A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E58957-A70E-86CC-EA7B-1B61DCB70D28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67F4-BC49-2B88-7950-42B2C0FC4586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D72F6F-64F2-41D0-5EC7-DC9B68EB12EA}"/>
                  </a:ext>
                </a:extLst>
              </p:cNvPr>
              <p:cNvSpPr txBox="1"/>
              <p:nvPr/>
            </p:nvSpPr>
            <p:spPr>
              <a:xfrm>
                <a:off x="6919298" y="3934281"/>
                <a:ext cx="3223959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additional_functionality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5A362B2-6167-CF40-FE0E-557DE83C9EC7}"/>
                  </a:ext>
                </a:extLst>
              </p:cNvPr>
              <p:cNvCxnSpPr>
                <a:cxnSpLocks/>
                <a:stCxn id="11" idx="0"/>
                <a:endCxn id="15" idx="2"/>
              </p:cNvCxnSpPr>
              <p:nvPr/>
            </p:nvCxnSpPr>
            <p:spPr>
              <a:xfrm flipV="1">
                <a:off x="8531278" y="4303613"/>
                <a:ext cx="0" cy="331362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D671F2-5AAE-25F5-162F-256E52E9B31A}"/>
                  </a:ext>
                </a:extLst>
              </p:cNvPr>
              <p:cNvCxnSpPr>
                <a:cxnSpLocks/>
                <a:stCxn id="15" idx="0"/>
                <a:endCxn id="21" idx="2"/>
              </p:cNvCxnSpPr>
              <p:nvPr/>
            </p:nvCxnSpPr>
            <p:spPr>
              <a:xfrm flipV="1">
                <a:off x="8531278" y="3598335"/>
                <a:ext cx="3121" cy="33594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BE7BAC-D183-29D8-5146-A6B25091D65E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284198-E5FD-F49C-53AB-323824BF692F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BA8588-D116-2315-E308-0C16EED7D84A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B2E167-AD7F-979C-E217-2CDF3412D043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495BEE-74FB-CEAF-28CD-9C1CDFF4E019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52925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B49B-8994-D633-30A1-655813B5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2C5AC-D45B-38DB-75C8-5FC4E5F1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89C7C-4AF1-F80D-D442-753F9E4D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3E358-4EF4-8D5F-44E0-C3115D8877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5B9CB-8393-C8CF-1463-70660CC9D79A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D66C6E-9076-8253-B1BE-0D6D97E97835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2009A8-4F77-CCB4-DBB5-5B8C2AAFC0D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C8F22-A1D1-5343-6A59-CE2B16929DA7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75900-8C2E-6D53-ACF5-E36577198017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83257A-4F93-7D78-3234-E57044E597F4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2BBD2-941F-68D9-8F27-7FA8F98A7318}"/>
                  </a:ext>
                </a:extLst>
              </p:cNvPr>
              <p:cNvSpPr txBox="1"/>
              <p:nvPr/>
            </p:nvSpPr>
            <p:spPr>
              <a:xfrm>
                <a:off x="7679121" y="3932702"/>
                <a:ext cx="1704313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return true;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E2A7324-52B6-C2FD-5C65-DF85487A3C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0215" y="4302034"/>
                <a:ext cx="0" cy="3329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EB61AAE-BF22-7C4E-ED0A-CA86B722E35A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4CD313-C78F-7FCB-ABDE-B185FFD10741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3D3DF1-5FEB-1F7C-6B60-065137F82B6C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7BAACD-9C1D-C7F2-6FBA-0891D5EF1DE9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181B01-17E3-CCD5-A59C-158E217E5D2F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6D6A1C-31EB-F3FA-CC03-DD77CCA385B5}"/>
              </a:ext>
            </a:extLst>
          </p:cNvPr>
          <p:cNvCxnSpPr>
            <a:stCxn id="15" idx="2"/>
            <a:endCxn id="11" idx="3"/>
          </p:cNvCxnSpPr>
          <p:nvPr/>
        </p:nvCxnSpPr>
        <p:spPr>
          <a:xfrm rot="16200000" flipH="1">
            <a:off x="8768600" y="4273608"/>
            <a:ext cx="429656" cy="228600"/>
          </a:xfrm>
          <a:prstGeom prst="curvedConnector4">
            <a:avLst>
              <a:gd name="adj1" fmla="val 38745"/>
              <a:gd name="adj2" fmla="val 47277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32CD3F1-753F-C9A2-0432-B4843ECF8767}"/>
              </a:ext>
            </a:extLst>
          </p:cNvPr>
          <p:cNvSpPr/>
          <p:nvPr/>
        </p:nvSpPr>
        <p:spPr>
          <a:xfrm>
            <a:off x="8675461" y="3310271"/>
            <a:ext cx="365208" cy="318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3A81F-8296-536F-9CC4-FA3C93CBD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06FCAD-7CCD-0254-2E7A-E19784C7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F149-13C7-220E-B411-4D7BA3A13F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C922B48-DD9A-B410-1D18-AE1401AB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63" y="784225"/>
            <a:ext cx="5632450" cy="5046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strike="sngStrike" dirty="0">
                <a:solidFill>
                  <a:srgbClr val="B8B8B8"/>
                </a:solidFill>
              </a:rPr>
              <a:t>return </a:t>
            </a:r>
            <a:r>
              <a:rPr lang="en-US" strike="sngStrike" dirty="0" err="1">
                <a:solidFill>
                  <a:srgbClr val="B8B8B8"/>
                </a:solidFill>
              </a:rPr>
              <a:t>proceed.invoke</a:t>
            </a:r>
            <a:r>
              <a:rPr lang="en-US" strike="sngStrike" dirty="0">
                <a:solidFill>
                  <a:srgbClr val="B8B8B8"/>
                </a:solidFill>
              </a:rPr>
              <a:t>(self, </a:t>
            </a:r>
            <a:r>
              <a:rPr lang="en-US" strike="sngStrike" dirty="0" err="1">
                <a:solidFill>
                  <a:srgbClr val="B8B8B8"/>
                </a:solidFill>
              </a:rPr>
              <a:t>args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sz="1500" dirty="0"/>
              <a:t>		return new Boolean(true);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D5726-3C20-283C-617B-E346A7803B6C}"/>
              </a:ext>
            </a:extLst>
          </p:cNvPr>
          <p:cNvSpPr/>
          <p:nvPr/>
        </p:nvSpPr>
        <p:spPr>
          <a:xfrm>
            <a:off x="6159734" y="3272588"/>
            <a:ext cx="5649679" cy="5462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D25C16-D33C-CE6A-3C65-890687B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org.mockito.ArgumentMatchers.anyInt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org.mockito.Mockito.mock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org.mockito.Mockito.when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List&lt;Number&gt; </a:t>
            </a:r>
            <a:r>
              <a:rPr lang="en-US" dirty="0" err="1"/>
              <a:t>myList</a:t>
            </a:r>
            <a:r>
              <a:rPr lang="en-US" dirty="0"/>
              <a:t> = mock();</a:t>
            </a:r>
          </a:p>
          <a:p>
            <a:r>
              <a:rPr lang="en-US" dirty="0"/>
              <a:t>        when(</a:t>
            </a:r>
            <a:r>
              <a:rPr lang="en-US" dirty="0" err="1"/>
              <a:t>myList.add</a:t>
            </a:r>
            <a:r>
              <a:rPr lang="en-US" dirty="0"/>
              <a:t>(10)).</a:t>
            </a:r>
            <a:r>
              <a:rPr lang="en-US" dirty="0" err="1"/>
              <a:t>thenReturn</a:t>
            </a:r>
            <a:r>
              <a:rPr lang="en-US" dirty="0"/>
              <a:t>(true);</a:t>
            </a:r>
          </a:p>
          <a:p>
            <a:r>
              <a:rPr lang="en-US" dirty="0"/>
              <a:t>          when(</a:t>
            </a:r>
            <a:r>
              <a:rPr lang="en-US" dirty="0" err="1"/>
              <a:t>myList.add</a:t>
            </a:r>
            <a:r>
              <a:rPr lang="en-US" dirty="0"/>
              <a:t>(</a:t>
            </a:r>
            <a:r>
              <a:rPr lang="en-US" dirty="0" err="1"/>
              <a:t>anyInt</a:t>
            </a:r>
            <a:r>
              <a:rPr lang="en-US" dirty="0"/>
              <a:t>())).</a:t>
            </a:r>
            <a:r>
              <a:rPr lang="en-US" dirty="0" err="1"/>
              <a:t>thenReturn</a:t>
            </a:r>
            <a:r>
              <a:rPr lang="en-US" dirty="0"/>
              <a:t>(false);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(30)); // return false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(10)); // return true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902A27-4704-08A0-1457-3EF653E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an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E9347-CCBB-B022-1249-43DD369169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Mockito’s </a:t>
            </a:r>
            <a:r>
              <a:rPr lang="en-US" dirty="0">
                <a:latin typeface="Consolas" panose="020B0609020204030204" pitchFamily="49" charset="0"/>
              </a:rPr>
              <a:t>mock() </a:t>
            </a:r>
            <a:r>
              <a:rPr lang="en-US" dirty="0"/>
              <a:t>method injects a proxy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Configure the proxy 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thenReturn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55C443-6A24-153B-A2B0-5F185A85FFDA}"/>
              </a:ext>
            </a:extLst>
          </p:cNvPr>
          <p:cNvSpPr/>
          <p:nvPr/>
        </p:nvSpPr>
        <p:spPr>
          <a:xfrm flipV="1">
            <a:off x="6160245" y="2801164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8217E-6915-ED20-B6C5-8B6954DF4F7C}"/>
              </a:ext>
            </a:extLst>
          </p:cNvPr>
          <p:cNvSpPr/>
          <p:nvPr/>
        </p:nvSpPr>
        <p:spPr>
          <a:xfrm flipV="1">
            <a:off x="6160244" y="2987386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317F-C8D1-1C9D-0BF5-68468E34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1FC05E-7696-C866-F685-BDD3ED8C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63088" cy="4912411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import ...;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EmailManagerTest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@Mock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EmailService</a:t>
            </a:r>
            <a:r>
              <a:rPr lang="en-US" sz="1400" dirty="0"/>
              <a:t> </a:t>
            </a:r>
            <a:r>
              <a:rPr lang="en-US" sz="1400" dirty="0" err="1"/>
              <a:t>emailService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@InjectMocks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EmailManager</a:t>
            </a:r>
            <a:r>
              <a:rPr lang="en-US" sz="1400" dirty="0"/>
              <a:t> </a:t>
            </a:r>
            <a:r>
              <a:rPr lang="en-US" sz="1400" dirty="0" err="1"/>
              <a:t>emailManager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@BeforeEach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MockitoAnnotations.openMocks</a:t>
            </a:r>
            <a:r>
              <a:rPr lang="en-US" sz="1400" dirty="0"/>
              <a:t>(this); // Initialize mocks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testComposeEmail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// Stub the </a:t>
            </a:r>
            <a:r>
              <a:rPr lang="en-US" sz="1400" dirty="0" err="1"/>
              <a:t>sendEmail</a:t>
            </a:r>
            <a:r>
              <a:rPr lang="en-US" sz="1400" dirty="0"/>
              <a:t> method to return true</a:t>
            </a:r>
          </a:p>
          <a:p>
            <a:r>
              <a:rPr lang="en-US" sz="1400" dirty="0"/>
              <a:t>        when(</a:t>
            </a:r>
            <a:r>
              <a:rPr lang="en-US" sz="1400" dirty="0" err="1"/>
              <a:t>emailService.sendEmail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())).</a:t>
            </a:r>
            <a:r>
              <a:rPr lang="en-US" sz="1400" dirty="0" err="1"/>
              <a:t>thenReturn</a:t>
            </a:r>
            <a:r>
              <a:rPr lang="en-US" sz="1400" dirty="0"/>
              <a:t>(true);</a:t>
            </a:r>
          </a:p>
          <a:p>
            <a:endParaRPr lang="en-US" sz="1400" dirty="0"/>
          </a:p>
          <a:p>
            <a:r>
              <a:rPr lang="en-US" sz="1400" dirty="0"/>
              <a:t>        // Call the method under test</a:t>
            </a:r>
          </a:p>
          <a:p>
            <a:r>
              <a:rPr lang="en-US" sz="1400" dirty="0"/>
              <a:t>        String result = </a:t>
            </a:r>
            <a:r>
              <a:rPr lang="en-US" sz="1400" dirty="0" err="1"/>
              <a:t>emailManager.composeEmail</a:t>
            </a:r>
            <a:r>
              <a:rPr lang="en-US" sz="1400" dirty="0"/>
              <a:t>();</a:t>
            </a:r>
          </a:p>
          <a:p>
            <a:r>
              <a:rPr lang="en-US" sz="1400" dirty="0"/>
              <a:t>	   // do any assertion checks</a:t>
            </a:r>
          </a:p>
          <a:p>
            <a:endParaRPr lang="en-US" sz="1400" dirty="0"/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047CA-C017-9A46-1F9F-B8C053C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JUnit test with Mockito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125093-DECE-06B3-C7BD-7F600746C152}"/>
              </a:ext>
            </a:extLst>
          </p:cNvPr>
          <p:cNvSpPr txBox="1">
            <a:spLocks/>
          </p:cNvSpPr>
          <p:nvPr/>
        </p:nvSpPr>
        <p:spPr bwMode="auto">
          <a:xfrm>
            <a:off x="278255" y="696277"/>
            <a:ext cx="5898257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66153-554C-FB17-FD2B-D524135B8102}"/>
              </a:ext>
            </a:extLst>
          </p:cNvPr>
          <p:cNvSpPr/>
          <p:nvPr/>
        </p:nvSpPr>
        <p:spPr>
          <a:xfrm flipV="1">
            <a:off x="6283217" y="1309248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BC532-56F6-140A-223B-2945783051F2}"/>
              </a:ext>
            </a:extLst>
          </p:cNvPr>
          <p:cNvSpPr/>
          <p:nvPr/>
        </p:nvSpPr>
        <p:spPr>
          <a:xfrm flipV="1">
            <a:off x="6283217" y="1833492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1348F-4357-4AD0-FEE0-F2F3E21C3D69}"/>
              </a:ext>
            </a:extLst>
          </p:cNvPr>
          <p:cNvSpPr/>
          <p:nvPr/>
        </p:nvSpPr>
        <p:spPr>
          <a:xfrm flipV="1">
            <a:off x="6283217" y="2307394"/>
            <a:ext cx="4280510" cy="112160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BB6E7-055D-4790-DE04-25EFE9B6075A}"/>
              </a:ext>
            </a:extLst>
          </p:cNvPr>
          <p:cNvSpPr/>
          <p:nvPr/>
        </p:nvSpPr>
        <p:spPr>
          <a:xfrm flipV="1">
            <a:off x="6176512" y="4037664"/>
            <a:ext cx="5526204" cy="4862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D680B-A3DE-DDE8-E502-D853667A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Reflection, annotations, and dynamic proxies are very powerful</a:t>
            </a:r>
          </a:p>
          <a:p>
            <a:pPr lvl="1"/>
            <a:r>
              <a:rPr lang="en-US" dirty="0"/>
              <a:t>Must be used judiciously</a:t>
            </a:r>
          </a:p>
          <a:p>
            <a:pPr lvl="1"/>
            <a:r>
              <a:rPr lang="en-US" dirty="0"/>
              <a:t>Typically, not used in regular application development</a:t>
            </a:r>
          </a:p>
          <a:p>
            <a:pPr lvl="1"/>
            <a:r>
              <a:rPr lang="en-US" dirty="0"/>
              <a:t>Used in framework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322AB1-0C11-5849-60C4-6B925E76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</p:spTree>
    <p:extLst>
      <p:ext uri="{BB962C8B-B14F-4D97-AF65-F5344CB8AC3E}">
        <p14:creationId xmlns:p14="http://schemas.microsoft.com/office/powerpoint/2010/main" val="25855515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466A-A38A-9C41-693D-3C176C71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52D56-1B85-3D6B-9131-7D9BA47F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  <a:p>
            <a:r>
              <a:rPr lang="en-US" dirty="0"/>
              <a:t>class </a:t>
            </a:r>
            <a:r>
              <a:rPr lang="en-US" dirty="0" err="1"/>
              <a:t>InsuranceClient</a:t>
            </a:r>
            <a:r>
              <a:rPr lang="en-US" dirty="0"/>
              <a:t> {</a:t>
            </a:r>
          </a:p>
          <a:p>
            <a:r>
              <a:rPr lang="en-US" dirty="0"/>
              <a:t>	@Id</a:t>
            </a:r>
          </a:p>
          <a:p>
            <a:r>
              <a:rPr lang="en-US" dirty="0"/>
              <a:t>	private Integer </a:t>
            </a:r>
            <a:r>
              <a:rPr lang="en-US" dirty="0" err="1"/>
              <a:t>insuranceClientId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@Column(name = “address”)</a:t>
            </a:r>
          </a:p>
          <a:p>
            <a:r>
              <a:rPr lang="en-US" dirty="0"/>
              <a:t>	private String address;</a:t>
            </a:r>
          </a:p>
          <a:p>
            <a:endParaRPr lang="en-US" dirty="0"/>
          </a:p>
          <a:p>
            <a:r>
              <a:rPr lang="en-US" dirty="0"/>
              <a:t>	@OneToMany(fetch = </a:t>
            </a:r>
            <a:r>
              <a:rPr lang="en-US" dirty="0" err="1"/>
              <a:t>FetchType.LAZY</a:t>
            </a:r>
            <a:r>
              <a:rPr lang="en-US" dirty="0"/>
              <a:t>)	List&lt;Policy&gt; policies;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InsuranceClient</a:t>
            </a:r>
            <a:r>
              <a:rPr lang="en-US" dirty="0"/>
              <a:t> client = …;</a:t>
            </a:r>
          </a:p>
          <a:p>
            <a:r>
              <a:rPr lang="en-US" dirty="0" err="1"/>
              <a:t>client.getPolicies</a:t>
            </a:r>
            <a:r>
              <a:rPr lang="en-US" dirty="0"/>
              <a:t>(); // sometimes takes seconds</a:t>
            </a:r>
          </a:p>
          <a:p>
            <a:r>
              <a:rPr lang="en-US" dirty="0"/>
              <a:t>			      //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9B3E79-EC7C-8750-4FE9-16A33587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C18AB-0957-D590-6C38-A1257F03A93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Frameworks using reflection, annotations, and dynamic proxies are widely used</a:t>
            </a:r>
          </a:p>
          <a:p>
            <a:pPr lvl="1"/>
            <a:r>
              <a:rPr lang="en-US" dirty="0"/>
              <a:t>Beneficial to know how they work under-the-hood</a:t>
            </a:r>
          </a:p>
          <a:p>
            <a:pPr lvl="1"/>
            <a:r>
              <a:rPr lang="en-US" dirty="0"/>
              <a:t>Very helpful in debugging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37846-DE61-43AF-0FB5-07BFCCAC1AEA}"/>
              </a:ext>
            </a:extLst>
          </p:cNvPr>
          <p:cNvSpPr/>
          <p:nvPr/>
        </p:nvSpPr>
        <p:spPr>
          <a:xfrm>
            <a:off x="6300069" y="2692160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3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8D950-D957-E4E4-7B22-84D642A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persist(Post post)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persist(Student student)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studentName</a:t>
            </a:r>
            <a:r>
              <a:rPr lang="en-US" dirty="0"/>
              <a:t>”, </a:t>
            </a:r>
            <a:r>
              <a:rPr lang="en-US" dirty="0" err="1"/>
              <a:t>student.getName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454F3-14A4-129D-6A27-B1CD26A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5E69-D3D5-B7B9-7B93-882DFF66B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>
                <a:latin typeface="Consolas" panose="020B0609020204030204" pitchFamily="49" charset="0"/>
              </a:rPr>
              <a:t>persist()</a:t>
            </a:r>
            <a:r>
              <a:rPr lang="en-US" dirty="0"/>
              <a:t> method had to be duplicated for each class</a:t>
            </a:r>
          </a:p>
          <a:p>
            <a:pPr lvl="1"/>
            <a:r>
              <a:rPr lang="en-US" dirty="0"/>
              <a:t>Reflection allows for dynamic field access and method invocation</a:t>
            </a:r>
          </a:p>
          <a:p>
            <a:pPr lvl="2"/>
            <a:r>
              <a:rPr lang="en-US" dirty="0"/>
              <a:t>Partially solved the problem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FDF64-5195-C20A-FC62-5F7743D8AC33}"/>
              </a:ext>
            </a:extLst>
          </p:cNvPr>
          <p:cNvSpPr/>
          <p:nvPr/>
        </p:nvSpPr>
        <p:spPr>
          <a:xfrm>
            <a:off x="6540701" y="2643111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5DA7B-B944-60C4-29FD-ADEA00A849B8}"/>
              </a:ext>
            </a:extLst>
          </p:cNvPr>
          <p:cNvSpPr/>
          <p:nvPr/>
        </p:nvSpPr>
        <p:spPr>
          <a:xfrm>
            <a:off x="6540701" y="4021014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EC27-7F42-568F-E3DB-64B1A59E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BE582-0E40-6A05-4D17-CA5D6B7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5876A-0C7E-E540-7D06-E127477C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A1228-652E-3980-DAA8-C7484B3026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we don’t want to persist all fields in an object? </a:t>
            </a:r>
          </a:p>
          <a:p>
            <a:pPr lvl="1"/>
            <a:r>
              <a:rPr lang="en-US" dirty="0"/>
              <a:t>Annotations allow adding meta-data to fields, methods, etc.</a:t>
            </a:r>
          </a:p>
          <a:p>
            <a:pPr lvl="1"/>
            <a:r>
              <a:rPr lang="en-US" dirty="0"/>
              <a:t>Annotations with </a:t>
            </a:r>
            <a:r>
              <a:rPr lang="en-US" dirty="0" err="1">
                <a:latin typeface="Consolas" panose="020B0609020204030204" pitchFamily="49" charset="0"/>
              </a:rPr>
              <a:t>Retention.RUNTIME</a:t>
            </a:r>
            <a:r>
              <a:rPr lang="en-US" dirty="0"/>
              <a:t> are available at runtime</a:t>
            </a:r>
          </a:p>
          <a:p>
            <a:pPr lvl="1"/>
            <a:r>
              <a:rPr lang="en-US" dirty="0"/>
              <a:t>Annotating individual fields allows us to selectively persist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8327-5AAA-9FE0-41E8-E002A27C8158}"/>
              </a:ext>
            </a:extLst>
          </p:cNvPr>
          <p:cNvSpPr/>
          <p:nvPr/>
        </p:nvSpPr>
        <p:spPr>
          <a:xfrm>
            <a:off x="6259347" y="78500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C708-8785-5ECC-44AA-F987BC777B2A}"/>
              </a:ext>
            </a:extLst>
          </p:cNvPr>
          <p:cNvSpPr/>
          <p:nvPr/>
        </p:nvSpPr>
        <p:spPr>
          <a:xfrm>
            <a:off x="6259346" y="435158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7440E-89C7-B22D-8678-478D548BB719}"/>
              </a:ext>
            </a:extLst>
          </p:cNvPr>
          <p:cNvSpPr/>
          <p:nvPr/>
        </p:nvSpPr>
        <p:spPr>
          <a:xfrm>
            <a:off x="6259347" y="2123591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49D0-3351-D9EF-8B06-32E27C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6C9BF-94B5-2F60-C868-4836CDD1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92D10-5134-A3B2-B87F-6427406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4CF4A2-A3D6-6406-4D0B-F9CADD4BF2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18A1C-E814-02E3-03A3-86650CA8B7B4}"/>
              </a:ext>
            </a:extLst>
          </p:cNvPr>
          <p:cNvSpPr/>
          <p:nvPr/>
        </p:nvSpPr>
        <p:spPr>
          <a:xfrm>
            <a:off x="6540701" y="4057899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dirty="0"/>
              <a:t>Important</a:t>
            </a:r>
          </a:p>
          <a:p>
            <a:pPr lvl="1"/>
            <a:r>
              <a:rPr lang="en-US" dirty="0"/>
              <a:t>An object of type </a:t>
            </a:r>
            <a:r>
              <a:rPr lang="en-US" dirty="0">
                <a:latin typeface="Consolas" panose="020B0609020204030204" pitchFamily="49" charset="0"/>
              </a:rPr>
              <a:t>Class</a:t>
            </a:r>
            <a:r>
              <a:rPr lang="en-US" dirty="0"/>
              <a:t> would represent each class in your program</a:t>
            </a:r>
          </a:p>
          <a:p>
            <a:pPr lvl="1"/>
            <a:r>
              <a:rPr lang="en-US" dirty="0"/>
              <a:t>An object of type Method would represent each method in a class</a:t>
            </a:r>
          </a:p>
          <a:p>
            <a:pPr lvl="2"/>
            <a:r>
              <a:rPr lang="en-US" dirty="0"/>
              <a:t>… and so on…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F14C-46A4-0521-D0EC-444A14A9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C53CC-A934-878B-2B36-2397F9F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7C186-42BC-146F-2C62-FA8FCC0871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A944FD-B389-CBD0-9FC8-F9A6E50086E8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94812-AB9A-BED3-87DE-593001C0678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B3E5CB-1FB6-B978-A1D6-7D7C196F10C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8ADAE8-4F18-EA15-B080-CB159B0E3E5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5CE5A5-D6EA-5995-B318-571A56EB764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415266-90BD-D00B-CAD8-3C8E0BD0255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9D413-0699-CD6F-218E-9E0A828E5266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6521C-D3F8-1E60-EA88-C44231EB787A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B42A44-75BA-D5C4-A72F-47E44791A44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5074380-52C7-B929-10F9-33DC2F520CE7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794FA2A-A23E-30CA-B072-D6A2D752B9B6}"/>
                  </a:ext>
                </a:extLst>
              </p:cNvPr>
              <p:cNvCxnSpPr>
                <a:cxnSpLocks/>
                <a:stCxn id="28" idx="0"/>
                <a:endCxn id="38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0CB5EA-D067-D069-172D-3CE006D26292}"/>
                  </a:ext>
                </a:extLst>
              </p:cNvPr>
              <p:cNvCxnSpPr>
                <a:cxnSpLocks/>
                <a:stCxn id="31" idx="0"/>
                <a:endCxn id="37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401BCF-7F2D-99F5-B68B-5FB4BCB9847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D959A2-3DB7-B735-2B22-74444C0627AA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6C048C-6877-5B9C-0DD8-B1575F8A2838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420E23-404A-9F2D-E4FC-ECD2E550E2AB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A0A43F-CDD7-3E08-CB9D-CB68ACED4FF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6AC02D-2FAB-D7CC-B480-6053B781A02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B86CF-531F-B0A8-E223-067FD4B78B81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2A3EA7-0593-D9E2-AAF7-BC3925DEA38F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97514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AF86-99B6-9C73-F2FC-23E90D7D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B6C0-4941-D99B-4BC0-E2D1934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and proxies have application way beyond just Redis persistence and logging</a:t>
            </a:r>
          </a:p>
          <a:p>
            <a:r>
              <a:rPr lang="en-US" dirty="0"/>
              <a:t>Used in microservice frameworks, MVC frameworks, dependency injection, database persistence, and so on, in many languages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2339E-34B5-93D3-389D-91A61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3E76B91A-7BE8-039C-53AE-4900F6A0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9" y="3454587"/>
            <a:ext cx="1799492" cy="10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naut Framework · GitHub">
            <a:extLst>
              <a:ext uri="{FF2B5EF4-FFF2-40B4-BE49-F238E27FC236}">
                <a16:creationId xmlns:a16="http://schemas.microsoft.com/office/drawing/2014/main" id="{7B78F951-9B73-E41C-9CC7-0CCCFAC0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31" y="4067552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BD3DD0A0-8A83-4ABB-BEE5-AE7FE95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88" y="4422507"/>
            <a:ext cx="2726596" cy="13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4j - Wikipedia">
            <a:extLst>
              <a:ext uri="{FF2B5EF4-FFF2-40B4-BE49-F238E27FC236}">
                <a16:creationId xmlns:a16="http://schemas.microsoft.com/office/drawing/2014/main" id="{A46F5160-6929-D79D-11F8-D6510090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6" y="3278433"/>
            <a:ext cx="2875083" cy="1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5431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7EAC-5C78-A70C-4943-42F4252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74811" cy="50464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java.lang.reflect.InvocationHandler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java.lang.reflect.Method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DynamicInvocationHandler</a:t>
            </a:r>
            <a:r>
              <a:rPr lang="en-US" dirty="0"/>
              <a:t> </a:t>
            </a:r>
          </a:p>
          <a:p>
            <a:r>
              <a:rPr lang="en-US" dirty="0"/>
              <a:t>		implements </a:t>
            </a:r>
            <a:r>
              <a:rPr lang="en-US" dirty="0" err="1"/>
              <a:t>InvocationHandler</a:t>
            </a:r>
            <a:r>
              <a:rPr lang="en-US" dirty="0"/>
              <a:t> {</a:t>
            </a:r>
          </a:p>
          <a:p>
            <a:r>
              <a:rPr lang="en-US" dirty="0"/>
              <a:t>    Object target;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DynamicInvocationHandler</a:t>
            </a:r>
            <a:r>
              <a:rPr lang="en-US" dirty="0"/>
              <a:t>(Object target) {</a:t>
            </a:r>
          </a:p>
          <a:p>
            <a:r>
              <a:rPr lang="en-US" dirty="0"/>
              <a:t>        </a:t>
            </a:r>
            <a:r>
              <a:rPr lang="en-US" dirty="0" err="1"/>
              <a:t>this.target</a:t>
            </a:r>
            <a:r>
              <a:rPr lang="en-US" dirty="0"/>
              <a:t> = target;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Object invoke(Object proxy, Method </a:t>
            </a:r>
            <a:r>
              <a:rPr lang="en-US" dirty="0" err="1"/>
              <a:t>method</a:t>
            </a:r>
            <a:r>
              <a:rPr lang="en-US" dirty="0"/>
              <a:t>, 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        log(“Accessing” + </a:t>
            </a:r>
            <a:r>
              <a:rPr lang="en-US" dirty="0" err="1"/>
              <a:t>method.getName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method.invoke</a:t>
            </a:r>
            <a:r>
              <a:rPr lang="en-US" dirty="0"/>
              <a:t>(target,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0CDE2-E8D5-7018-26B5-538C7F4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26CC-FE70-A679-6D92-D519583EF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reflection allows you to dynamically create a proxy for any(*</a:t>
            </a:r>
            <a:r>
              <a:rPr lang="en-US" sz="1000" dirty="0"/>
              <a:t>restrictions apply</a:t>
            </a:r>
            <a:r>
              <a:rPr lang="en-US" dirty="0"/>
              <a:t>) </a:t>
            </a:r>
            <a:r>
              <a:rPr lang="en-US" i="1" dirty="0"/>
              <a:t>target</a:t>
            </a:r>
            <a:r>
              <a:rPr lang="en-US" dirty="0"/>
              <a:t> object</a:t>
            </a:r>
          </a:p>
          <a:p>
            <a:r>
              <a:rPr lang="en-US" dirty="0"/>
              <a:t>Wraps a target object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InvocationHandler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encapsulates the proxy’s functionality (e.g. logging)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Dispatches the target object’s 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applied to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any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of any type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C1D17-8609-CCA4-F1B2-E1ED6A75517E}"/>
              </a:ext>
            </a:extLst>
          </p:cNvPr>
          <p:cNvSpPr/>
          <p:nvPr/>
        </p:nvSpPr>
        <p:spPr>
          <a:xfrm>
            <a:off x="6176512" y="2432370"/>
            <a:ext cx="5874811" cy="11783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A6778-BCFC-6912-B5B2-F5E04ED71BC2}"/>
              </a:ext>
            </a:extLst>
          </p:cNvPr>
          <p:cNvSpPr/>
          <p:nvPr/>
        </p:nvSpPr>
        <p:spPr>
          <a:xfrm>
            <a:off x="6176511" y="4425294"/>
            <a:ext cx="5874811" cy="3928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FF1B2-8470-DBF5-72F9-5989BBE962F4}"/>
              </a:ext>
            </a:extLst>
          </p:cNvPr>
          <p:cNvSpPr/>
          <p:nvPr/>
        </p:nvSpPr>
        <p:spPr>
          <a:xfrm>
            <a:off x="6176511" y="1382449"/>
            <a:ext cx="5874811" cy="6962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590B02-22B0-850E-4EFD-6AE06A0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256CB-D3E4-8A94-7D50-6B628437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7E1A6-74E4-8CC6-7555-484CC93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493B-3B06-FD52-472C-0E5008F71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 type must implement an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Proxy.newProxyInstance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creates a proxy that implements the interface</a:t>
            </a:r>
          </a:p>
          <a:p>
            <a:r>
              <a:rPr lang="en-US" dirty="0"/>
              <a:t>Pass the original object to the Invocation Handler</a:t>
            </a:r>
          </a:p>
          <a:p>
            <a:r>
              <a:rPr lang="en-US" dirty="0"/>
              <a:t>Returns an object of the interface type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943E2-C51D-0E30-111C-F7C71FFFA0A9}"/>
              </a:ext>
            </a:extLst>
          </p:cNvPr>
          <p:cNvSpPr/>
          <p:nvPr/>
        </p:nvSpPr>
        <p:spPr>
          <a:xfrm>
            <a:off x="6015487" y="2385508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66200-2551-8803-FA1B-B460BA2C08C1}"/>
              </a:ext>
            </a:extLst>
          </p:cNvPr>
          <p:cNvSpPr/>
          <p:nvPr/>
        </p:nvSpPr>
        <p:spPr>
          <a:xfrm>
            <a:off x="6015486" y="5093539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67DB0-801C-6DAA-18C4-0C67B4468FC3}"/>
              </a:ext>
            </a:extLst>
          </p:cNvPr>
          <p:cNvSpPr/>
          <p:nvPr/>
        </p:nvSpPr>
        <p:spPr>
          <a:xfrm>
            <a:off x="6015486" y="5445231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85F2A5-244B-3615-A678-C5785942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13C75-A1D1-FEC3-EADC-5FC7A98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583F-DE10-3C44-CD9E-E6907DB8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1207-9FC7-4807-E27B-4CF7F4E2F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method invocation on the proxy object invokes the </a:t>
            </a:r>
            <a:r>
              <a:rPr lang="en-US" dirty="0" err="1">
                <a:latin typeface="Consolas" panose="020B0609020204030204" pitchFamily="49" charset="0"/>
              </a:rPr>
              <a:t>InvocationHandler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765A1-4E23-73D6-AD9C-DCC175B42B41}"/>
              </a:ext>
            </a:extLst>
          </p:cNvPr>
          <p:cNvSpPr/>
          <p:nvPr/>
        </p:nvSpPr>
        <p:spPr>
          <a:xfrm>
            <a:off x="6015486" y="5093539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7A30F4-069E-9F18-AADE-6DD0C767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6CD7-2A41-7C36-F7A6-DEBC8C0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5DAAD-8F9D-C541-741A-F6B1762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C9D0-F23B-805C-AB41-5F74142476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Returns an object of the interface type</a:t>
            </a:r>
          </a:p>
          <a:p>
            <a:r>
              <a:rPr lang="en-US" dirty="0"/>
              <a:t>Limitation: can only access the fields defined in the interface</a:t>
            </a:r>
          </a:p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What is the difference between dynamic proxy and the static proxy example? 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5517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421D284-FE20-9CF0-82FE-CAC6A0EC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F1C0F8-F70B-ABCC-D7F1-12744D4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785004"/>
            <a:ext cx="5633414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355D2-8152-515A-1B46-FEAD27CB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C8E0-4846-2513-024A-46E87B8C79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method loads a single post from the Redis database</a:t>
            </a:r>
          </a:p>
          <a:p>
            <a:pPr lvl="1"/>
            <a:r>
              <a:rPr lang="en-US" dirty="0"/>
              <a:t>Imagine you stored the reply post ids as a CSV</a:t>
            </a:r>
          </a:p>
          <a:p>
            <a:pPr lvl="1"/>
            <a:r>
              <a:rPr lang="en-US" dirty="0"/>
              <a:t>Make separate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calls to load the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2935-C9BA-7F87-35E5-267E4D5A976A}"/>
              </a:ext>
            </a:extLst>
          </p:cNvPr>
          <p:cNvSpPr/>
          <p:nvPr/>
        </p:nvSpPr>
        <p:spPr>
          <a:xfrm>
            <a:off x="6176513" y="3539927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724C7-DF25-E62F-3CBB-0CC062888D9F}"/>
              </a:ext>
            </a:extLst>
          </p:cNvPr>
          <p:cNvSpPr/>
          <p:nvPr/>
        </p:nvSpPr>
        <p:spPr>
          <a:xfrm>
            <a:off x="6176513" y="4032296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06F49-4304-5D67-76D5-43AB76B926CB}"/>
              </a:ext>
            </a:extLst>
          </p:cNvPr>
          <p:cNvSpPr/>
          <p:nvPr/>
        </p:nvSpPr>
        <p:spPr>
          <a:xfrm>
            <a:off x="6176513" y="4343983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07B1E4-920F-7503-80B5-C5DAC882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AAFF8B-FFF2-4994-1A7A-1796D3A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7B1A0-722A-0443-D3A1-C54B49A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537DD-B166-067A-5045-AF6F78C566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operations are slow</a:t>
            </a:r>
          </a:p>
          <a:p>
            <a:r>
              <a:rPr lang="en-US" dirty="0"/>
              <a:t>What if you just wanted to access one particular post and then load the reply posts </a:t>
            </a:r>
            <a:r>
              <a:rPr lang="en-US" b="1" i="1" dirty="0"/>
              <a:t>on demand?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60326-594C-391A-099D-46F174B8FCE2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C1D150-D8B2-0E45-5A61-2E1C105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CB8CAB-E419-A4AC-17E9-34CE7F5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</a:t>
            </a:r>
            <a:r>
              <a:rPr lang="en-US" dirty="0" err="1"/>
              <a:t>child.setPostId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B19EC1-6D81-69B3-FCAE-A29834C3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69AFE-F4C0-4B46-161D-BE1904663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7A23B-6559-4C54-9C42-6C65B13AD858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Recap: what is object code?</a:t>
            </a:r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https://github.com/davsec-teaching/reflection_demo/tree/master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F8AE3-17D0-9984-24F0-86E17667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reflection</a:t>
            </a:r>
          </a:p>
          <a:p>
            <a:r>
              <a:rPr lang="en-US" dirty="0"/>
              <a:t>Quiz (</a:t>
            </a:r>
            <a:r>
              <a:rPr lang="en-US"/>
              <a:t>10 minute)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CEE2A2-23A4-F37A-DE2E-494D77ED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2655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DC0C-60E4-5882-03BC-3C3BA5E5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B23-A838-1BEB-9AD9-514B5304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865-1DA0-68DB-A7D5-7E4063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2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8B249-6A16-D2CC-F849-887BB8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Review: runtime polymorphism</a:t>
            </a:r>
          </a:p>
          <a:p>
            <a:r>
              <a:rPr lang="en-US" dirty="0"/>
              <a:t>Reflection (quick recap)</a:t>
            </a:r>
          </a:p>
          <a:p>
            <a:r>
              <a:rPr lang="en-US" dirty="0"/>
              <a:t>Annotations in detail</a:t>
            </a:r>
          </a:p>
          <a:p>
            <a:r>
              <a:rPr lang="en-US" dirty="0"/>
              <a:t>Hibernate demo</a:t>
            </a:r>
          </a:p>
          <a:p>
            <a:r>
              <a:rPr lang="en-US" dirty="0"/>
              <a:t>Misc. reflection-related topics</a:t>
            </a:r>
          </a:p>
          <a:p>
            <a:r>
              <a:rPr lang="en-US" dirty="0"/>
              <a:t>Proxy design pattern</a:t>
            </a:r>
          </a:p>
          <a:p>
            <a:r>
              <a:rPr lang="en-US" dirty="0"/>
              <a:t>Java dynamic proxies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A0963-CAC5-7B38-71CE-AF732AE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84188B-C125-B995-AFC8-7177885E0244}"/>
              </a:ext>
            </a:extLst>
          </p:cNvPr>
          <p:cNvCxnSpPr/>
          <p:nvPr/>
        </p:nvCxnSpPr>
        <p:spPr>
          <a:xfrm>
            <a:off x="134815" y="4337538"/>
            <a:ext cx="11922369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8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58305-1A09-C4AD-EABE-9142F2F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Airplane();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8F7C5-DAD2-74CF-E794-A38C83E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F88F1-FA89-F9D8-FFC9-70766AA8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runtime polymorphism?</a:t>
            </a:r>
          </a:p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891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79E-E6B1-D92D-C142-50F41C9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952C1-FD50-B957-8228-E9448FB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16D7-17DA-1963-F9CE-E4197CC83F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105379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DAC7-662A-3092-9774-E87B114B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4F709-E4E4-0F74-104F-F9564492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soundHorn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  <a:p>
            <a:endParaRPr lang="en-US" dirty="0"/>
          </a:p>
          <a:p>
            <a:r>
              <a:rPr lang="en-US" dirty="0" err="1"/>
              <a:t>v.accelerate</a:t>
            </a:r>
            <a:r>
              <a:rPr lang="en-US" dirty="0"/>
              <a:t>(); // What does this print?</a:t>
            </a:r>
          </a:p>
          <a:p>
            <a:r>
              <a:rPr lang="en-US" dirty="0" err="1"/>
              <a:t>v.soundHorn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661C-7967-C8CD-047E-6A1D875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31C3-8768-5885-1256-68D7E02D9C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  <a:p>
            <a:r>
              <a:rPr lang="en-US" dirty="0"/>
              <a:t>Invoking an overridden method results in the child’s method being invoked</a:t>
            </a:r>
          </a:p>
        </p:txBody>
      </p:sp>
    </p:spTree>
    <p:extLst>
      <p:ext uri="{BB962C8B-B14F-4D97-AF65-F5344CB8AC3E}">
        <p14:creationId xmlns:p14="http://schemas.microsoft.com/office/powerpoint/2010/main" val="476450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1470-9B1D-19C4-22F5-008738DE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1D867-5D2C-BEDA-C059-26D5EBF5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Flyable();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C3212-C6A0-DF0F-727A-4344F1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E3A5D-A1A1-5AC6-6C43-99126044AB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happens if I compile and run?</a:t>
            </a:r>
          </a:p>
          <a:p>
            <a:r>
              <a:rPr lang="en-US" dirty="0"/>
              <a:t>An airplane is a flyable, but a flyable is not an airplane</a:t>
            </a:r>
          </a:p>
          <a:p>
            <a:r>
              <a:rPr lang="en-US" b="1" i="1" dirty="0"/>
              <a:t>Critical for understanding the next modules</a:t>
            </a:r>
          </a:p>
        </p:txBody>
      </p:sp>
    </p:spTree>
    <p:extLst>
      <p:ext uri="{BB962C8B-B14F-4D97-AF65-F5344CB8AC3E}">
        <p14:creationId xmlns:p14="http://schemas.microsoft.com/office/powerpoint/2010/main" val="199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921-C71D-DCC2-14F7-6E4786C9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52E9C-054C-C266-5F86-3B66D9D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2D1EA7-522C-2001-A593-2FAB05D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(recap)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2DD82-5B1F-72F6-1A32-7ECBE93E7D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6B2A-B0DC-EEC9-DB11-906BD12D92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A2FDA-1BE1-1549-AFFC-7FE76141580A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13B8D-E420-8514-9F21-710794451385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3D0D-BECA-DA6F-62F0-D0B1BF34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9BF92-B373-C5E4-3120-1B68C61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3D3C17F3-E73E-6B28-6AA8-3D4CB537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E32F2-C508-8422-4F22-F163B4659597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F90C-4DB4-EBCB-4F74-C3F8790554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4337B-D1F7-844A-337A-1E799290AC0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09963-8BC4-4DD2-4D6B-79CDD253E0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91F24-2E2D-B19A-96A4-1FE919281B45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4332-CB9C-A261-5817-9AAE1D29D1C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7AA68016-9099-1A77-CE97-7491232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FC49E5-BB3B-AA75-1BE9-C85801F4EE94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0EF0-26BA-184E-7898-0CCBBD8512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12F0E-3AF8-C6BA-B2CB-38EBA3A03DE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8D2364-F109-F34B-1FB7-01626377518D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77EF72D4-1088-D6A4-4DEC-96BFBB1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B79344-7F35-57A2-C565-B74C42CADD2A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2DC64-1718-D2DB-EBCB-83BB39A276B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DF897-21E0-25F5-B8F0-E74CD527504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483652C-FC1C-8188-E4CD-7938EAE8D9F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EAA2F8-89A2-CCE6-AE3F-85D52625D29C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7D589-BACB-B64E-5219-613CA94916A2}"/>
              </a:ext>
            </a:extLst>
          </p:cNvPr>
          <p:cNvGrpSpPr/>
          <p:nvPr/>
        </p:nvGrpSpPr>
        <p:grpSpPr>
          <a:xfrm>
            <a:off x="911940" y="711665"/>
            <a:ext cx="4241167" cy="764737"/>
            <a:chOff x="911940" y="711665"/>
            <a:chExt cx="4241167" cy="764737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136252-A54E-5763-FCC1-D3D70A5C92CC}"/>
                </a:ext>
              </a:extLst>
            </p:cNvPr>
            <p:cNvSpPr/>
            <p:nvPr/>
          </p:nvSpPr>
          <p:spPr>
            <a:xfrm rot="5400000">
              <a:off x="2816139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2049E-EEDE-796F-4536-AE70E96434D0}"/>
                </a:ext>
              </a:extLst>
            </p:cNvPr>
            <p:cNvSpPr txBox="1"/>
            <p:nvPr/>
          </p:nvSpPr>
          <p:spPr>
            <a:xfrm>
              <a:off x="2320625" y="711665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Compile 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9766F-E68A-9180-F026-FCD64265CE41}"/>
              </a:ext>
            </a:extLst>
          </p:cNvPr>
          <p:cNvGrpSpPr/>
          <p:nvPr/>
        </p:nvGrpSpPr>
        <p:grpSpPr>
          <a:xfrm>
            <a:off x="6959894" y="698981"/>
            <a:ext cx="4241167" cy="777421"/>
            <a:chOff x="6959894" y="698981"/>
            <a:chExt cx="4241167" cy="777421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B8EB8D5-3FB2-6958-7A61-6F78AD8A865A}"/>
                </a:ext>
              </a:extLst>
            </p:cNvPr>
            <p:cNvSpPr/>
            <p:nvPr/>
          </p:nvSpPr>
          <p:spPr>
            <a:xfrm rot="5400000">
              <a:off x="8864093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66908-5884-0D75-8A8A-67F093343DCC}"/>
                </a:ext>
              </a:extLst>
            </p:cNvPr>
            <p:cNvSpPr txBox="1"/>
            <p:nvPr/>
          </p:nvSpPr>
          <p:spPr>
            <a:xfrm>
              <a:off x="8338928" y="6989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@Retention(RetentionPolicy.SOURCE)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source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class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present at runtime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only access annotations with </a:t>
            </a:r>
            <a:r>
              <a:rPr lang="en-US" dirty="0" err="1">
                <a:latin typeface="Consolas" panose="020B0609020204030204" pitchFamily="49" charset="0"/>
              </a:rPr>
              <a:t>RetentionPolicy.RUNTIME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75D67-01AC-C5EE-F58B-8509C7212758}"/>
              </a:ext>
            </a:extLst>
          </p:cNvPr>
          <p:cNvSpPr/>
          <p:nvPr/>
        </p:nvSpPr>
        <p:spPr>
          <a:xfrm>
            <a:off x="6096000" y="1026543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5277-8A30-BC90-7781-EEFDA5D0E83A}"/>
              </a:ext>
            </a:extLst>
          </p:cNvPr>
          <p:cNvSpPr/>
          <p:nvPr/>
        </p:nvSpPr>
        <p:spPr>
          <a:xfrm>
            <a:off x="6665862" y="3429000"/>
            <a:ext cx="49048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would we want to create our own annotations visible only at the source code / class level?</a:t>
            </a:r>
          </a:p>
        </p:txBody>
      </p:sp>
    </p:spTree>
    <p:extLst>
      <p:ext uri="{BB962C8B-B14F-4D97-AF65-F5344CB8AC3E}">
        <p14:creationId xmlns:p14="http://schemas.microsoft.com/office/powerpoint/2010/main" val="7991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pPr lvl="1"/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pPr lvl="1"/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annotations: summary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(Student student)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studentMap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studentMap.put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studentMap.put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studentMap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B8BDF-04F9-E2F0-9848-02FE8B8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register &lt;&lt; DRAM memory &lt;&lt; SSDs &lt;&lt; hard disks &lt;&lt;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few extra memory accesses for reflection is not noticeable for disk and network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B033A-817E-81B1-0DB8-DEA9D0F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24C9A-0A19-CC55-98C1-3028EAD75D81}"/>
              </a:ext>
            </a:extLst>
          </p:cNvPr>
          <p:cNvSpPr/>
          <p:nvPr/>
        </p:nvSpPr>
        <p:spPr>
          <a:xfrm>
            <a:off x="3473116" y="187692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accesses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4F15B-BC59-0159-0711-77B74F58E258}"/>
              </a:ext>
            </a:extLst>
          </p:cNvPr>
          <p:cNvSpPr/>
          <p:nvPr/>
        </p:nvSpPr>
        <p:spPr>
          <a:xfrm>
            <a:off x="3473116" y="2676082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storage (SSDs, disks)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72893-0E1F-9943-65BB-CBDD32A67AF8}"/>
              </a:ext>
            </a:extLst>
          </p:cNvPr>
          <p:cNvSpPr/>
          <p:nvPr/>
        </p:nvSpPr>
        <p:spPr>
          <a:xfrm>
            <a:off x="3473116" y="347818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access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(over network)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F287-A484-2548-AF5C-A65EF3006368}"/>
              </a:ext>
            </a:extLst>
          </p:cNvPr>
          <p:cNvSpPr txBox="1"/>
          <p:nvPr/>
        </p:nvSpPr>
        <p:spPr>
          <a:xfrm>
            <a:off x="5999747" y="20213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ui-monospace"/>
              </a:rPr>
              <a:t>100 ns 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1A57-D04B-1542-5760-1D70BD26DF1B}"/>
              </a:ext>
            </a:extLst>
          </p:cNvPr>
          <p:cNvSpPr txBox="1"/>
          <p:nvPr/>
        </p:nvSpPr>
        <p:spPr>
          <a:xfrm>
            <a:off x="5935578" y="2892468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20,000 ns </a:t>
            </a:r>
            <a:r>
              <a:rPr lang="en-US" dirty="0"/>
              <a:t>(4KB random read for SSD)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AAE28-D4B9-6085-F6B7-0BFCC7BC9C22}"/>
              </a:ext>
            </a:extLst>
          </p:cNvPr>
          <p:cNvSpPr txBox="1"/>
          <p:nvPr/>
        </p:nvSpPr>
        <p:spPr>
          <a:xfrm>
            <a:off x="5917384" y="3656072"/>
            <a:ext cx="49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500,000 ns </a:t>
            </a:r>
            <a:r>
              <a:rPr lang="en-US" dirty="0"/>
              <a:t>(Round-trip latency within data-center)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F9B3-AAC0-583C-2D9A-C322FEAAAF28}"/>
              </a:ext>
            </a:extLst>
          </p:cNvPr>
          <p:cNvSpPr txBox="1"/>
          <p:nvPr/>
        </p:nvSpPr>
        <p:spPr>
          <a:xfrm>
            <a:off x="2803840" y="1489264"/>
            <a:ext cx="724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https://static.googleusercontent.com/media/sre.google/en//static/pdf/rule-of-thumb-latency-numbers-letter.pdf</a:t>
            </a:r>
          </a:p>
        </p:txBody>
      </p:sp>
      <p:pic>
        <p:nvPicPr>
          <p:cNvPr id="1026" name="Picture 2" descr="IconExperience » G-Collection » Dram Icon">
            <a:extLst>
              <a:ext uri="{FF2B5EF4-FFF2-40B4-BE49-F238E27FC236}">
                <a16:creationId xmlns:a16="http://schemas.microsoft.com/office/drawing/2014/main" id="{58969684-C5DC-099A-1854-16555DDE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1949126"/>
            <a:ext cx="676539" cy="6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- Free computer icons">
            <a:extLst>
              <a:ext uri="{FF2B5EF4-FFF2-40B4-BE49-F238E27FC236}">
                <a16:creationId xmlns:a16="http://schemas.microsoft.com/office/drawing/2014/main" id="{8D123983-646C-068A-5117-169E0016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2776899"/>
            <a:ext cx="676540" cy="6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anet - Free computer icons">
            <a:extLst>
              <a:ext uri="{FF2B5EF4-FFF2-40B4-BE49-F238E27FC236}">
                <a16:creationId xmlns:a16="http://schemas.microsoft.com/office/drawing/2014/main" id="{E81719BA-3830-CAE1-CC38-150C0517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35857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69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46A53-9337-DD57-7C56-E8C9B830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B2A6B-0C04-D254-2817-CF24E39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3E934-09FF-9374-434A-75F0791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alternatives and optimizations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CE84F-338D-F4A7-E325-D77600654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persistence code</a:t>
            </a:r>
          </a:p>
          <a:p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  <a:p>
            <a:pPr lvl="1"/>
            <a:r>
              <a:rPr lang="en-US" dirty="0"/>
              <a:t>Annotate a class and the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method for it is “magically” generated</a:t>
            </a:r>
          </a:p>
          <a:p>
            <a:r>
              <a:rPr lang="en-US" dirty="0"/>
              <a:t>Can we generate code dynamically?</a:t>
            </a:r>
          </a:p>
          <a:p>
            <a:pPr lvl="1"/>
            <a:r>
              <a:rPr lang="en-US" dirty="0"/>
              <a:t>The Java language does not provide this facility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D2F8B-D021-9D84-DD39-6F35BB756D2E}"/>
              </a:ext>
            </a:extLst>
          </p:cNvPr>
          <p:cNvSpPr/>
          <p:nvPr/>
        </p:nvSpPr>
        <p:spPr>
          <a:xfrm>
            <a:off x="6342185" y="3161691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5F70-8704-8D73-4719-7AD5FC6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what is bytecode?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Bytecode is just a format!!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8C7A2-4A1D-C76A-162D-C879F32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CF886-64E2-E969-C759-CC876AD55997}"/>
              </a:ext>
            </a:extLst>
          </p:cNvPr>
          <p:cNvGrpSpPr/>
          <p:nvPr/>
        </p:nvGrpSpPr>
        <p:grpSpPr>
          <a:xfrm>
            <a:off x="399186" y="1564664"/>
            <a:ext cx="11533702" cy="2784396"/>
            <a:chOff x="399186" y="1564664"/>
            <a:chExt cx="11533702" cy="2784396"/>
          </a:xfrm>
        </p:grpSpPr>
        <p:pic>
          <p:nvPicPr>
            <p:cNvPr id="6" name="Picture 2" descr="Java File Viewer - Apps on Google Play">
              <a:extLst>
                <a:ext uri="{FF2B5EF4-FFF2-40B4-BE49-F238E27FC236}">
                  <a16:creationId xmlns:a16="http://schemas.microsoft.com/office/drawing/2014/main" id="{1A14740C-6DDE-97C9-4E87-C729E5ACA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6" y="2063683"/>
              <a:ext cx="1405453" cy="14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29356-D59A-7F20-65E8-DDFE3C873D7D}"/>
                </a:ext>
              </a:extLst>
            </p:cNvPr>
            <p:cNvSpPr/>
            <p:nvPr/>
          </p:nvSpPr>
          <p:spPr>
            <a:xfrm>
              <a:off x="2204874" y="2381688"/>
              <a:ext cx="133722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javac</a:t>
              </a:r>
              <a:endPara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0C8C5-8CDB-F1B4-091C-E4D27D878DA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04639" y="2766409"/>
              <a:ext cx="400235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A8407-898A-501A-00C8-CF0237E9AB38}"/>
                </a:ext>
              </a:extLst>
            </p:cNvPr>
            <p:cNvSpPr txBox="1"/>
            <p:nvPr/>
          </p:nvSpPr>
          <p:spPr>
            <a:xfrm>
              <a:off x="4065347" y="1750745"/>
              <a:ext cx="2175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Compiled from "MyApp.java"</a:t>
              </a:r>
            </a:p>
            <a:p>
              <a:r>
                <a:rPr lang="en-US" sz="700" dirty="0"/>
                <a:t>public class </a:t>
              </a:r>
              <a:r>
                <a:rPr lang="en-US" sz="700" dirty="0" err="1"/>
                <a:t>MyApp</a:t>
              </a:r>
              <a:r>
                <a:rPr lang="en-US" sz="700" dirty="0"/>
                <a:t> {</a:t>
              </a:r>
            </a:p>
            <a:p>
              <a:r>
                <a:rPr lang="en-US" sz="700" dirty="0"/>
                <a:t>  public </a:t>
              </a:r>
              <a:r>
                <a:rPr lang="en-US" sz="700" dirty="0" err="1"/>
                <a:t>MyApp</a:t>
              </a:r>
              <a:r>
                <a:rPr lang="en-US" sz="700" dirty="0"/>
                <a:t>();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aload_0</a:t>
              </a:r>
            </a:p>
            <a:p>
              <a:r>
                <a:rPr lang="en-US" sz="700" dirty="0"/>
                <a:t>       1: </a:t>
              </a:r>
              <a:r>
                <a:rPr lang="en-US" sz="700" dirty="0" err="1"/>
                <a:t>invokespecial</a:t>
              </a:r>
              <a:r>
                <a:rPr lang="en-US" sz="700" dirty="0"/>
                <a:t> #1                  // Method java/lang/Object."&lt;</a:t>
              </a:r>
              <a:r>
                <a:rPr lang="en-US" sz="700" dirty="0" err="1"/>
                <a:t>init</a:t>
              </a:r>
              <a:r>
                <a:rPr lang="en-US" sz="700" dirty="0"/>
                <a:t>&gt;":()V</a:t>
              </a:r>
            </a:p>
            <a:p>
              <a:r>
                <a:rPr lang="en-US" sz="700" dirty="0"/>
                <a:t>       4: return</a:t>
              </a:r>
            </a:p>
            <a:p>
              <a:endParaRPr lang="en-US" sz="700" dirty="0"/>
            </a:p>
            <a:p>
              <a:r>
                <a:rPr lang="en-US" sz="700" dirty="0"/>
                <a:t>  public static void main(</a:t>
              </a:r>
              <a:r>
                <a:rPr lang="en-US" sz="700" dirty="0" err="1"/>
                <a:t>java.lang.String</a:t>
              </a:r>
              <a:r>
                <a:rPr lang="en-US" sz="700" dirty="0"/>
                <a:t>[]);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</a:t>
              </a:r>
              <a:r>
                <a:rPr lang="en-US" sz="700" dirty="0" err="1"/>
                <a:t>getstatic</a:t>
              </a:r>
              <a:r>
                <a:rPr lang="en-US" sz="700" dirty="0"/>
                <a:t>     #7                  // Field java/lang/</a:t>
              </a:r>
              <a:r>
                <a:rPr lang="en-US" sz="700" dirty="0" err="1"/>
                <a:t>System.out:Ljava</a:t>
              </a:r>
              <a:r>
                <a:rPr lang="en-US" sz="700" dirty="0"/>
                <a:t>/io/</a:t>
              </a:r>
              <a:r>
                <a:rPr lang="en-US" sz="700" dirty="0" err="1"/>
                <a:t>PrintStream</a:t>
              </a:r>
              <a:r>
                <a:rPr lang="en-US" sz="700" dirty="0"/>
                <a:t>;</a:t>
              </a:r>
            </a:p>
            <a:p>
              <a:r>
                <a:rPr lang="en-US" sz="700" dirty="0"/>
                <a:t>       3: </a:t>
              </a:r>
              <a:r>
                <a:rPr lang="en-US" sz="700" dirty="0" err="1"/>
                <a:t>ldc</a:t>
              </a:r>
              <a:r>
                <a:rPr lang="en-US" sz="700" dirty="0"/>
                <a:t>           #13                 // String Hello!</a:t>
              </a:r>
            </a:p>
            <a:p>
              <a:r>
                <a:rPr lang="en-US" sz="700" dirty="0"/>
                <a:t>       5: </a:t>
              </a:r>
              <a:r>
                <a:rPr lang="en-US" sz="700" dirty="0" err="1"/>
                <a:t>invokevirtual</a:t>
              </a:r>
              <a:r>
                <a:rPr lang="en-US" sz="700" dirty="0"/>
                <a:t> #15                 // Method java/io/</a:t>
              </a:r>
              <a:r>
                <a:rPr lang="en-US" sz="700" dirty="0" err="1"/>
                <a:t>PrintStream.println</a:t>
              </a:r>
              <a:r>
                <a:rPr lang="en-US" sz="700" dirty="0"/>
                <a:t>:(</a:t>
              </a:r>
              <a:r>
                <a:rPr lang="en-US" sz="700" dirty="0" err="1"/>
                <a:t>Ljava</a:t>
              </a:r>
              <a:r>
                <a:rPr lang="en-US" sz="700" dirty="0"/>
                <a:t>/lang/String;)V</a:t>
              </a:r>
            </a:p>
            <a:p>
              <a:r>
                <a:rPr lang="en-US" sz="700" dirty="0"/>
                <a:t>       8: return</a:t>
              </a:r>
            </a:p>
            <a:p>
              <a:r>
                <a:rPr lang="en-US" sz="700" dirty="0"/>
                <a:t>}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B149DE-C9BA-D2C3-7CD6-B11C1303DD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2100" y="2766408"/>
              <a:ext cx="5232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3853A-E351-3FB8-038A-A09942050DC3}"/>
                </a:ext>
              </a:extLst>
            </p:cNvPr>
            <p:cNvSpPr txBox="1"/>
            <p:nvPr/>
          </p:nvSpPr>
          <p:spPr>
            <a:xfrm>
              <a:off x="4297323" y="397972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MyApp.class</a:t>
              </a:r>
              <a:endParaRPr lang="en-US" b="1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45837-05E7-AB5C-8995-3192CDC1642E}"/>
                </a:ext>
              </a:extLst>
            </p:cNvPr>
            <p:cNvSpPr txBox="1"/>
            <p:nvPr/>
          </p:nvSpPr>
          <p:spPr>
            <a:xfrm>
              <a:off x="450563" y="374180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MyApp.java</a:t>
              </a:r>
            </a:p>
          </p:txBody>
        </p:sp>
        <p:pic>
          <p:nvPicPr>
            <p:cNvPr id="13" name="Picture 2" descr="What is JVM (Java Virtual Machine)? with Architecture: JAVA Programming  Tutorial">
              <a:extLst>
                <a:ext uri="{FF2B5EF4-FFF2-40B4-BE49-F238E27FC236}">
                  <a16:creationId xmlns:a16="http://schemas.microsoft.com/office/drawing/2014/main" id="{6005D051-8E03-B8B4-8D02-89126B42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14" y="2270055"/>
              <a:ext cx="1764807" cy="9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7D6C19-D805-772D-CB27-5985E0AF6059}"/>
                </a:ext>
              </a:extLst>
            </p:cNvPr>
            <p:cNvCxnSpPr>
              <a:stCxn id="13" idx="0"/>
              <a:endCxn id="13" idx="3"/>
            </p:cNvCxnSpPr>
            <p:nvPr/>
          </p:nvCxnSpPr>
          <p:spPr>
            <a:xfrm rot="16200000" flipH="1">
              <a:off x="8022943" y="2077030"/>
              <a:ext cx="496352" cy="882403"/>
            </a:xfrm>
            <a:prstGeom prst="bentConnector4">
              <a:avLst>
                <a:gd name="adj1" fmla="val -46056"/>
                <a:gd name="adj2" fmla="val 125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59BF0B-00DA-774A-DF15-89A7CC5A664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712321" y="3014584"/>
              <a:ext cx="191641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1E2CA1-81E0-DB6F-3DDE-05EA0A3264A7}"/>
                </a:ext>
              </a:extLst>
            </p:cNvPr>
            <p:cNvSpPr/>
            <p:nvPr/>
          </p:nvSpPr>
          <p:spPr>
            <a:xfrm>
              <a:off x="8083929" y="1564664"/>
              <a:ext cx="1676399" cy="6330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  <a:endParaRPr lang="en-US" b="1" i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56936C-D153-4BF4-299C-0BD4DDBA53B1}"/>
                </a:ext>
              </a:extLst>
            </p:cNvPr>
            <p:cNvSpPr/>
            <p:nvPr/>
          </p:nvSpPr>
          <p:spPr>
            <a:xfrm>
              <a:off x="9080478" y="2716352"/>
              <a:ext cx="1054204" cy="63304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Just-in-Time Compiler</a:t>
              </a:r>
              <a:endParaRPr lang="en-US" sz="1400" b="1" i="1" dirty="0"/>
            </a:p>
          </p:txBody>
        </p:sp>
        <p:pic>
          <p:nvPicPr>
            <p:cNvPr id="18" name="Picture 4" descr="Intro to x86 Assembly with FASM – Coding">
              <a:extLst>
                <a:ext uri="{FF2B5EF4-FFF2-40B4-BE49-F238E27FC236}">
                  <a16:creationId xmlns:a16="http://schemas.microsoft.com/office/drawing/2014/main" id="{E6E2D291-2D3C-0D6C-7ED6-53C22344D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735" y="2466329"/>
              <a:ext cx="1304153" cy="109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1610A-1B7E-FAFB-C10C-8B0176BAE9B4}"/>
                </a:ext>
              </a:extLst>
            </p:cNvPr>
            <p:cNvSpPr txBox="1"/>
            <p:nvPr/>
          </p:nvSpPr>
          <p:spPr>
            <a:xfrm>
              <a:off x="7278127" y="3218585"/>
              <a:ext cx="1025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[java]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D5418-0CFA-22B9-515F-1B485676703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240867" y="2766407"/>
              <a:ext cx="7066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7D9F6-2F96-9158-90AC-D135DB7D3244}"/>
                </a:ext>
              </a:extLst>
            </p:cNvPr>
            <p:cNvSpPr txBox="1"/>
            <p:nvPr/>
          </p:nvSpPr>
          <p:spPr>
            <a:xfrm>
              <a:off x="10346503" y="3741761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904A-A6EA-5494-C9F9-0305B0A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pic>
        <p:nvPicPr>
          <p:cNvPr id="2052" name="Picture 4" descr="GitHub - raphw/byte-buddy: Runtime code generation for the Java virtual  machine.">
            <a:extLst>
              <a:ext uri="{FF2B5EF4-FFF2-40B4-BE49-F238E27FC236}">
                <a16:creationId xmlns:a16="http://schemas.microsoft.com/office/drawing/2014/main" id="{64A4EC81-94FC-55CE-B851-938DF49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" y="123641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D3E3-1172-D1E2-3B82-D621BDC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6" y="1132277"/>
            <a:ext cx="4027726" cy="18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EC7B5-5DAB-5BB6-BCF7-FE90AC13FC57}"/>
              </a:ext>
            </a:extLst>
          </p:cNvPr>
          <p:cNvSpPr/>
          <p:nvPr/>
        </p:nvSpPr>
        <p:spPr>
          <a:xfrm>
            <a:off x="5175779" y="3722444"/>
            <a:ext cx="3709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by Hibernate</a:t>
            </a:r>
          </a:p>
        </p:txBody>
      </p:sp>
    </p:spTree>
    <p:extLst>
      <p:ext uri="{BB962C8B-B14F-4D97-AF65-F5344CB8AC3E}">
        <p14:creationId xmlns:p14="http://schemas.microsoft.com/office/powerpoint/2010/main" val="21819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2A6E3-895E-F1CB-EEA3-7FFEB67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r>
              <a:rPr lang="en-US" dirty="0"/>
              <a:t>  name: 'John Doe'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name = </a:t>
            </a:r>
            <a:r>
              <a:rPr lang="en-US" dirty="0" err="1"/>
              <a:t>Reflect.get</a:t>
            </a:r>
            <a:r>
              <a:rPr lang="en-US" dirty="0"/>
              <a:t>(person, 'name');</a:t>
            </a:r>
          </a:p>
          <a:p>
            <a:r>
              <a:rPr lang="en-US" dirty="0"/>
              <a:t>console.log(name); // 'John Doe’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Reflect.set</a:t>
            </a:r>
            <a:r>
              <a:rPr lang="en-US" dirty="0"/>
              <a:t>(person, 'name', 'Jane Doe');</a:t>
            </a:r>
          </a:p>
          <a:p>
            <a:r>
              <a:rPr lang="en-US" dirty="0"/>
              <a:t>console.log(person.name); // 'Jane Doe'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11DC4-5260-BA66-947D-C1D81F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JavaScript </a:t>
            </a:r>
            <a:r>
              <a:rPr lang="en-US" sz="1800" b="1" dirty="0"/>
              <a:t>[Not in Syllabus]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F9F3-A94F-D983-8B8C-7F6A300F5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  <a:r>
              <a:rPr lang="en-US" dirty="0"/>
              <a:t> API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5967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72606-AFA5-6B7B-7E46-4202320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RunTime</a:t>
            </a:r>
            <a:r>
              <a:rPr lang="en-US" dirty="0"/>
              <a:t> Type Information (RTTI) maintains type information for each object</a:t>
            </a:r>
          </a:p>
          <a:p>
            <a:r>
              <a:rPr lang="en-US" dirty="0"/>
              <a:t>But no language-level support for dynamic invocation</a:t>
            </a:r>
          </a:p>
          <a:p>
            <a:r>
              <a:rPr lang="en-US" dirty="0"/>
              <a:t>Possible to programmatically enable support for dynamic invocation</a:t>
            </a:r>
          </a:p>
          <a:p>
            <a:r>
              <a:rPr lang="en-US" dirty="0"/>
              <a:t>Describe with pseudo-code how you would design reflection for C++. Assume that the programmer must manually enable reflection for a class 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4F17B-750B-7D1F-706B-946744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C++</a:t>
            </a:r>
            <a:r>
              <a:rPr lang="en-US" sz="3600" b="1" dirty="0"/>
              <a:t> </a:t>
            </a:r>
            <a:r>
              <a:rPr lang="en-US" sz="1600" b="1" dirty="0"/>
              <a:t>[Not in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40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C6F73-B198-8B72-4F72-867A903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5FC8-F326-B925-DE62-4A66F194D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92422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for social </a:t>
            </a:r>
            <a:r>
              <a:rPr lang="en-US"/>
              <a:t>media platform</a:t>
            </a:r>
            <a:endParaRPr lang="en-US" dirty="0"/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39EBB-5FD2-31E6-103C-EC75E3E3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Bytecode generation and manipulation will not be on any exam/quiz</a:t>
            </a:r>
          </a:p>
          <a:p>
            <a:r>
              <a:rPr lang="en-US" dirty="0"/>
              <a:t>Will try to review bytecode generation at the end of quarter if time permits</a:t>
            </a:r>
          </a:p>
          <a:p>
            <a:r>
              <a:rPr lang="en-US" dirty="0"/>
              <a:t>Only reflection, annotations, and proxies (covered today and Friday) will be on the exams/quizzes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3267A-BD49-3842-E1E0-3BE07A1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06644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071CB-363F-23E3-67C0-29D85E49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pPr lvl="1"/>
            <a:r>
              <a:rPr lang="en-US" dirty="0"/>
              <a:t>Proxy design pattern</a:t>
            </a:r>
          </a:p>
          <a:p>
            <a:pPr lvl="1"/>
            <a:r>
              <a:rPr lang="en-US" dirty="0"/>
              <a:t>Dynamic proxies in Java</a:t>
            </a:r>
          </a:p>
          <a:p>
            <a:pPr lvl="1"/>
            <a:r>
              <a:rPr lang="en-US" dirty="0"/>
              <a:t>Use case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8C1ED-906F-E138-5D46-C2BDAF8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36A39E-12CA-59A3-08DB-3C5DF1B0CA31}"/>
              </a:ext>
            </a:extLst>
          </p:cNvPr>
          <p:cNvCxnSpPr/>
          <p:nvPr/>
        </p:nvCxnSpPr>
        <p:spPr>
          <a:xfrm>
            <a:off x="105508" y="2602523"/>
            <a:ext cx="11887200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36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B8124-020A-7445-A217-A9170FE6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accelerating”);</a:t>
            </a:r>
          </a:p>
          <a:p>
            <a:r>
              <a:rPr lang="en-US" dirty="0"/>
              <a:t>		</a:t>
            </a:r>
            <a:r>
              <a:rPr lang="en-US" dirty="0" err="1"/>
              <a:t>super.accelerate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Car c = new Car();</a:t>
            </a:r>
          </a:p>
          <a:p>
            <a:r>
              <a:rPr lang="en-US" dirty="0" err="1"/>
              <a:t>c.accelerate</a:t>
            </a:r>
            <a:r>
              <a:rPr lang="en-US" dirty="0"/>
              <a:t>(); // will print</a:t>
            </a:r>
          </a:p>
          <a:p>
            <a:r>
              <a:rPr lang="en-US" dirty="0"/>
              <a:t>			// Car is accelerating</a:t>
            </a:r>
          </a:p>
          <a:p>
            <a:r>
              <a:rPr lang="en-US" dirty="0"/>
              <a:t>			// Vehicle is accelerating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C0C61-33DD-E26F-9605-5358202F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>
                <a:latin typeface="Consolas" panose="020B0609020204030204" pitchFamily="49" charset="0"/>
              </a:rPr>
              <a:t>super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5292-6B81-739E-EF1E-C24B048594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 is a reference to the parent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9EFE5-4C7A-7672-1D31-B987FD048C63}"/>
              </a:ext>
            </a:extLst>
          </p:cNvPr>
          <p:cNvSpPr/>
          <p:nvPr/>
        </p:nvSpPr>
        <p:spPr>
          <a:xfrm>
            <a:off x="6794500" y="2806700"/>
            <a:ext cx="3797300" cy="508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Some design issues keep reoccurring</a:t>
            </a:r>
          </a:p>
          <a:p>
            <a:pPr lvl="2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  <a:p>
            <a:r>
              <a:rPr lang="en-US" dirty="0"/>
              <a:t>Design patterns used in regular applications (reflection typically used only in frameworks)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80823-DB83-436D-56B9-2935A03C68F4}"/>
              </a:ext>
            </a:extLst>
          </p:cNvPr>
          <p:cNvGrpSpPr/>
          <p:nvPr/>
        </p:nvGrpSpPr>
        <p:grpSpPr>
          <a:xfrm>
            <a:off x="7080738" y="1430215"/>
            <a:ext cx="3414514" cy="2923828"/>
            <a:chOff x="7080738" y="1430215"/>
            <a:chExt cx="3414514" cy="29238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9C68E-BE0A-F52F-EE1C-1E5830AA6920}"/>
                </a:ext>
              </a:extLst>
            </p:cNvPr>
            <p:cNvSpPr/>
            <p:nvPr/>
          </p:nvSpPr>
          <p:spPr>
            <a:xfrm>
              <a:off x="7080738" y="1430215"/>
              <a:ext cx="3414514" cy="2888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9C322-6524-B9E2-640F-B254951B10A1}"/>
                </a:ext>
              </a:extLst>
            </p:cNvPr>
            <p:cNvSpPr txBox="1"/>
            <p:nvPr/>
          </p:nvSpPr>
          <p:spPr>
            <a:xfrm>
              <a:off x="7852913" y="1430215"/>
              <a:ext cx="2334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ProxyObject</a:t>
              </a:r>
              <a:endParaRPr lang="en-US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210AC7-1672-B796-A1F0-106B26ED9D75}"/>
                </a:ext>
              </a:extLst>
            </p:cNvPr>
            <p:cNvSpPr/>
            <p:nvPr/>
          </p:nvSpPr>
          <p:spPr>
            <a:xfrm>
              <a:off x="8637591" y="4104540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4DA07-1269-548B-900C-5DFADBB679C8}"/>
                </a:ext>
              </a:extLst>
            </p:cNvPr>
            <p:cNvSpPr txBox="1"/>
            <p:nvPr/>
          </p:nvSpPr>
          <p:spPr>
            <a:xfrm>
              <a:off x="9260072" y="3984711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func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84AFA9-3D5A-22DB-472E-A21AB0B3951D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8924967" y="3308230"/>
              <a:ext cx="5701" cy="796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C35C940-4D55-AFA0-199A-37EDB61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 - what is a proxy object?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F6E-E886-747C-EDF5-2A77500EB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proxy is a wrapper around the original/target object</a:t>
            </a:r>
          </a:p>
          <a:p>
            <a:r>
              <a:rPr lang="en-US" dirty="0"/>
              <a:t>The user accesses the proxy object instead of the original target object</a:t>
            </a:r>
          </a:p>
          <a:p>
            <a:r>
              <a:rPr lang="en-US" dirty="0"/>
              <a:t>The proxy object typically</a:t>
            </a:r>
          </a:p>
          <a:p>
            <a:pPr lvl="1"/>
            <a:r>
              <a:rPr lang="en-US" dirty="0"/>
              <a:t>Performs some additional logic</a:t>
            </a:r>
          </a:p>
          <a:p>
            <a:pPr lvl="1"/>
            <a:r>
              <a:rPr lang="en-US" dirty="0"/>
              <a:t>Then forwards the request to the target object</a:t>
            </a:r>
          </a:p>
          <a:p>
            <a:pPr lvl="2"/>
            <a:r>
              <a:rPr lang="en-US" b="1" i="1" dirty="0"/>
              <a:t>Method interception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93D35-7917-C0EF-5D8B-C2300F29C995}"/>
              </a:ext>
            </a:extLst>
          </p:cNvPr>
          <p:cNvGrpSpPr/>
          <p:nvPr/>
        </p:nvGrpSpPr>
        <p:grpSpPr>
          <a:xfrm>
            <a:off x="7583282" y="1931572"/>
            <a:ext cx="2804610" cy="1376658"/>
            <a:chOff x="7583282" y="1931572"/>
            <a:chExt cx="2804610" cy="13766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FD5DD6-4C0F-FC8C-4FF7-BCB43B7D5C54}"/>
                </a:ext>
              </a:extLst>
            </p:cNvPr>
            <p:cNvSpPr/>
            <p:nvPr/>
          </p:nvSpPr>
          <p:spPr>
            <a:xfrm>
              <a:off x="7583282" y="1931572"/>
              <a:ext cx="2604072" cy="13766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2B6133-124B-EC62-835B-17D30D4B3D96}"/>
                </a:ext>
              </a:extLst>
            </p:cNvPr>
            <p:cNvSpPr/>
            <p:nvPr/>
          </p:nvSpPr>
          <p:spPr>
            <a:xfrm>
              <a:off x="8631890" y="3097214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B3755-01BD-59F3-9BA0-14E8632DF030}"/>
                </a:ext>
              </a:extLst>
            </p:cNvPr>
            <p:cNvSpPr txBox="1"/>
            <p:nvPr/>
          </p:nvSpPr>
          <p:spPr>
            <a:xfrm>
              <a:off x="9203861" y="2833390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2885C-CAD9-9A1E-FFFE-0DF525A6792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24967" y="4315556"/>
            <a:ext cx="5701" cy="82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9E94F-E2FF-C34E-9E88-59E5744EB48F}"/>
              </a:ext>
            </a:extLst>
          </p:cNvPr>
          <p:cNvSpPr/>
          <p:nvPr/>
        </p:nvSpPr>
        <p:spPr>
          <a:xfrm>
            <a:off x="7583283" y="3515661"/>
            <a:ext cx="2604071" cy="5012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additional_functionality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9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A87D5-93E7-E68E-E931-9E8C74A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– </a:t>
            </a:r>
          </a:p>
          <a:p>
            <a:pPr lvl="1"/>
            <a:r>
              <a:rPr lang="en-US" dirty="0"/>
              <a:t>Every time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method is invoked, it should log the access on the terminal</a:t>
            </a:r>
          </a:p>
          <a:p>
            <a:r>
              <a:rPr lang="en-US" dirty="0"/>
              <a:t>Challenge: can’t change source code of Jedis library or the other 3</a:t>
            </a:r>
            <a:r>
              <a:rPr lang="en-US" baseline="30000" dirty="0"/>
              <a:t>rd</a:t>
            </a:r>
            <a:r>
              <a:rPr lang="en-US" dirty="0"/>
              <a:t> party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6D73-C875-A282-3D0E-2E46E59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method “interception”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3AE31-1C35-331F-C02F-3CC5DD64CF10}"/>
              </a:ext>
            </a:extLst>
          </p:cNvPr>
          <p:cNvGrpSpPr/>
          <p:nvPr/>
        </p:nvGrpSpPr>
        <p:grpSpPr>
          <a:xfrm>
            <a:off x="750277" y="1300459"/>
            <a:ext cx="11210979" cy="2465258"/>
            <a:chOff x="750277" y="1300459"/>
            <a:chExt cx="11210979" cy="24652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64A30-B6A8-CA4C-DE35-9963EB550C76}"/>
                </a:ext>
              </a:extLst>
            </p:cNvPr>
            <p:cNvGrpSpPr/>
            <p:nvPr/>
          </p:nvGrpSpPr>
          <p:grpSpPr>
            <a:xfrm>
              <a:off x="750277" y="1300459"/>
              <a:ext cx="10424208" cy="1828798"/>
              <a:chOff x="750277" y="1300459"/>
              <a:chExt cx="10424208" cy="18287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0B290B-89D2-D901-3316-27BF14E269E0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53D826-29B8-DFE6-BD06-7893B75AA86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E556B3-550A-3865-ADAF-CBB5FF32463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248664-A199-3032-65C3-428877887A3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E5FAA-0839-9E70-4576-85833F5DF6D4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94A204-76B2-29AF-B741-3D56CE7883F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D94AF8-4268-DA0A-3AE8-420AA1051740}"/>
                  </a:ext>
                </a:extLst>
              </p:cNvPr>
              <p:cNvSpPr txBox="1"/>
              <p:nvPr/>
            </p:nvSpPr>
            <p:spPr>
              <a:xfrm>
                <a:off x="7240557" y="1664466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20E39-EB97-4F98-E22B-E6C1168FA57E}"/>
                </a:ext>
              </a:extLst>
            </p:cNvPr>
            <p:cNvSpPr txBox="1"/>
            <p:nvPr/>
          </p:nvSpPr>
          <p:spPr>
            <a:xfrm>
              <a:off x="8418235" y="2934720"/>
              <a:ext cx="3543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Invokes </a:t>
              </a:r>
              <a:r>
                <a:rPr lang="en-US" sz="2400" b="1" i="1" dirty="0" err="1"/>
                <a:t>hset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hgetAll</a:t>
              </a:r>
              <a:endParaRPr lang="en-US" sz="2400" b="1" i="1" dirty="0"/>
            </a:p>
            <a:p>
              <a:r>
                <a:rPr lang="en-US" sz="2400" b="1" i="1" dirty="0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8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638E6-B5AA-23CD-5E42-247F42A7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LoggedJedis</a:t>
            </a:r>
            <a:r>
              <a:rPr lang="en-US" dirty="0"/>
              <a:t> extends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super.hget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super.hset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9A217-3495-41D0-76AB-EF7791E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specialize a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96645-72DA-B45B-C430-C5990D0E18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Which OO principle to use?</a:t>
            </a:r>
          </a:p>
          <a:p>
            <a:r>
              <a:rPr lang="en-US" dirty="0"/>
              <a:t>Inheritance!!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55AC-9A2E-63CD-313E-689026672D7E}"/>
              </a:ext>
            </a:extLst>
          </p:cNvPr>
          <p:cNvSpPr/>
          <p:nvPr/>
        </p:nvSpPr>
        <p:spPr>
          <a:xfrm>
            <a:off x="6515100" y="2286000"/>
            <a:ext cx="3797300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71C89-05FC-5722-C249-6820B5F5C981}"/>
              </a:ext>
            </a:extLst>
          </p:cNvPr>
          <p:cNvSpPr/>
          <p:nvPr/>
        </p:nvSpPr>
        <p:spPr>
          <a:xfrm>
            <a:off x="6515100" y="3429000"/>
            <a:ext cx="3797300" cy="11303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CB30-6524-9752-F6DD-2B8B0A86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can I pass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when it expects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object?</a:t>
            </a:r>
          </a:p>
          <a:p>
            <a:pPr lvl="1"/>
            <a:r>
              <a:rPr lang="en-US" dirty="0"/>
              <a:t>Because it extends Jedis;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b="1" i="1" dirty="0"/>
              <a:t>is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Because of runtime polymorphism it will execute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B83EEF-4F76-DAFC-3ED4-21606F23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pass </a:t>
            </a:r>
            <a:r>
              <a:rPr lang="en-US" dirty="0" err="1"/>
              <a:t>LoggedJedis</a:t>
            </a:r>
            <a:r>
              <a:rPr lang="en-US" dirty="0"/>
              <a:t> object to </a:t>
            </a:r>
            <a:r>
              <a:rPr lang="en-US" dirty="0" err="1"/>
              <a:t>libA</a:t>
            </a: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39D37-7880-83C4-BE8F-843B9027DF56}"/>
              </a:ext>
            </a:extLst>
          </p:cNvPr>
          <p:cNvGrpSpPr/>
          <p:nvPr/>
        </p:nvGrpSpPr>
        <p:grpSpPr>
          <a:xfrm>
            <a:off x="382074" y="13720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5F721-48D1-5154-20BE-86389701CC90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646E562-583E-E5BA-BB14-11680C5B2DFB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8A533-3B3E-FAA4-5725-91BB1270BB9B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DFFE24-720E-84E6-7E63-601C67BA881D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7F782B-9B0E-0167-EBBA-1121C5F1EFD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8DFE70-CC58-EDF0-3F76-B149020AD2F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B8BABCD-6B89-C25A-B99D-E89C40070EC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D88B3-B3D7-FEE9-AAC0-A12A6DADBA95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2D2FE-7E92-0C7F-0761-EDD60E68635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97E78-B37E-8E54-2E66-00349C367264}"/>
              </a:ext>
            </a:extLst>
          </p:cNvPr>
          <p:cNvSpPr/>
          <p:nvPr/>
        </p:nvSpPr>
        <p:spPr>
          <a:xfrm>
            <a:off x="6667465" y="1247877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3AC1D-5EB7-D548-58C5-41D505FF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7247-4BCF-6107-C830-CED5F651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get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library to return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EFF73-DE23-0AF3-3E61-81D8BF3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024F8D-F9D9-65EC-E697-275B974B908C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CD399B-BD80-ED0A-C014-518EFD121231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7DBCA3-6472-EAF6-3AF5-0CC419E59955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FB3434-89F1-566E-DD3B-6F8D2D6470B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A0911-A275-ABD3-1708-AD6CD57C9E1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013264-2124-5BEF-B277-EB546855F71B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BE45CB-9A8C-DFCB-F9C2-2FEFA51F135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7C48FA-034A-2E3A-8897-649C50568503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D5EC1-5D8D-7BB3-79C2-7C62DF2C3FD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B5F9-6BA9-A41E-CE23-9E3A35073F24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B0A41B-21FD-5586-7B03-55321981FD06}"/>
              </a:ext>
            </a:extLst>
          </p:cNvPr>
          <p:cNvSpPr/>
          <p:nvPr/>
        </p:nvSpPr>
        <p:spPr>
          <a:xfrm>
            <a:off x="1115751" y="3763376"/>
            <a:ext cx="7735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How to convert Jedis object to </a:t>
            </a:r>
            <a:r>
              <a:rPr lang="en-US" sz="2800" b="1" i="1" cap="none" spc="0" dirty="0" err="1">
                <a:ln/>
                <a:solidFill>
                  <a:schemeClr val="accent4"/>
                </a:solidFill>
                <a:effectLst/>
              </a:rPr>
              <a:t>LoggedJedis</a:t>
            </a:r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 object?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57427-8657-34E1-3CB4-B254D14831AC}"/>
              </a:ext>
            </a:extLst>
          </p:cNvPr>
          <p:cNvSpPr/>
          <p:nvPr/>
        </p:nvSpPr>
        <p:spPr>
          <a:xfrm>
            <a:off x="2812145" y="1740342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151F-A016-D3DE-6E4E-AD3465C23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7A177-667F-2CCC-3DE6-0CEF51D6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1 - Manually copy the fields</a:t>
            </a: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r>
              <a:rPr lang="en-US" dirty="0">
                <a:ln/>
                <a:solidFill>
                  <a:schemeClr val="accent4"/>
                </a:solidFill>
              </a:rPr>
              <a:t>Error-prone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Have to deep clone any references contained by Jedis object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Must keep updated with any changes in </a:t>
            </a:r>
            <a:r>
              <a:rPr lang="en-US" dirty="0" err="1">
                <a:ln/>
                <a:solidFill>
                  <a:schemeClr val="accent4"/>
                </a:solidFill>
              </a:rPr>
              <a:t>libRedis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3968B-4F7D-05D0-D9D9-DE878C8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23F04-A0B6-7BA6-DE1D-D0E85BB23BE6}"/>
              </a:ext>
            </a:extLst>
          </p:cNvPr>
          <p:cNvGrpSpPr/>
          <p:nvPr/>
        </p:nvGrpSpPr>
        <p:grpSpPr>
          <a:xfrm>
            <a:off x="873162" y="1277657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25A04E-D43A-7BA0-A0A3-B7D4FF982286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D0B2CA-33ED-9168-BA66-E0439A6D8681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B3D16FF-CAE2-EE07-AD25-6B0A2C2CB8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21D26-4158-390F-B3E7-942FB0ADBA8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0CADC9-891A-E554-4EDD-41233AC5B272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B2F2D5-677C-B85E-7D88-F23FE7B1EDB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27E9F66-D470-B5FA-1384-4CAC801218E2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DD218-7197-E290-8E74-D959A86D7280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BEB34-942B-BA67-4E62-1EE779962B9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64FB-4F98-1CE7-EC86-2D3F3B88064B}"/>
              </a:ext>
            </a:extLst>
          </p:cNvPr>
          <p:cNvSpPr txBox="1"/>
          <p:nvPr/>
        </p:nvSpPr>
        <p:spPr>
          <a:xfrm>
            <a:off x="2732551" y="3308839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jedis.getUrl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jedis.getPort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616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D2C7-6255-B4D0-E1CB-63F41CE7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7956F-71E0-02AB-208F-67C3398A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Proxy option: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i="1" dirty="0"/>
              <a:t>contains </a:t>
            </a:r>
            <a:r>
              <a:rPr lang="en-US" dirty="0"/>
              <a:t>the original/target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F9B001-4FDA-52BF-72E9-A7A91632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4E0EC-D248-652F-8BC7-58469FC5C608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3C87F9-E275-92D3-99D0-DB117375E419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DCE25F9-0BEF-C8F0-CCAE-ED22485050F6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672DBE-8448-7DA8-D731-F92552EFD18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AD688-B992-F0EB-B195-E08BE1FEB401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3E1FA5-2A68-238F-5004-7444151F9DE7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F14165-AE2E-8488-E37C-7968ADDCA33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F2F739D-417A-EAD0-0F13-9AD427158276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0D8695-92C7-475B-419A-96E5E5F36EC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BB2D2-480C-57D1-FC5B-7A9FB9BF9E7A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3A0F10-AA4D-704A-3ECE-AB0EB0543529}"/>
              </a:ext>
            </a:extLst>
          </p:cNvPr>
          <p:cNvSpPr txBox="1"/>
          <p:nvPr/>
        </p:nvSpPr>
        <p:spPr>
          <a:xfrm>
            <a:off x="2234271" y="3749850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B61DA-A3B7-9E57-5484-F09D8A38C668}"/>
              </a:ext>
            </a:extLst>
          </p:cNvPr>
          <p:cNvSpPr/>
          <p:nvPr/>
        </p:nvSpPr>
        <p:spPr>
          <a:xfrm>
            <a:off x="2234271" y="3660851"/>
            <a:ext cx="6071529" cy="9744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2139294"/>
            <a:ext cx="4841631" cy="52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73071-C02C-FBDF-3CBA-0E03E9589E26}"/>
              </a:ext>
            </a:extLst>
          </p:cNvPr>
          <p:cNvSpPr/>
          <p:nvPr/>
        </p:nvSpPr>
        <p:spPr>
          <a:xfrm>
            <a:off x="6095999" y="2651201"/>
            <a:ext cx="4841631" cy="5232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" grpId="0" animBg="1"/>
      <p:bldP spid="2" grpId="1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74EDA-EAE7-046B-A976-E0246A2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 invocation calls logging functionality</a:t>
            </a:r>
          </a:p>
          <a:p>
            <a:r>
              <a:rPr lang="en-US" dirty="0"/>
              <a:t>No need to change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source code</a:t>
            </a:r>
          </a:p>
          <a:p>
            <a:r>
              <a:rPr lang="en-US" dirty="0"/>
              <a:t>No need to manually copy any fields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3E645-00D2-A93A-E535-5B244B45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287D36-0538-BB86-ED39-BF160DDC4498}"/>
              </a:ext>
            </a:extLst>
          </p:cNvPr>
          <p:cNvGrpSpPr/>
          <p:nvPr/>
        </p:nvGrpSpPr>
        <p:grpSpPr>
          <a:xfrm>
            <a:off x="737674" y="854015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CB8618-C2B7-D0BC-67EE-AB660BA7D1CF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6B7DC26-999D-1BCB-C662-C86D197D2A3C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CAED22-E4F7-2445-AA98-E5698E5D44D1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9A651-9797-F31B-3812-7E8179A22EB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ED83C-3747-6B7A-4073-1E2188D7C72C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2292E2-AC50-69EB-F725-5F8D841CCF4E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83F52CD-F404-967A-1AA0-A8F51296FC68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D7C99-BD97-49CE-AA55-453C7390CE47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524D2-D19D-9925-99C3-483BB93DC59D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E9978A-8254-72E4-9E62-8C0C356A68BB}"/>
              </a:ext>
            </a:extLst>
          </p:cNvPr>
          <p:cNvSpPr txBox="1"/>
          <p:nvPr/>
        </p:nvSpPr>
        <p:spPr>
          <a:xfrm>
            <a:off x="3832566" y="2774525"/>
            <a:ext cx="544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sz="2000" b="1" dirty="0">
                <a:latin typeface="Consolas" panose="020B0609020204030204" pitchFamily="49" charset="0"/>
                <a:cs typeface="Helvetica" panose="020B0604020202020204" pitchFamily="34" charset="0"/>
              </a:rPr>
              <a:t>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object in a </a:t>
            </a:r>
            <a:r>
              <a:rPr lang="en-US" sz="20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LoggedJedis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proxy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BC99-5497-5218-7E05-4BD279F1BDAF}"/>
              </a:ext>
            </a:extLst>
          </p:cNvPr>
          <p:cNvSpPr txBox="1"/>
          <p:nvPr/>
        </p:nvSpPr>
        <p:spPr>
          <a:xfrm>
            <a:off x="3524982" y="3134925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</p:spTree>
    <p:extLst>
      <p:ext uri="{BB962C8B-B14F-4D97-AF65-F5344CB8AC3E}">
        <p14:creationId xmlns:p14="http://schemas.microsoft.com/office/powerpoint/2010/main" val="27511991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054B4-49FC-B8E5-A4EA-E48A179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SQL {</a:t>
            </a:r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SQLProxy</a:t>
            </a:r>
            <a:r>
              <a:rPr lang="en-US" dirty="0"/>
              <a:t> extends Query{</a:t>
            </a:r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super.executeQuery</a:t>
            </a:r>
            <a:r>
              <a:rPr lang="en-US" dirty="0"/>
              <a:t>(query);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sql</a:t>
            </a:r>
            <a:r>
              <a:rPr lang="en-US" dirty="0"/>
              <a:t> = …; // </a:t>
            </a:r>
            <a:r>
              <a:rPr lang="en-US" dirty="0" err="1"/>
              <a:t>sql</a:t>
            </a:r>
            <a:r>
              <a:rPr lang="en-US" dirty="0"/>
              <a:t> object</a:t>
            </a:r>
          </a:p>
          <a:p>
            <a:r>
              <a:rPr lang="en-US" dirty="0" err="1"/>
              <a:t>SQLProxy</a:t>
            </a:r>
            <a:r>
              <a:rPr lang="en-US" dirty="0"/>
              <a:t> </a:t>
            </a:r>
            <a:r>
              <a:rPr lang="en-US" dirty="0" err="1"/>
              <a:t>sqlProxy</a:t>
            </a:r>
            <a:r>
              <a:rPr lang="en-US" dirty="0"/>
              <a:t> = new </a:t>
            </a:r>
            <a:r>
              <a:rPr lang="en-US" dirty="0" err="1"/>
              <a:t>SQLProxy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81E4E-1053-CE38-AE80-342AF6C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limitations?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1A5D5-B593-26AD-C055-0F9FB0DAFA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Explicitly create a class that wraps the original object type</a:t>
            </a:r>
          </a:p>
          <a:p>
            <a:r>
              <a:rPr lang="en-US" dirty="0"/>
              <a:t>Explicitly create objects of this proxy class</a:t>
            </a:r>
          </a:p>
          <a:p>
            <a:r>
              <a:rPr lang="en-US" dirty="0"/>
              <a:t>Proxy object must </a:t>
            </a:r>
            <a:r>
              <a:rPr lang="en-US" i="1" dirty="0"/>
              <a:t>at least </a:t>
            </a:r>
            <a:r>
              <a:rPr lang="en-US" dirty="0"/>
              <a:t>manually forward all method invocations to the target object</a:t>
            </a:r>
          </a:p>
          <a:p>
            <a:pPr lvl="1"/>
            <a:r>
              <a:rPr lang="en-US" dirty="0"/>
              <a:t>Or the target object’s method is not invoked at all and functionality breaks</a:t>
            </a:r>
          </a:p>
          <a:p>
            <a:r>
              <a:rPr lang="en-US" b="1" i="1" dirty="0"/>
              <a:t>Limitation: </a:t>
            </a:r>
            <a:r>
              <a:rPr lang="en-US" dirty="0"/>
              <a:t>proxy classes must be statically designed for each “</a:t>
            </a:r>
            <a:r>
              <a:rPr lang="en-US" dirty="0" err="1"/>
              <a:t>proxyable</a:t>
            </a:r>
            <a:r>
              <a:rPr lang="en-US" dirty="0"/>
              <a:t>” class</a:t>
            </a:r>
          </a:p>
          <a:p>
            <a:pPr lvl="1"/>
            <a:r>
              <a:rPr lang="en-US" dirty="0"/>
              <a:t>Duplicated logging logic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E33-B9D1-B9A8-2335-0BC1905D2E15}"/>
              </a:ext>
            </a:extLst>
          </p:cNvPr>
          <p:cNvSpPr/>
          <p:nvPr/>
        </p:nvSpPr>
        <p:spPr>
          <a:xfrm>
            <a:off x="6176512" y="1600200"/>
            <a:ext cx="5101088" cy="25019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79E49-5C43-BE17-BE51-8144B38F118C}"/>
              </a:ext>
            </a:extLst>
          </p:cNvPr>
          <p:cNvSpPr/>
          <p:nvPr/>
        </p:nvSpPr>
        <p:spPr>
          <a:xfrm>
            <a:off x="6176512" y="4144753"/>
            <a:ext cx="5101088" cy="77254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A221B-A092-08D3-8B0C-A0CE274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 to other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FFF0E-9CE2-31D3-6790-454207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EECB1-3A1D-C039-1E6C-907C3DF3360F}"/>
              </a:ext>
            </a:extLst>
          </p:cNvPr>
          <p:cNvGrpSpPr/>
          <p:nvPr/>
        </p:nvGrpSpPr>
        <p:grpSpPr>
          <a:xfrm>
            <a:off x="1055077" y="1406768"/>
            <a:ext cx="3992980" cy="3697333"/>
            <a:chOff x="6553200" y="1477107"/>
            <a:chExt cx="3992980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9F2009-FF2D-F1A6-54DE-B36835FF8395}"/>
                </a:ext>
              </a:extLst>
            </p:cNvPr>
            <p:cNvGrpSpPr/>
            <p:nvPr/>
          </p:nvGrpSpPr>
          <p:grpSpPr>
            <a:xfrm>
              <a:off x="6553200" y="1477107"/>
              <a:ext cx="3992980" cy="3371772"/>
              <a:chOff x="6553200" y="1477107"/>
              <a:chExt cx="3992980" cy="33717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7896A1-0E6D-EB04-3F38-33D80BCEF9D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1E322-C3EA-59BB-CD80-8F3C4D3B63BA}"/>
                  </a:ext>
                </a:extLst>
              </p:cNvPr>
              <p:cNvSpPr/>
              <p:nvPr/>
            </p:nvSpPr>
            <p:spPr>
              <a:xfrm>
                <a:off x="7262223" y="1507802"/>
                <a:ext cx="25443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SQLProxy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21A4C1-FBFA-3595-5E3C-B086551AF4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B23FA-EE0B-FE2B-2113-15A38647623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15859-C824-1C88-BCA8-A93BA8DD9E01}"/>
                  </a:ext>
                </a:extLst>
              </p:cNvPr>
              <p:cNvSpPr txBox="1"/>
              <p:nvPr/>
            </p:nvSpPr>
            <p:spPr>
              <a:xfrm>
                <a:off x="6715568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764A0-9EFD-CF21-DCF2-ED1EE217A738}"/>
                  </a:ext>
                </a:extLst>
              </p:cNvPr>
              <p:cNvSpPr txBox="1"/>
              <p:nvPr/>
            </p:nvSpPr>
            <p:spPr>
              <a:xfrm>
                <a:off x="9460626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update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67F1B6-971D-0890-9973-FC70C6EBA64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8BFF9-5742-F750-34E5-0B24F7AFEC1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36E0A6-5B59-DD1A-550A-3B889E0AE62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C2F257B-6C92-D864-8852-9BB498D7D2A8}"/>
                  </a:ext>
                </a:extLst>
              </p:cNvPr>
              <p:cNvCxnSpPr>
                <a:cxnSpLocks/>
                <a:stCxn id="13" idx="0"/>
                <a:endCxn id="17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B29231-840C-B752-18A5-334CE66E0A70}"/>
                  </a:ext>
                </a:extLst>
              </p:cNvPr>
              <p:cNvCxnSpPr>
                <a:cxnSpLocks/>
                <a:stCxn id="16" idx="0"/>
                <a:endCxn id="24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2ABC6-0956-C977-5613-5844C25F80B9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27760-C19B-83B7-ECAD-580A4B6271E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3D185-35C3-B50E-E6DE-1E4D7FCDE7E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A6729-9392-8C1A-C9AA-586CE8DD84B0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0C0203-EB80-4219-1E48-E28D75CAE3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BD5941-364C-35BA-33F5-D2D0F1992EB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BE95B-5F1B-93C3-A803-11E10A80CA6F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826D1-236B-0BF1-E0E0-4DF551B66E88}"/>
                </a:ext>
              </a:extLst>
            </p:cNvPr>
            <p:cNvSpPr txBox="1"/>
            <p:nvPr/>
          </p:nvSpPr>
          <p:spPr>
            <a:xfrm>
              <a:off x="7584859" y="3050875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insert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1897F-7448-A791-3D3B-ADBC140D457D}"/>
                </a:ext>
              </a:extLst>
            </p:cNvPr>
            <p:cNvSpPr txBox="1"/>
            <p:nvPr/>
          </p:nvSpPr>
          <p:spPr>
            <a:xfrm>
              <a:off x="8624668" y="3042487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update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D9194E-16B1-F53C-7085-37DEC5CBDCCD}"/>
              </a:ext>
            </a:extLst>
          </p:cNvPr>
          <p:cNvGrpSpPr/>
          <p:nvPr/>
        </p:nvGrpSpPr>
        <p:grpSpPr>
          <a:xfrm>
            <a:off x="5378773" y="1406768"/>
            <a:ext cx="3970500" cy="3697333"/>
            <a:chOff x="6553200" y="1477107"/>
            <a:chExt cx="3970500" cy="36973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37B964-75E6-859F-2D23-4DDF0A2F693D}"/>
                </a:ext>
              </a:extLst>
            </p:cNvPr>
            <p:cNvGrpSpPr/>
            <p:nvPr/>
          </p:nvGrpSpPr>
          <p:grpSpPr>
            <a:xfrm>
              <a:off x="6553200" y="1477107"/>
              <a:ext cx="3970500" cy="3349813"/>
              <a:chOff x="6553200" y="1477107"/>
              <a:chExt cx="3970500" cy="33498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A92EB5-ED9C-E29F-53B0-5536D5C97E2F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1022-B8E5-E5DA-11DC-3C23BEBAAE60}"/>
                  </a:ext>
                </a:extLst>
              </p:cNvPr>
              <p:cNvSpPr/>
              <p:nvPr/>
            </p:nvSpPr>
            <p:spPr>
              <a:xfrm>
                <a:off x="6967337" y="1507802"/>
                <a:ext cx="313412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StudentProxy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9A6BBF-148F-9065-EAF2-4286D2C9DEAA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FA8711-8B03-17C7-8945-CEEF014606C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D32C2-A40E-A737-085E-16E82114F907}"/>
                  </a:ext>
                </a:extLst>
              </p:cNvPr>
              <p:cNvSpPr txBox="1"/>
              <p:nvPr/>
            </p:nvSpPr>
            <p:spPr>
              <a:xfrm>
                <a:off x="6575305" y="428875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calc_gpa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BBCF8D-E3F6-86E4-9375-694A2DDAC3A8}"/>
                  </a:ext>
                </a:extLst>
              </p:cNvPr>
              <p:cNvSpPr txBox="1"/>
              <p:nvPr/>
            </p:nvSpPr>
            <p:spPr>
              <a:xfrm>
                <a:off x="9184872" y="426196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graduate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EAE3-2237-5E1C-E7C4-C1C63FEB4FF3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DAE094-39E9-FF1E-207C-E1748A64B182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E333EF-DCEC-F4C8-9831-59DD64E45E4F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0DF0A9-1580-AE32-2F1D-83C6F68CA4BC}"/>
                  </a:ext>
                </a:extLst>
              </p:cNvPr>
              <p:cNvCxnSpPr>
                <a:cxnSpLocks/>
                <a:stCxn id="35" idx="0"/>
                <a:endCxn id="39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BEDC69-C177-CC9A-A1D0-CA4B48B7296E}"/>
                  </a:ext>
                </a:extLst>
              </p:cNvPr>
              <p:cNvCxnSpPr>
                <a:cxnSpLocks/>
                <a:stCxn id="38" idx="0"/>
                <a:endCxn id="46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DDB4A16-97D3-4D45-B930-E6C6678FEC5F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9EC437-12D6-436E-2D17-B3D64A8FE8AC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031CC0-10AD-7793-196B-1B648AEBB8FD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DB0294-6FC8-2372-B567-45D1249D0B38}"/>
              </a:ext>
            </a:extLst>
          </p:cNvPr>
          <p:cNvGrpSpPr/>
          <p:nvPr/>
        </p:nvGrpSpPr>
        <p:grpSpPr>
          <a:xfrm>
            <a:off x="6137206" y="1969476"/>
            <a:ext cx="2525226" cy="1582615"/>
            <a:chOff x="7311633" y="2039815"/>
            <a:chExt cx="2525226" cy="158261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EE8EF-915E-FA0F-6634-4589D98DF9D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object</a:t>
              </a:r>
              <a:endParaRPr lang="en-US" sz="2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70CD40-4FC5-B71D-5344-7B72046D100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48E62C-8812-E35E-368A-5289B792BA5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A02001-5C64-682D-4139-A8E9BF376CA1}"/>
                </a:ext>
              </a:extLst>
            </p:cNvPr>
            <p:cNvSpPr txBox="1"/>
            <p:nvPr/>
          </p:nvSpPr>
          <p:spPr>
            <a:xfrm>
              <a:off x="7311633" y="30508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Calc_gpa</a:t>
              </a:r>
              <a:r>
                <a:rPr lang="en-US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FE457-D46D-3D71-7B5F-2A7B9D89B599}"/>
                </a:ext>
              </a:extLst>
            </p:cNvPr>
            <p:cNvSpPr txBox="1"/>
            <p:nvPr/>
          </p:nvSpPr>
          <p:spPr>
            <a:xfrm>
              <a:off x="8498031" y="30424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graduate</a:t>
              </a:r>
              <a:r>
                <a:rPr lang="en-US" dirty="0"/>
                <a:t>()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E01768C-515E-A6C1-0EA3-CE9D4E4C0098}"/>
              </a:ext>
            </a:extLst>
          </p:cNvPr>
          <p:cNvSpPr txBox="1"/>
          <p:nvPr/>
        </p:nvSpPr>
        <p:spPr>
          <a:xfrm>
            <a:off x="3916652" y="5381456"/>
            <a:ext cx="71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Duplicated work designing proxy classes for each  class</a:t>
            </a:r>
          </a:p>
        </p:txBody>
      </p:sp>
    </p:spTree>
    <p:extLst>
      <p:ext uri="{BB962C8B-B14F-4D97-AF65-F5344CB8AC3E}">
        <p14:creationId xmlns:p14="http://schemas.microsoft.com/office/powerpoint/2010/main" val="734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A579-C567-1887-E399-22B0EDB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43738-8098-EDF4-1A5A-B802FA9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5244F9-DA3C-39DE-43EE-02A515016D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FD6E8E-0BC6-FDD1-9EC0-F7FA2D3ACD12}"/>
              </a:ext>
            </a:extLst>
          </p:cNvPr>
          <p:cNvGrpSpPr/>
          <p:nvPr/>
        </p:nvGrpSpPr>
        <p:grpSpPr>
          <a:xfrm>
            <a:off x="6144723" y="785004"/>
            <a:ext cx="3468154" cy="3697333"/>
            <a:chOff x="6906723" y="1477107"/>
            <a:chExt cx="3468154" cy="36973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9CAD4-9460-096F-171F-72BD4D927AF0}"/>
                </a:ext>
              </a:extLst>
            </p:cNvPr>
            <p:cNvGrpSpPr/>
            <p:nvPr/>
          </p:nvGrpSpPr>
          <p:grpSpPr>
            <a:xfrm>
              <a:off x="6906723" y="1477107"/>
              <a:ext cx="3468154" cy="3371772"/>
              <a:chOff x="6906723" y="1477107"/>
              <a:chExt cx="3468154" cy="3371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513D19-FB9F-6767-1780-9181C931410A}"/>
                  </a:ext>
                </a:extLst>
              </p:cNvPr>
              <p:cNvSpPr/>
              <p:nvPr/>
            </p:nvSpPr>
            <p:spPr>
              <a:xfrm>
                <a:off x="6918210" y="1477107"/>
                <a:ext cx="3362928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66FF0A-B729-384B-1333-47520E034199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0F4AC5-4C92-BFBD-A913-1F90223BB0C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B7E6D-B484-682C-FDF6-7FE8E547E487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D1631E-379E-2495-30A9-86001C3AF3E7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6B395E-BF99-D3AB-0114-20348523BD5D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E6B43B-C249-68DE-0165-5C3E7E7703F2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53AE1C-4624-A5F8-1CB3-370EDCDA6BBD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734929-55D4-4C50-430D-5D1401CEBDE4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9126E0-422E-2E4D-C9DD-CBE2C22DC739}"/>
                  </a:ext>
                </a:extLst>
              </p:cNvPr>
              <p:cNvCxnSpPr>
                <a:cxnSpLocks/>
                <a:stCxn id="37" idx="0"/>
                <a:endCxn id="4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65F78D-47CD-6C2F-F957-8C79B677FDB3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85D393-9AFC-650F-530D-DB16075ABACE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D47A9-3603-3A66-2FE0-9D79515DA99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F274CD-F0D1-E0B1-47BA-73ABE2820C0B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AC286-3CD3-96EF-27DA-175E6D2F1635}"/>
              </a:ext>
            </a:extLst>
          </p:cNvPr>
          <p:cNvGrpSpPr/>
          <p:nvPr/>
        </p:nvGrpSpPr>
        <p:grpSpPr>
          <a:xfrm>
            <a:off x="6570784" y="1347712"/>
            <a:ext cx="2403231" cy="1582615"/>
            <a:chOff x="7332784" y="2039815"/>
            <a:chExt cx="2403231" cy="15826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CB84EB-89B7-4206-127E-F158471141C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7E7B62-A35D-5601-E6AE-9AA9B606028B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611A-E592-3652-FA16-38671F0B3663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FC133-746B-54F9-F400-7C686EF5EDF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F7CAE-7134-0065-8788-E63BE82B8B86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F473DC-132B-2A2F-CCCB-FC6A6EF11758}"/>
              </a:ext>
            </a:extLst>
          </p:cNvPr>
          <p:cNvSpPr/>
          <p:nvPr/>
        </p:nvSpPr>
        <p:spPr>
          <a:xfrm>
            <a:off x="10196189" y="1752158"/>
            <a:ext cx="1512276" cy="70338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552A2-0F57-5D0E-449E-1FDC7209627E}"/>
              </a:ext>
            </a:extLst>
          </p:cNvPr>
          <p:cNvSpPr/>
          <p:nvPr/>
        </p:nvSpPr>
        <p:spPr>
          <a:xfrm>
            <a:off x="9870834" y="2873011"/>
            <a:ext cx="2162987" cy="70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JedisProxy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99C67A-06C2-1EEA-3898-36C761B89560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0952327" y="2455542"/>
            <a:ext cx="1" cy="41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D6F7F6-4C5F-B27A-F81D-D8AB0B1B4A3C}"/>
              </a:ext>
            </a:extLst>
          </p:cNvPr>
          <p:cNvSpPr txBox="1"/>
          <p:nvPr/>
        </p:nvSpPr>
        <p:spPr>
          <a:xfrm>
            <a:off x="9972293" y="2455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747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0382-B5F6-7CFC-8F68-94624562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401B-3ED0-0422-9AF9-3BF17F14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target, [FUNCTION encapsulating the additional functionality]) {</a:t>
            </a:r>
          </a:p>
          <a:p>
            <a:endParaRPr lang="en-US" dirty="0"/>
          </a:p>
          <a:p>
            <a:r>
              <a:rPr lang="en-US" dirty="0"/>
              <a:t>	// 1. Create </a:t>
            </a:r>
            <a:r>
              <a:rPr lang="en-US" dirty="0" err="1"/>
              <a:t>proxyClass</a:t>
            </a:r>
            <a:r>
              <a:rPr lang="en-US" dirty="0"/>
              <a:t> which is a subclass of </a:t>
            </a:r>
            <a:r>
              <a:rPr lang="en-US" dirty="0" err="1"/>
              <a:t>target.getClass</a:t>
            </a:r>
            <a:r>
              <a:rPr lang="en-US" dirty="0"/>
              <a:t>()</a:t>
            </a:r>
          </a:p>
          <a:p>
            <a:r>
              <a:rPr lang="en-US" dirty="0"/>
              <a:t>	// 2. This </a:t>
            </a:r>
            <a:r>
              <a:rPr lang="en-US" dirty="0" err="1"/>
              <a:t>proxyclass</a:t>
            </a:r>
            <a:r>
              <a:rPr lang="en-US" dirty="0"/>
              <a:t> will intercept all method invocations on itself</a:t>
            </a:r>
          </a:p>
          <a:p>
            <a:r>
              <a:rPr lang="en-US" dirty="0"/>
              <a:t>	// 3. And invoke the additional functionality and then retarget them to the target object</a:t>
            </a:r>
          </a:p>
          <a:p>
            <a:r>
              <a:rPr lang="en-US" dirty="0"/>
              <a:t>	// 4. Create and return an object of </a:t>
            </a:r>
            <a:r>
              <a:rPr lang="en-US" dirty="0" err="1"/>
              <a:t>proxyClass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E0279-F225-C0AE-B565-D9FB906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44BE27-292E-D6A9-C689-69C0A94871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B5C1-43F0-B29C-C564-8AA9185C6B2C}"/>
              </a:ext>
            </a:extLst>
          </p:cNvPr>
          <p:cNvSpPr/>
          <p:nvPr/>
        </p:nvSpPr>
        <p:spPr>
          <a:xfrm>
            <a:off x="6176512" y="558800"/>
            <a:ext cx="5812288" cy="889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1E91-2717-8BBE-2D72-47B805E84846}"/>
              </a:ext>
            </a:extLst>
          </p:cNvPr>
          <p:cNvSpPr/>
          <p:nvPr/>
        </p:nvSpPr>
        <p:spPr>
          <a:xfrm>
            <a:off x="6176512" y="1447800"/>
            <a:ext cx="5812288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D6C8B-983F-80C0-5AC6-F7ED31D72B45}"/>
              </a:ext>
            </a:extLst>
          </p:cNvPr>
          <p:cNvSpPr/>
          <p:nvPr/>
        </p:nvSpPr>
        <p:spPr>
          <a:xfrm>
            <a:off x="6176512" y="2006599"/>
            <a:ext cx="5812288" cy="13016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6513D-4148-A267-BABE-082151E47876}"/>
              </a:ext>
            </a:extLst>
          </p:cNvPr>
          <p:cNvSpPr/>
          <p:nvPr/>
        </p:nvSpPr>
        <p:spPr>
          <a:xfrm>
            <a:off x="6176512" y="3308230"/>
            <a:ext cx="5812288" cy="5483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00F3C-19BD-9885-7943-726F08CA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ByteBuddy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libraries allow proxy creation via dynamic subclassing</a:t>
            </a:r>
          </a:p>
          <a:p>
            <a:pPr lvl="1"/>
            <a:r>
              <a:rPr lang="en-US" dirty="0" err="1"/>
              <a:t>ByteBuddy</a:t>
            </a:r>
            <a:r>
              <a:rPr lang="en-US" dirty="0"/>
              <a:t> and </a:t>
            </a:r>
            <a:r>
              <a:rPr lang="en-US" dirty="0" err="1"/>
              <a:t>Javassist</a:t>
            </a:r>
            <a:r>
              <a:rPr lang="en-US" dirty="0"/>
              <a:t> hide bytecode manipulation complexities</a:t>
            </a:r>
          </a:p>
          <a:p>
            <a:pPr lvl="1"/>
            <a:r>
              <a:rPr lang="en-US" dirty="0"/>
              <a:t>Internally uses ASM library which gives complete bytecode generation/manipulation capabilities </a:t>
            </a:r>
          </a:p>
          <a:p>
            <a:r>
              <a:rPr lang="en-US" dirty="0"/>
              <a:t>Java JDK also has a dynamic proxy functionality</a:t>
            </a:r>
          </a:p>
          <a:p>
            <a:pPr lvl="1"/>
            <a:r>
              <a:rPr lang="en-US" dirty="0"/>
              <a:t>IMHO, it’s unnecessarily complicated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934F5-D9FF-4163-30C2-5A6A53E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252011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348D-47B7-5F19-B2AD-69457891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3B0FE-25D0-E59A-429F-255625B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A8496-B181-7645-152E-616871B1B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ProxyFactory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set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the interface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(possibly as an anonymous inner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Override the invoke method to log </a:t>
            </a:r>
          </a:p>
          <a:p>
            <a:pPr marL="463550" lvl="1" indent="-28575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Then finally invoke the target object’s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D1363-772C-E29A-97E0-6D2D5BACF64B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3671-2881-F8CF-0434-0E23857E6146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10DC1-B801-67AD-6277-81E1E754DFE7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9405D-6A6F-40B4-47F4-9EBA24EDCFD8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905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FFD4-A242-8F25-93DD-5A6274DD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8CC6A-60B2-47B2-3DB4-A6144F28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08FA7-6DBD-9D69-6D13-C2DDFC63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B4FAC5-B744-3BE8-8653-94EE879BDF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Arguments to invoke method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self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target object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proceed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target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thisMethod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proxy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any arguments passed to the method invocation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1E9DB-16F5-D594-D5B5-0731605AD9AC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91380-6550-6048-BC35-A48DF6E63FB5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AAD5-1B57-2D5D-0353-EC29517C5E3A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DA455-6BDC-6FDB-D246-9552C774D3D4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671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</a:t>
            </a:r>
          </a:p>
          <a:p>
            <a:pPr lvl="2"/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What are static functions?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6C8-700A-4237-4184-CEA7CD81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97F96-1CF6-DE9D-4223-E251EEB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932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// … previous slide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6F3250-4FF8-0697-6769-C79EE37A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290596-5B40-C376-64C7-0FD9C37192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the proxy object by getting the constructor of the proxy class and invoking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newInstance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on it, using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proxy object, which is a subclass of the original class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D58C1-741A-C7AC-C0CA-F44685D054CD}"/>
              </a:ext>
            </a:extLst>
          </p:cNvPr>
          <p:cNvSpPr/>
          <p:nvPr/>
        </p:nvSpPr>
        <p:spPr>
          <a:xfrm>
            <a:off x="6015487" y="1284082"/>
            <a:ext cx="6167888" cy="13575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64CCD-0710-EBE1-53E3-370C67AB4023}"/>
              </a:ext>
            </a:extLst>
          </p:cNvPr>
          <p:cNvSpPr/>
          <p:nvPr/>
        </p:nvSpPr>
        <p:spPr>
          <a:xfrm>
            <a:off x="6024112" y="2630282"/>
            <a:ext cx="6167888" cy="11289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(Jedis)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r>
              <a:rPr lang="en-US" dirty="0" err="1"/>
              <a:t>jedisProxy.hset</a:t>
            </a:r>
            <a:r>
              <a:rPr lang="en-US" dirty="0"/>
              <a:t>(…);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“subclass of Jedis”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hset</a:t>
            </a:r>
            <a:r>
              <a:rPr lang="en-US" dirty="0"/>
              <a:t> will first print the log and then perform </a:t>
            </a:r>
            <a:r>
              <a:rPr lang="en-US" dirty="0" err="1"/>
              <a:t>hset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(student);</a:t>
            </a:r>
          </a:p>
          <a:p>
            <a:r>
              <a:rPr lang="en-US" dirty="0" err="1"/>
              <a:t>studentProxy.getName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studentProxy</a:t>
            </a:r>
            <a:r>
              <a:rPr lang="en-US" dirty="0"/>
              <a:t> has type “subclass of Student”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getName</a:t>
            </a:r>
            <a:r>
              <a:rPr lang="en-US" dirty="0"/>
              <a:t>() will first print the log and then perform the </a:t>
            </a:r>
            <a:r>
              <a:rPr lang="en-US" dirty="0" err="1"/>
              <a:t>getName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// … Can dynamically create proxies of _any_</a:t>
            </a:r>
          </a:p>
          <a:p>
            <a:r>
              <a:rPr lang="en-US" dirty="0"/>
              <a:t>// object using </a:t>
            </a:r>
            <a:r>
              <a:rPr lang="en-US" dirty="0" err="1"/>
              <a:t>createProxy</a:t>
            </a:r>
            <a:r>
              <a:rPr lang="en-US" dirty="0"/>
              <a:t>() method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7D135-7207-0E3B-9D17-14E7262403C4}"/>
              </a:ext>
            </a:extLst>
          </p:cNvPr>
          <p:cNvSpPr/>
          <p:nvPr/>
        </p:nvSpPr>
        <p:spPr>
          <a:xfrm>
            <a:off x="301701" y="1295262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BF9EA-3273-5372-4BF1-87D69F3D47C8}"/>
              </a:ext>
            </a:extLst>
          </p:cNvPr>
          <p:cNvSpPr/>
          <p:nvPr/>
        </p:nvSpPr>
        <p:spPr>
          <a:xfrm>
            <a:off x="6176511" y="785003"/>
            <a:ext cx="5874811" cy="419730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5F82-9EEB-A061-FB41-E270F910792B}"/>
              </a:ext>
            </a:extLst>
          </p:cNvPr>
          <p:cNvSpPr/>
          <p:nvPr/>
        </p:nvSpPr>
        <p:spPr>
          <a:xfrm>
            <a:off x="301700" y="696277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2" grpId="0" animBg="1"/>
      <p:bldP spid="2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9BFEF-08A6-848D-344F-F645D287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5F22A-EECB-0D44-BB08-4849FD8CE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(contd.)</a:t>
            </a:r>
          </a:p>
        </p:txBody>
      </p:sp>
    </p:spTree>
    <p:extLst>
      <p:ext uri="{BB962C8B-B14F-4D97-AF65-F5344CB8AC3E}">
        <p14:creationId xmlns:p14="http://schemas.microsoft.com/office/powerpoint/2010/main" val="30162035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36196F-F4FD-01E8-6FC0-B69A9D23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89A92-C0B6-BA39-1B23-BAFFC5B5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0202DB-B590-0993-76A5-6BFEDC0894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B85869-6596-472D-1C96-738D956BE9A3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BDFC41-22A3-241F-58CC-DB888D11FE61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38E957-33A9-E550-5DB4-75E15AA3AD16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35B5C2-26E1-F004-06F2-488A9518FF41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622A4A-40BA-3942-A8C0-F7DFDF155BFE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70B8B0-34CC-968B-6D4D-69BC1CE2A76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E38498-486D-49D1-4AE3-FBCDD629803C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D9314C-2EA0-1BDD-8641-B97B685954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00BD8-4A16-6B1A-B258-E3CF8C01678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DD156-6731-1B07-7255-0FCD866D43A1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0199610-D72B-3201-F676-B900195331D1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0CC6A06-4D06-5401-E7C6-087536947828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0A8F87-F8AE-D92C-DBFD-EFA567FCE04D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05C092C-7847-5D96-6291-7EE35FBB303A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C442B4-95FE-05AB-F023-E9A259D75BA8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34C4315-7D9A-C89B-9C74-352062A819F0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0538E6-090B-126A-FC76-E75DC9051335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F2A5B9-3663-DFCB-E6F2-6D6FBC72125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6592C0-5E2E-39F5-27F6-DCE302660D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6E7B28-AFCC-B3E8-665C-E7853ABDE232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75B51A-3A0C-9BF4-D81C-CD66E42B2617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C6287D-07D0-B1C5-B2DD-A6AF47E93DC2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ED4A4-8AD2-865D-BD72-88FA7087EB98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0BD077-1ED4-B59E-01A1-772E7E49D4D9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9C4E17-A73E-DB1A-D0CE-18666B1E626A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7B4266-F519-E8BC-3580-25180DBB7F28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7403E9-960C-FA21-AC9D-116497771CB0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BFF858-E63D-E072-879D-14B412B8F2B3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4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370A70-6ED5-09F0-73F0-A9DABD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258C1-2CAB-473A-78F5-8E3075EB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78BC-17DD-26D3-93FC-6345362A46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dynamically create proxies</a:t>
            </a:r>
          </a:p>
          <a:p>
            <a:pPr lvl="1"/>
            <a:r>
              <a:rPr lang="en-US" dirty="0"/>
              <a:t>Of objects of any type</a:t>
            </a:r>
          </a:p>
          <a:p>
            <a:pPr lvl="1"/>
            <a:r>
              <a:rPr lang="en-US" dirty="0"/>
              <a:t>With arbitrary additional functionality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Jedis 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(jedis);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Student 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(student);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48F75-8A42-E0F2-9369-1F138751715A}"/>
              </a:ext>
            </a:extLst>
          </p:cNvPr>
          <p:cNvSpPr/>
          <p:nvPr/>
        </p:nvSpPr>
        <p:spPr>
          <a:xfrm>
            <a:off x="6176511" y="785004"/>
            <a:ext cx="5874811" cy="4903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EF526-380D-7A73-63C4-F39E94A5562D}"/>
              </a:ext>
            </a:extLst>
          </p:cNvPr>
          <p:cNvSpPr txBox="1"/>
          <p:nvPr/>
        </p:nvSpPr>
        <p:spPr>
          <a:xfrm>
            <a:off x="8444115" y="415672"/>
            <a:ext cx="382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Create proxy of any object of any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79EC3-1A7D-5148-0BEA-B421DFDE62BA}"/>
              </a:ext>
            </a:extLst>
          </p:cNvPr>
          <p:cNvSpPr/>
          <p:nvPr/>
        </p:nvSpPr>
        <p:spPr>
          <a:xfrm>
            <a:off x="6176511" y="1819719"/>
            <a:ext cx="5874811" cy="219882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build="allAtOnce"/>
      <p:bldP spid="8" grpId="0" animBg="1"/>
      <p:bldP spid="8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0D84-FC7F-4E96-0F67-21C436F6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218E07-0DEC-1996-56BB-D9F93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98538-FC15-C4AC-B8A7-1F8B1BBD49FD}"/>
              </a:ext>
            </a:extLst>
          </p:cNvPr>
          <p:cNvSpPr/>
          <p:nvPr/>
        </p:nvSpPr>
        <p:spPr>
          <a:xfrm>
            <a:off x="4040341" y="3071328"/>
            <a:ext cx="41113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Real 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28677662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C7758D-BFCE-7FEF-E1A3-B26BEB50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use cases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Mock testing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8A4FC7-30D7-F0D9-6BE9-658260CD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 cases of proxies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8CEA9-5CFA-5890-D2FD-44EE2F71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98" y="854015"/>
            <a:ext cx="1596189" cy="1596189"/>
          </a:xfrm>
          <a:prstGeom prst="rect">
            <a:avLst/>
          </a:prstGeom>
        </p:spPr>
      </p:pic>
      <p:pic>
        <p:nvPicPr>
          <p:cNvPr id="1026" name="Picture 2" descr="Mockito Tutorial | Mockito Framework Tutorial - Javatpoint">
            <a:extLst>
              <a:ext uri="{FF2B5EF4-FFF2-40B4-BE49-F238E27FC236}">
                <a16:creationId xmlns:a16="http://schemas.microsoft.com/office/drawing/2014/main" id="{F5A4118B-A503-4EF1-48DE-C4E02DF1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58" y="36178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Mock">
            <a:extLst>
              <a:ext uri="{FF2B5EF4-FFF2-40B4-BE49-F238E27FC236}">
                <a16:creationId xmlns:a16="http://schemas.microsoft.com/office/drawing/2014/main" id="{EA69CB83-9D14-31B8-C6F5-720A9233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3664402"/>
            <a:ext cx="53816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462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9011-F243-2925-4B8C-CAFEF9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DF6A9-0AE7-85F6-6027-F1A305B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C7C0B-E301-1DED-9BC2-D1B058C8D9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ACA9B-DD42-983A-2EB7-0ABB893748B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E2B83A-9117-1A5E-D0EA-F4D3E8C2559E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DB19C-DF2F-2D7A-C553-7E5AB666896A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95815-6220-DC10-EDDF-0FACAC574242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F440EE-644D-813E-4106-A30E434EAD65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A7B61-C621-389B-4062-0EE2D4D584BB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ED478F-CAE2-5251-58F7-32702368FD0F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87E86-9BB9-8B73-B550-1E1C81C17BD7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F12DF2-D8E5-3E02-23C7-FD6A350CC9C0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CF6560-67BB-5657-F65C-F22FE999C1E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B1902-1E1A-C905-7387-B243A71644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50C56A-5A55-392E-CD6D-0E131BED28C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A8A4CF-E550-338F-82D3-C10DD4421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55D81-B5A3-B22B-61A9-4F7FD152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C870C8-A52E-7CFE-47A9-F9003E62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CEDDB8-1512-9888-2DD6-805AAE4FA7B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4EB66-464E-6BA0-B937-5E22EBB31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73141-8FC8-A10B-5BA0-4D1D3DFD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7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FF05-2822-58C7-20FD-9937AA83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4E9F9-68C1-694E-9124-F783299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C8B57-DD41-E5FB-5A76-4D67A0325A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r>
              <a:rPr lang="en-US" dirty="0"/>
              <a:t>High level overview</a:t>
            </a:r>
          </a:p>
          <a:p>
            <a:pPr lvl="1"/>
            <a:r>
              <a:rPr lang="en-US" dirty="0"/>
              <a:t>Load a post</a:t>
            </a:r>
          </a:p>
          <a:p>
            <a:pPr lvl="1"/>
            <a:r>
              <a:rPr lang="en-US" dirty="0"/>
              <a:t>For each reply</a:t>
            </a:r>
          </a:p>
          <a:p>
            <a:pPr lvl="2"/>
            <a:r>
              <a:rPr lang="en-US" dirty="0"/>
              <a:t>Load the reply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05AED2-DEA7-598E-CB10-5F986ACD1F1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2D8F9E-4EB8-5AAB-2A0C-92808B7159C3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7F80B3-447D-09BD-2D50-6BA6ED7451C0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8BCD46-266F-66A3-BBDF-49FA2BA6DA16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776A40-6813-6D74-71BD-8D7B4BA667D0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25CDE5-880C-43EA-A67E-E769989C2449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55CF11-F5A1-6A17-0905-FDA6D1D57D92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11DBD5-5571-7466-48D6-C2EAAEE35984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6040B8-DE2F-1EC3-3F76-48F1268C6328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F200E-F8B2-7607-06DA-05D7632DB67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D59083-94C2-749C-E493-782F681E9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DE79F0-76AA-E0B7-E237-5FDD1DEB6F28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206AAB-89F2-4483-7CD4-14641B000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050C86-A91F-6B40-D81D-A36BFB218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B814A6-8D92-1114-F517-B29311089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E3DDCB-3FB9-27A8-335B-2C9FD04DEB1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32CEFB-8AA7-68EA-CE4B-2D8B360BF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FCE51C-F08F-08DA-1115-FF222C84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9863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96D7-7E7F-0F8A-8AEF-FE2ED57E9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99FD325-A4AE-8C34-01CA-30B59AA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" y="848609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(“3208”);</a:t>
            </a:r>
          </a:p>
          <a:p>
            <a:r>
              <a:rPr lang="en-US" dirty="0"/>
              <a:t>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 err="1"/>
              <a:t>post.setId</a:t>
            </a:r>
            <a:r>
              <a:rPr lang="en-US" dirty="0"/>
              <a:t>(“3208”);</a:t>
            </a:r>
          </a:p>
          <a:p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List&lt;String&gt; replies = 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5AD6BD-3B0C-2FCB-C495-546F78B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posts from Redis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4F4993-9A84-2848-97D0-07442A15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62" y="696277"/>
            <a:ext cx="5696745" cy="37438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632174-C844-1330-B55E-6780095487DF}"/>
              </a:ext>
            </a:extLst>
          </p:cNvPr>
          <p:cNvSpPr/>
          <p:nvPr/>
        </p:nvSpPr>
        <p:spPr>
          <a:xfrm>
            <a:off x="97693" y="759882"/>
            <a:ext cx="6167888" cy="11973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A3DC1E-53AB-C994-6C8C-28BF86D04E2E}"/>
              </a:ext>
            </a:extLst>
          </p:cNvPr>
          <p:cNvSpPr/>
          <p:nvPr/>
        </p:nvSpPr>
        <p:spPr>
          <a:xfrm>
            <a:off x="6318855" y="3888658"/>
            <a:ext cx="5633413" cy="3304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586A6-E37F-5790-0294-04CD9A7BD99F}"/>
              </a:ext>
            </a:extLst>
          </p:cNvPr>
          <p:cNvSpPr/>
          <p:nvPr/>
        </p:nvSpPr>
        <p:spPr>
          <a:xfrm>
            <a:off x="97693" y="2109537"/>
            <a:ext cx="6167888" cy="2518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88D9A3-BA7E-92AF-988E-F6C41CC97CED}"/>
              </a:ext>
            </a:extLst>
          </p:cNvPr>
          <p:cNvSpPr/>
          <p:nvPr/>
        </p:nvSpPr>
        <p:spPr>
          <a:xfrm>
            <a:off x="2997846" y="4844013"/>
            <a:ext cx="63616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replies loaded when the post is loaded</a:t>
            </a:r>
          </a:p>
        </p:txBody>
      </p:sp>
    </p:spTree>
    <p:extLst>
      <p:ext uri="{BB962C8B-B14F-4D97-AF65-F5344CB8AC3E}">
        <p14:creationId xmlns:p14="http://schemas.microsoft.com/office/powerpoint/2010/main" val="856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3FBEA3-CECD-07E1-A5AD-1C67DBA2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5236-F1EF-6141-9AFC-66192071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4249-6196-CEBE-716B-D57C4395DD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Improves UI responsiveness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6FF0B-D17F-3450-159A-F43E1893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86" y="696277"/>
            <a:ext cx="6041165" cy="4814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DDAEB-443D-4708-D156-9C22C945A7A2}"/>
              </a:ext>
            </a:extLst>
          </p:cNvPr>
          <p:cNvSpPr/>
          <p:nvPr/>
        </p:nvSpPr>
        <p:spPr>
          <a:xfrm>
            <a:off x="6268249" y="5119261"/>
            <a:ext cx="1656551" cy="55169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EF4D-0EFE-4722-E051-9094B862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CF73C-917C-7686-5CA7-A6CFCA35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05476-CCFF-A2D3-34A3-0B9B2854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842B-F05F-DC63-0934-D0663FB3DF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Clicking on ‘+’ loads the remaining replies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0D678-B5CC-4F56-9498-B3684AEB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47" y="0"/>
            <a:ext cx="4152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67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F2DAA7-85D6-FFEF-8A10-82D94CCC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F9BB0-D2D1-9F7C-4D24-6A43AEBC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UI code for posts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BB28C-8298-D78E-249C-C35D2E1C8A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Imagine this is a single application</a:t>
            </a:r>
          </a:p>
          <a:p>
            <a:pPr lvl="1"/>
            <a:r>
              <a:rPr lang="en-US" dirty="0"/>
              <a:t>Ignore network for a moment</a:t>
            </a:r>
          </a:p>
          <a:p>
            <a:r>
              <a:rPr lang="en-US" dirty="0"/>
              <a:t>Java UI</a:t>
            </a:r>
          </a:p>
          <a:p>
            <a:pPr lvl="1"/>
            <a:r>
              <a:rPr lang="en-US" dirty="0"/>
              <a:t>Window, Button</a:t>
            </a:r>
          </a:p>
          <a:p>
            <a:r>
              <a:rPr lang="en-US" dirty="0"/>
              <a:t>Java objects of type 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6314BB-1D2F-176D-9CCF-14BEE161ABD4}"/>
              </a:ext>
            </a:extLst>
          </p:cNvPr>
          <p:cNvSpPr/>
          <p:nvPr/>
        </p:nvSpPr>
        <p:spPr>
          <a:xfrm>
            <a:off x="6176512" y="696277"/>
            <a:ext cx="4475446" cy="186243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F981C-56FD-A5F2-280F-D98D87A2DE56}"/>
              </a:ext>
            </a:extLst>
          </p:cNvPr>
          <p:cNvSpPr/>
          <p:nvPr/>
        </p:nvSpPr>
        <p:spPr>
          <a:xfrm>
            <a:off x="6176512" y="2565182"/>
            <a:ext cx="4475446" cy="16057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DA892-CBD0-A0F7-47C0-B62EC7CE0BE5}"/>
              </a:ext>
            </a:extLst>
          </p:cNvPr>
          <p:cNvSpPr/>
          <p:nvPr/>
        </p:nvSpPr>
        <p:spPr>
          <a:xfrm>
            <a:off x="6409122" y="4467232"/>
            <a:ext cx="4475446" cy="87479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A7F5-CBD2-B124-7076-6D1D2CC1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C46BB1-2E7A-A429-A0E5-65D050D5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75828B-93B4-B709-3BC0-D10984FF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AFECA-F238-4DF2-EB1E-225C9E59A2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only loads the post</a:t>
            </a:r>
          </a:p>
          <a:p>
            <a:pPr lvl="1"/>
            <a:r>
              <a:rPr lang="en-US" dirty="0"/>
              <a:t>Replies loaded from database when the button is clicked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/>
              <a:t> event is triggered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6ED3E-98A4-5D61-942A-053F98304A21}"/>
              </a:ext>
            </a:extLst>
          </p:cNvPr>
          <p:cNvSpPr/>
          <p:nvPr/>
        </p:nvSpPr>
        <p:spPr>
          <a:xfrm>
            <a:off x="6409122" y="4467232"/>
            <a:ext cx="4475446" cy="2090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27B23-33CF-BC24-C608-8AE59C0DD1DF}"/>
              </a:ext>
            </a:extLst>
          </p:cNvPr>
          <p:cNvSpPr/>
          <p:nvPr/>
        </p:nvSpPr>
        <p:spPr>
          <a:xfrm>
            <a:off x="6096000" y="983873"/>
            <a:ext cx="5823284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954A-B823-AF04-CBE2-C83F05F9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FB67A8-D936-677B-D3F5-BD91DC90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3DE05B-A5A0-0A6E-15D4-7F8EA16B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357D7E-7B4C-2EC8-CAE5-B32CCACAD9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</a:t>
            </a:r>
          </a:p>
          <a:p>
            <a:r>
              <a:rPr lang="en-US" dirty="0"/>
              <a:t>How many database accesses?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7612B-6B20-EEDF-4C0E-63A52FC5C932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008F3-0BF5-8DE0-3EC6-50C200075C3D}"/>
              </a:ext>
            </a:extLst>
          </p:cNvPr>
          <p:cNvSpPr/>
          <p:nvPr/>
        </p:nvSpPr>
        <p:spPr>
          <a:xfrm>
            <a:off x="6569543" y="3737145"/>
            <a:ext cx="5125151" cy="12679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D6CE-2B6E-A56F-E155-87324DF9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632556-1E00-9E9D-A131-1B94AC52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replyMap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jedis.hgetAll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replyId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reply.setCreatedAt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replyMap.get</a:t>
            </a:r>
            <a:r>
              <a:rPr lang="en-US" strike="sngStrike" dirty="0">
                <a:solidFill>
                  <a:srgbClr val="B8B8B8"/>
                </a:solidFill>
              </a:rPr>
              <a:t>(“</a:t>
            </a:r>
            <a:r>
              <a:rPr lang="en-US" strike="sngStrike" dirty="0" err="1">
                <a:solidFill>
                  <a:srgbClr val="B8B8B8"/>
                </a:solidFill>
              </a:rPr>
              <a:t>createdAt</a:t>
            </a:r>
            <a:r>
              <a:rPr lang="en-US" strike="sngStrike" dirty="0">
                <a:solidFill>
                  <a:srgbClr val="B8B8B8"/>
                </a:solidFill>
              </a:rPr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229C24-2F65-48EE-5209-CE0C0091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7C8EE8-458F-A37E-2EC0-0A1C520CAD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 with lazy loading</a:t>
            </a:r>
          </a:p>
          <a:p>
            <a:pPr lvl="1"/>
            <a:r>
              <a:rPr lang="en-US" dirty="0"/>
              <a:t>Only load the post fields and the ids of the replies</a:t>
            </a:r>
          </a:p>
          <a:p>
            <a:r>
              <a:rPr lang="en-US" dirty="0"/>
              <a:t>How many database accesses?</a:t>
            </a:r>
          </a:p>
          <a:p>
            <a:r>
              <a:rPr lang="en-US" dirty="0"/>
              <a:t>Much faster (even more so for on-disk SQL databases)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8AF45-AC14-C21C-5866-91222C4729A1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1ACC2-0595-70D3-B2F6-00BB7AB91629}"/>
              </a:ext>
            </a:extLst>
          </p:cNvPr>
          <p:cNvSpPr/>
          <p:nvPr/>
        </p:nvSpPr>
        <p:spPr>
          <a:xfrm>
            <a:off x="6352974" y="3721596"/>
            <a:ext cx="5518183" cy="13076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A737-0765-F575-3073-CB99889D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CA2EC-ED83-08A8-4920-A66E945F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8150B9-ED75-0253-FAE9-A433BCCC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C7299-4189-9277-F56C-F3CBA90683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fetches the replies only if the button is clicked</a:t>
            </a:r>
            <a:endParaRPr lang="en-US" dirty="0"/>
          </a:p>
          <a:p>
            <a:pPr lvl="1"/>
            <a:r>
              <a:rPr lang="en-US" dirty="0"/>
              <a:t>Fetch all the replies</a:t>
            </a:r>
          </a:p>
          <a:p>
            <a:pPr lvl="1"/>
            <a:r>
              <a:rPr lang="en-US" dirty="0"/>
              <a:t>Draw them on the UI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0FF78-FCE5-A5FD-B333-93FB71E428BD}"/>
              </a:ext>
            </a:extLst>
          </p:cNvPr>
          <p:cNvSpPr/>
          <p:nvPr/>
        </p:nvSpPr>
        <p:spPr>
          <a:xfrm>
            <a:off x="7131017" y="1587674"/>
            <a:ext cx="4780246" cy="1259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C4425-B5A1-726E-0FC5-ACF3201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029F3-74FF-A7FC-B585-41641151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68960C-C778-2936-F3B5-E694905879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UI designers shouldn’t have to worry about backend concerns</a:t>
            </a:r>
          </a:p>
          <a:p>
            <a:r>
              <a:rPr lang="en-US" dirty="0"/>
              <a:t>Shouldn’t have to know which method to know which method to invoke to load the reply</a:t>
            </a:r>
          </a:p>
          <a:p>
            <a:r>
              <a:rPr lang="en-US" dirty="0"/>
              <a:t>Only </a:t>
            </a:r>
            <a:r>
              <a:rPr lang="en-US" sz="2400" dirty="0" err="1">
                <a:latin typeface="Consolas" panose="020B0609020204030204" pitchFamily="49" charset="0"/>
              </a:rPr>
              <a:t>window.add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UIText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reply.getContent</a:t>
            </a:r>
            <a:r>
              <a:rPr lang="en-US" sz="2400" dirty="0">
                <a:latin typeface="Consolas" panose="020B0609020204030204" pitchFamily="49" charset="0"/>
              </a:rPr>
              <a:t>()));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to achieve this?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A9993-2FD6-842A-A5C9-B56CCFBF8B58}"/>
              </a:ext>
            </a:extLst>
          </p:cNvPr>
          <p:cNvSpPr/>
          <p:nvPr/>
        </p:nvSpPr>
        <p:spPr>
          <a:xfrm>
            <a:off x="7155080" y="2502569"/>
            <a:ext cx="4780246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C49B1-D918-1CC7-A5ED-29EC9DE2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C395B4-54CC-2366-0610-6D2045FB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option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9CD24C-FEEA-0469-D766-A6CF39060A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Stick the lazy loading logic in the Post class</a:t>
            </a:r>
          </a:p>
          <a:p>
            <a:r>
              <a:rPr lang="en-US" dirty="0"/>
              <a:t>Terrible, terrible idea!!</a:t>
            </a:r>
          </a:p>
          <a:p>
            <a:r>
              <a:rPr lang="en-US" dirty="0"/>
              <a:t>Assume that posts are always lazy loaded</a:t>
            </a:r>
          </a:p>
          <a:p>
            <a:r>
              <a:rPr lang="en-US" dirty="0"/>
              <a:t>Assume that posts are always loaded from the database</a:t>
            </a:r>
          </a:p>
          <a:p>
            <a:r>
              <a:rPr lang="en-US" dirty="0"/>
              <a:t>Breaks all reusability </a:t>
            </a:r>
          </a:p>
          <a:p>
            <a:pPr lvl="1"/>
            <a:r>
              <a:rPr lang="en-US" dirty="0"/>
              <a:t>And likely multiple other OO rules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1B06D-5314-3580-29F9-F39AC6B2FE0F}"/>
              </a:ext>
            </a:extLst>
          </p:cNvPr>
          <p:cNvSpPr/>
          <p:nvPr/>
        </p:nvSpPr>
        <p:spPr>
          <a:xfrm>
            <a:off x="6858301" y="2542674"/>
            <a:ext cx="4951624" cy="1756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C2A9-6D78-6924-1812-7A065B67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836D2-A4FD-3A7A-203C-D5C71C07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444BF3-7E39-1523-202E-3A133DB8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3C365-ECCC-1080-E695-52EA5E4AE29A}"/>
              </a:ext>
            </a:extLst>
          </p:cNvPr>
          <p:cNvSpPr/>
          <p:nvPr/>
        </p:nvSpPr>
        <p:spPr>
          <a:xfrm>
            <a:off x="3785239" y="3071328"/>
            <a:ext cx="46215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lazy loading</a:t>
            </a:r>
          </a:p>
        </p:txBody>
      </p:sp>
    </p:spTree>
    <p:extLst>
      <p:ext uri="{BB962C8B-B14F-4D97-AF65-F5344CB8AC3E}">
        <p14:creationId xmlns:p14="http://schemas.microsoft.com/office/powerpoint/2010/main" val="3148288394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12263</TotalTime>
  <Words>12068</Words>
  <Application>Microsoft Office PowerPoint</Application>
  <PresentationFormat>Widescreen</PresentationFormat>
  <Paragraphs>2091</Paragraphs>
  <Slides>133</Slides>
  <Notes>51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9" baseType="lpstr">
      <vt:lpstr>Arial</vt:lpstr>
      <vt:lpstr>Calibri</vt:lpstr>
      <vt:lpstr>Consolas</vt:lpstr>
      <vt:lpstr>Helvetica</vt:lpstr>
      <vt:lpstr>ui-monospace</vt:lpstr>
      <vt:lpstr>Preso 2022 Watertower Stats</vt:lpstr>
      <vt:lpstr>PowerPoint Presentation</vt:lpstr>
      <vt:lpstr>Agenda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Background</vt:lpstr>
      <vt:lpstr>Java reflection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Reflection recap</vt:lpstr>
      <vt:lpstr>Reflection recap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Reflection can access annotations</vt:lpstr>
      <vt:lpstr>Drawback of previous approach</vt:lpstr>
      <vt:lpstr>Full solution</vt:lpstr>
      <vt:lpstr>PowerPoint Presentation</vt:lpstr>
      <vt:lpstr>Agenda</vt:lpstr>
      <vt:lpstr>Runtime polymorphism</vt:lpstr>
      <vt:lpstr>Runtime polymorphism</vt:lpstr>
      <vt:lpstr>Runtime polymorphism</vt:lpstr>
      <vt:lpstr>Question</vt:lpstr>
      <vt:lpstr>Reflection (recap)</vt:lpstr>
      <vt:lpstr>Recall: compilation toolchain</vt:lpstr>
      <vt:lpstr>Annotations and retention policies</vt:lpstr>
      <vt:lpstr>Reflection + annotations: summary</vt:lpstr>
      <vt:lpstr>Distribute persistence framework as a library</vt:lpstr>
      <vt:lpstr>Object relational mapping (ORM) frameworks</vt:lpstr>
      <vt:lpstr>Unit testing frameworks</vt:lpstr>
      <vt:lpstr>… and more</vt:lpstr>
      <vt:lpstr>Downsides of reflection</vt:lpstr>
      <vt:lpstr>Latency hierarchy</vt:lpstr>
      <vt:lpstr>Reflection alternatives and optimizations</vt:lpstr>
      <vt:lpstr>Runtime bytecode generation and manipulation</vt:lpstr>
      <vt:lpstr>Runtime bytecode generation and manipulation</vt:lpstr>
      <vt:lpstr>Reflection in JavaScript [Not in Syllabus]</vt:lpstr>
      <vt:lpstr>Reflection in C++ [Not in Syllabus]</vt:lpstr>
      <vt:lpstr>PowerPoint Presentation</vt:lpstr>
      <vt:lpstr>Announcements</vt:lpstr>
      <vt:lpstr>Agenda</vt:lpstr>
      <vt:lpstr>Background: super</vt:lpstr>
      <vt:lpstr>Design patterns – quick overview</vt:lpstr>
      <vt:lpstr>Proxy design pattern - what is a proxy object?</vt:lpstr>
      <vt:lpstr>The need for method “interception”</vt:lpstr>
      <vt:lpstr>How to specialize a class?</vt:lpstr>
      <vt:lpstr>Can pass LoggedJedis object to libA </vt:lpstr>
      <vt:lpstr>But can’t modify Jedis library</vt:lpstr>
      <vt:lpstr>But can’t modify Jedis library</vt:lpstr>
      <vt:lpstr>But can’t modify Jedis library</vt:lpstr>
      <vt:lpstr>Proxy object wraps and extends target class</vt:lpstr>
      <vt:lpstr>What did we gain?</vt:lpstr>
      <vt:lpstr>What are the limitations?</vt:lpstr>
      <vt:lpstr>Duplicated work</vt:lpstr>
      <vt:lpstr>Proxy goals</vt:lpstr>
      <vt:lpstr>Proxy goals</vt:lpstr>
      <vt:lpstr>Runtime bytecode generation and manipulation</vt:lpstr>
      <vt:lpstr>Proxying using Javassist (extra-credit HW2)</vt:lpstr>
      <vt:lpstr>Proxying using Javassist (extra-credit HW2)</vt:lpstr>
      <vt:lpstr>Proxying using Javassist (extra-credit HW2)</vt:lpstr>
      <vt:lpstr>Complete solution</vt:lpstr>
      <vt:lpstr>PowerPoint Presentation</vt:lpstr>
      <vt:lpstr>Proxies: recap</vt:lpstr>
      <vt:lpstr>Proxies: recap</vt:lpstr>
      <vt:lpstr>PowerPoint Presentation</vt:lpstr>
      <vt:lpstr>Real world use cases of proxies</vt:lpstr>
      <vt:lpstr>Loading posts</vt:lpstr>
      <vt:lpstr>Loading posts</vt:lpstr>
      <vt:lpstr>Loading posts from Redis</vt:lpstr>
      <vt:lpstr>Lazy loading posts UI</vt:lpstr>
      <vt:lpstr>Lazy loading posts UI</vt:lpstr>
      <vt:lpstr>Mock UI code for posts</vt:lpstr>
      <vt:lpstr>Lazy loading replies</vt:lpstr>
      <vt:lpstr>Lazy loading replies</vt:lpstr>
      <vt:lpstr>Lazy loading replies</vt:lpstr>
      <vt:lpstr>Lazy loading replies</vt:lpstr>
      <vt:lpstr>Problem</vt:lpstr>
      <vt:lpstr>An option …</vt:lpstr>
      <vt:lpstr>PowerPoint Presentation</vt:lpstr>
      <vt:lpstr>Proxies: recap</vt:lpstr>
      <vt:lpstr>Proxies for lazy loading</vt:lpstr>
      <vt:lpstr>Proxies for lazy loading</vt:lpstr>
      <vt:lpstr>Proxies for lazy loading</vt:lpstr>
      <vt:lpstr>Reflection + annotations + dynamic proxies</vt:lpstr>
      <vt:lpstr>Lazy loading</vt:lpstr>
      <vt:lpstr>PowerPoint Presentation</vt:lpstr>
      <vt:lpstr>Mocking overview</vt:lpstr>
      <vt:lpstr>Mocking overview</vt:lpstr>
      <vt:lpstr>Mockito overview</vt:lpstr>
      <vt:lpstr>Proxy can hijack functionality</vt:lpstr>
      <vt:lpstr>Proxy can hijack functionality</vt:lpstr>
      <vt:lpstr>Proxy can hijack functionality</vt:lpstr>
      <vt:lpstr>Mock an ArrayList</vt:lpstr>
      <vt:lpstr>Writing a JUnit test with Mockito</vt:lpstr>
      <vt:lpstr>Concluding points</vt:lpstr>
      <vt:lpstr>Concluding points</vt:lpstr>
      <vt:lpstr>Summary</vt:lpstr>
      <vt:lpstr>Summary</vt:lpstr>
      <vt:lpstr>Summary</vt:lpstr>
      <vt:lpstr>Summary</vt:lpstr>
      <vt:lpstr>Summary</vt:lpstr>
      <vt:lpstr>Java dynamic proxy</vt:lpstr>
      <vt:lpstr>Java dynamic proxy</vt:lpstr>
      <vt:lpstr>Java dynamic proxy</vt:lpstr>
      <vt:lpstr>Java dynamic proxy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Recap: what is object code?</vt:lpstr>
      <vt:lpstr>What is object code?</vt:lpstr>
      <vt:lpstr>Java bytecode interpretation </vt:lpstr>
      <vt:lpstr>TL;DR</vt:lpstr>
      <vt:lpstr>Why does it matter?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1321</cp:revision>
  <dcterms:created xsi:type="dcterms:W3CDTF">2019-06-30T03:25:06Z</dcterms:created>
  <dcterms:modified xsi:type="dcterms:W3CDTF">2025-10-10T06:19:31Z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