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4" r:id="rId3"/>
    <p:sldId id="257" r:id="rId4"/>
    <p:sldId id="265" r:id="rId5"/>
    <p:sldId id="258" r:id="rId6"/>
    <p:sldId id="277" r:id="rId7"/>
    <p:sldId id="296" r:id="rId8"/>
    <p:sldId id="261" r:id="rId9"/>
    <p:sldId id="259" r:id="rId10"/>
    <p:sldId id="260" r:id="rId11"/>
    <p:sldId id="266" r:id="rId12"/>
    <p:sldId id="388" r:id="rId13"/>
    <p:sldId id="395" r:id="rId14"/>
    <p:sldId id="389" r:id="rId15"/>
    <p:sldId id="382" r:id="rId16"/>
    <p:sldId id="274" r:id="rId17"/>
    <p:sldId id="383" r:id="rId18"/>
    <p:sldId id="384" r:id="rId19"/>
    <p:sldId id="387" r:id="rId20"/>
    <p:sldId id="385" r:id="rId21"/>
    <p:sldId id="386" r:id="rId22"/>
    <p:sldId id="390" r:id="rId23"/>
    <p:sldId id="275" r:id="rId24"/>
    <p:sldId id="381" r:id="rId25"/>
    <p:sldId id="269" r:id="rId26"/>
    <p:sldId id="295" r:id="rId27"/>
    <p:sldId id="267" r:id="rId28"/>
    <p:sldId id="291" r:id="rId29"/>
    <p:sldId id="292" r:id="rId30"/>
    <p:sldId id="380" r:id="rId31"/>
    <p:sldId id="300" r:id="rId32"/>
    <p:sldId id="392" r:id="rId33"/>
    <p:sldId id="301" r:id="rId34"/>
    <p:sldId id="394" r:id="rId35"/>
    <p:sldId id="393" r:id="rId36"/>
    <p:sldId id="391" r:id="rId37"/>
    <p:sldId id="294" r:id="rId38"/>
    <p:sldId id="293" r:id="rId39"/>
    <p:sldId id="297" r:id="rId40"/>
    <p:sldId id="268" r:id="rId41"/>
    <p:sldId id="271" r:id="rId4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8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7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628650" lvl="1" indent="-171450">
              <a:buFontTx/>
              <a:buChar char="-"/>
            </a:pPr>
            <a:r>
              <a:rPr lang="en-US"/>
              <a:t>java -jar ./target/jedis_demo-1.0-SNAPSHOT.jar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7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5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Install docker.io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simple text file</a:t>
            </a:r>
          </a:p>
        </p:txBody>
      </p:sp>
    </p:spTree>
    <p:extLst>
      <p:ext uri="{BB962C8B-B14F-4D97-AF65-F5344CB8AC3E}">
        <p14:creationId xmlns:p14="http://schemas.microsoft.com/office/powerpoint/2010/main" val="85958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8B20-E0D9-C3A4-B9F6-6B0F9B4BB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286B7C-991D-2724-9931-076B53EC9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17CB9-B989-C0BC-70DB-E7ACFFED6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Install docker.io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simple text file</a:t>
            </a:r>
          </a:p>
        </p:txBody>
      </p:sp>
    </p:spTree>
    <p:extLst>
      <p:ext uri="{BB962C8B-B14F-4D97-AF65-F5344CB8AC3E}">
        <p14:creationId xmlns:p14="http://schemas.microsoft.com/office/powerpoint/2010/main" val="376832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maven.apache.org/maven2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install.html" TargetMode="External"/><Relationship Id="rId2" Type="http://schemas.openxmlformats.org/officeDocument/2006/relationships/hyperlink" Target="https://www.oracle.com/java/technologies/downloads/#java21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junit_demo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testing, mocking frameworks, continuous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7F1-B956-B0D7-0C51-71FF209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DA8F7-6B88-4FFD-91BC-86A0625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FA54F-E65A-9DA3-F3B6-6B783D2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methods with JUnit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25083-7DE6-0989-6C87-8A80AB343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String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int speed;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Car(String model, int speed)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= speed;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getSpeed</a:t>
            </a:r>
            <a:r>
              <a:rPr lang="en-US" sz="1600" dirty="0">
                <a:latin typeface="Consolas" panose="020B0609020204030204" pitchFamily="49" charset="0"/>
              </a:rPr>
              <a:t>() { return speed;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 return model;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... // setters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+=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946-02E8-B73A-D239-02B2DBF2FBBF}"/>
              </a:ext>
            </a:extLst>
          </p:cNvPr>
          <p:cNvSpPr/>
          <p:nvPr/>
        </p:nvSpPr>
        <p:spPr>
          <a:xfrm>
            <a:off x="750277" y="4114800"/>
            <a:ext cx="3305908" cy="8909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5B282-12BC-755E-D1C1-023C435830D4}"/>
              </a:ext>
            </a:extLst>
          </p:cNvPr>
          <p:cNvSpPr/>
          <p:nvPr/>
        </p:nvSpPr>
        <p:spPr>
          <a:xfrm>
            <a:off x="6176511" y="672831"/>
            <a:ext cx="5464503" cy="1120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7C4B-9F6A-49DA-B799-3F8A159C4FE4}"/>
              </a:ext>
            </a:extLst>
          </p:cNvPr>
          <p:cNvSpPr/>
          <p:nvPr/>
        </p:nvSpPr>
        <p:spPr>
          <a:xfrm>
            <a:off x="6345422" y="2032708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7352-7DA5-7F21-C96C-07394D2E5944}"/>
              </a:ext>
            </a:extLst>
          </p:cNvPr>
          <p:cNvSpPr/>
          <p:nvPr/>
        </p:nvSpPr>
        <p:spPr>
          <a:xfrm>
            <a:off x="6345422" y="2996323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30E-5C50-D346-7F20-208A3B6C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47B8A-4298-213D-7F2B-EA8EA0E5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@BeforeEach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@AfterEach</a:t>
            </a:r>
            <a:r>
              <a:rPr lang="en-US" dirty="0"/>
              <a:t> used to define methods that should be run before and after each test method</a:t>
            </a:r>
          </a:p>
          <a:p>
            <a:r>
              <a:rPr lang="en-US" dirty="0">
                <a:latin typeface="Consolas" panose="020B0609020204030204" pitchFamily="49" charset="0"/>
              </a:rPr>
              <a:t>@BeforeClass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@AfterClass</a:t>
            </a:r>
            <a:r>
              <a:rPr lang="en-US" dirty="0"/>
              <a:t> used to define methods that should be run before and after each test class</a:t>
            </a:r>
          </a:p>
          <a:p>
            <a:r>
              <a:rPr lang="en-US" dirty="0"/>
              <a:t>Useful for setup and cleanup operations</a:t>
            </a:r>
          </a:p>
          <a:p>
            <a:pPr lvl="1"/>
            <a:r>
              <a:rPr lang="en-US" dirty="0"/>
              <a:t>Create a test database, tables, and so on, before running the tests</a:t>
            </a:r>
          </a:p>
          <a:p>
            <a:pPr lvl="1"/>
            <a:r>
              <a:rPr lang="en-US" dirty="0"/>
              <a:t>Drop the test database, tables, and so on, after running the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61D49-9FF0-EF16-7C2E-69072EE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using JUnit</a:t>
            </a:r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10C011-771B-E1A3-3A22-4FE79A8B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46F36-85B9-5FF6-A3C3-3FE45D448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 and CI</a:t>
            </a:r>
          </a:p>
        </p:txBody>
      </p:sp>
    </p:spTree>
    <p:extLst>
      <p:ext uri="{BB962C8B-B14F-4D97-AF65-F5344CB8AC3E}">
        <p14:creationId xmlns:p14="http://schemas.microsoft.com/office/powerpoint/2010/main" val="257528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A43BAD-80C2-B400-3163-0A5A8F78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due date: 10/23</a:t>
            </a:r>
          </a:p>
          <a:p>
            <a:r>
              <a:rPr lang="en-US" dirty="0"/>
              <a:t>Friday quiz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C15385-AF35-FE2B-6899-E452235A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12324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98CBC-33F3-B3C0-7612-D3AA3674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recap</a:t>
            </a:r>
          </a:p>
          <a:p>
            <a:r>
              <a:rPr lang="en-US" dirty="0"/>
              <a:t>JUnit Demo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GitHub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3129D1-E7F1-0C56-B402-060DD24B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6972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2624-89C4-5ED2-C470-C4D79238B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450D8-634E-46FC-CB87-053F7A98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Maven’s goal: make the build process easy and uniform</a:t>
            </a:r>
          </a:p>
          <a:p>
            <a:pPr lvl="1"/>
            <a:r>
              <a:rPr lang="en-US" dirty="0"/>
              <a:t>Dependency management</a:t>
            </a:r>
          </a:p>
          <a:p>
            <a:pPr lvl="1"/>
            <a:r>
              <a:rPr lang="en-US" dirty="0"/>
              <a:t>Build management</a:t>
            </a:r>
          </a:p>
          <a:p>
            <a:r>
              <a:rPr lang="en-US" dirty="0"/>
              <a:t>Project Object Model (POM)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24CFD6-FE08-8275-C426-FA7DCD6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349600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9B59D-7C7D-9A95-8238-73B6681EC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C160A-A2FC-B9C0-8900-6983A848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Maven project is represented by a pom.xml file</a:t>
            </a:r>
          </a:p>
          <a:p>
            <a:r>
              <a:rPr lang="en-US" dirty="0"/>
              <a:t>Contains project description, dependencies, and configures plugins for building the project</a:t>
            </a:r>
          </a:p>
          <a:p>
            <a:r>
              <a:rPr lang="en-US" dirty="0"/>
              <a:t>Project id: &lt;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</a:t>
            </a:r>
            <a:r>
              <a:rPr lang="en-US" dirty="0"/>
              <a:t>, version&gt; 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Plugins (will revisit after discussing build cycle)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93823-8E34-6733-B34A-2DBA1ED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Model (POM)</a:t>
            </a:r>
          </a:p>
        </p:txBody>
      </p:sp>
    </p:spTree>
    <p:extLst>
      <p:ext uri="{BB962C8B-B14F-4D97-AF65-F5344CB8AC3E}">
        <p14:creationId xmlns:p14="http://schemas.microsoft.com/office/powerpoint/2010/main" val="270881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8CD9E-DF7D-2E6C-0781-E3ECB9B4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5B1C2-9BF9-C393-A3A5-EDD797A0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provides a centralized repository where developers can host project dependencies</a:t>
            </a:r>
          </a:p>
          <a:p>
            <a:pPr lvl="1"/>
            <a:r>
              <a:rPr lang="en-US" dirty="0">
                <a:latin typeface="Consolas" panose="020B0609020204030204" pitchFamily="49" charset="0"/>
                <a:hlinkClick r:id="rId2"/>
              </a:rPr>
              <a:t>https://repo.maven.apache.org/maven2/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These dependencies can be downloaded by any other project</a:t>
            </a:r>
          </a:p>
          <a:p>
            <a:r>
              <a:rPr lang="en-US" dirty="0"/>
              <a:t>Maven also provides a tool to download dependencies from the centralized repository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1865D6-049C-6DA5-0FBE-E0DEAABB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60558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B2887-BE1F-11A8-845A-B48AE58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Maven workflow</a:t>
            </a:r>
            <a:endParaRPr lang="en-US" dirty="0"/>
          </a:p>
        </p:txBody>
      </p:sp>
      <p:pic>
        <p:nvPicPr>
          <p:cNvPr id="3074" name="Picture 2" descr="Repository Icon - Free Download School &amp; Education Icons | IconScout">
            <a:extLst>
              <a:ext uri="{FF2B5EF4-FFF2-40B4-BE49-F238E27FC236}">
                <a16:creationId xmlns:a16="http://schemas.microsoft.com/office/drawing/2014/main" id="{5E57677B-114E-AB60-0BB6-537502E62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57" y="5673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58B556-35ED-033D-CB3A-D467066BA682}"/>
              </a:ext>
            </a:extLst>
          </p:cNvPr>
          <p:cNvSpPr txBox="1"/>
          <p:nvPr/>
        </p:nvSpPr>
        <p:spPr>
          <a:xfrm>
            <a:off x="5873262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https://repo.maven.apache.org/maven2/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D962DF1-2E4C-A8BF-EA70-D4DFE40693E7}"/>
              </a:ext>
            </a:extLst>
          </p:cNvPr>
          <p:cNvSpPr txBox="1">
            <a:spLocks/>
          </p:cNvSpPr>
          <p:nvPr/>
        </p:nvSpPr>
        <p:spPr bwMode="auto">
          <a:xfrm>
            <a:off x="360607" y="785005"/>
            <a:ext cx="5735393" cy="525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pom.xml specifies the dependencies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is a command-line tool that can fetch and update all dependencies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0AE672-BEE8-E0EA-63BB-478D8E5A7985}"/>
              </a:ext>
            </a:extLst>
          </p:cNvPr>
          <p:cNvGrpSpPr/>
          <p:nvPr/>
        </p:nvGrpSpPr>
        <p:grpSpPr>
          <a:xfrm>
            <a:off x="6583154" y="3591383"/>
            <a:ext cx="3694355" cy="1890086"/>
            <a:chOff x="6583154" y="3591383"/>
            <a:chExt cx="3694355" cy="18900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90924E-F0D6-C771-ABB9-D2B8B0E02ABA}"/>
                </a:ext>
              </a:extLst>
            </p:cNvPr>
            <p:cNvGrpSpPr/>
            <p:nvPr/>
          </p:nvGrpSpPr>
          <p:grpSpPr>
            <a:xfrm>
              <a:off x="7828314" y="3926682"/>
              <a:ext cx="2449195" cy="1554787"/>
              <a:chOff x="6838950" y="4329937"/>
              <a:chExt cx="2449195" cy="1554787"/>
            </a:xfrm>
          </p:grpSpPr>
          <p:pic>
            <p:nvPicPr>
              <p:cNvPr id="3078" name="Picture 6" descr="Folder structure | Free SVG">
                <a:extLst>
                  <a:ext uri="{FF2B5EF4-FFF2-40B4-BE49-F238E27FC236}">
                    <a16:creationId xmlns:a16="http://schemas.microsoft.com/office/drawing/2014/main" id="{AB80756E-77FE-0EC8-9CEC-E8F095DB98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8950" y="4329937"/>
                <a:ext cx="1462454" cy="1462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DD2AB9-9874-2299-CCF2-0EC12539A51E}"/>
                  </a:ext>
                </a:extLst>
              </p:cNvPr>
              <p:cNvSpPr txBox="1"/>
              <p:nvPr/>
            </p:nvSpPr>
            <p:spPr>
              <a:xfrm>
                <a:off x="8008628" y="5423059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pom.xml</a:t>
                </a:r>
              </a:p>
            </p:txBody>
          </p:sp>
        </p:grpSp>
        <p:pic>
          <p:nvPicPr>
            <p:cNvPr id="3080" name="Picture 8" descr="Flat Laptop Icon Laptop PNG &amp; SVG Design For T-Shirts">
              <a:extLst>
                <a:ext uri="{FF2B5EF4-FFF2-40B4-BE49-F238E27FC236}">
                  <a16:creationId xmlns:a16="http://schemas.microsoft.com/office/drawing/2014/main" id="{73B12604-0428-1EA1-3438-962C656F4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154" y="3591383"/>
              <a:ext cx="1477108" cy="147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FB16EF8-243F-347D-FA4F-8189FC24C6E3}"/>
              </a:ext>
            </a:extLst>
          </p:cNvPr>
          <p:cNvSpPr txBox="1"/>
          <p:nvPr/>
        </p:nvSpPr>
        <p:spPr>
          <a:xfrm>
            <a:off x="6583154" y="540379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&gt;</a:t>
            </a:r>
            <a:r>
              <a:rPr lang="en-US" sz="2800" dirty="0" err="1">
                <a:latin typeface="Consolas" panose="020B0609020204030204" pitchFamily="49" charset="0"/>
              </a:rPr>
              <a:t>mvn</a:t>
            </a:r>
            <a:r>
              <a:rPr lang="en-US" sz="2800" dirty="0">
                <a:latin typeface="Consolas" panose="020B0609020204030204" pitchFamily="49" charset="0"/>
              </a:rPr>
              <a:t> clean install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84091CC-2E51-69E3-3600-6EFE61DF2AFC}"/>
              </a:ext>
            </a:extLst>
          </p:cNvPr>
          <p:cNvCxnSpPr>
            <a:stCxn id="3080" idx="1"/>
            <a:endCxn id="3074" idx="1"/>
          </p:cNvCxnSpPr>
          <p:nvPr/>
        </p:nvCxnSpPr>
        <p:spPr>
          <a:xfrm rot="10800000" flipH="1">
            <a:off x="6583153" y="1786523"/>
            <a:ext cx="908503" cy="2543414"/>
          </a:xfrm>
          <a:prstGeom prst="curvedConnector3">
            <a:avLst>
              <a:gd name="adj1" fmla="val -2516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38C84-78B3-B796-E40E-BC3A6AC41BA6}"/>
              </a:ext>
            </a:extLst>
          </p:cNvPr>
          <p:cNvSpPr txBox="1"/>
          <p:nvPr/>
        </p:nvSpPr>
        <p:spPr>
          <a:xfrm>
            <a:off x="6096000" y="2127683"/>
            <a:ext cx="128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391956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09CF40-7BBE-758E-8F85-186F9A95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1" y="788542"/>
            <a:ext cx="11957536" cy="49909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&lt;project </a:t>
            </a:r>
            <a:r>
              <a:rPr lang="en-US" dirty="0" err="1">
                <a:latin typeface="Consolas" panose="020B0609020204030204" pitchFamily="49" charset="0"/>
              </a:rPr>
              <a:t>xmlns</a:t>
            </a:r>
            <a:r>
              <a:rPr lang="en-US" dirty="0">
                <a:latin typeface="Consolas" panose="020B0609020204030204" pitchFamily="49" charset="0"/>
              </a:rPr>
              <a:t>="http://maven.apache.org/POM/4.0.0"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xmlns:xsi</a:t>
            </a:r>
            <a:r>
              <a:rPr lang="en-US" dirty="0">
                <a:latin typeface="Consolas" panose="020B0609020204030204" pitchFamily="49" charset="0"/>
              </a:rPr>
              <a:t>="http://www.w3.org/2001/XMLSchema-instance"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xsi:schemaLocation</a:t>
            </a:r>
            <a:r>
              <a:rPr lang="en-US" dirty="0">
                <a:latin typeface="Consolas" panose="020B0609020204030204" pitchFamily="49" charset="0"/>
              </a:rPr>
              <a:t>="http://maven.apache.org/POM/4.0.0 http://maven.apache.org/xsd/maven-4.0.0.xsd"&gt;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modelVersion</a:t>
            </a:r>
            <a:r>
              <a:rPr lang="en-US" dirty="0">
                <a:latin typeface="Consolas" panose="020B0609020204030204" pitchFamily="49" charset="0"/>
              </a:rPr>
              <a:t>&gt;4.0.0&lt;/</a:t>
            </a:r>
            <a:r>
              <a:rPr lang="en-US" dirty="0" err="1">
                <a:latin typeface="Consolas" panose="020B0609020204030204" pitchFamily="49" charset="0"/>
              </a:rPr>
              <a:t>modelVersion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&gt;com.ecs160&lt;/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&gt;annotations&lt;/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&lt;version&gt;1.0-SNAPSHOT&lt;/version&gt;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&lt;dependencies&gt;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&lt;!-- Jedis Dependency --&gt;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redis.clients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&gt;jedis&lt;/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&lt;version&gt;4.3.1&lt;/version&gt; &lt;!-- Use the latest version --&gt;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&lt;/dependency&gt;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com.google.code.gson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gson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&lt;version&gt;2.10.1&lt;/version&gt;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&lt;/dependency&gt;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&lt;/dependencies&gt;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&lt;/project&gt;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E992E-9A19-743B-A2B6-AB6329E6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pom.xml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C80AD-E5D7-5DD6-293C-D79B8A41CCED}"/>
              </a:ext>
            </a:extLst>
          </p:cNvPr>
          <p:cNvSpPr/>
          <p:nvPr/>
        </p:nvSpPr>
        <p:spPr>
          <a:xfrm>
            <a:off x="269631" y="2426677"/>
            <a:ext cx="7502769" cy="2766645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ADF47-AFE0-ADEF-7A59-23324E458599}"/>
              </a:ext>
            </a:extLst>
          </p:cNvPr>
          <p:cNvSpPr txBox="1"/>
          <p:nvPr/>
        </p:nvSpPr>
        <p:spPr>
          <a:xfrm>
            <a:off x="6348351" y="3897322"/>
            <a:ext cx="4767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Multiple dependencies can be</a:t>
            </a:r>
          </a:p>
          <a:p>
            <a:r>
              <a:rPr lang="en-US" sz="2400" b="1" i="1" dirty="0"/>
              <a:t>added using multiple &lt;dependency&gt;</a:t>
            </a:r>
          </a:p>
          <a:p>
            <a:r>
              <a:rPr lang="en-US" sz="2400" b="1" i="1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44547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75249-3085-E0A4-86A7-2CA8639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Quicker software delivery timelines -&gt; cannot rely on manual testing</a:t>
            </a:r>
          </a:p>
          <a:p>
            <a:r>
              <a:rPr lang="en-US" dirty="0"/>
              <a:t>Continuous integration, continuous deployment (CI/CD)</a:t>
            </a:r>
          </a:p>
          <a:p>
            <a:r>
              <a:rPr lang="en-US" dirty="0"/>
              <a:t>For large codebases, </a:t>
            </a:r>
            <a:r>
              <a:rPr lang="en-US" i="1" dirty="0"/>
              <a:t>must </a:t>
            </a:r>
            <a:r>
              <a:rPr lang="en-US" dirty="0"/>
              <a:t>automate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B2D94-03E8-BD6D-0C1D-948A3EF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automated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6B81C-F31D-CD7C-897C-4A5C18D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5" y="3042139"/>
            <a:ext cx="656364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2730E-6583-06A6-ADBA-B1EA7613321A}"/>
              </a:ext>
            </a:extLst>
          </p:cNvPr>
          <p:cNvSpPr txBox="1"/>
          <p:nvPr/>
        </p:nvSpPr>
        <p:spPr>
          <a:xfrm>
            <a:off x="5122985" y="51719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https://martinfowler.com/articles/practical-test-pyramid.html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FB4D2-981C-FE47-DEC9-40BC0254892A}"/>
              </a:ext>
            </a:extLst>
          </p:cNvPr>
          <p:cNvSpPr/>
          <p:nvPr/>
        </p:nvSpPr>
        <p:spPr>
          <a:xfrm>
            <a:off x="2121877" y="3042139"/>
            <a:ext cx="2520461" cy="166710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A2B40-F733-E743-E3FF-C1DEFADA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Maven build process is divided into phases</a:t>
            </a:r>
          </a:p>
          <a:p>
            <a:r>
              <a:rPr lang="en-US" dirty="0"/>
              <a:t>Each phase has goals which correspond to individual commands such as </a:t>
            </a:r>
            <a:r>
              <a:rPr lang="en-US" dirty="0">
                <a:latin typeface="Consolas" panose="020B0609020204030204" pitchFamily="49" charset="0"/>
              </a:rPr>
              <a:t>jar </a:t>
            </a:r>
            <a:r>
              <a:rPr lang="en-US" dirty="0" err="1">
                <a:latin typeface="Consolas" panose="020B0609020204030204" pitchFamily="49" charset="0"/>
              </a:rPr>
              <a:t>cvf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… and so on.</a:t>
            </a:r>
          </a:p>
          <a:p>
            <a:r>
              <a:rPr lang="en-US" dirty="0"/>
              <a:t>Key phases</a:t>
            </a:r>
          </a:p>
          <a:p>
            <a:pPr lvl="1"/>
            <a:r>
              <a:rPr lang="en-US" dirty="0"/>
              <a:t>compile: Compile the source code</a:t>
            </a:r>
          </a:p>
          <a:p>
            <a:pPr lvl="1"/>
            <a:r>
              <a:rPr lang="en-US" dirty="0"/>
              <a:t>test: Run unit tests</a:t>
            </a:r>
          </a:p>
          <a:p>
            <a:pPr lvl="1"/>
            <a:r>
              <a:rPr lang="en-US" dirty="0"/>
              <a:t>package: Package the compiled code (e.g., JAR/WAR)</a:t>
            </a:r>
          </a:p>
          <a:p>
            <a:pPr lvl="1"/>
            <a:r>
              <a:rPr lang="en-US" dirty="0"/>
              <a:t>install: Install the package into the local repository</a:t>
            </a:r>
          </a:p>
          <a:p>
            <a:pPr lvl="1"/>
            <a:r>
              <a:rPr lang="en-US" dirty="0"/>
              <a:t>deploy: Deploy the package to a remote repository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A8C92-F0C9-EB24-F413-5D968B62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 phases</a:t>
            </a:r>
          </a:p>
        </p:txBody>
      </p:sp>
    </p:spTree>
    <p:extLst>
      <p:ext uri="{BB962C8B-B14F-4D97-AF65-F5344CB8AC3E}">
        <p14:creationId xmlns:p14="http://schemas.microsoft.com/office/powerpoint/2010/main" val="304563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2EA3-C8D4-6FE5-B205-30517817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26EF6-09F1-E47B-B84A-1025D912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Plugins add goals to a build phase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These goals can be independently executed 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mvn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&lt;goal&gt;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) or executed as part of the build phase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Plugins are also centrally hosted in the Maven repo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… and developers can develop their own plugins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… a more sophisticated </a:t>
            </a:r>
            <a:r>
              <a:rPr lang="en-US" dirty="0" err="1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Makefile</a:t>
            </a:r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 or </a:t>
            </a:r>
            <a:r>
              <a:rPr lang="en-US" dirty="0" err="1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CMake</a:t>
            </a:r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 system</a:t>
            </a:r>
            <a:endParaRPr lang="en-US" dirty="0">
              <a:solidFill>
                <a:srgbClr val="3333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9041D9-BD53-61A2-C62D-2394EAEA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Maven with plugins</a:t>
            </a:r>
          </a:p>
        </p:txBody>
      </p:sp>
    </p:spTree>
    <p:extLst>
      <p:ext uri="{BB962C8B-B14F-4D97-AF65-F5344CB8AC3E}">
        <p14:creationId xmlns:p14="http://schemas.microsoft.com/office/powerpoint/2010/main" val="29698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5C462-8D59-28F5-82C2-9BE0D06E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&lt;build&gt;</a:t>
            </a:r>
          </a:p>
          <a:p>
            <a:r>
              <a:rPr lang="en-US" dirty="0"/>
              <a:t>  &lt;plugins&gt;</a:t>
            </a:r>
          </a:p>
          <a:p>
            <a:r>
              <a:rPr lang="en-US" dirty="0"/>
              <a:t>    &lt;!-- Runs unit tests --&gt;</a:t>
            </a:r>
          </a:p>
          <a:p>
            <a:r>
              <a:rPr lang="en-US" dirty="0"/>
              <a:t>    &lt;plugin&gt;</a:t>
            </a:r>
          </a:p>
          <a:p>
            <a:r>
              <a:rPr lang="en-US" dirty="0"/>
              <a:t>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artifactId</a:t>
            </a:r>
            <a:r>
              <a:rPr lang="en-US" dirty="0"/>
              <a:t>&gt;maven-surefire-plugin&lt;/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&lt;version&gt;3.2.5&lt;/version&gt;</a:t>
            </a:r>
          </a:p>
          <a:p>
            <a:r>
              <a:rPr lang="en-US" dirty="0"/>
              <a:t>    &lt;/plugin&gt;</a:t>
            </a:r>
          </a:p>
          <a:p>
            <a:endParaRPr lang="en-US" dirty="0"/>
          </a:p>
          <a:p>
            <a:r>
              <a:rPr lang="en-US" dirty="0"/>
              <a:t>    &lt;!-- Generates HTML reports --&gt;</a:t>
            </a:r>
          </a:p>
          <a:p>
            <a:r>
              <a:rPr lang="en-US" dirty="0"/>
              <a:t>    &lt;plugin&gt;                                                                                                                                                                                      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                                                                                                                                                	&lt;</a:t>
            </a:r>
            <a:r>
              <a:rPr lang="en-US" dirty="0" err="1"/>
              <a:t>artifactId</a:t>
            </a:r>
            <a:r>
              <a:rPr lang="en-US" dirty="0"/>
              <a:t>&gt;maven-surefire-report-plugin</a:t>
            </a:r>
          </a:p>
          <a:p>
            <a:r>
              <a:rPr lang="en-US" dirty="0"/>
              <a:t>	&lt;/</a:t>
            </a:r>
            <a:r>
              <a:rPr lang="en-US" dirty="0" err="1"/>
              <a:t>artifactId</a:t>
            </a:r>
            <a:r>
              <a:rPr lang="en-US" dirty="0"/>
              <a:t>&gt;                                                                                                                                       	&lt;version&gt;3.2.5&lt;/version&gt;                                                                                                                                                                  	&lt;/plugin&gt;                                                                                                                                                                                 	&lt;/plugins&gt;                                                                                                                                                                                &lt;/build&gt;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D054E-F1BE-436B-5D9E-20BA69F1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Surefire plugin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064C-80D4-02BF-3704-F20160462F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Surefire plugin streamlines test execution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clean test </a:t>
            </a:r>
            <a:r>
              <a:rPr lang="en-US" dirty="0" err="1">
                <a:latin typeface="Consolas" panose="020B0609020204030204" pitchFamily="49" charset="0"/>
              </a:rPr>
              <a:t>surefire-report:report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JUnit standardizes the testing framework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22A72-8CD5-EED5-4A69-5D980AB0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Development Kit</a:t>
            </a:r>
          </a:p>
          <a:p>
            <a:pPr lvl="1"/>
            <a:r>
              <a:rPr lang="en-US" dirty="0"/>
              <a:t>Install Java JDK from </a:t>
            </a:r>
            <a:r>
              <a:rPr lang="en-US" dirty="0">
                <a:hlinkClick r:id="rId2"/>
              </a:rPr>
              <a:t>https://www.oracle.com/java/technologies/downloads/#java21</a:t>
            </a:r>
            <a:endParaRPr lang="en-US" dirty="0"/>
          </a:p>
          <a:p>
            <a:r>
              <a:rPr lang="en-US" dirty="0"/>
              <a:t>Maven</a:t>
            </a:r>
          </a:p>
          <a:p>
            <a:pPr lvl="1"/>
            <a:r>
              <a:rPr lang="en-US" dirty="0"/>
              <a:t>Install maven locally from </a:t>
            </a:r>
            <a:r>
              <a:rPr lang="en-US" dirty="0">
                <a:hlinkClick r:id="rId3"/>
              </a:rPr>
              <a:t>https://maven.apache.org/install.html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the PATH variable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 Linux, add the location where you have unzipped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mvn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$PATH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variable in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~/.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bashrc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export $PATH=$PATH:&lt;path where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mvn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exists&gt;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~/.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bashrc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Run the command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source ~/.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bashrc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your shell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 Windows 11, open Settings -&gt; System -&gt; About -&gt; Advanced System Settings -&gt; Environment variables</a:t>
            </a: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Click “New” and add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&lt;path where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mvn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exists&gt;</a:t>
            </a: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Might have to reboot machine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Install the Maven plugin from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VSCode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marketplace</a:t>
            </a:r>
          </a:p>
          <a:p>
            <a:pPr lvl="2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C743FD-43C5-58C8-BD3E-1C790433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maven</a:t>
            </a:r>
          </a:p>
        </p:txBody>
      </p:sp>
    </p:spTree>
    <p:extLst>
      <p:ext uri="{BB962C8B-B14F-4D97-AF65-F5344CB8AC3E}">
        <p14:creationId xmlns:p14="http://schemas.microsoft.com/office/powerpoint/2010/main" val="129676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7F8F3C-B7D0-C76A-F4D0-474A1693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https://github.com/davsec-teaching/junit_demo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9A7256-23F9-1257-060A-F9D25C9B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Demo</a:t>
            </a:r>
          </a:p>
        </p:txBody>
      </p:sp>
    </p:spTree>
    <p:extLst>
      <p:ext uri="{BB962C8B-B14F-4D97-AF65-F5344CB8AC3E}">
        <p14:creationId xmlns:p14="http://schemas.microsoft.com/office/powerpoint/2010/main" val="50577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0A92-A3C5-7C0C-680E-F119F939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93CC1-F04B-DF7B-B262-13B6371C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@BeforeClass public void setup() {</a:t>
            </a:r>
          </a:p>
          <a:p>
            <a:r>
              <a:rPr lang="en-US" dirty="0"/>
              <a:t>		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createTable</a:t>
            </a:r>
            <a:r>
              <a:rPr lang="en-US" dirty="0"/>
              <a:t>(“</a:t>
            </a:r>
            <a:r>
              <a:rPr lang="en-US" dirty="0" err="1"/>
              <a:t>testTbl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testInsertRecord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, &lt;&lt;record&gt;&gt;);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(...);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testDeleteRecord</a:t>
            </a:r>
            <a:r>
              <a:rPr lang="en-US" dirty="0"/>
              <a:t>() { ...}</a:t>
            </a:r>
          </a:p>
          <a:p>
            <a:endParaRPr lang="en-US" dirty="0"/>
          </a:p>
          <a:p>
            <a:r>
              <a:rPr lang="en-US" dirty="0"/>
              <a:t>	@AfterClass public void teardown() {</a:t>
            </a:r>
          </a:p>
          <a:p>
            <a:r>
              <a:rPr lang="en-US" dirty="0"/>
              <a:t>		</a:t>
            </a:r>
            <a:r>
              <a:rPr lang="en-US" dirty="0" err="1"/>
              <a:t>dropTable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1C51B-19E1-BA79-E828-B8B943A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F42FF-7A35-9C6A-ACC0-C2913BF020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DbService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DB </a:t>
            </a:r>
            <a:r>
              <a:rPr lang="en-US" sz="1600" dirty="0" err="1">
                <a:latin typeface="Consolas" panose="020B0609020204030204" pitchFamily="49" charset="0"/>
              </a:rPr>
              <a:t>createDB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createTable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dropTable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insertRecord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deleteRecord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updateRecord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47E37-5272-1021-67E7-63BA90F8BAFF}"/>
              </a:ext>
            </a:extLst>
          </p:cNvPr>
          <p:cNvSpPr/>
          <p:nvPr/>
        </p:nvSpPr>
        <p:spPr>
          <a:xfrm>
            <a:off x="6389921" y="217338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E80FF-A6C2-1F9C-E3B2-B09DAA1EBE93}"/>
              </a:ext>
            </a:extLst>
          </p:cNvPr>
          <p:cNvSpPr/>
          <p:nvPr/>
        </p:nvSpPr>
        <p:spPr>
          <a:xfrm>
            <a:off x="6389921" y="441293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BDB44-70AD-5893-6AB9-6FE7834A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E36A8-EBA8-230B-B4A2-83E88F904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2887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E2E19-F14E-CAE6-2C95-AF89554C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C9666-591E-DE33-5706-154A8E5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changes are automatically built, tested, and integrated into a shared repository multiple times a day</a:t>
            </a:r>
          </a:p>
          <a:p>
            <a:r>
              <a:rPr lang="en-US" dirty="0"/>
              <a:t>Core process</a:t>
            </a:r>
          </a:p>
          <a:p>
            <a:pPr lvl="1"/>
            <a:r>
              <a:rPr lang="en-US" dirty="0"/>
              <a:t>Developer commits code</a:t>
            </a:r>
          </a:p>
          <a:p>
            <a:pPr lvl="1"/>
            <a:r>
              <a:rPr lang="en-US" dirty="0"/>
              <a:t>CI pipeline triggers</a:t>
            </a:r>
          </a:p>
          <a:p>
            <a:pPr lvl="2"/>
            <a:r>
              <a:rPr lang="en-US" dirty="0"/>
              <a:t>Build the project</a:t>
            </a:r>
          </a:p>
          <a:p>
            <a:pPr lvl="2"/>
            <a:r>
              <a:rPr lang="en-US" dirty="0"/>
              <a:t>Run automated tests</a:t>
            </a:r>
          </a:p>
          <a:p>
            <a:r>
              <a:rPr lang="en-US" dirty="0"/>
              <a:t>Integrated into GitHub and GitLab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8A672-3587-4C9F-95F4-1C83F12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2" name="Picture 4" descr="GitHub Actions and Maven releases">
            <a:extLst>
              <a:ext uri="{FF2B5EF4-FFF2-40B4-BE49-F238E27FC236}">
                <a16:creationId xmlns:a16="http://schemas.microsoft.com/office/drawing/2014/main" id="{0B635B14-EF45-9097-C309-6CA43935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7" y="239993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I build a Gitlab CI pipeline as a shared common library pipeline | by  Nguyễn Hoàng Minh Quân | Medium">
            <a:extLst>
              <a:ext uri="{FF2B5EF4-FFF2-40B4-BE49-F238E27FC236}">
                <a16:creationId xmlns:a16="http://schemas.microsoft.com/office/drawing/2014/main" id="{884F0932-9EA0-1AE1-BE04-2422014D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99" y="2215403"/>
            <a:ext cx="2171700" cy="24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are executed on Docker containers</a:t>
            </a:r>
          </a:p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EC8-6CA0-3B8D-82A2-46DD1810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8AB4D-D1C0-0DA5-952D-5DF0DA1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2795-87B3-7B16-1A66-B441A23592D2}"/>
              </a:ext>
            </a:extLst>
          </p:cNvPr>
          <p:cNvSpPr/>
          <p:nvPr/>
        </p:nvSpPr>
        <p:spPr>
          <a:xfrm>
            <a:off x="2708028" y="4360987"/>
            <a:ext cx="706901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68DA1-C0C4-2CF0-480B-BB5633AC7FBD}"/>
              </a:ext>
            </a:extLst>
          </p:cNvPr>
          <p:cNvSpPr/>
          <p:nvPr/>
        </p:nvSpPr>
        <p:spPr>
          <a:xfrm>
            <a:off x="2708028" y="3615767"/>
            <a:ext cx="706901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2F4EA2-AC60-EC0A-8A0F-919F733C6652}"/>
              </a:ext>
            </a:extLst>
          </p:cNvPr>
          <p:cNvSpPr/>
          <p:nvPr/>
        </p:nvSpPr>
        <p:spPr>
          <a:xfrm>
            <a:off x="2708028" y="713839"/>
            <a:ext cx="2286000" cy="2234118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002FB-8AD7-390D-B070-FCB1BD2DF5A8}"/>
              </a:ext>
            </a:extLst>
          </p:cNvPr>
          <p:cNvSpPr/>
          <p:nvPr/>
        </p:nvSpPr>
        <p:spPr>
          <a:xfrm>
            <a:off x="5099536" y="754893"/>
            <a:ext cx="2286000" cy="2198925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B0B44-D149-8822-5E8A-FEDC9770D6CA}"/>
              </a:ext>
            </a:extLst>
          </p:cNvPr>
          <p:cNvSpPr/>
          <p:nvPr/>
        </p:nvSpPr>
        <p:spPr>
          <a:xfrm>
            <a:off x="7491044" y="754893"/>
            <a:ext cx="2286000" cy="2211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4D2A-D69C-EBC3-C804-4E0D71C71738}"/>
              </a:ext>
            </a:extLst>
          </p:cNvPr>
          <p:cNvSpPr/>
          <p:nvPr/>
        </p:nvSpPr>
        <p:spPr>
          <a:xfrm>
            <a:off x="2883875" y="2082058"/>
            <a:ext cx="1946030" cy="679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F44EB2-AEDE-08AE-ABC2-120A102BABAE}"/>
              </a:ext>
            </a:extLst>
          </p:cNvPr>
          <p:cNvSpPr/>
          <p:nvPr/>
        </p:nvSpPr>
        <p:spPr>
          <a:xfrm>
            <a:off x="5269521" y="2082057"/>
            <a:ext cx="1946030" cy="6799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24.10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37FE8-2263-6AB9-1605-33C6B8B1EFFE}"/>
              </a:ext>
            </a:extLst>
          </p:cNvPr>
          <p:cNvSpPr/>
          <p:nvPr/>
        </p:nvSpPr>
        <p:spPr>
          <a:xfrm>
            <a:off x="7661029" y="2082057"/>
            <a:ext cx="1946030" cy="6799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24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5CED45-B4BF-04B0-E8CC-4350D51D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28" y="4355126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ux - Free arrows icons">
            <a:extLst>
              <a:ext uri="{FF2B5EF4-FFF2-40B4-BE49-F238E27FC236}">
                <a16:creationId xmlns:a16="http://schemas.microsoft.com/office/drawing/2014/main" id="{9CA40F45-01E2-D740-6DDB-64BF98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9" y="3642949"/>
            <a:ext cx="715108" cy="7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893 ubuntu icons - Iconfinder">
            <a:extLst>
              <a:ext uri="{FF2B5EF4-FFF2-40B4-BE49-F238E27FC236}">
                <a16:creationId xmlns:a16="http://schemas.microsoft.com/office/drawing/2014/main" id="{E5F38FA1-1A78-F19C-BFDB-52EB8D9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4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893 ubuntu icons - Iconfinder">
            <a:extLst>
              <a:ext uri="{FF2B5EF4-FFF2-40B4-BE49-F238E27FC236}">
                <a16:creationId xmlns:a16="http://schemas.microsoft.com/office/drawing/2014/main" id="{D142F321-E716-1FE7-DD44-9D67F08B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E2D3F92-2A10-36D1-9663-FC9D74A7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64" y="2551052"/>
            <a:ext cx="344079" cy="3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Java logo and symbol, meaning, history, PNG">
            <a:extLst>
              <a:ext uri="{FF2B5EF4-FFF2-40B4-BE49-F238E27FC236}">
                <a16:creationId xmlns:a16="http://schemas.microsoft.com/office/drawing/2014/main" id="{8076637F-21EF-F595-B8A3-08E4784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8" y="875020"/>
            <a:ext cx="1820007" cy="11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Python icon - Free download on Iconfinder">
            <a:extLst>
              <a:ext uri="{FF2B5EF4-FFF2-40B4-BE49-F238E27FC236}">
                <a16:creationId xmlns:a16="http://schemas.microsoft.com/office/drawing/2014/main" id="{E66C54E4-974B-B306-8577-5A934EDC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4" y="869921"/>
            <a:ext cx="1239822" cy="12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Nodejs - Free brands and logotypes icons">
            <a:extLst>
              <a:ext uri="{FF2B5EF4-FFF2-40B4-BE49-F238E27FC236}">
                <a16:creationId xmlns:a16="http://schemas.microsoft.com/office/drawing/2014/main" id="{763FE3D3-2DA3-C01F-FE37-73D1073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56" y="1064463"/>
            <a:ext cx="981808" cy="9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48D0E-7D7C-229E-BC16-AFD4EBBD721D}"/>
              </a:ext>
            </a:extLst>
          </p:cNvPr>
          <p:cNvSpPr/>
          <p:nvPr/>
        </p:nvSpPr>
        <p:spPr>
          <a:xfrm>
            <a:off x="2727674" y="3025391"/>
            <a:ext cx="7049370" cy="556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pic>
        <p:nvPicPr>
          <p:cNvPr id="14" name="Picture 6" descr="893 ubuntu icons - Iconfinder">
            <a:extLst>
              <a:ext uri="{FF2B5EF4-FFF2-40B4-BE49-F238E27FC236}">
                <a16:creationId xmlns:a16="http://schemas.microsoft.com/office/drawing/2014/main" id="{632266B0-0096-1757-C380-1DC0B6F9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1" y="3094109"/>
            <a:ext cx="504096" cy="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1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396F-0395-6578-CEED-341D7D3C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units of code (e.g., methods)</a:t>
            </a:r>
          </a:p>
          <a:p>
            <a:r>
              <a:rPr lang="en-US" dirty="0"/>
              <a:t>Ensures correctness and reliability</a:t>
            </a:r>
          </a:p>
          <a:p>
            <a:r>
              <a:rPr lang="en-US" dirty="0"/>
              <a:t>Executed during development for quick feedback</a:t>
            </a:r>
          </a:p>
          <a:p>
            <a:r>
              <a:rPr lang="en-US" dirty="0"/>
              <a:t>Catch regression bugs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96B9E-72A6-FD4F-4909-C137AE9C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781666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4F3F-3DBD-CFE6-C539-50427B21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3A5A2-4DDD-1161-7110-D54C2045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B093-F889-35C7-C5D0-C3AE07BC6A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Each container shares the host kernel</a:t>
            </a:r>
          </a:p>
          <a:p>
            <a:r>
              <a:rPr lang="en-US" dirty="0"/>
              <a:t>Isolation enforced by software</a:t>
            </a:r>
          </a:p>
          <a:p>
            <a:pPr lvl="1"/>
            <a:r>
              <a:rPr lang="en-US" dirty="0"/>
              <a:t>Namespaces and </a:t>
            </a:r>
            <a:r>
              <a:rPr lang="en-US" dirty="0" err="1"/>
              <a:t>cgroups</a:t>
            </a:r>
            <a:r>
              <a:rPr lang="en-US" dirty="0"/>
              <a:t> in the Linux kernel</a:t>
            </a:r>
          </a:p>
          <a:p>
            <a:r>
              <a:rPr lang="en-US" b="1" i="1" dirty="0"/>
              <a:t>Docker </a:t>
            </a:r>
            <a:r>
              <a:rPr lang="en-US" dirty="0"/>
              <a:t>is leading technology for building containers</a:t>
            </a:r>
            <a:endParaRPr lang="en-US" b="1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5D2408-0B85-5E4E-A359-B276FB9F498D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50B584-E53E-40F7-5D19-C28B20DC1EDF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066857-168E-D85C-743E-4B9572964569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81EAAF-EE79-0800-13AA-AA7264FEC18E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ADF5998C-E579-15A2-A39D-701943F09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BDB2CD2F-3BE9-A222-41CE-053B843BB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AB901A-5062-F6C0-9C35-FBFF384C5C3F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2952F3-AE23-F4C7-B79E-C753766903B0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3E2717-76FD-D971-55DA-A6FEBAB05AB4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A1E62B1C-6897-ECB0-8E2A-5FE62BA0C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E4F6C670-6512-7A24-61CD-7A9F9194D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9FEA8B-17E0-AD13-CAFA-F1A5873C94F9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721DD8-89AA-0B01-AD5A-54C6585EE49B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C6359F-B841-3661-225F-75790DDC9A80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9ED1E0D9-78E7-269D-313B-10F334B62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4F19A534-82CA-AA9A-E651-540A45CC0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FBF1CF-187E-6713-5F80-F4406A1446C4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DF740E3-1081-EE43-7914-C959EA35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035F70-6247-24E6-169C-DD08DD356048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4FF314-DD82-3EC1-8A03-BF4FC3D71FF3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878F91-13BF-EF3A-5706-49A82ECAC327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2C8C04-8C34-E10F-EBDC-C6C9CFB52215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F7B0BE-CFAE-6908-DEB4-A5888A7FDCFD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E1F8-B7A3-7B22-9484-288D6F7F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FE643-8F0C-509A-012C-E37FC29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6596F-9E97-3A85-0CFC-A7DBC30E56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 docker registry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contains docker images</a:t>
            </a:r>
          </a:p>
          <a:p>
            <a:r>
              <a:rPr lang="en-US" dirty="0"/>
              <a:t>Docker host</a:t>
            </a:r>
          </a:p>
          <a:p>
            <a:pPr lvl="1"/>
            <a:r>
              <a:rPr lang="en-US" dirty="0"/>
              <a:t>Machine running docker daemon</a:t>
            </a:r>
          </a:p>
          <a:p>
            <a:pPr lvl="1"/>
            <a:r>
              <a:rPr lang="en-US" dirty="0"/>
              <a:t>Stores docker images locally</a:t>
            </a:r>
          </a:p>
          <a:p>
            <a:pPr lvl="1"/>
            <a:r>
              <a:rPr lang="en-US" dirty="0"/>
              <a:t>Spawns containers </a:t>
            </a:r>
          </a:p>
          <a:p>
            <a:r>
              <a:rPr lang="en-US" dirty="0"/>
              <a:t>Docker client commands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pull</a:t>
            </a:r>
            <a:r>
              <a:rPr lang="en-US" dirty="0"/>
              <a:t>: pulls image from registry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build</a:t>
            </a:r>
            <a:r>
              <a:rPr lang="en-US" dirty="0"/>
              <a:t>: builds a docker image from a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run</a:t>
            </a:r>
            <a:r>
              <a:rPr lang="en-US" dirty="0"/>
              <a:t>: spawns a container</a:t>
            </a:r>
          </a:p>
        </p:txBody>
      </p:sp>
      <p:pic>
        <p:nvPicPr>
          <p:cNvPr id="12290" name="Picture 2" descr="Understanding Docker Architecture: A Comprehensive Guide | by Ravi Patel |  Medium">
            <a:extLst>
              <a:ext uri="{FF2B5EF4-FFF2-40B4-BE49-F238E27FC236}">
                <a16:creationId xmlns:a16="http://schemas.microsoft.com/office/drawing/2014/main" id="{AC4E8A75-6AE4-72D1-5A60-00EDBF0D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7" y="1453662"/>
            <a:ext cx="6036910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9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C59AC-8403-C40A-18D8-6D01A5BA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isolation</a:t>
            </a:r>
          </a:p>
          <a:p>
            <a:pPr lvl="1"/>
            <a:r>
              <a:rPr lang="en-US" dirty="0"/>
              <a:t>Isolates files, processes, security contexts</a:t>
            </a:r>
          </a:p>
          <a:p>
            <a:r>
              <a:rPr lang="en-US" dirty="0"/>
              <a:t>Weaker isolation than virtual machines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3A5B90-E86B-9EBE-8CED-53D960B7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different from </a:t>
            </a:r>
            <a:r>
              <a:rPr lang="en-US" dirty="0" err="1"/>
              <a:t>pyenv</a:t>
            </a:r>
            <a:r>
              <a:rPr lang="en-US" dirty="0"/>
              <a:t>/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936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F4BD-4504-C6A6-189C-DB51580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r>
              <a:rPr lang="en-US" dirty="0"/>
              <a:t> to run HW1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66848C-2856-156E-6D23-A95B79929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</a:t>
            </a:r>
            <a:r>
              <a:rPr lang="en-US" altLang="en-US" sz="1400" dirty="0" err="1">
                <a:solidFill>
                  <a:srgbClr val="242424"/>
                </a:solidFill>
              </a:rPr>
              <a:t>Usethe</a:t>
            </a:r>
            <a:r>
              <a:rPr lang="en-US" altLang="en-US" sz="1400" dirty="0">
                <a:solidFill>
                  <a:srgbClr val="242424"/>
                </a:solidFill>
              </a:rPr>
              <a:t>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ubuntu:25.04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DEBIAN_FRONTEND=noninteractive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openjdk-21-jdk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/java-21-openjdk-amd64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clone https://github.com/davsec-teaching/junit_demo.git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test </a:t>
            </a:r>
            <a:r>
              <a:rPr lang="en-US" altLang="en-US" sz="1400" dirty="0" err="1">
                <a:solidFill>
                  <a:srgbClr val="242424"/>
                </a:solidFill>
              </a:rPr>
              <a:t>surefire-report:report</a:t>
            </a: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["bash"]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3DC23-DFEC-4DA7-8CC4-BC57749DB9E8}"/>
              </a:ext>
            </a:extLst>
          </p:cNvPr>
          <p:cNvSpPr/>
          <p:nvPr/>
        </p:nvSpPr>
        <p:spPr>
          <a:xfrm>
            <a:off x="181714" y="696277"/>
            <a:ext cx="3564786" cy="69627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808E9-806B-755B-9D02-A5F34243874D}"/>
              </a:ext>
            </a:extLst>
          </p:cNvPr>
          <p:cNvSpPr/>
          <p:nvPr/>
        </p:nvSpPr>
        <p:spPr>
          <a:xfrm>
            <a:off x="181714" y="1956039"/>
            <a:ext cx="5545986" cy="1472961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327E-95F1-3BEA-171A-2D5B8113D664}"/>
              </a:ext>
            </a:extLst>
          </p:cNvPr>
          <p:cNvSpPr/>
          <p:nvPr/>
        </p:nvSpPr>
        <p:spPr>
          <a:xfrm>
            <a:off x="309507" y="4283242"/>
            <a:ext cx="5963170" cy="17176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2F54-D199-010F-F780-FC53AC220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86803"/>
              </p:ext>
            </p:extLst>
          </p:nvPr>
        </p:nvGraphicFramePr>
        <p:xfrm>
          <a:off x="6716295" y="1342873"/>
          <a:ext cx="4681621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621">
                  <a:extLst>
                    <a:ext uri="{9D8B030D-6E8A-4147-A177-3AD203B41FA5}">
                      <a16:colId xmlns:a16="http://schemas.microsoft.com/office/drawing/2014/main" val="151516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Docker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overlayfs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3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err="1">
                          <a:solidFill>
                            <a:srgbClr val="242424"/>
                          </a:solidFill>
                        </a:rPr>
                        <a:t>mvn</a:t>
                      </a: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clean test </a:t>
                      </a:r>
                      <a:r>
                        <a:rPr lang="en-US" altLang="en-US" sz="1800" dirty="0" err="1">
                          <a:solidFill>
                            <a:srgbClr val="242424"/>
                          </a:solidFill>
                        </a:rPr>
                        <a:t>surefire-report:report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err="1">
                          <a:solidFill>
                            <a:srgbClr val="242424"/>
                          </a:solidFill>
                        </a:rPr>
                        <a:t>mvn</a:t>
                      </a: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clean package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git clone https://github.com/davsec-teaching/junit_demo.git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1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apt-get update &amp;&amp; apt-get install -y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openjdk-21-jdk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maven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git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&amp;&amp; apt-get clean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&amp;&amp; rm -rf /var/lib/apt/lists/*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5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ubuntu:25.04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5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F4A22-96F7-8D16-648C-70463F5C1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D64B33-42F1-6779-B92E-3B2CB462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r>
              <a:rPr lang="en-US" dirty="0"/>
              <a:t> to run HW1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F44680-4A78-91F3-F9BA-D89DCEC3C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</a:t>
            </a:r>
            <a:r>
              <a:rPr lang="en-US" altLang="en-US" sz="1400" dirty="0" err="1">
                <a:solidFill>
                  <a:srgbClr val="242424"/>
                </a:solidFill>
              </a:rPr>
              <a:t>Usethe</a:t>
            </a:r>
            <a:r>
              <a:rPr lang="en-US" altLang="en-US" sz="1400" dirty="0">
                <a:solidFill>
                  <a:srgbClr val="242424"/>
                </a:solidFill>
              </a:rPr>
              <a:t>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ubuntu:25.04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DEBIAN_FRONTEND=noninteractive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openjdk-21-jdk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/java-21-openjdk-amd64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clone https://github.com/davsec-teaching/junit_demo.git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test </a:t>
            </a:r>
            <a:r>
              <a:rPr lang="en-US" altLang="en-US" sz="1400" dirty="0" err="1">
                <a:solidFill>
                  <a:srgbClr val="242424"/>
                </a:solidFill>
              </a:rPr>
              <a:t>surefire-report:report</a:t>
            </a: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["bash"]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6AE434E-ACA7-3879-CB9E-3535DA92F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14" y="1676401"/>
            <a:ext cx="4615017" cy="273017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build the docker container</a:t>
            </a:r>
          </a:p>
          <a:p>
            <a:pPr marL="285750" indent="-285750" defTabSz="914400" ea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docker build -t java-app .  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run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</a:t>
            </a:r>
            <a:r>
              <a:rPr lang="sv-SE" altLang="en-US" sz="1400" dirty="0">
                <a:solidFill>
                  <a:srgbClr val="242424"/>
                </a:solidFill>
              </a:rPr>
              <a:t>docker run –it -p 8080:8080 java-app bash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br>
              <a:rPr lang="sv-SE" altLang="en-US" sz="1400" dirty="0">
                <a:solidFill>
                  <a:srgbClr val="242424"/>
                </a:solidFill>
              </a:rPr>
            </a:br>
            <a:r>
              <a:rPr lang="sv-SE" altLang="en-US" sz="1400" b="1" dirty="0">
                <a:solidFill>
                  <a:srgbClr val="242424"/>
                </a:solidFill>
              </a:rPr>
              <a:t># In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sv-SE" altLang="en-US" sz="1400" dirty="0">
                <a:solidFill>
                  <a:srgbClr val="242424"/>
                </a:solidFill>
              </a:rPr>
              <a:t>&gt; cat /etc/os-release</a:t>
            </a:r>
            <a:br>
              <a:rPr lang="sv-SE" altLang="en-US" sz="1400" dirty="0">
                <a:solidFill>
                  <a:srgbClr val="242424"/>
                </a:solidFill>
              </a:rPr>
            </a:br>
            <a:r>
              <a:rPr lang="sv-SE" altLang="en-US" sz="1400" dirty="0">
                <a:solidFill>
                  <a:srgbClr val="242424"/>
                </a:solidFill>
              </a:rPr>
              <a:t>&gt; top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who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2A1DA-B931-C2A1-8C48-7E02F0F3BF3C}"/>
              </a:ext>
            </a:extLst>
          </p:cNvPr>
          <p:cNvSpPr/>
          <p:nvPr/>
        </p:nvSpPr>
        <p:spPr>
          <a:xfrm>
            <a:off x="181714" y="696277"/>
            <a:ext cx="3564786" cy="69627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19329-8802-1CA0-8B6B-DDA26045595E}"/>
              </a:ext>
            </a:extLst>
          </p:cNvPr>
          <p:cNvSpPr/>
          <p:nvPr/>
        </p:nvSpPr>
        <p:spPr>
          <a:xfrm>
            <a:off x="181714" y="1956039"/>
            <a:ext cx="5545986" cy="1472961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FE3EB-EB1F-CA95-FFC8-E22A87408C74}"/>
              </a:ext>
            </a:extLst>
          </p:cNvPr>
          <p:cNvSpPr/>
          <p:nvPr/>
        </p:nvSpPr>
        <p:spPr>
          <a:xfrm>
            <a:off x="309507" y="4283242"/>
            <a:ext cx="5963170" cy="17176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544A1-E8C8-FEFA-4E48-DE75F677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 # shows running docker containers</a:t>
            </a:r>
          </a:p>
          <a:p>
            <a:r>
              <a:rPr lang="en-US" dirty="0">
                <a:latin typeface="Consolas" panose="020B0609020204030204" pitchFamily="49" charset="0"/>
              </a:rPr>
              <a:t>docker images # shows built docker images</a:t>
            </a:r>
          </a:p>
          <a:p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rmi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image_name</a:t>
            </a:r>
            <a:r>
              <a:rPr lang="en-US" dirty="0">
                <a:latin typeface="Consolas" panose="020B0609020204030204" pitchFamily="49" charset="0"/>
              </a:rPr>
              <a:t>&gt; # Delete an image</a:t>
            </a:r>
          </a:p>
          <a:p>
            <a:r>
              <a:rPr lang="en-US" dirty="0">
                <a:latin typeface="Consolas" panose="020B0609020204030204" pitchFamily="49" charset="0"/>
              </a:rPr>
              <a:t>docker images prune –a # Prune dangling images</a:t>
            </a:r>
          </a:p>
          <a:p>
            <a:r>
              <a:rPr lang="en-US" dirty="0">
                <a:latin typeface="Consolas" panose="020B0609020204030204" pitchFamily="49" charset="0"/>
              </a:rPr>
              <a:t>docker builder prune –a # Clear the builder cache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F56001-FF2A-2845-5BFD-BF3F306F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1717930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291ED9-0DFF-89CA-115E-BB17FB81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-y ca-certificates curl </a:t>
            </a:r>
            <a:r>
              <a:rPr lang="en-US" dirty="0" err="1"/>
              <a:t>gnupg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Create keyring directory</a:t>
            </a:r>
          </a:p>
          <a:p>
            <a:r>
              <a:rPr lang="en-US" dirty="0" err="1"/>
              <a:t>sudo</a:t>
            </a:r>
            <a:r>
              <a:rPr lang="en-US" dirty="0"/>
              <a:t> install -m 0755 -d /</a:t>
            </a:r>
            <a:r>
              <a:rPr lang="en-US" dirty="0" err="1"/>
              <a:t>etc</a:t>
            </a:r>
            <a:r>
              <a:rPr lang="en-US" dirty="0"/>
              <a:t>/apt/keyrings</a:t>
            </a:r>
          </a:p>
          <a:p>
            <a:endParaRPr lang="en-US" dirty="0"/>
          </a:p>
          <a:p>
            <a:r>
              <a:rPr lang="en-US" dirty="0"/>
              <a:t># Add Docker’s official GPG key</a:t>
            </a:r>
          </a:p>
          <a:p>
            <a:r>
              <a:rPr lang="en-US" dirty="0" err="1"/>
              <a:t>sudo</a:t>
            </a:r>
            <a:r>
              <a:rPr lang="en-US" dirty="0"/>
              <a:t> curl -</a:t>
            </a:r>
            <a:r>
              <a:rPr lang="en-US" dirty="0" err="1"/>
              <a:t>fsSL</a:t>
            </a:r>
            <a:r>
              <a:rPr lang="en-US" dirty="0"/>
              <a:t> https://download.docker.com/linux/ubuntu/gpg \</a:t>
            </a:r>
          </a:p>
          <a:p>
            <a:r>
              <a:rPr lang="en-US" dirty="0"/>
              <a:t>  -o /</a:t>
            </a:r>
            <a:r>
              <a:rPr lang="en-US" dirty="0" err="1"/>
              <a:t>etc</a:t>
            </a:r>
            <a:r>
              <a:rPr lang="en-US" dirty="0"/>
              <a:t>/apt/keyrings/</a:t>
            </a:r>
            <a:r>
              <a:rPr lang="en-US" dirty="0" err="1"/>
              <a:t>docker.asc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a+r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/apt/keyrings/</a:t>
            </a:r>
            <a:r>
              <a:rPr lang="en-US" dirty="0" err="1"/>
              <a:t>docker.asc</a:t>
            </a:r>
            <a:endParaRPr lang="en-US" dirty="0"/>
          </a:p>
          <a:p>
            <a:endParaRPr lang="en-US" dirty="0"/>
          </a:p>
          <a:p>
            <a:r>
              <a:rPr lang="en-US" dirty="0"/>
              <a:t># Add the Docker repository (replace $(.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-release; echo "$VERSION_CODENAME") if needed)</a:t>
            </a:r>
          </a:p>
          <a:p>
            <a:r>
              <a:rPr lang="en-US" dirty="0"/>
              <a:t>echo \</a:t>
            </a:r>
          </a:p>
          <a:p>
            <a:r>
              <a:rPr lang="en-US" dirty="0"/>
              <a:t>  "deb [arch=$(</a:t>
            </a:r>
            <a:r>
              <a:rPr lang="en-US" dirty="0" err="1"/>
              <a:t>dpkg</a:t>
            </a:r>
            <a:r>
              <a:rPr lang="en-US" dirty="0"/>
              <a:t> --print-architecture) signed-by=/</a:t>
            </a:r>
            <a:r>
              <a:rPr lang="en-US" dirty="0" err="1"/>
              <a:t>etc</a:t>
            </a:r>
            <a:r>
              <a:rPr lang="en-US" dirty="0"/>
              <a:t>/apt/keyrings/</a:t>
            </a:r>
            <a:r>
              <a:rPr lang="en-US" dirty="0" err="1"/>
              <a:t>docker.asc</a:t>
            </a:r>
            <a:r>
              <a:rPr lang="en-US" dirty="0"/>
              <a:t>] \</a:t>
            </a:r>
          </a:p>
          <a:p>
            <a:r>
              <a:rPr lang="en-US" dirty="0"/>
              <a:t>  https://download.docker.com/linux/ubuntu \</a:t>
            </a:r>
          </a:p>
          <a:p>
            <a:r>
              <a:rPr lang="en-US" dirty="0"/>
              <a:t>  $(.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-release; echo "$VERSION_CODENAME") stable" | \</a:t>
            </a:r>
          </a:p>
          <a:p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tee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docker.list</a:t>
            </a:r>
            <a:r>
              <a:rPr lang="en-US" dirty="0"/>
              <a:t> &gt; /dev/null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782891-CD21-0E75-4CCC-A99F05B3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 instructions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E9854A-EEF7-0B4C-1B7D-D481A2F48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 the Docker repo</a:t>
            </a:r>
          </a:p>
        </p:txBody>
      </p:sp>
    </p:spTree>
    <p:extLst>
      <p:ext uri="{BB962C8B-B14F-4D97-AF65-F5344CB8AC3E}">
        <p14:creationId xmlns:p14="http://schemas.microsoft.com/office/powerpoint/2010/main" val="408386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4247F-E283-4D2E-F2FF-495B50D0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build system for continuous integration</a:t>
            </a:r>
          </a:p>
          <a:p>
            <a:pPr lvl="1"/>
            <a:r>
              <a:rPr lang="en-US" dirty="0"/>
              <a:t>No weird issues with </a:t>
            </a:r>
            <a:r>
              <a:rPr lang="en-US" dirty="0">
                <a:latin typeface="Consolas" panose="020B0609020204030204" pitchFamily="49" charset="0"/>
              </a:rPr>
              <a:t>$PATH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No missing binaries</a:t>
            </a:r>
          </a:p>
          <a:p>
            <a:r>
              <a:rPr lang="en-US" dirty="0"/>
              <a:t>Automate deployment via continuous deployment</a:t>
            </a:r>
          </a:p>
          <a:p>
            <a:pPr lvl="1"/>
            <a:r>
              <a:rPr lang="en-US" dirty="0"/>
              <a:t>Containerize the application and deploy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More</a:t>
            </a:r>
            <a:r>
              <a:rPr lang="en-US" dirty="0"/>
              <a:t> l</a:t>
            </a:r>
            <a:r>
              <a:rPr lang="en-US" i="1" dirty="0"/>
              <a:t>ater</a:t>
            </a:r>
          </a:p>
          <a:p>
            <a:r>
              <a:rPr lang="en-US" dirty="0"/>
              <a:t>Solves </a:t>
            </a:r>
            <a:r>
              <a:rPr lang="en-US" b="1" i="1" dirty="0"/>
              <a:t>WOMM</a:t>
            </a:r>
            <a:r>
              <a:rPr lang="en-US" dirty="0"/>
              <a:t> issues</a:t>
            </a:r>
          </a:p>
          <a:p>
            <a:r>
              <a:rPr lang="en-US" dirty="0"/>
              <a:t>Isolation for security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D7D66-E6BC-7AF3-B2FE-7AC40CA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provide for CI?</a:t>
            </a:r>
          </a:p>
        </p:txBody>
      </p:sp>
    </p:spTree>
    <p:extLst>
      <p:ext uri="{BB962C8B-B14F-4D97-AF65-F5344CB8AC3E}">
        <p14:creationId xmlns:p14="http://schemas.microsoft.com/office/powerpoint/2010/main" val="1386251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EEA64-81BE-FB28-F189-079EFD8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62298-AC52-3301-DE8B-9422D3C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Github</a:t>
            </a:r>
            <a:r>
              <a:rPr lang="en-US" dirty="0"/>
              <a:t> Action?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3CEC9-761F-BF7E-E4E8-370688CC29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GitHub Actions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workflow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 triggered when an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occurs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Push event, pull request opened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 workflow contains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One or more jobs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Each job has its own runner on which it is executed (typically a container)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job has one or more steps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step is either a script or command, or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another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4E8D7-B85A-5001-E786-7B2EDA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86" y="1178168"/>
            <a:ext cx="6956693" cy="24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1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EB24F-B123-DC0C-CE37-0A8366BB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Compile code and run all JUnit tests when someone pushes to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branch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Compile code, run all JUnit tests, package code, and deploy to remote server</a:t>
            </a:r>
          </a:p>
          <a:p>
            <a:pPr lvl="2"/>
            <a:r>
              <a:rPr lang="en-US" dirty="0"/>
              <a:t>When someone pushes to the </a:t>
            </a:r>
            <a:r>
              <a:rPr lang="en-US" dirty="0">
                <a:latin typeface="Consolas" panose="020B0609020204030204" pitchFamily="49" charset="0"/>
              </a:rPr>
              <a:t>prod</a:t>
            </a:r>
            <a:r>
              <a:rPr lang="en-US" dirty="0"/>
              <a:t> (production) branch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9D5AC1-FEA3-5FCC-1A26-8999A23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61578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4582-5082-DC1F-7F1B-C703EAB4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Test pyramid shows how much testing on each layer</a:t>
            </a:r>
          </a:p>
          <a:p>
            <a:r>
              <a:rPr lang="en-US" dirty="0"/>
              <a:t>Unit tests fastest as they test single methods</a:t>
            </a:r>
          </a:p>
          <a:p>
            <a:r>
              <a:rPr lang="en-US" dirty="0"/>
              <a:t>UI tests slowest</a:t>
            </a:r>
          </a:p>
          <a:p>
            <a:r>
              <a:rPr lang="en-US" dirty="0"/>
              <a:t>Service tests also called integration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709A-2AB1-B5A3-0960-66BAF062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90312-14C6-2DDE-6525-0354A216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6" y="1429682"/>
            <a:ext cx="5068007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3C41C-2A07-5972-9ED2-9683863751D1}"/>
              </a:ext>
            </a:extLst>
          </p:cNvPr>
          <p:cNvSpPr txBox="1"/>
          <p:nvPr/>
        </p:nvSpPr>
        <p:spPr>
          <a:xfrm>
            <a:off x="6482861" y="4822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1) Mike Crohn: </a:t>
            </a:r>
            <a:r>
              <a:rPr lang="en-US" sz="1600" i="1" dirty="0"/>
              <a:t>Succeeding with Agile</a:t>
            </a:r>
            <a:br>
              <a:rPr lang="en-US" sz="1600" dirty="0"/>
            </a:br>
            <a:r>
              <a:rPr lang="en-US" sz="1600" dirty="0"/>
              <a:t>2) 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1003751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EF52-D1A3-A50F-493C-ED7F443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126A-9255-2D35-EEFE-CC4E9819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Build and test pipeline</a:t>
            </a:r>
          </a:p>
          <a:p>
            <a:endParaRPr lang="en-US" dirty="0"/>
          </a:p>
          <a:p>
            <a:r>
              <a:rPr lang="en-US" dirty="0"/>
              <a:t># Controls when the action will run. Workflow runs when manually triggered using the UI</a:t>
            </a:r>
          </a:p>
          <a:p>
            <a:r>
              <a:rPr lang="en-US" dirty="0"/>
              <a:t># or API.</a:t>
            </a:r>
          </a:p>
          <a:p>
            <a:r>
              <a:rPr lang="en-US" dirty="0"/>
              <a:t>on: [push, </a:t>
            </a:r>
            <a:r>
              <a:rPr lang="en-US" dirty="0" err="1"/>
              <a:t>pull_request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A workflow run is made up of one or more jobs that can run sequentially or in parallel</a:t>
            </a:r>
          </a:p>
          <a:p>
            <a:r>
              <a:rPr lang="en-US" dirty="0"/>
              <a:t>jobs:</a:t>
            </a:r>
          </a:p>
          <a:p>
            <a:r>
              <a:rPr lang="en-US" dirty="0"/>
              <a:t>  build:</a:t>
            </a:r>
          </a:p>
          <a:p>
            <a:r>
              <a:rPr lang="en-US" dirty="0"/>
              <a:t>   runs-on: ubuntu-22.04</a:t>
            </a:r>
          </a:p>
          <a:p>
            <a:r>
              <a:rPr lang="en-US" dirty="0"/>
              <a:t>   steps:</a:t>
            </a:r>
          </a:p>
          <a:p>
            <a:r>
              <a:rPr lang="en-US" dirty="0"/>
              <a:t>     - uses: actions/checkout@v3</a:t>
            </a:r>
          </a:p>
          <a:p>
            <a:r>
              <a:rPr lang="en-US" dirty="0"/>
              <a:t>     - name: Set up JDK 21</a:t>
            </a:r>
          </a:p>
          <a:p>
            <a:r>
              <a:rPr lang="en-US" dirty="0"/>
              <a:t>       uses: actions/setup-java@v3</a:t>
            </a:r>
          </a:p>
          <a:p>
            <a:r>
              <a:rPr lang="en-US" dirty="0"/>
              <a:t>       with:</a:t>
            </a:r>
          </a:p>
          <a:p>
            <a:r>
              <a:rPr lang="en-US" dirty="0"/>
              <a:t>         java-version: 21</a:t>
            </a:r>
          </a:p>
          <a:p>
            <a:r>
              <a:rPr lang="en-US" dirty="0"/>
              <a:t>         distribution: '</a:t>
            </a:r>
            <a:r>
              <a:rPr lang="en-US" dirty="0" err="1"/>
              <a:t>temurin</a:t>
            </a:r>
            <a:r>
              <a:rPr lang="en-US" dirty="0"/>
              <a:t>' # Use </a:t>
            </a:r>
            <a:r>
              <a:rPr lang="en-US" dirty="0" err="1"/>
              <a:t>Temurin</a:t>
            </a:r>
            <a:r>
              <a:rPr lang="en-US" dirty="0"/>
              <a:t> distribution (default)</a:t>
            </a:r>
          </a:p>
          <a:p>
            <a:r>
              <a:rPr lang="en-US" dirty="0"/>
              <a:t>     - name: Verify Java version</a:t>
            </a:r>
          </a:p>
          <a:p>
            <a:r>
              <a:rPr lang="en-US" dirty="0"/>
              <a:t>       run: java -version</a:t>
            </a:r>
          </a:p>
          <a:p>
            <a:r>
              <a:rPr lang="en-US" dirty="0"/>
              <a:t>     - name: Build with Maven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/>
              <a:t>     - name: Run JUnit tests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157FD-206C-762C-51F1-39DF1F0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with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22F3-C09A-E563-0B3F-6E1F4C4525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Action specified in a YAML file</a:t>
            </a:r>
          </a:p>
          <a:p>
            <a:pPr lvl="1"/>
            <a:r>
              <a:rPr lang="en-US" dirty="0"/>
              <a:t>Configure a .</a:t>
            </a:r>
            <a:r>
              <a:rPr lang="en-US" dirty="0" err="1"/>
              <a:t>github</a:t>
            </a:r>
            <a:r>
              <a:rPr lang="en-US" dirty="0"/>
              <a:t>/workflows/[NAME].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 triggers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jobs and steps (e.g., build, test)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A3B0C-8299-0736-4548-3BBC9FF167A7}"/>
              </a:ext>
            </a:extLst>
          </p:cNvPr>
          <p:cNvGrpSpPr/>
          <p:nvPr/>
        </p:nvGrpSpPr>
        <p:grpSpPr>
          <a:xfrm>
            <a:off x="5104708" y="2614246"/>
            <a:ext cx="1152317" cy="2719754"/>
            <a:chOff x="5104708" y="2614246"/>
            <a:chExt cx="1152317" cy="271975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B320073-C72B-6FA2-CB37-EC80BACF6C1F}"/>
                </a:ext>
              </a:extLst>
            </p:cNvPr>
            <p:cNvSpPr/>
            <p:nvPr/>
          </p:nvSpPr>
          <p:spPr>
            <a:xfrm>
              <a:off x="5858440" y="2614246"/>
              <a:ext cx="398585" cy="2719754"/>
            </a:xfrm>
            <a:prstGeom prst="lef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D787D-D6A8-57B5-80EC-B4160B307C33}"/>
                </a:ext>
              </a:extLst>
            </p:cNvPr>
            <p:cNvSpPr txBox="1"/>
            <p:nvPr/>
          </p:nvSpPr>
          <p:spPr>
            <a:xfrm>
              <a:off x="5104708" y="3426840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Job</a:t>
              </a:r>
              <a:endParaRPr lang="en-US" b="1" i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8D7E8B-C258-F0ED-28EE-C8BD3656986F}"/>
              </a:ext>
            </a:extLst>
          </p:cNvPr>
          <p:cNvSpPr/>
          <p:nvPr/>
        </p:nvSpPr>
        <p:spPr>
          <a:xfrm>
            <a:off x="6371515" y="2661138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2E069-8F26-8E48-11C8-5DEFE9E21236}"/>
              </a:ext>
            </a:extLst>
          </p:cNvPr>
          <p:cNvSpPr txBox="1"/>
          <p:nvPr/>
        </p:nvSpPr>
        <p:spPr>
          <a:xfrm>
            <a:off x="9651235" y="252848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A0EAF-5998-494A-9FBA-ADA85E32B6E8}"/>
              </a:ext>
            </a:extLst>
          </p:cNvPr>
          <p:cNvSpPr/>
          <p:nvPr/>
        </p:nvSpPr>
        <p:spPr>
          <a:xfrm>
            <a:off x="6257026" y="3179275"/>
            <a:ext cx="4651284" cy="109964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33BC1-FC0A-02E3-BCB8-BB24DE26DBDD}"/>
              </a:ext>
            </a:extLst>
          </p:cNvPr>
          <p:cNvSpPr/>
          <p:nvPr/>
        </p:nvSpPr>
        <p:spPr>
          <a:xfrm>
            <a:off x="6257025" y="4282406"/>
            <a:ext cx="4651284" cy="359932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773C-1B15-5F3A-BA95-B85DD4D16859}"/>
              </a:ext>
            </a:extLst>
          </p:cNvPr>
          <p:cNvSpPr/>
          <p:nvPr/>
        </p:nvSpPr>
        <p:spPr>
          <a:xfrm>
            <a:off x="6257025" y="4642338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75C7D-F3A2-1608-CA27-300EB81D0871}"/>
              </a:ext>
            </a:extLst>
          </p:cNvPr>
          <p:cNvSpPr/>
          <p:nvPr/>
        </p:nvSpPr>
        <p:spPr>
          <a:xfrm>
            <a:off x="6257025" y="4951399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0AA35-3CB2-5803-8B16-83817DF34498}"/>
              </a:ext>
            </a:extLst>
          </p:cNvPr>
          <p:cNvSpPr txBox="1"/>
          <p:nvPr/>
        </p:nvSpPr>
        <p:spPr>
          <a:xfrm>
            <a:off x="10863315" y="3677542"/>
            <a:ext cx="9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FDF2B-48CF-A610-566C-1E6F316A396D}"/>
              </a:ext>
            </a:extLst>
          </p:cNvPr>
          <p:cNvSpPr/>
          <p:nvPr/>
        </p:nvSpPr>
        <p:spPr>
          <a:xfrm>
            <a:off x="6145034" y="1631443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217-6344-CDA1-9763-87ED6DD741E5}"/>
              </a:ext>
            </a:extLst>
          </p:cNvPr>
          <p:cNvSpPr txBox="1"/>
          <p:nvPr/>
        </p:nvSpPr>
        <p:spPr>
          <a:xfrm>
            <a:off x="9424754" y="1498787"/>
            <a:ext cx="124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836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7B12-1EB2-74F7-0148-458AABE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611-90AE-0D68-01DD-9087015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r>
              <a:rPr lang="en-US" dirty="0"/>
              <a:t> CI/CD demo</a:t>
            </a:r>
          </a:p>
        </p:txBody>
      </p:sp>
    </p:spTree>
    <p:extLst>
      <p:ext uri="{BB962C8B-B14F-4D97-AF65-F5344CB8AC3E}">
        <p14:creationId xmlns:p14="http://schemas.microsoft.com/office/powerpoint/2010/main" val="253771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86D9-DCEC-70AE-5718-DEE04FBA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0FE9-0499-6E3C-4939-B7AEF1B4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 that simplifies testing</a:t>
            </a:r>
          </a:p>
          <a:p>
            <a:r>
              <a:rPr lang="en-US" dirty="0"/>
              <a:t>Without a framework how would you develop unit tests? </a:t>
            </a:r>
          </a:p>
          <a:p>
            <a:pPr lvl="1"/>
            <a:r>
              <a:rPr lang="en-US" dirty="0"/>
              <a:t>E.g. write unit tests for database functions (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delete_record</a:t>
            </a:r>
            <a:r>
              <a:rPr lang="en-US" dirty="0">
                <a:latin typeface="Consolas" panose="020B0609020204030204" pitchFamily="49" charset="0"/>
              </a:rPr>
              <a:t>()) </a:t>
            </a:r>
          </a:p>
          <a:p>
            <a:pPr lvl="2"/>
            <a:r>
              <a:rPr lang="en-US" dirty="0"/>
              <a:t>Want to run your test on a clean test database</a:t>
            </a:r>
          </a:p>
          <a:p>
            <a:pPr lvl="3"/>
            <a:r>
              <a:rPr lang="en-US" dirty="0"/>
              <a:t>So, before running the unit test first, create a test database with the table</a:t>
            </a:r>
          </a:p>
          <a:p>
            <a:pPr lvl="2"/>
            <a:r>
              <a:rPr lang="en-US" dirty="0"/>
              <a:t>Then, invoke 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perform any checks</a:t>
            </a:r>
          </a:p>
          <a:p>
            <a:pPr lvl="2"/>
            <a:r>
              <a:rPr lang="en-US" dirty="0"/>
              <a:t>Drop the table and the database after the test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AAE57-AE66-54D1-94CF-EE3D018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F2E08-ADD0-4F4A-0F94-D05D53CFB0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794F-E199-3319-2E7A-09C70C01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3588AF-9F27-7973-7DD4-EFF6C079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</a:t>
            </a:r>
            <a:r>
              <a:rPr lang="en-US" b="1" dirty="0"/>
              <a:t>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7C802-ADAD-CB01-62D5-0F901F1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184DE-EA11-BA92-8975-546C70C133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annotations are available only in the compiler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compiler checks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available at runtime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Framework can scan all classes with an annotation and create objects of that class at runtime</a:t>
            </a:r>
          </a:p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More when we study Annotations</a:t>
            </a:r>
          </a:p>
        </p:txBody>
      </p:sp>
    </p:spTree>
    <p:extLst>
      <p:ext uri="{BB962C8B-B14F-4D97-AF65-F5344CB8AC3E}">
        <p14:creationId xmlns:p14="http://schemas.microsoft.com/office/powerpoint/2010/main" val="22235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https://docs.oracle.com/javase/tutorial/java/annotations/basics.html)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D7BD-D941-0356-387E-B06A213A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3433-5643-8B9B-235D-A950A43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simplify test creation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, @BeforeEach, @AfterEach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assertNotEquals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so on…</a:t>
            </a:r>
          </a:p>
          <a:p>
            <a:r>
              <a:rPr lang="en-US" dirty="0"/>
              <a:t>Removes boilerplate code and simplifies test creation </a:t>
            </a:r>
          </a:p>
          <a:p>
            <a:r>
              <a:rPr lang="en-US" dirty="0"/>
              <a:t>Automatically generates a standardized report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2377D-AEA7-DEFE-889B-1D882A3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JUnit</a:t>
            </a:r>
          </a:p>
        </p:txBody>
      </p:sp>
    </p:spTree>
    <p:extLst>
      <p:ext uri="{BB962C8B-B14F-4D97-AF65-F5344CB8AC3E}">
        <p14:creationId xmlns:p14="http://schemas.microsoft.com/office/powerpoint/2010/main" val="2442484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6539</TotalTime>
  <Words>2999</Words>
  <Application>Microsoft Office PowerPoint</Application>
  <PresentationFormat>Widescreen</PresentationFormat>
  <Paragraphs>479</Paragraphs>
  <Slides>41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-apple-system</vt:lpstr>
      <vt:lpstr>Arial</vt:lpstr>
      <vt:lpstr>Calibri</vt:lpstr>
      <vt:lpstr>Consolas</vt:lpstr>
      <vt:lpstr>Helvetica</vt:lpstr>
      <vt:lpstr>Helvetica Neue</vt:lpstr>
      <vt:lpstr>Wingdings</vt:lpstr>
      <vt:lpstr>Preso 2022 Watertower Stats</vt:lpstr>
      <vt:lpstr>PowerPoint Presentation</vt:lpstr>
      <vt:lpstr>CI/CD and automated testing</vt:lpstr>
      <vt:lpstr>What is unit testing?</vt:lpstr>
      <vt:lpstr>Test pyramid</vt:lpstr>
      <vt:lpstr>JUnit overview</vt:lpstr>
      <vt:lpstr>Java annotations</vt:lpstr>
      <vt:lpstr>Java annotations</vt:lpstr>
      <vt:lpstr>Annotation targets</vt:lpstr>
      <vt:lpstr>Key features of JUnit</vt:lpstr>
      <vt:lpstr>@Test methods with JUnit</vt:lpstr>
      <vt:lpstr>Test lifecycle using JUnit</vt:lpstr>
      <vt:lpstr>PowerPoint Presentation</vt:lpstr>
      <vt:lpstr>Announcements</vt:lpstr>
      <vt:lpstr>Agenda</vt:lpstr>
      <vt:lpstr>Maven</vt:lpstr>
      <vt:lpstr>Project Object Model (POM)</vt:lpstr>
      <vt:lpstr>Maven dependency management</vt:lpstr>
      <vt:lpstr>Maven workflow</vt:lpstr>
      <vt:lpstr>Sample pom.xml</vt:lpstr>
      <vt:lpstr>Maven build phases</vt:lpstr>
      <vt:lpstr>Extending Maven with plugins</vt:lpstr>
      <vt:lpstr>Maven Surefire plugin</vt:lpstr>
      <vt:lpstr>Installing maven</vt:lpstr>
      <vt:lpstr>Junit Demo</vt:lpstr>
      <vt:lpstr>Test lifecycle example</vt:lpstr>
      <vt:lpstr>PowerPoint Presentation</vt:lpstr>
      <vt:lpstr>Continuous integration</vt:lpstr>
      <vt:lpstr>Background: containerization</vt:lpstr>
      <vt:lpstr>Containers</vt:lpstr>
      <vt:lpstr>What is a container?</vt:lpstr>
      <vt:lpstr>Docker architecture</vt:lpstr>
      <vt:lpstr>How is it different from pyenv/venv?</vt:lpstr>
      <vt:lpstr>Sample Dockerfile to run HW1</vt:lpstr>
      <vt:lpstr>Sample Dockerfile to run HW1</vt:lpstr>
      <vt:lpstr>Other Docker commands</vt:lpstr>
      <vt:lpstr>Docker install instructions</vt:lpstr>
      <vt:lpstr>What do containers provide for CI?</vt:lpstr>
      <vt:lpstr>What is a Github Action?</vt:lpstr>
      <vt:lpstr>Sample scenarios</vt:lpstr>
      <vt:lpstr>Continuous deployment with Github Actions</vt:lpstr>
      <vt:lpstr>Githubs CI/CD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585</cp:revision>
  <dcterms:created xsi:type="dcterms:W3CDTF">2019-06-30T03:25:06Z</dcterms:created>
  <dcterms:modified xsi:type="dcterms:W3CDTF">2025-10-08T20:45:41Z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