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45"/>
  </p:notesMasterIdLst>
  <p:handoutMasterIdLst>
    <p:handoutMasterId r:id="rId46"/>
  </p:handoutMasterIdLst>
  <p:sldIdLst>
    <p:sldId id="256" r:id="rId2"/>
    <p:sldId id="324" r:id="rId3"/>
    <p:sldId id="325" r:id="rId4"/>
    <p:sldId id="275" r:id="rId5"/>
    <p:sldId id="276" r:id="rId6"/>
    <p:sldId id="266" r:id="rId7"/>
    <p:sldId id="278" r:id="rId8"/>
    <p:sldId id="326" r:id="rId9"/>
    <p:sldId id="262" r:id="rId10"/>
    <p:sldId id="263" r:id="rId11"/>
    <p:sldId id="329" r:id="rId12"/>
    <p:sldId id="327" r:id="rId13"/>
    <p:sldId id="280" r:id="rId14"/>
    <p:sldId id="282" r:id="rId15"/>
    <p:sldId id="286" r:id="rId16"/>
    <p:sldId id="283" r:id="rId17"/>
    <p:sldId id="330" r:id="rId18"/>
    <p:sldId id="331" r:id="rId19"/>
    <p:sldId id="332" r:id="rId20"/>
    <p:sldId id="333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28" r:id="rId30"/>
    <p:sldId id="343" r:id="rId31"/>
    <p:sldId id="345" r:id="rId32"/>
    <p:sldId id="346" r:id="rId33"/>
    <p:sldId id="347" r:id="rId34"/>
    <p:sldId id="348" r:id="rId35"/>
    <p:sldId id="349" r:id="rId36"/>
    <p:sldId id="344" r:id="rId37"/>
    <p:sldId id="316" r:id="rId38"/>
    <p:sldId id="317" r:id="rId39"/>
    <p:sldId id="318" r:id="rId40"/>
    <p:sldId id="321" r:id="rId41"/>
    <p:sldId id="320" r:id="rId42"/>
    <p:sldId id="287" r:id="rId43"/>
    <p:sldId id="260" r:id="rId44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B9FF"/>
    <a:srgbClr val="DDDDFF"/>
    <a:srgbClr val="0000FF"/>
    <a:srgbClr val="003399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8" autoAdjust="0"/>
    <p:restoredTop sz="77378" autoAdjust="0"/>
  </p:normalViewPr>
  <p:slideViewPr>
    <p:cSldViewPr snapToGrid="0">
      <p:cViewPr>
        <p:scale>
          <a:sx n="66" d="100"/>
          <a:sy n="66" d="100"/>
        </p:scale>
        <p:origin x="155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183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Will have code … slow down?</a:t>
            </a:r>
          </a:p>
        </p:txBody>
      </p:sp>
    </p:spTree>
    <p:extLst>
      <p:ext uri="{BB962C8B-B14F-4D97-AF65-F5344CB8AC3E}">
        <p14:creationId xmlns:p14="http://schemas.microsoft.com/office/powerpoint/2010/main" val="2565168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556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106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469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60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866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21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September 25,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4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September 25,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456561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September 25,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73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September 25,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September 25,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12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September 25,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320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220126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September 25,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22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6100" y="1656469"/>
            <a:ext cx="10814050" cy="914400"/>
          </a:xfrm>
        </p:spPr>
        <p:txBody>
          <a:bodyPr/>
          <a:lstStyle/>
          <a:p>
            <a:r>
              <a:rPr lang="en-US" dirty="0"/>
              <a:t>Background: Object Oriented Programming</a:t>
            </a:r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368D39-23C5-41CE-705E-3134C6A0D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noProof="0" dirty="0"/>
              <a:t>public class Vehicle { // shared properties </a:t>
            </a:r>
          </a:p>
          <a:p>
            <a:pPr lvl="0"/>
            <a:r>
              <a:rPr lang="en-US" dirty="0"/>
              <a:t>                       // and functions</a:t>
            </a:r>
            <a:endParaRPr lang="en-US" noProof="0" dirty="0"/>
          </a:p>
          <a:p>
            <a:pPr lvl="0"/>
            <a:r>
              <a:rPr lang="en-US" noProof="0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noProof="0" dirty="0"/>
          </a:p>
          <a:p>
            <a:pPr lvl="0"/>
            <a:r>
              <a:rPr lang="en-US" dirty="0"/>
              <a:t>public class Car extends Vehicle {</a:t>
            </a:r>
          </a:p>
          <a:p>
            <a:pPr lvl="0"/>
            <a:r>
              <a:rPr lang="en-US" dirty="0"/>
              <a:t>    private int mileage;</a:t>
            </a:r>
          </a:p>
          <a:p>
            <a:pPr lvl="0"/>
            <a:r>
              <a:rPr lang="en-US" dirty="0"/>
              <a:t>    // getter and setter for mileage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public class Bicycle extends Vehicle {</a:t>
            </a:r>
          </a:p>
          <a:p>
            <a:pPr lvl="0"/>
            <a:r>
              <a:rPr lang="en-US" noProof="0" dirty="0"/>
              <a:t>    public void </a:t>
            </a:r>
            <a:r>
              <a:rPr lang="en-US" noProof="0" dirty="0" err="1"/>
              <a:t>ringBell</a:t>
            </a:r>
            <a:r>
              <a:rPr lang="en-US" noProof="0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static void main(String[] </a:t>
            </a:r>
            <a:r>
              <a:rPr lang="en-US" noProof="0" dirty="0" err="1"/>
              <a:t>args</a:t>
            </a:r>
            <a:r>
              <a:rPr lang="en-US" noProof="0" dirty="0"/>
              <a:t>) {</a:t>
            </a:r>
          </a:p>
          <a:p>
            <a:pPr lvl="0"/>
            <a:r>
              <a:rPr lang="en-US" noProof="0" dirty="0"/>
              <a:t>    Bicycle </a:t>
            </a:r>
            <a:r>
              <a:rPr lang="en-US" noProof="0" dirty="0" err="1"/>
              <a:t>bicycle</a:t>
            </a:r>
            <a:r>
              <a:rPr lang="en-US" noProof="0" dirty="0"/>
              <a:t> = new Bicycle();</a:t>
            </a:r>
          </a:p>
          <a:p>
            <a:pPr lvl="0"/>
            <a:r>
              <a:rPr lang="en-US" dirty="0"/>
              <a:t>    </a:t>
            </a:r>
            <a:r>
              <a:rPr lang="en-US" dirty="0" err="1"/>
              <a:t>bicycle.start</a:t>
            </a:r>
            <a:r>
              <a:rPr lang="en-US" dirty="0"/>
              <a:t>(); </a:t>
            </a:r>
          </a:p>
          <a:p>
            <a:pPr lvl="0"/>
            <a:r>
              <a:rPr lang="en-US" noProof="0" dirty="0"/>
              <a:t>    </a:t>
            </a:r>
            <a:r>
              <a:rPr lang="en-US" noProof="0" dirty="0" err="1"/>
              <a:t>bicycle.ringBell</a:t>
            </a:r>
            <a:r>
              <a:rPr lang="en-US" noProof="0" dirty="0"/>
              <a:t>();</a:t>
            </a:r>
          </a:p>
          <a:p>
            <a:pPr lvl="0"/>
            <a:r>
              <a:rPr lang="en-US" dirty="0"/>
              <a:t>}</a:t>
            </a:r>
            <a:endParaRPr lang="en-US" noProof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D36CA8-B506-F496-FE20-E18DFF2A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6ACB0CA3-1A5B-C732-0267-7D0672866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2C348540-2743-D618-E73C-6B38C99E5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57A9C0-7C8F-39EE-F4D4-24C3C74C0304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F80C15-D7CA-459A-7447-0808BA1E12FF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863C6D-EDAE-6E8C-ADC4-1A1C92E13733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38CCD4-74F8-F215-BCA1-A26DA0EBC3D6}"/>
              </a:ext>
            </a:extLst>
          </p:cNvPr>
          <p:cNvSpPr txBox="1"/>
          <p:nvPr/>
        </p:nvSpPr>
        <p:spPr>
          <a:xfrm>
            <a:off x="587022" y="28560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89707F-6D5E-2D3E-3071-745D4127E9A6}"/>
              </a:ext>
            </a:extLst>
          </p:cNvPr>
          <p:cNvSpPr txBox="1"/>
          <p:nvPr/>
        </p:nvSpPr>
        <p:spPr>
          <a:xfrm>
            <a:off x="3577362" y="2809313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8A1356-F196-23E5-B90E-1F5FD684B1D0}"/>
              </a:ext>
            </a:extLst>
          </p:cNvPr>
          <p:cNvSpPr/>
          <p:nvPr/>
        </p:nvSpPr>
        <p:spPr>
          <a:xfrm>
            <a:off x="6096000" y="605178"/>
            <a:ext cx="5023556" cy="2104155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39A18F-D48F-5BB8-B8A4-37863D5061F4}"/>
              </a:ext>
            </a:extLst>
          </p:cNvPr>
          <p:cNvSpPr/>
          <p:nvPr/>
        </p:nvSpPr>
        <p:spPr>
          <a:xfrm>
            <a:off x="6015489" y="2798060"/>
            <a:ext cx="5023556" cy="925653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D572F2-E5D9-3695-0FBC-A5B8305BB2DF}"/>
              </a:ext>
            </a:extLst>
          </p:cNvPr>
          <p:cNvSpPr/>
          <p:nvPr/>
        </p:nvSpPr>
        <p:spPr>
          <a:xfrm>
            <a:off x="6015489" y="3723713"/>
            <a:ext cx="5023556" cy="70153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074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29E98-3BD5-351C-F067-CB84BFEE5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Java doesn’t support multiple inheritance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B32236-6904-7723-0214-F3529149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56ED57-2D27-6631-7753-A800BBEBE77D}"/>
              </a:ext>
            </a:extLst>
          </p:cNvPr>
          <p:cNvSpPr/>
          <p:nvPr/>
        </p:nvSpPr>
        <p:spPr>
          <a:xfrm>
            <a:off x="3838224" y="2133599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86A85C-1EC1-9655-B77C-C9232F50074F}"/>
              </a:ext>
            </a:extLst>
          </p:cNvPr>
          <p:cNvSpPr/>
          <p:nvPr/>
        </p:nvSpPr>
        <p:spPr>
          <a:xfrm>
            <a:off x="4831647" y="3371915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7C2404-E7B8-9285-BB83-D6AC243226B5}"/>
              </a:ext>
            </a:extLst>
          </p:cNvPr>
          <p:cNvSpPr/>
          <p:nvPr/>
        </p:nvSpPr>
        <p:spPr>
          <a:xfrm>
            <a:off x="5774268" y="2133599"/>
            <a:ext cx="1490132" cy="63217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AA0221-8BED-C6C3-0D68-796F3157D58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583290" y="2765778"/>
            <a:ext cx="993423" cy="60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D7D526-ABF0-3D22-4258-D5B60C7C3611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5576713" y="2765778"/>
            <a:ext cx="942621" cy="606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476244D-C82B-D14C-8C05-DFDFF2A18CE9}"/>
              </a:ext>
            </a:extLst>
          </p:cNvPr>
          <p:cNvSpPr txBox="1"/>
          <p:nvPr/>
        </p:nvSpPr>
        <p:spPr>
          <a:xfrm>
            <a:off x="3702874" y="2903817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CD80E8-4B82-C153-349D-A2AE9B7DD04B}"/>
              </a:ext>
            </a:extLst>
          </p:cNvPr>
          <p:cNvSpPr txBox="1"/>
          <p:nvPr/>
        </p:nvSpPr>
        <p:spPr>
          <a:xfrm>
            <a:off x="6234328" y="2903817"/>
            <a:ext cx="1315078" cy="468098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093C17CA-6EB4-B824-629C-59B5C8FAA4BA}"/>
              </a:ext>
            </a:extLst>
          </p:cNvPr>
          <p:cNvSpPr/>
          <p:nvPr/>
        </p:nvSpPr>
        <p:spPr>
          <a:xfrm>
            <a:off x="5669504" y="3460642"/>
            <a:ext cx="1699659" cy="1478844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43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ECDAF-5BA2-343C-541B-8BC893720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E15354-5798-B90C-FC02-F2550E15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noProof="0"/>
              <a:t>public class Vehicle { // shared properties </a:t>
            </a:r>
          </a:p>
          <a:p>
            <a:pPr lvl="0"/>
            <a:r>
              <a:rPr lang="en-US"/>
              <a:t>                       // and functions</a:t>
            </a:r>
            <a:endParaRPr lang="en-US" noProof="0"/>
          </a:p>
          <a:p>
            <a:pPr lvl="0"/>
            <a:r>
              <a:rPr lang="en-US" noProof="0"/>
              <a:t>    private String model;</a:t>
            </a:r>
          </a:p>
          <a:p>
            <a:pPr lvl="0"/>
            <a:r>
              <a:rPr lang="en-US" noProof="0"/>
              <a:t>    private int year;</a:t>
            </a:r>
          </a:p>
          <a:p>
            <a:pPr lvl="0"/>
            <a:r>
              <a:rPr lang="en-US" noProof="0"/>
              <a:t>    public void start() { …}</a:t>
            </a:r>
          </a:p>
          <a:p>
            <a:pPr lvl="0"/>
            <a:r>
              <a:rPr lang="en-US" noProof="0"/>
              <a:t>    public void stop() { … }</a:t>
            </a:r>
          </a:p>
          <a:p>
            <a:pPr lvl="0"/>
            <a:r>
              <a:rPr lang="en-US" noProof="0"/>
              <a:t>    public void accelerate() { … }</a:t>
            </a:r>
          </a:p>
          <a:p>
            <a:pPr lvl="0"/>
            <a:r>
              <a:rPr lang="en-US" noProof="0"/>
              <a:t>    public void brake() { … } </a:t>
            </a:r>
          </a:p>
          <a:p>
            <a:pPr lvl="0"/>
            <a:r>
              <a:rPr lang="en-US" noProof="0"/>
              <a:t>}</a:t>
            </a:r>
          </a:p>
          <a:p>
            <a:pPr lvl="0"/>
            <a:endParaRPr lang="en-US" noProof="0"/>
          </a:p>
          <a:p>
            <a:pPr lvl="0"/>
            <a:r>
              <a:rPr lang="en-US"/>
              <a:t>public class Car extends Vehicle {</a:t>
            </a:r>
          </a:p>
          <a:p>
            <a:pPr lvl="0"/>
            <a:r>
              <a:rPr lang="en-US"/>
              <a:t>    private int mileage;</a:t>
            </a:r>
          </a:p>
          <a:p>
            <a:pPr lvl="0"/>
            <a:r>
              <a:rPr lang="en-US"/>
              <a:t>    // getter and setter for mileage</a:t>
            </a:r>
          </a:p>
          <a:p>
            <a:pPr lvl="0"/>
            <a:r>
              <a:rPr lang="en-US" noProof="0"/>
              <a:t>}</a:t>
            </a:r>
          </a:p>
          <a:p>
            <a:pPr lvl="0"/>
            <a:r>
              <a:rPr lang="en-US" noProof="0"/>
              <a:t>public class Bicycle extends Vehicle {</a:t>
            </a:r>
          </a:p>
          <a:p>
            <a:pPr lvl="0"/>
            <a:r>
              <a:rPr lang="en-US" noProof="0"/>
              <a:t>    public void ringBell() { … }</a:t>
            </a:r>
            <a:br>
              <a:rPr lang="en-US" noProof="0"/>
            </a:br>
            <a:r>
              <a:rPr lang="en-US" noProof="0"/>
              <a:t>}</a:t>
            </a:r>
          </a:p>
          <a:p>
            <a:pPr lvl="0"/>
            <a:endParaRPr lang="en-US"/>
          </a:p>
          <a:p>
            <a:pPr lvl="0"/>
            <a:r>
              <a:rPr lang="en-US" noProof="0"/>
              <a:t>public static void main(String[] args) {</a:t>
            </a:r>
          </a:p>
          <a:p>
            <a:pPr lvl="0"/>
            <a:r>
              <a:rPr lang="en-US" noProof="0"/>
              <a:t>    Bicycle bicycle = new Bicycle();</a:t>
            </a:r>
          </a:p>
          <a:p>
            <a:pPr lvl="0"/>
            <a:r>
              <a:rPr lang="en-US"/>
              <a:t>    bicycle.start(); </a:t>
            </a:r>
          </a:p>
          <a:p>
            <a:pPr lvl="0"/>
            <a:r>
              <a:rPr lang="en-US" noProof="0"/>
              <a:t>    bicycle.ringBell();</a:t>
            </a:r>
          </a:p>
          <a:p>
            <a:pPr lvl="0"/>
            <a:r>
              <a:rPr lang="en-US"/>
              <a:t>}</a:t>
            </a:r>
            <a:endParaRPr lang="en-US" noProof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98DDDB-C4C7-E8E0-F086-03D7BCA23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Inheritance</a:t>
            </a:r>
            <a:endParaRPr lang="en-US" dirty="0"/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B5877ED5-45A7-59C3-B465-06AFDB986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07" y="3622988"/>
            <a:ext cx="2372947" cy="96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B54E5762-5243-1047-867D-EC881E5D8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524" y="3603670"/>
            <a:ext cx="2065007" cy="1239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5DF85DD-8550-6461-8521-756D5A26BECE}"/>
              </a:ext>
            </a:extLst>
          </p:cNvPr>
          <p:cNvSpPr/>
          <p:nvPr/>
        </p:nvSpPr>
        <p:spPr>
          <a:xfrm>
            <a:off x="1264356" y="1478844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VEHICLE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866D72-5F29-95A9-72A9-B123214244FB}"/>
              </a:ext>
            </a:extLst>
          </p:cNvPr>
          <p:cNvCxnSpPr>
            <a:stCxn id="7" idx="2"/>
            <a:endCxn id="5" idx="0"/>
          </p:cNvCxnSpPr>
          <p:nvPr/>
        </p:nvCxnSpPr>
        <p:spPr>
          <a:xfrm flipH="1">
            <a:off x="1547081" y="2494844"/>
            <a:ext cx="1088875" cy="11281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8DF7A2-5A34-59B7-470F-6B785EBCC41E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635956" y="2494844"/>
            <a:ext cx="1284072" cy="11088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35A2DD-5E59-01D3-9A1D-86362205AA4A}"/>
              </a:ext>
            </a:extLst>
          </p:cNvPr>
          <p:cNvSpPr txBox="1"/>
          <p:nvPr/>
        </p:nvSpPr>
        <p:spPr>
          <a:xfrm>
            <a:off x="587022" y="2856089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514180-FF91-24B7-DE67-852ADED1D9D6}"/>
              </a:ext>
            </a:extLst>
          </p:cNvPr>
          <p:cNvSpPr txBox="1"/>
          <p:nvPr/>
        </p:nvSpPr>
        <p:spPr>
          <a:xfrm>
            <a:off x="3577362" y="2809313"/>
            <a:ext cx="9144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extends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5B8EA-82D5-894C-7609-D8BA15ADD07F}"/>
              </a:ext>
            </a:extLst>
          </p:cNvPr>
          <p:cNvSpPr txBox="1"/>
          <p:nvPr/>
        </p:nvSpPr>
        <p:spPr>
          <a:xfrm>
            <a:off x="2887524" y="5458519"/>
            <a:ext cx="7715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What does it mean to instantiate an object of type Vehicle?</a:t>
            </a:r>
          </a:p>
        </p:txBody>
      </p:sp>
    </p:spTree>
    <p:extLst>
      <p:ext uri="{BB962C8B-B14F-4D97-AF65-F5344CB8AC3E}">
        <p14:creationId xmlns:p14="http://schemas.microsoft.com/office/powerpoint/2010/main" val="265762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A3608-A5BB-6A27-5E13-FE926B7E1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D8A6037A-3CF5-3FE5-E668-5FACBC467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noProof="0" dirty="0"/>
              <a:t>public abstract class Vehicle {</a:t>
            </a:r>
          </a:p>
          <a:p>
            <a:pPr lvl="0"/>
            <a:r>
              <a:rPr lang="en-US" dirty="0"/>
              <a:t>    </a:t>
            </a:r>
            <a:r>
              <a:rPr lang="en-US" noProof="0" dirty="0"/>
              <a:t>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noProof="0" dirty="0"/>
          </a:p>
          <a:p>
            <a:pPr lvl="0"/>
            <a:r>
              <a:rPr lang="en-US" dirty="0"/>
              <a:t>public class Car extends Vehicle {</a:t>
            </a:r>
          </a:p>
          <a:p>
            <a:pPr lvl="0"/>
            <a:r>
              <a:rPr lang="en-US" dirty="0"/>
              <a:t>    private int mileage;</a:t>
            </a:r>
          </a:p>
          <a:p>
            <a:pPr lvl="0"/>
            <a:r>
              <a:rPr lang="en-US" dirty="0"/>
              <a:t>    // getter and setter for mileage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public class Bicycle extends Vehicle {</a:t>
            </a:r>
          </a:p>
          <a:p>
            <a:pPr lvl="0"/>
            <a:r>
              <a:rPr lang="en-US" noProof="0" dirty="0"/>
              <a:t>    public void </a:t>
            </a:r>
            <a:r>
              <a:rPr lang="en-US" noProof="0" dirty="0" err="1"/>
              <a:t>ringBell</a:t>
            </a:r>
            <a:r>
              <a:rPr lang="en-US" noProof="0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static void main(String[] </a:t>
            </a:r>
            <a:r>
              <a:rPr lang="en-US" noProof="0" dirty="0" err="1"/>
              <a:t>args</a:t>
            </a:r>
            <a:r>
              <a:rPr lang="en-US" noProof="0" dirty="0"/>
              <a:t>) {</a:t>
            </a:r>
          </a:p>
          <a:p>
            <a:pPr lvl="0"/>
            <a:r>
              <a:rPr lang="en-US" noProof="0" dirty="0"/>
              <a:t>    Vehicle </a:t>
            </a:r>
            <a:r>
              <a:rPr lang="en-US" noProof="0" dirty="0" err="1"/>
              <a:t>vehicle</a:t>
            </a:r>
            <a:r>
              <a:rPr lang="en-US" noProof="0" dirty="0"/>
              <a:t> = new Vehicle(); // Compiler error!!</a:t>
            </a:r>
          </a:p>
          <a:p>
            <a:pPr lvl="0"/>
            <a:r>
              <a:rPr lang="en-US" dirty="0"/>
              <a:t>}</a:t>
            </a:r>
            <a:endParaRPr lang="en-US" noProof="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D4B47-FF9F-5173-EA67-8F6AF147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abstract classes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CC383D-2875-6431-AEA4-3EE2E93A21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Use abstract class when you want to prevent a class to be initiated</a:t>
            </a:r>
          </a:p>
          <a:p>
            <a:r>
              <a:rPr lang="en-US" dirty="0"/>
              <a:t>An abstract class cannot be instantiated</a:t>
            </a:r>
          </a:p>
          <a:p>
            <a:r>
              <a:rPr lang="en-US" dirty="0"/>
              <a:t>Must be extended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CB322-4BFB-C83B-6521-1EDDBC1B6C6D}"/>
              </a:ext>
            </a:extLst>
          </p:cNvPr>
          <p:cNvSpPr/>
          <p:nvPr/>
        </p:nvSpPr>
        <p:spPr>
          <a:xfrm>
            <a:off x="6176512" y="785004"/>
            <a:ext cx="4197977" cy="1879174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F386FE-A0E2-5011-FA83-CF8B6F493798}"/>
              </a:ext>
            </a:extLst>
          </p:cNvPr>
          <p:cNvSpPr/>
          <p:nvPr/>
        </p:nvSpPr>
        <p:spPr>
          <a:xfrm>
            <a:off x="6176512" y="4707893"/>
            <a:ext cx="5633413" cy="57530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42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6B7280-350D-C6F7-74BD-3FF02D737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8783D3A-1448-B790-BF92-19E6B23E2C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  <a:p>
            <a:endParaRPr lang="en-US" dirty="0"/>
          </a:p>
        </p:txBody>
      </p:sp>
      <p:pic>
        <p:nvPicPr>
          <p:cNvPr id="5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29A950E3-AE46-7200-7687-660017BD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1155" y="3081716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Twinkle Twinkle Little Firefly - Humane Gardener">
            <a:extLst>
              <a:ext uri="{FF2B5EF4-FFF2-40B4-BE49-F238E27FC236}">
                <a16:creationId xmlns:a16="http://schemas.microsoft.com/office/drawing/2014/main" id="{66D4BCAF-122E-FB38-0BCC-0A0FE510C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995" y="3081716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E16555-21E5-8246-EF77-EB62A9013FE3}"/>
              </a:ext>
            </a:extLst>
          </p:cNvPr>
          <p:cNvSpPr/>
          <p:nvPr/>
        </p:nvSpPr>
        <p:spPr>
          <a:xfrm>
            <a:off x="7789334" y="1189150"/>
            <a:ext cx="2743200" cy="10160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ILLUMINATABLE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F28C80-562E-127A-07D6-E01DC9217356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flipH="1">
            <a:off x="7837425" y="2205150"/>
            <a:ext cx="1323509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82A1E-ACB9-C79A-0EC9-433AA57A5591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9160934" y="2205150"/>
            <a:ext cx="1547932" cy="87656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7CCEC2-529F-F22E-E6A9-06F56CB337C8}"/>
              </a:ext>
            </a:extLst>
          </p:cNvPr>
          <p:cNvSpPr txBox="1"/>
          <p:nvPr/>
        </p:nvSpPr>
        <p:spPr>
          <a:xfrm>
            <a:off x="6340853" y="2314807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E1512-FA58-1FF7-CC47-F527B3336CB4}"/>
              </a:ext>
            </a:extLst>
          </p:cNvPr>
          <p:cNvSpPr txBox="1"/>
          <p:nvPr/>
        </p:nvSpPr>
        <p:spPr>
          <a:xfrm>
            <a:off x="10240621" y="2274671"/>
            <a:ext cx="1674257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240417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D44F8-E88D-BED5-AEB2-DCB900F8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5B6500-F246-F35D-06B3-854075A6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interface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class Lamp implements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public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     </a:t>
            </a:r>
            <a:r>
              <a:rPr lang="en-US" dirty="0" err="1">
                <a:solidFill>
                  <a:prstClr val="black"/>
                </a:solidFill>
              </a:rPr>
              <a:t>System.out.println</a:t>
            </a:r>
            <a:r>
              <a:rPr lang="en-US" dirty="0">
                <a:solidFill>
                  <a:prstClr val="black"/>
                </a:solidFill>
              </a:rPr>
              <a:t>(“Lamp emits light!”);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}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public class Firefly implements </a:t>
            </a:r>
            <a:r>
              <a:rPr lang="en-US" dirty="0" err="1">
                <a:solidFill>
                  <a:prstClr val="black"/>
                </a:solidFill>
              </a:rPr>
              <a:t>Illuminatable</a:t>
            </a:r>
            <a:r>
              <a:rPr lang="en-US" dirty="0">
                <a:solidFill>
                  <a:prstClr val="black"/>
                </a:solidFill>
              </a:rPr>
              <a:t>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public void </a:t>
            </a:r>
            <a:r>
              <a:rPr lang="en-US" dirty="0" err="1">
                <a:solidFill>
                  <a:prstClr val="black"/>
                </a:solidFill>
              </a:rPr>
              <a:t>emitLight</a:t>
            </a:r>
            <a:r>
              <a:rPr lang="en-US" dirty="0">
                <a:solidFill>
                  <a:prstClr val="black"/>
                </a:solidFill>
              </a:rPr>
              <a:t>() {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	</a:t>
            </a:r>
            <a:r>
              <a:rPr lang="en-US" dirty="0" err="1">
                <a:solidFill>
                  <a:prstClr val="black"/>
                </a:solidFill>
              </a:rPr>
              <a:t>System.out.println</a:t>
            </a:r>
            <a:r>
              <a:rPr lang="en-US" dirty="0">
                <a:solidFill>
                  <a:prstClr val="black"/>
                </a:solidFill>
              </a:rPr>
              <a:t>(“Firefly emits light”);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    }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6FDFD5-0734-8CAB-5F71-B8ABE6092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Abstraction via interfaces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497EB9-26CA-1578-CDC9-07B07D6149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Defines a contract for what a class must do but now how</a:t>
            </a:r>
          </a:p>
          <a:p>
            <a:r>
              <a:rPr lang="en-US" dirty="0"/>
              <a:t>Supports multiple inheritance</a:t>
            </a:r>
          </a:p>
          <a:p>
            <a:r>
              <a:rPr lang="en-US" dirty="0"/>
              <a:t>All methods in interface are abstract by default</a:t>
            </a:r>
          </a:p>
          <a:p>
            <a:r>
              <a:rPr lang="en-US" dirty="0"/>
              <a:t>Cannot instantiate interfaces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01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1561A-32FF-1E46-2BE7-8DD8E110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public class Bicycle {</a:t>
            </a:r>
            <a:br>
              <a:rPr lang="en-US" dirty="0"/>
            </a:br>
            <a:r>
              <a:rPr lang="en-US" dirty="0"/>
              <a:t>    private int speed = 8;</a:t>
            </a:r>
          </a:p>
          <a:p>
            <a:pPr>
              <a:defRPr/>
            </a:pPr>
            <a:r>
              <a:rPr lang="en-US" dirty="0"/>
              <a:t>    public void accelerate() {</a:t>
            </a:r>
          </a:p>
          <a:p>
            <a:pPr>
              <a:defRPr/>
            </a:pPr>
            <a:r>
              <a:rPr lang="en-US" dirty="0"/>
              <a:t>    	 </a:t>
            </a:r>
            <a:r>
              <a:rPr lang="en-US" dirty="0" err="1"/>
              <a:t>this.speed</a:t>
            </a:r>
            <a:r>
              <a:rPr lang="en-US" dirty="0"/>
              <a:t>+=5;</a:t>
            </a:r>
          </a:p>
          <a:p>
            <a:pPr>
              <a:defRPr/>
            </a:pPr>
            <a:r>
              <a:rPr lang="en-US" dirty="0"/>
              <a:t>    }</a:t>
            </a:r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public class </a:t>
            </a:r>
            <a:r>
              <a:rPr lang="en-US" dirty="0" err="1"/>
              <a:t>ElectricBicycle</a:t>
            </a:r>
            <a:r>
              <a:rPr lang="en-US" dirty="0"/>
              <a:t> extends Bicycle{</a:t>
            </a:r>
          </a:p>
          <a:p>
            <a:pPr>
              <a:defRPr/>
            </a:pPr>
            <a:r>
              <a:rPr lang="en-US" dirty="0"/>
              <a:t>    public void accelerate() {</a:t>
            </a:r>
          </a:p>
          <a:p>
            <a:pPr>
              <a:defRPr/>
            </a:pPr>
            <a:r>
              <a:rPr lang="en-US" dirty="0"/>
              <a:t>     </a:t>
            </a:r>
            <a:r>
              <a:rPr lang="en-US" dirty="0" err="1"/>
              <a:t>this.speed</a:t>
            </a:r>
            <a:r>
              <a:rPr lang="en-US" dirty="0"/>
              <a:t>+=10;</a:t>
            </a:r>
          </a:p>
          <a:p>
            <a:pPr>
              <a:defRPr/>
            </a:pPr>
            <a:r>
              <a:rPr lang="en-US" dirty="0"/>
              <a:t>    }</a:t>
            </a:r>
          </a:p>
          <a:p>
            <a:pPr>
              <a:defRPr/>
            </a:pPr>
            <a:r>
              <a:rPr lang="en-US" dirty="0"/>
              <a:t>}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>
              <a:defRPr/>
            </a:pPr>
            <a:r>
              <a:rPr lang="en-US" dirty="0"/>
              <a:t>    Bicycle b = new Bicycle();</a:t>
            </a:r>
          </a:p>
          <a:p>
            <a:pPr>
              <a:defRPr/>
            </a:pPr>
            <a:r>
              <a:rPr lang="en-US" dirty="0"/>
              <a:t>    accelerate(b); // prints “Bike accelerating”</a:t>
            </a:r>
          </a:p>
          <a:p>
            <a:pPr>
              <a:defRPr/>
            </a:pPr>
            <a:r>
              <a:rPr lang="en-US" dirty="0"/>
              <a:t>    </a:t>
            </a:r>
            <a:r>
              <a:rPr lang="en-US" dirty="0" err="1"/>
              <a:t>ElectricBike</a:t>
            </a:r>
            <a:r>
              <a:rPr lang="en-US" dirty="0"/>
              <a:t> e = new </a:t>
            </a:r>
            <a:r>
              <a:rPr lang="en-US" dirty="0" err="1"/>
              <a:t>ElectricBike</a:t>
            </a:r>
            <a:r>
              <a:rPr lang="en-US" dirty="0"/>
              <a:t>();</a:t>
            </a:r>
          </a:p>
          <a:p>
            <a:pPr>
              <a:defRPr/>
            </a:pPr>
            <a:r>
              <a:rPr lang="en-US" dirty="0"/>
              <a:t>    accelerate(e); // prints “E-bike accelerating”</a:t>
            </a:r>
          </a:p>
          <a:p>
            <a:pPr>
              <a:defRPr/>
            </a:pP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public static void accelerate(Bicycle b)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b.accelerate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5EECD-034B-9443-1931-D3AC20F8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625532-D64C-84D5-8A97-D41D0E61A6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Real</a:t>
            </a:r>
            <a:r>
              <a:rPr lang="en-US" dirty="0"/>
              <a:t> use of inheritance</a:t>
            </a:r>
          </a:p>
          <a:p>
            <a:r>
              <a:rPr lang="en-US" dirty="0"/>
              <a:t>A parent type reference can point to a child type object</a:t>
            </a:r>
          </a:p>
          <a:p>
            <a:r>
              <a:rPr lang="en-US" dirty="0"/>
              <a:t>The method to be invoked is determined at runtime, depending on the type of object</a:t>
            </a:r>
          </a:p>
          <a:p>
            <a:r>
              <a:rPr lang="en-US" b="1" i="1" dirty="0"/>
              <a:t>… so what?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184D8-D427-36EF-6840-0D9BBFA658B6}"/>
              </a:ext>
            </a:extLst>
          </p:cNvPr>
          <p:cNvSpPr/>
          <p:nvPr/>
        </p:nvSpPr>
        <p:spPr>
          <a:xfrm>
            <a:off x="6176512" y="1223246"/>
            <a:ext cx="5023556" cy="61684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2AFA45-2D3E-E3B8-770B-EC887CEE14F2}"/>
              </a:ext>
            </a:extLst>
          </p:cNvPr>
          <p:cNvSpPr/>
          <p:nvPr/>
        </p:nvSpPr>
        <p:spPr>
          <a:xfrm>
            <a:off x="6176512" y="2430729"/>
            <a:ext cx="5023556" cy="61684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69D482-6EB1-67ED-5300-E3120A69BD6E}"/>
              </a:ext>
            </a:extLst>
          </p:cNvPr>
          <p:cNvSpPr/>
          <p:nvPr/>
        </p:nvSpPr>
        <p:spPr>
          <a:xfrm>
            <a:off x="6096000" y="4874773"/>
            <a:ext cx="5023556" cy="759981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DEC8A3-009F-C7EB-527F-96F092C27E50}"/>
              </a:ext>
            </a:extLst>
          </p:cNvPr>
          <p:cNvSpPr/>
          <p:nvPr/>
        </p:nvSpPr>
        <p:spPr>
          <a:xfrm>
            <a:off x="6176511" y="3429000"/>
            <a:ext cx="5338155" cy="1357046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50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599D89-B56D-33AA-D3C8-750F4413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a Java library to interface with database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1F4F2E-13F0-4D2E-BE20-3B11AB02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028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12661954-12EE-5FB9-2BD9-DD0DD95EA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162" y="1760362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r - Free interface icons">
            <a:extLst>
              <a:ext uri="{FF2B5EF4-FFF2-40B4-BE49-F238E27FC236}">
                <a16:creationId xmlns:a16="http://schemas.microsoft.com/office/drawing/2014/main" id="{6330F539-53D6-0F94-BADB-D66749376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61" y="1670051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160162-0F46-A0ED-3529-B1811E10EFD5}"/>
              </a:ext>
            </a:extLst>
          </p:cNvPr>
          <p:cNvSpPr txBox="1"/>
          <p:nvPr/>
        </p:nvSpPr>
        <p:spPr>
          <a:xfrm>
            <a:off x="2373242" y="4083479"/>
            <a:ext cx="902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createDB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 err="1">
                <a:latin typeface="Consolas" panose="020B0609020204030204" pitchFamily="49" charset="0"/>
              </a:rPr>
              <a:t>dbName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MySqlTbl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createTable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db</a:t>
            </a:r>
            <a:r>
              <a:rPr lang="en-US" sz="2400" dirty="0">
                <a:latin typeface="Consolas" panose="020B0609020204030204" pitchFamily="49" charset="0"/>
              </a:rPr>
              <a:t>, String </a:t>
            </a:r>
            <a:r>
              <a:rPr lang="en-US" sz="2400" dirty="0" err="1">
                <a:latin typeface="Consolas" panose="020B0609020204030204" pitchFamily="49" charset="0"/>
              </a:rPr>
              <a:t>tblName</a:t>
            </a:r>
            <a:r>
              <a:rPr lang="en-US" sz="2400" dirty="0">
                <a:latin typeface="Consolas" panose="020B0609020204030204" pitchFamily="49" charset="0"/>
              </a:rPr>
              <a:t>, …);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0680E6-42DB-A692-886B-3228E6BF58B5}"/>
              </a:ext>
            </a:extLst>
          </p:cNvPr>
          <p:cNvCxnSpPr/>
          <p:nvPr/>
        </p:nvCxnSpPr>
        <p:spPr>
          <a:xfrm>
            <a:off x="5407377" y="219004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D2905D-8EE5-D74C-CB7B-26AF2061E7CD}"/>
              </a:ext>
            </a:extLst>
          </p:cNvPr>
          <p:cNvCxnSpPr>
            <a:cxnSpLocks/>
          </p:cNvCxnSpPr>
          <p:nvPr/>
        </p:nvCxnSpPr>
        <p:spPr>
          <a:xfrm flipH="1">
            <a:off x="5373510" y="2528711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0851BB-0442-00A3-C0C4-E497FF66552E}"/>
              </a:ext>
            </a:extLst>
          </p:cNvPr>
          <p:cNvCxnSpPr/>
          <p:nvPr/>
        </p:nvCxnSpPr>
        <p:spPr>
          <a:xfrm>
            <a:off x="5407376" y="285044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2B7132-53CA-210C-4A92-504BE79B6C98}"/>
              </a:ext>
            </a:extLst>
          </p:cNvPr>
          <p:cNvCxnSpPr>
            <a:cxnSpLocks/>
          </p:cNvCxnSpPr>
          <p:nvPr/>
        </p:nvCxnSpPr>
        <p:spPr>
          <a:xfrm flipH="1">
            <a:off x="5373509" y="3152422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3EF8B3A-89E9-AC01-8978-B310D19DEA91}"/>
              </a:ext>
            </a:extLst>
          </p:cNvPr>
          <p:cNvSpPr txBox="1"/>
          <p:nvPr/>
        </p:nvSpPr>
        <p:spPr>
          <a:xfrm>
            <a:off x="6085266" y="1389715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</p:spTree>
    <p:extLst>
      <p:ext uri="{BB962C8B-B14F-4D97-AF65-F5344CB8AC3E}">
        <p14:creationId xmlns:p14="http://schemas.microsoft.com/office/powerpoint/2010/main" val="73930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8A0E7C-E7A2-7BF8-3896-6B126B28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MySQLInterfacer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F609564-8DF4-9801-17EC-E2169BCBE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559E52F9-C4D2-348F-7CB1-FC68425B8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994" y="1545873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4346BD1E-C74C-9D26-2C5D-26311C13E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693" y="1455562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FDB324-F555-5824-CDCC-2793FBD8C9CB}"/>
              </a:ext>
            </a:extLst>
          </p:cNvPr>
          <p:cNvCxnSpPr/>
          <p:nvPr/>
        </p:nvCxnSpPr>
        <p:spPr>
          <a:xfrm>
            <a:off x="3416209" y="1975556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427381-5808-B482-4BB6-E46536074292}"/>
              </a:ext>
            </a:extLst>
          </p:cNvPr>
          <p:cNvCxnSpPr>
            <a:cxnSpLocks/>
          </p:cNvCxnSpPr>
          <p:nvPr/>
        </p:nvCxnSpPr>
        <p:spPr>
          <a:xfrm flipH="1">
            <a:off x="3382342" y="2314222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EE8E623-388A-2E6A-34C4-BEA861E3E5A0}"/>
              </a:ext>
            </a:extLst>
          </p:cNvPr>
          <p:cNvCxnSpPr/>
          <p:nvPr/>
        </p:nvCxnSpPr>
        <p:spPr>
          <a:xfrm>
            <a:off x="3416208" y="2635956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E94F8F-D653-B3E0-A0AF-2EE6D3A96D39}"/>
              </a:ext>
            </a:extLst>
          </p:cNvPr>
          <p:cNvCxnSpPr>
            <a:cxnSpLocks/>
          </p:cNvCxnSpPr>
          <p:nvPr/>
        </p:nvCxnSpPr>
        <p:spPr>
          <a:xfrm flipH="1">
            <a:off x="3382341" y="2937933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412EA8-4D81-47ED-F136-A180B54A4FCA}"/>
              </a:ext>
            </a:extLst>
          </p:cNvPr>
          <p:cNvSpPr txBox="1"/>
          <p:nvPr/>
        </p:nvSpPr>
        <p:spPr>
          <a:xfrm>
            <a:off x="3710596" y="1165108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</p:spTree>
    <p:extLst>
      <p:ext uri="{BB962C8B-B14F-4D97-AF65-F5344CB8AC3E}">
        <p14:creationId xmlns:p14="http://schemas.microsoft.com/office/powerpoint/2010/main" val="3508369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D719-D416-9C8C-2983-AF591473F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7827D0-B1EC-E186-8661-50C145DF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B7883F14-012B-B81E-9CA8-04F4A2159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9261" y="2031295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9A630060-E5D7-4BDC-1CA1-F2161262B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960" y="1940984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CF4A9DD-6E12-E9FC-D002-65A2D915F66E}"/>
              </a:ext>
            </a:extLst>
          </p:cNvPr>
          <p:cNvSpPr txBox="1"/>
          <p:nvPr/>
        </p:nvSpPr>
        <p:spPr>
          <a:xfrm>
            <a:off x="4886341" y="4354412"/>
            <a:ext cx="5791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createDB</a:t>
            </a:r>
            <a:r>
              <a:rPr lang="en-US" sz="2400" dirty="0">
                <a:latin typeface="Consolas" panose="020B0609020204030204" pitchFamily="49" charset="0"/>
              </a:rPr>
              <a:t>(String </a:t>
            </a:r>
            <a:r>
              <a:rPr lang="en-US" sz="2400" dirty="0" err="1">
                <a:latin typeface="Consolas" panose="020B0609020204030204" pitchFamily="49" charset="0"/>
              </a:rPr>
              <a:t>dbName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MySqlTbl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createTable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MySqlDB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db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	String </a:t>
            </a:r>
            <a:r>
              <a:rPr lang="en-US" sz="2400" dirty="0" err="1">
                <a:latin typeface="Consolas" panose="020B0609020204030204" pitchFamily="49" charset="0"/>
              </a:rPr>
              <a:t>tblName</a:t>
            </a:r>
            <a:r>
              <a:rPr lang="en-US" sz="2400" dirty="0">
                <a:latin typeface="Consolas" panose="020B0609020204030204" pitchFamily="49" charset="0"/>
              </a:rPr>
              <a:t>, …);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CD557C-F528-0CF6-B06F-310B8CDCC74C}"/>
              </a:ext>
            </a:extLst>
          </p:cNvPr>
          <p:cNvCxnSpPr/>
          <p:nvPr/>
        </p:nvCxnSpPr>
        <p:spPr>
          <a:xfrm>
            <a:off x="7920476" y="2460978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3734BF-F6C3-F144-CDD8-0AF91D36E437}"/>
              </a:ext>
            </a:extLst>
          </p:cNvPr>
          <p:cNvCxnSpPr>
            <a:cxnSpLocks/>
          </p:cNvCxnSpPr>
          <p:nvPr/>
        </p:nvCxnSpPr>
        <p:spPr>
          <a:xfrm flipH="1">
            <a:off x="7886609" y="2799644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698B8CB-A81B-33AC-5632-BFC854EDDC66}"/>
              </a:ext>
            </a:extLst>
          </p:cNvPr>
          <p:cNvCxnSpPr/>
          <p:nvPr/>
        </p:nvCxnSpPr>
        <p:spPr>
          <a:xfrm>
            <a:off x="7920475" y="3121378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526443-7A17-30BD-2F40-A14B9C317B3B}"/>
              </a:ext>
            </a:extLst>
          </p:cNvPr>
          <p:cNvCxnSpPr>
            <a:cxnSpLocks/>
          </p:cNvCxnSpPr>
          <p:nvPr/>
        </p:nvCxnSpPr>
        <p:spPr>
          <a:xfrm flipH="1">
            <a:off x="7886608" y="3423355"/>
            <a:ext cx="113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11DB5A0-11DC-B938-3860-797B872B7D17}"/>
              </a:ext>
            </a:extLst>
          </p:cNvPr>
          <p:cNvSpPr txBox="1"/>
          <p:nvPr/>
        </p:nvSpPr>
        <p:spPr>
          <a:xfrm>
            <a:off x="8214863" y="1650530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  <p:pic>
        <p:nvPicPr>
          <p:cNvPr id="2050" name="Picture 2" descr="amazon logo png, amazon icon transparent png 19766240 PNG">
            <a:extLst>
              <a:ext uri="{FF2B5EF4-FFF2-40B4-BE49-F238E27FC236}">
                <a16:creationId xmlns:a16="http://schemas.microsoft.com/office/drawing/2014/main" id="{DAABA948-E918-F2DF-74A2-E6DD2D6C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98" y="1215815"/>
            <a:ext cx="2619023" cy="115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D Facebook Meta Logo PNG | Citypng">
            <a:extLst>
              <a:ext uri="{FF2B5EF4-FFF2-40B4-BE49-F238E27FC236}">
                <a16:creationId xmlns:a16="http://schemas.microsoft.com/office/drawing/2014/main" id="{3F8C25AD-38BD-C8C4-3242-7C8DB3E0A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629" y="2252840"/>
            <a:ext cx="1453444" cy="1453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potify Logo and symbol, meaning, history, PNG, brand">
            <a:extLst>
              <a:ext uri="{FF2B5EF4-FFF2-40B4-BE49-F238E27FC236}">
                <a16:creationId xmlns:a16="http://schemas.microsoft.com/office/drawing/2014/main" id="{1AA7B883-8DFD-AF03-0E39-BDC28521A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78" y="3432385"/>
            <a:ext cx="3928533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C547E0-F2DF-7859-12EF-A8E8AB0910A8}"/>
              </a:ext>
            </a:extLst>
          </p:cNvPr>
          <p:cNvCxnSpPr>
            <a:stCxn id="2050" idx="3"/>
            <a:endCxn id="14" idx="1"/>
          </p:cNvCxnSpPr>
          <p:nvPr/>
        </p:nvCxnSpPr>
        <p:spPr>
          <a:xfrm>
            <a:off x="3581921" y="1791455"/>
            <a:ext cx="2406039" cy="1188107"/>
          </a:xfrm>
          <a:prstGeom prst="straightConnector1">
            <a:avLst/>
          </a:prstGeom>
          <a:ln>
            <a:bevel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5D859C-B86F-072E-4D2E-6A3F866B11F9}"/>
              </a:ext>
            </a:extLst>
          </p:cNvPr>
          <p:cNvCxnSpPr>
            <a:cxnSpLocks/>
            <a:stCxn id="2054" idx="3"/>
            <a:endCxn id="14" idx="1"/>
          </p:cNvCxnSpPr>
          <p:nvPr/>
        </p:nvCxnSpPr>
        <p:spPr>
          <a:xfrm>
            <a:off x="2930073" y="2979562"/>
            <a:ext cx="3057887" cy="0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6D48F4-C11F-6B1F-E8D5-9682E750D4CB}"/>
              </a:ext>
            </a:extLst>
          </p:cNvPr>
          <p:cNvCxnSpPr>
            <a:stCxn id="2056" idx="3"/>
            <a:endCxn id="14" idx="1"/>
          </p:cNvCxnSpPr>
          <p:nvPr/>
        </p:nvCxnSpPr>
        <p:spPr>
          <a:xfrm flipV="1">
            <a:off x="4357511" y="2979562"/>
            <a:ext cx="1630449" cy="1557723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34FEC9C-60A4-6BAF-23B2-6A11CCFF34A4}"/>
              </a:ext>
            </a:extLst>
          </p:cNvPr>
          <p:cNvSpPr txBox="1"/>
          <p:nvPr/>
        </p:nvSpPr>
        <p:spPr>
          <a:xfrm rot="1575299">
            <a:off x="3616913" y="1881362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ED34D5-1A93-359F-965E-571DD24E4EAB}"/>
              </a:ext>
            </a:extLst>
          </p:cNvPr>
          <p:cNvSpPr txBox="1"/>
          <p:nvPr/>
        </p:nvSpPr>
        <p:spPr>
          <a:xfrm>
            <a:off x="3021093" y="2488848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C9A9F4-A888-A146-F027-76C2C633C63D}"/>
              </a:ext>
            </a:extLst>
          </p:cNvPr>
          <p:cNvSpPr txBox="1"/>
          <p:nvPr/>
        </p:nvSpPr>
        <p:spPr>
          <a:xfrm rot="19046568">
            <a:off x="3665941" y="3475452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uses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5AF9F8-9484-1322-B7F0-623E61C506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8978" y="1146101"/>
            <a:ext cx="11199923" cy="449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5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B35FF2-444E-0C72-D2C7-F4B065A68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HW1, HW3, and potentially some components of HW2 can be done in Rust, Java, or C++</a:t>
            </a:r>
          </a:p>
          <a:p>
            <a:pPr lvl="1"/>
            <a:r>
              <a:rPr lang="en-US" dirty="0"/>
              <a:t>Part of HW2 will use Java Reflection and Annotations</a:t>
            </a:r>
          </a:p>
          <a:p>
            <a:pPr lvl="1"/>
            <a:r>
              <a:rPr lang="en-US" dirty="0"/>
              <a:t>Caveats</a:t>
            </a:r>
          </a:p>
          <a:p>
            <a:pPr lvl="2"/>
            <a:r>
              <a:rPr lang="en-US" dirty="0"/>
              <a:t>Only Java handout</a:t>
            </a:r>
          </a:p>
          <a:p>
            <a:pPr lvl="2"/>
            <a:r>
              <a:rPr lang="en-US" dirty="0"/>
              <a:t>Fewer resources if using Rust/C++</a:t>
            </a:r>
          </a:p>
          <a:p>
            <a:pPr lvl="2"/>
            <a:r>
              <a:rPr lang="en-US" dirty="0"/>
              <a:t>Using more than 95% safe Rust will have a 5% of the HW grade as extra-credit</a:t>
            </a:r>
          </a:p>
          <a:p>
            <a:r>
              <a:rPr lang="en-US" dirty="0"/>
              <a:t>Potentially other EC </a:t>
            </a:r>
            <a:r>
              <a:rPr lang="en-US" dirty="0" err="1"/>
              <a:t>homeworks</a:t>
            </a:r>
            <a:r>
              <a:rPr lang="en-US" dirty="0"/>
              <a:t> on Rust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9C93AA-7F3B-D081-D2DA-31D9CFFD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555245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3F049-3E8E-CAFC-C823-2FBD00EBC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B88F4A-97B3-006A-A1D5-DBE7BBEBE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database library</a:t>
            </a:r>
          </a:p>
        </p:txBody>
      </p:sp>
      <p:pic>
        <p:nvPicPr>
          <p:cNvPr id="13" name="Picture 4" descr="48,500+ Database Icon Stock Illustrations, Royalty-Free ...">
            <a:extLst>
              <a:ext uri="{FF2B5EF4-FFF2-40B4-BE49-F238E27FC236}">
                <a16:creationId xmlns:a16="http://schemas.microsoft.com/office/drawing/2014/main" id="{697A1BC5-E38F-3009-6788-3CC1720C2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94" y="1197771"/>
            <a:ext cx="1761771" cy="176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Jar - Free interface icons">
            <a:extLst>
              <a:ext uri="{FF2B5EF4-FFF2-40B4-BE49-F238E27FC236}">
                <a16:creationId xmlns:a16="http://schemas.microsoft.com/office/drawing/2014/main" id="{9518B8B7-6982-8923-DA09-7393C3D9E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893" y="1107460"/>
            <a:ext cx="2077156" cy="207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118663F-7021-CD0F-041C-9FE984F3C05D}"/>
              </a:ext>
            </a:extLst>
          </p:cNvPr>
          <p:cNvCxnSpPr/>
          <p:nvPr/>
        </p:nvCxnSpPr>
        <p:spPr>
          <a:xfrm>
            <a:off x="5092609" y="1767154"/>
            <a:ext cx="11362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783F01A-3A2D-8B99-DA9B-86736B209FA7}"/>
              </a:ext>
            </a:extLst>
          </p:cNvPr>
          <p:cNvSpPr txBox="1"/>
          <p:nvPr/>
        </p:nvSpPr>
        <p:spPr>
          <a:xfrm>
            <a:off x="5686424" y="823910"/>
            <a:ext cx="2435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MySQL database</a:t>
            </a:r>
          </a:p>
        </p:txBody>
      </p:sp>
      <p:pic>
        <p:nvPicPr>
          <p:cNvPr id="4098" name="Picture 2" descr="Database Generic Blue icon | Freepik">
            <a:extLst>
              <a:ext uri="{FF2B5EF4-FFF2-40B4-BE49-F238E27FC236}">
                <a16:creationId xmlns:a16="http://schemas.microsoft.com/office/drawing/2014/main" id="{43566111-103D-F679-DA48-9BCB50F16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692" y="2963786"/>
            <a:ext cx="1456774" cy="14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3A4B3C3-4F24-7BDA-5A8E-C8E5A6951A52}"/>
              </a:ext>
            </a:extLst>
          </p:cNvPr>
          <p:cNvCxnSpPr>
            <a:cxnSpLocks/>
            <a:stCxn id="14" idx="3"/>
            <a:endCxn id="4098" idx="1"/>
          </p:cNvCxnSpPr>
          <p:nvPr/>
        </p:nvCxnSpPr>
        <p:spPr>
          <a:xfrm>
            <a:off x="5288049" y="2146038"/>
            <a:ext cx="856643" cy="15461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88C52B-B47A-A8AA-C7EE-22ED23BC2D18}"/>
              </a:ext>
            </a:extLst>
          </p:cNvPr>
          <p:cNvSpPr txBox="1"/>
          <p:nvPr/>
        </p:nvSpPr>
        <p:spPr>
          <a:xfrm>
            <a:off x="5660727" y="4519610"/>
            <a:ext cx="3018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Postgresql</a:t>
            </a:r>
            <a:r>
              <a:rPr lang="en-US" sz="2400" b="1" i="1" dirty="0"/>
              <a:t> database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47AF9D-D481-DD13-4C30-58DFF9B33BD5}"/>
              </a:ext>
            </a:extLst>
          </p:cNvPr>
          <p:cNvSpPr txBox="1"/>
          <p:nvPr/>
        </p:nvSpPr>
        <p:spPr>
          <a:xfrm>
            <a:off x="193712" y="3780946"/>
            <a:ext cx="6673622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MySqlDB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createMysqlDB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dbName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MySqlTbl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createTable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MySqlDB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	String </a:t>
            </a:r>
            <a:r>
              <a:rPr lang="en-US" sz="2000" dirty="0" err="1">
                <a:latin typeface="Consolas" panose="020B0609020204030204" pitchFamily="49" charset="0"/>
              </a:rPr>
              <a:t>tblName</a:t>
            </a:r>
            <a:r>
              <a:rPr lang="en-US" sz="2000" dirty="0">
                <a:latin typeface="Consolas" panose="020B0609020204030204" pitchFamily="49" charset="0"/>
              </a:rPr>
              <a:t>, …);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 err="1">
                <a:latin typeface="Consolas" panose="020B0609020204030204" pitchFamily="49" charset="0"/>
              </a:rPr>
              <a:t>PgDB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createPgDB</a:t>
            </a:r>
            <a:r>
              <a:rPr lang="en-US" sz="2000" dirty="0">
                <a:latin typeface="Consolas" panose="020B0609020204030204" pitchFamily="49" charset="0"/>
              </a:rPr>
              <a:t>(String </a:t>
            </a:r>
            <a:r>
              <a:rPr lang="en-US" sz="2000" dirty="0" err="1">
                <a:latin typeface="Consolas" panose="020B0609020204030204" pitchFamily="49" charset="0"/>
              </a:rPr>
              <a:t>dbName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PgTbl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createTable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PgDB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db</a:t>
            </a:r>
            <a:r>
              <a:rPr lang="en-US" sz="2000" dirty="0">
                <a:latin typeface="Consolas" panose="020B0609020204030204" pitchFamily="49" charset="0"/>
              </a:rPr>
              <a:t>, String </a:t>
            </a:r>
            <a:r>
              <a:rPr lang="en-US" sz="2000" dirty="0" err="1">
                <a:latin typeface="Consolas" panose="020B0609020204030204" pitchFamily="49" charset="0"/>
              </a:rPr>
              <a:t>tblName</a:t>
            </a:r>
            <a:r>
              <a:rPr lang="en-US" sz="2000" dirty="0">
                <a:latin typeface="Consolas" panose="020B0609020204030204" pitchFamily="49" charset="0"/>
              </a:rPr>
              <a:t>, …);</a:t>
            </a:r>
          </a:p>
        </p:txBody>
      </p:sp>
    </p:spTree>
    <p:extLst>
      <p:ext uri="{BB962C8B-B14F-4D97-AF65-F5344CB8AC3E}">
        <p14:creationId xmlns:p14="http://schemas.microsoft.com/office/powerpoint/2010/main" val="251123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B4759A-C9BF-9672-7304-3A2B614FE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MySQLInterfacer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 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</a:t>
            </a:r>
            <a:r>
              <a:rPr lang="en-US" dirty="0" err="1"/>
              <a:t>Mysql</a:t>
            </a:r>
            <a:r>
              <a:rPr lang="en-US" dirty="0"/>
              <a:t>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PgInterfacer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 {</a:t>
            </a:r>
          </a:p>
          <a:p>
            <a:r>
              <a:rPr lang="en-US" dirty="0"/>
              <a:t>		// … Pg-specific code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PgTbl</a:t>
            </a: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, String </a:t>
            </a:r>
            <a:r>
              <a:rPr lang="en-US" dirty="0" err="1"/>
              <a:t>tblName</a:t>
            </a:r>
            <a:r>
              <a:rPr lang="en-US" dirty="0"/>
              <a:t>,</a:t>
            </a:r>
          </a:p>
          <a:p>
            <a:r>
              <a:rPr lang="en-US" dirty="0"/>
              <a:t>			…) {</a:t>
            </a:r>
          </a:p>
          <a:p>
            <a:r>
              <a:rPr lang="en-US" dirty="0"/>
              <a:t>		// Pg-specific code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20FA6A-4BC0-194F-7609-DA1AAC4B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duplicating API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4C4B1-55F4-368B-886F-303702955F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Potentially duplicate code</a:t>
            </a:r>
          </a:p>
          <a:p>
            <a:pPr lvl="1"/>
            <a:r>
              <a:rPr lang="en-US" b="1" dirty="0"/>
              <a:t>… </a:t>
            </a:r>
            <a:r>
              <a:rPr lang="en-US" b="1" i="1" dirty="0"/>
              <a:t>problems with duplicate code?</a:t>
            </a:r>
          </a:p>
          <a:p>
            <a:pPr lvl="2"/>
            <a:r>
              <a:rPr lang="en-US" dirty="0"/>
              <a:t>Hard to maintain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445070-9821-1371-4D0F-BDF1F51A457E}"/>
              </a:ext>
            </a:extLst>
          </p:cNvPr>
          <p:cNvSpPr/>
          <p:nvPr/>
        </p:nvSpPr>
        <p:spPr>
          <a:xfrm>
            <a:off x="6595612" y="1930400"/>
            <a:ext cx="5023556" cy="111760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85EF4D-8606-D218-CCD1-54EFB31AEB5B}"/>
              </a:ext>
            </a:extLst>
          </p:cNvPr>
          <p:cNvSpPr/>
          <p:nvPr/>
        </p:nvSpPr>
        <p:spPr>
          <a:xfrm>
            <a:off x="6595612" y="4368801"/>
            <a:ext cx="5023556" cy="88899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F5AFDF-DEE0-D520-2E87-B949C5CF42C5}"/>
              </a:ext>
            </a:extLst>
          </p:cNvPr>
          <p:cNvSpPr txBox="1"/>
          <p:nvPr/>
        </p:nvSpPr>
        <p:spPr>
          <a:xfrm>
            <a:off x="9865572" y="3193344"/>
            <a:ext cx="2105378" cy="47131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Duplicate code</a:t>
            </a:r>
          </a:p>
        </p:txBody>
      </p:sp>
    </p:spTree>
    <p:extLst>
      <p:ext uri="{BB962C8B-B14F-4D97-AF65-F5344CB8AC3E}">
        <p14:creationId xmlns:p14="http://schemas.microsoft.com/office/powerpoint/2010/main" val="265607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A4D910-092B-DC61-B753-938352921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MySqlInterfacer</a:t>
            </a:r>
            <a:r>
              <a:rPr lang="en-US" dirty="0"/>
              <a:t>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	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mysqldb</a:t>
            </a:r>
            <a:r>
              <a:rPr lang="en-US" dirty="0"/>
              <a:t> = </a:t>
            </a:r>
            <a:r>
              <a:rPr lang="en-US" dirty="0" err="1"/>
              <a:t>mysql.createDB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mysql.createTbl</a:t>
            </a:r>
            <a:r>
              <a:rPr lang="en-US" dirty="0"/>
              <a:t>(</a:t>
            </a:r>
            <a:r>
              <a:rPr lang="en-US" dirty="0" err="1"/>
              <a:t>mysqldb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D8ECCC-D51C-6385-0D0D-83EE7AFA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changes on client-side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66B8C0-9B57-DAEE-5BDD-001773043AA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Library client must change all MySQL specific functions</a:t>
            </a:r>
          </a:p>
          <a:p>
            <a:r>
              <a:rPr lang="en-US" dirty="0"/>
              <a:t>Potentially significant changes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0C164-C39F-DA54-DB72-35550D7396DE}"/>
              </a:ext>
            </a:extLst>
          </p:cNvPr>
          <p:cNvSpPr/>
          <p:nvPr/>
        </p:nvSpPr>
        <p:spPr>
          <a:xfrm>
            <a:off x="6481439" y="1026543"/>
            <a:ext cx="4621989" cy="67327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D5627B-E1F8-5662-E8C9-C21AA9201B45}"/>
              </a:ext>
            </a:extLst>
          </p:cNvPr>
          <p:cNvSpPr/>
          <p:nvPr/>
        </p:nvSpPr>
        <p:spPr>
          <a:xfrm>
            <a:off x="6684640" y="1788543"/>
            <a:ext cx="5304160" cy="164045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8072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A499A9-D590-02BD-96B2-9AEBC041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EEB13C-D1A0-2007-7F02-9AB71AFF5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39AD6-032F-2E51-080E-2B01CA8A51F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DBInterfacer</a:t>
            </a:r>
            <a:r>
              <a:rPr lang="en-US" dirty="0"/>
              <a:t>, DB, and </a:t>
            </a:r>
            <a:r>
              <a:rPr lang="en-US" dirty="0" err="1"/>
              <a:t>Tbl</a:t>
            </a:r>
            <a:r>
              <a:rPr lang="en-US" dirty="0"/>
              <a:t> interfaces or abstract class</a:t>
            </a:r>
          </a:p>
          <a:p>
            <a:r>
              <a:rPr lang="en-US" dirty="0"/>
              <a:t>Create concrete subclasses of for each database type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BF3059-199F-51FF-70DD-FDCEA6C25497}"/>
              </a:ext>
            </a:extLst>
          </p:cNvPr>
          <p:cNvSpPr/>
          <p:nvPr/>
        </p:nvSpPr>
        <p:spPr>
          <a:xfrm>
            <a:off x="6096000" y="696277"/>
            <a:ext cx="5304160" cy="99282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67DBE4-92B0-BFE9-6079-E24CB06CDFCA}"/>
              </a:ext>
            </a:extLst>
          </p:cNvPr>
          <p:cNvSpPr/>
          <p:nvPr/>
        </p:nvSpPr>
        <p:spPr>
          <a:xfrm>
            <a:off x="6095999" y="1774632"/>
            <a:ext cx="5304160" cy="992823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CB69A8-8152-9D3B-3267-16480C6C2204}"/>
              </a:ext>
            </a:extLst>
          </p:cNvPr>
          <p:cNvSpPr/>
          <p:nvPr/>
        </p:nvSpPr>
        <p:spPr>
          <a:xfrm>
            <a:off x="6095999" y="2767455"/>
            <a:ext cx="5304160" cy="202044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54029-B0D1-13AB-7DAB-9AC77247EAD5}"/>
              </a:ext>
            </a:extLst>
          </p:cNvPr>
          <p:cNvSpPr/>
          <p:nvPr/>
        </p:nvSpPr>
        <p:spPr>
          <a:xfrm>
            <a:off x="805445" y="3270130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DB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78F1A6-6922-0A69-FF41-CBCF6457E7AF}"/>
              </a:ext>
            </a:extLst>
          </p:cNvPr>
          <p:cNvSpPr/>
          <p:nvPr/>
        </p:nvSpPr>
        <p:spPr>
          <a:xfrm>
            <a:off x="139036" y="4254500"/>
            <a:ext cx="1321464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MysqlDB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1E833C-5039-238F-964E-7FC8523B33A9}"/>
              </a:ext>
            </a:extLst>
          </p:cNvPr>
          <p:cNvSpPr/>
          <p:nvPr/>
        </p:nvSpPr>
        <p:spPr>
          <a:xfrm>
            <a:off x="1706071" y="4254500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PgDB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E85674-059F-1C69-AB62-8E983C7A8ACF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799768" y="3803530"/>
            <a:ext cx="455990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40D8AB-5243-6164-2D52-3F922069959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1255758" y="3803530"/>
            <a:ext cx="900626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A3694D2-C533-0CE4-76B4-86072C49D92E}"/>
              </a:ext>
            </a:extLst>
          </p:cNvPr>
          <p:cNvSpPr/>
          <p:nvPr/>
        </p:nvSpPr>
        <p:spPr>
          <a:xfrm>
            <a:off x="3624845" y="3270130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Tbl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06E9F1-FF0C-5C5C-8050-E5F8519E15B1}"/>
              </a:ext>
            </a:extLst>
          </p:cNvPr>
          <p:cNvSpPr/>
          <p:nvPr/>
        </p:nvSpPr>
        <p:spPr>
          <a:xfrm>
            <a:off x="2958436" y="4254500"/>
            <a:ext cx="1321464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MysqlTbl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57D1D6-C6BB-C459-19DE-8E766D6D1555}"/>
              </a:ext>
            </a:extLst>
          </p:cNvPr>
          <p:cNvSpPr/>
          <p:nvPr/>
        </p:nvSpPr>
        <p:spPr>
          <a:xfrm>
            <a:off x="4525471" y="4254500"/>
            <a:ext cx="900626" cy="533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PgTbl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D9E043B-7B11-BBB1-BE38-FB9F65657B34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3619168" y="3803530"/>
            <a:ext cx="455990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A13055-E1DA-B6AC-8322-94155A98970D}"/>
              </a:ext>
            </a:extLst>
          </p:cNvPr>
          <p:cNvCxnSpPr>
            <a:stCxn id="20" idx="2"/>
            <a:endCxn id="22" idx="0"/>
          </p:cNvCxnSpPr>
          <p:nvPr/>
        </p:nvCxnSpPr>
        <p:spPr>
          <a:xfrm>
            <a:off x="4075158" y="3803530"/>
            <a:ext cx="900626" cy="450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62D1DD6-56EB-5446-4C98-A12CE51C72D1}"/>
              </a:ext>
            </a:extLst>
          </p:cNvPr>
          <p:cNvSpPr txBox="1"/>
          <p:nvPr/>
        </p:nvSpPr>
        <p:spPr>
          <a:xfrm>
            <a:off x="1943100" y="3803530"/>
            <a:ext cx="1309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implements</a:t>
            </a:r>
          </a:p>
          <a:p>
            <a:endParaRPr lang="en-US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17D3D-B0D6-5E9B-E075-CC17FC48F9EC}"/>
              </a:ext>
            </a:extLst>
          </p:cNvPr>
          <p:cNvSpPr txBox="1"/>
          <p:nvPr/>
        </p:nvSpPr>
        <p:spPr>
          <a:xfrm>
            <a:off x="4624682" y="3777677"/>
            <a:ext cx="130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implements</a:t>
            </a:r>
          </a:p>
        </p:txBody>
      </p:sp>
    </p:spTree>
    <p:extLst>
      <p:ext uri="{BB962C8B-B14F-4D97-AF65-F5344CB8AC3E}">
        <p14:creationId xmlns:p14="http://schemas.microsoft.com/office/powerpoint/2010/main" val="379252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B4EDB-4D06-C09E-DF95-DEBD47815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0BF85-7C15-DFF3-FCC0-75D87529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MySqlInterfacer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MysqlDB</a:t>
            </a:r>
            <a:r>
              <a:rPr lang="en-US" dirty="0"/>
              <a:t>();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90B1F9-C31A-D331-E35C-D3FAA92B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02311-27CC-6EB7-ED87-77BFCFA2069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2787C-0AF7-D7C3-16B2-179023B0ABA0}"/>
              </a:ext>
            </a:extLst>
          </p:cNvPr>
          <p:cNvSpPr/>
          <p:nvPr/>
        </p:nvSpPr>
        <p:spPr>
          <a:xfrm>
            <a:off x="6096000" y="1955800"/>
            <a:ext cx="5304160" cy="457200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9F82C3-A04B-9CFB-AA2F-8882680BB088}"/>
              </a:ext>
            </a:extLst>
          </p:cNvPr>
          <p:cNvSpPr txBox="1"/>
          <p:nvPr/>
        </p:nvSpPr>
        <p:spPr>
          <a:xfrm>
            <a:off x="5881651" y="3077397"/>
            <a:ext cx="6310349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i="1" dirty="0"/>
              <a:t>Possible because parent type ref can point to child type object</a:t>
            </a:r>
          </a:p>
        </p:txBody>
      </p:sp>
    </p:spTree>
    <p:extLst>
      <p:ext uri="{BB962C8B-B14F-4D97-AF65-F5344CB8AC3E}">
        <p14:creationId xmlns:p14="http://schemas.microsoft.com/office/powerpoint/2010/main" val="3323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EA2EF-ACC8-7FD5-5DF2-1F0F14710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11596D-4DA8-FE1A-314F-35C1BC7BA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class </a:t>
            </a:r>
            <a:r>
              <a:rPr lang="en-US" dirty="0" err="1"/>
              <a:t>MySqlInterfacer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...;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PgInterfacer</a:t>
            </a:r>
            <a:r>
              <a:rPr lang="en-US" dirty="0"/>
              <a:t> implements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(..) {</a:t>
            </a:r>
          </a:p>
          <a:p>
            <a:r>
              <a:rPr lang="en-US" dirty="0"/>
              <a:t>		</a:t>
            </a:r>
            <a:r>
              <a:rPr lang="en-US" dirty="0" err="1"/>
              <a:t>PgDB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PgDB</a:t>
            </a:r>
            <a:r>
              <a:rPr lang="en-US" dirty="0"/>
              <a:t>();</a:t>
            </a:r>
          </a:p>
          <a:p>
            <a:r>
              <a:rPr lang="en-US" dirty="0"/>
              <a:t>		return </a:t>
            </a:r>
            <a:r>
              <a:rPr lang="en-US" dirty="0" err="1"/>
              <a:t>db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same for </a:t>
            </a:r>
            <a:r>
              <a:rPr lang="en-US" dirty="0" err="1"/>
              <a:t>createTbl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5F7DE1-1889-FA72-B0CD-C1830DA7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5BE4F-CFA9-DA44-42AB-4E6FD99BBA9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public interface DB {}</a:t>
            </a:r>
          </a:p>
          <a:p>
            <a:r>
              <a:rPr lang="en-US" dirty="0"/>
              <a:t>public class </a:t>
            </a:r>
            <a:r>
              <a:rPr lang="en-US" dirty="0" err="1"/>
              <a:t>MysqlDB</a:t>
            </a:r>
            <a:r>
              <a:rPr lang="en-US" dirty="0"/>
              <a:t> implements DB { .. }</a:t>
            </a:r>
          </a:p>
          <a:p>
            <a:r>
              <a:rPr lang="en-US" dirty="0"/>
              <a:t>public class </a:t>
            </a:r>
            <a:r>
              <a:rPr lang="en-US" dirty="0" err="1"/>
              <a:t>PgDB</a:t>
            </a:r>
            <a:r>
              <a:rPr lang="en-US" dirty="0"/>
              <a:t> implements DB { .. 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Tbl</a:t>
            </a:r>
            <a:r>
              <a:rPr lang="en-US" dirty="0"/>
              <a:t> {}</a:t>
            </a:r>
            <a:br>
              <a:rPr lang="en-US" dirty="0"/>
            </a:br>
            <a:r>
              <a:rPr lang="en-US" dirty="0"/>
              <a:t>public class </a:t>
            </a:r>
            <a:r>
              <a:rPr lang="en-US" dirty="0" err="1"/>
              <a:t>MysqlTbl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 ...}</a:t>
            </a:r>
          </a:p>
          <a:p>
            <a:r>
              <a:rPr lang="en-US" dirty="0"/>
              <a:t>public class </a:t>
            </a:r>
            <a:r>
              <a:rPr lang="en-US" dirty="0" err="1"/>
              <a:t>PgTbl</a:t>
            </a:r>
            <a:r>
              <a:rPr lang="en-US" dirty="0"/>
              <a:t> implements </a:t>
            </a:r>
            <a:r>
              <a:rPr lang="en-US" dirty="0" err="1"/>
              <a:t>Tbl</a:t>
            </a:r>
            <a:r>
              <a:rPr lang="en-US" dirty="0"/>
              <a:t> {..}</a:t>
            </a:r>
          </a:p>
          <a:p>
            <a:endParaRPr lang="en-US" dirty="0"/>
          </a:p>
          <a:p>
            <a:r>
              <a:rPr lang="en-US" dirty="0"/>
              <a:t>public interface </a:t>
            </a:r>
            <a:r>
              <a:rPr lang="en-US" dirty="0" err="1"/>
              <a:t>DBInterfacer</a:t>
            </a:r>
            <a:r>
              <a:rPr lang="en-US" dirty="0"/>
              <a:t> {</a:t>
            </a:r>
          </a:p>
          <a:p>
            <a:r>
              <a:rPr lang="en-US" dirty="0"/>
              <a:t>	// private fields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	public void DB </a:t>
            </a:r>
            <a:r>
              <a:rPr lang="en-US" dirty="0" err="1"/>
              <a:t>createDB</a:t>
            </a:r>
            <a:r>
              <a:rPr lang="en-US" dirty="0"/>
              <a:t>(String </a:t>
            </a:r>
            <a:r>
              <a:rPr lang="en-US" dirty="0" err="1"/>
              <a:t>dbName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createTbl</a:t>
            </a:r>
            <a:r>
              <a:rPr lang="en-US" dirty="0"/>
              <a:t>(Db </a:t>
            </a:r>
            <a:r>
              <a:rPr lang="en-US" dirty="0" err="1"/>
              <a:t>db</a:t>
            </a:r>
            <a:r>
              <a:rPr lang="en-US" dirty="0"/>
              <a:t>, </a:t>
            </a:r>
          </a:p>
          <a:p>
            <a:r>
              <a:rPr lang="en-US" dirty="0"/>
              <a:t>				String </a:t>
            </a:r>
            <a:r>
              <a:rPr lang="en-US" dirty="0" err="1"/>
              <a:t>tblName</a:t>
            </a:r>
            <a:r>
              <a:rPr lang="en-US" dirty="0"/>
              <a:t>, ..);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717A15-9254-C7B6-920E-009FFB288C20}"/>
              </a:ext>
            </a:extLst>
          </p:cNvPr>
          <p:cNvSpPr txBox="1"/>
          <p:nvPr/>
        </p:nvSpPr>
        <p:spPr>
          <a:xfrm>
            <a:off x="3594157" y="5426882"/>
            <a:ext cx="5003685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i="1" dirty="0"/>
              <a:t>… why is this better design?</a:t>
            </a:r>
          </a:p>
        </p:txBody>
      </p:sp>
    </p:spTree>
    <p:extLst>
      <p:ext uri="{BB962C8B-B14F-4D97-AF65-F5344CB8AC3E}">
        <p14:creationId xmlns:p14="http://schemas.microsoft.com/office/powerpoint/2010/main" val="5057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247AA49-E17B-64D3-11DF-9ABF3FE43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after</a:t>
            </a:r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7F3600-C461-0F2B-C527-526F6EA7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90A91E-2525-5215-DB17-A564429DE12C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b="1" dirty="0"/>
              <a:t>// before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MySqlInterfacer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r>
              <a:rPr lang="en-US" dirty="0"/>
              <a:t> </a:t>
            </a:r>
          </a:p>
          <a:p>
            <a:r>
              <a:rPr lang="en-US" dirty="0"/>
              <a:t>	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mysqldb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</a:p>
          <a:p>
            <a:r>
              <a:rPr lang="en-US" dirty="0"/>
              <a:t>				</a:t>
            </a:r>
            <a:r>
              <a:rPr lang="en-US" dirty="0" err="1"/>
              <a:t>mysqldb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72007B-FD3A-6B51-0E58-BC27D0353FC6}"/>
              </a:ext>
            </a:extLst>
          </p:cNvPr>
          <p:cNvSpPr txBox="1"/>
          <p:nvPr/>
        </p:nvSpPr>
        <p:spPr>
          <a:xfrm>
            <a:off x="2365830" y="4657624"/>
            <a:ext cx="8563428" cy="9866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i="1" dirty="0"/>
              <a:t>What change is needed to move to Postgres?</a:t>
            </a:r>
          </a:p>
        </p:txBody>
      </p:sp>
    </p:spTree>
    <p:extLst>
      <p:ext uri="{BB962C8B-B14F-4D97-AF65-F5344CB8AC3E}">
        <p14:creationId xmlns:p14="http://schemas.microsoft.com/office/powerpoint/2010/main" val="4270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5213C-34CF-7280-02DA-F2B6F696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BD15AFE-FE4E-CBAF-140F-3358965FE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after</a:t>
            </a:r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b="1" dirty="0" err="1">
                <a:solidFill>
                  <a:srgbClr val="FF0000"/>
                </a:solidFill>
              </a:rPr>
              <a:t>PgInterfacer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665E63-30EA-EF4D-8CBE-3B91C954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231245-CE39-CD81-1210-BDE0AE5F002B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b="1" dirty="0"/>
              <a:t>// before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MySqlInterfacer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r>
              <a:rPr lang="en-US" dirty="0"/>
              <a:t> </a:t>
            </a:r>
          </a:p>
          <a:p>
            <a:r>
              <a:rPr lang="en-US" dirty="0"/>
              <a:t>			= new </a:t>
            </a:r>
            <a:r>
              <a:rPr lang="en-US" dirty="0" err="1"/>
              <a:t>MySqlInterfacer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MySqlDb</a:t>
            </a:r>
            <a:r>
              <a:rPr lang="en-US" dirty="0"/>
              <a:t> </a:t>
            </a:r>
            <a:r>
              <a:rPr lang="en-US" dirty="0" err="1"/>
              <a:t>mysqldb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dirty="0" err="1"/>
              <a:t>MySqlTbl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</a:p>
          <a:p>
            <a:r>
              <a:rPr lang="en-US" dirty="0"/>
              <a:t>				</a:t>
            </a:r>
            <a:r>
              <a:rPr lang="en-US" dirty="0" err="1"/>
              <a:t>mysqldb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12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7B175-21DA-3DF9-ADD3-32A778C1C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43CCEC-5C31-5B3F-1818-FDF945D00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// after</a:t>
            </a:r>
          </a:p>
          <a:p>
            <a:r>
              <a:rPr lang="en-US" dirty="0"/>
              <a:t>class </a:t>
            </a:r>
            <a:r>
              <a:rPr lang="en-US" dirty="0" err="1"/>
              <a:t>SpotifyClient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DBInterfacer</a:t>
            </a:r>
            <a:r>
              <a:rPr lang="en-US" dirty="0"/>
              <a:t> </a:t>
            </a:r>
            <a:r>
              <a:rPr lang="en-US" dirty="0" err="1"/>
              <a:t>dbinterface</a:t>
            </a:r>
            <a:endParaRPr lang="en-US" dirty="0"/>
          </a:p>
          <a:p>
            <a:r>
              <a:rPr lang="en-US" dirty="0"/>
              <a:t>		= new </a:t>
            </a:r>
            <a:r>
              <a:rPr lang="en-US" b="1" dirty="0" err="1">
                <a:solidFill>
                  <a:srgbClr val="FF0000"/>
                </a:solidFill>
              </a:rPr>
              <a:t>PgInterfacer</a:t>
            </a:r>
            <a:r>
              <a:rPr lang="en-US" dirty="0"/>
              <a:t>();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	public bool </a:t>
            </a:r>
            <a:r>
              <a:rPr lang="en-US" dirty="0" err="1"/>
              <a:t>downloadSong</a:t>
            </a:r>
            <a:r>
              <a:rPr lang="en-US" dirty="0"/>
              <a:t>(String </a:t>
            </a:r>
            <a:r>
              <a:rPr lang="en-US" dirty="0" err="1"/>
              <a:t>songName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dbinterface.createDB</a:t>
            </a:r>
            <a:r>
              <a:rPr lang="en-US" dirty="0"/>
              <a:t>(“</a:t>
            </a:r>
            <a:r>
              <a:rPr lang="en-US" dirty="0" err="1"/>
              <a:t>sptdb</a:t>
            </a:r>
            <a:r>
              <a:rPr lang="en-US" dirty="0"/>
              <a:t>”);</a:t>
            </a:r>
            <a:br>
              <a:rPr lang="en-US" dirty="0"/>
            </a:br>
            <a:r>
              <a:rPr lang="en-US" dirty="0"/>
              <a:t>   		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dbinterface.createTbl</a:t>
            </a:r>
            <a:r>
              <a:rPr lang="en-US" dirty="0"/>
              <a:t>(</a:t>
            </a:r>
            <a:r>
              <a:rPr lang="en-US" dirty="0" err="1"/>
              <a:t>db</a:t>
            </a:r>
            <a:r>
              <a:rPr lang="en-US" dirty="0"/>
              <a:t>,</a:t>
            </a:r>
          </a:p>
          <a:p>
            <a:r>
              <a:rPr lang="en-US" dirty="0"/>
              <a:t>				“songs”);</a:t>
            </a:r>
          </a:p>
          <a:p>
            <a:r>
              <a:rPr lang="en-US" dirty="0"/>
              <a:t>		// … download and store songs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6D9181-FBCF-53E4-E581-A918A20F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Client-side changes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A26A35-4779-0D15-517B-C242AECB7C4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polymorphism ensures that when </a:t>
            </a:r>
            <a:r>
              <a:rPr lang="en-US" dirty="0" err="1">
                <a:latin typeface="Consolas" panose="020B0609020204030204" pitchFamily="49" charset="0"/>
              </a:rPr>
              <a:t>createDB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createTbl</a:t>
            </a:r>
            <a:r>
              <a:rPr lang="en-US" dirty="0"/>
              <a:t> is invoked, the methods in </a:t>
            </a:r>
            <a:r>
              <a:rPr lang="en-US" dirty="0" err="1">
                <a:latin typeface="Consolas" panose="020B0609020204030204" pitchFamily="49" charset="0"/>
              </a:rPr>
              <a:t>PgInterface</a:t>
            </a:r>
            <a:r>
              <a:rPr lang="en-US" dirty="0"/>
              <a:t> are called</a:t>
            </a:r>
          </a:p>
          <a:p>
            <a:r>
              <a:rPr lang="en-US" dirty="0"/>
              <a:t>Even though the type of </a:t>
            </a:r>
            <a:r>
              <a:rPr lang="en-US" dirty="0" err="1">
                <a:latin typeface="Consolas" panose="020B0609020204030204" pitchFamily="49" charset="0"/>
              </a:rPr>
              <a:t>dbInterface</a:t>
            </a:r>
            <a:r>
              <a:rPr lang="en-US" dirty="0"/>
              <a:t> is </a:t>
            </a:r>
            <a:r>
              <a:rPr lang="en-US" dirty="0" err="1">
                <a:latin typeface="Consolas" panose="020B0609020204030204" pitchFamily="49" charset="0"/>
              </a:rPr>
              <a:t>DBInterfacer</a:t>
            </a:r>
            <a:r>
              <a:rPr lang="en-US" dirty="0"/>
              <a:t> (parent interface)</a:t>
            </a:r>
          </a:p>
        </p:txBody>
      </p:sp>
    </p:spTree>
    <p:extLst>
      <p:ext uri="{BB962C8B-B14F-4D97-AF65-F5344CB8AC3E}">
        <p14:creationId xmlns:p14="http://schemas.microsoft.com/office/powerpoint/2010/main" val="614988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61577-3A11-9337-C65D-B700080DB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doesn’t support inheritance, as such</a:t>
            </a:r>
          </a:p>
          <a:p>
            <a:r>
              <a:rPr lang="en-US" dirty="0"/>
              <a:t>Rust only supports Traits, which is similar to Interfaces in Java</a:t>
            </a:r>
          </a:p>
          <a:p>
            <a:r>
              <a:rPr lang="en-US" dirty="0"/>
              <a:t>C++ supports multiple inheritance</a:t>
            </a:r>
          </a:p>
          <a:p>
            <a:r>
              <a:rPr lang="en-US" dirty="0"/>
              <a:t>C++ supports runtime polymorphism only for </a:t>
            </a:r>
            <a:r>
              <a:rPr lang="en-US" b="1" dirty="0"/>
              <a:t>virtual</a:t>
            </a:r>
            <a:r>
              <a:rPr lang="en-US" dirty="0"/>
              <a:t> functions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764E0-0921-F4CE-20DE-05A869A3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3133263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8DD499-3FDF-9EE9-A2B1-61BBE0F1B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 review</a:t>
            </a:r>
          </a:p>
          <a:p>
            <a:r>
              <a:rPr lang="en-US" dirty="0"/>
              <a:t>Ungraded quiz (15 minutes)</a:t>
            </a:r>
          </a:p>
          <a:p>
            <a:r>
              <a:rPr lang="en-US" dirty="0"/>
              <a:t>Software </a:t>
            </a:r>
            <a:r>
              <a:rPr lang="en-US"/>
              <a:t>design principles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8CC12A-C489-55AE-CA3C-AF7924D4B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518CA7-8501-DEEF-9ACA-E8239DDA8BE9}"/>
              </a:ext>
            </a:extLst>
          </p:cNvPr>
          <p:cNvCxnSpPr/>
          <p:nvPr/>
        </p:nvCxnSpPr>
        <p:spPr>
          <a:xfrm>
            <a:off x="0" y="1472394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169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49DA0F-0AAA-CE6F-37D1-8567EF092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E3F82-F071-1AFC-87DD-F1A6F21DF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design principles (SOLID)</a:t>
            </a:r>
          </a:p>
        </p:txBody>
      </p:sp>
    </p:spTree>
    <p:extLst>
      <p:ext uri="{BB962C8B-B14F-4D97-AF65-F5344CB8AC3E}">
        <p14:creationId xmlns:p14="http://schemas.microsoft.com/office/powerpoint/2010/main" val="673872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6937B2-2185-7CEE-D376-FFDB29AA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should have only one reason to change</a:t>
            </a:r>
          </a:p>
          <a:p>
            <a:r>
              <a:rPr lang="en-US" dirty="0"/>
              <a:t>Each class handles a single responsibility</a:t>
            </a:r>
          </a:p>
          <a:p>
            <a:r>
              <a:rPr lang="en-US" dirty="0"/>
              <a:t>Leads to clearer, testable code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477B9E-F85C-F1E6-F790-D8ABCC10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Responsibility Principle (SRP)</a:t>
            </a:r>
          </a:p>
        </p:txBody>
      </p:sp>
    </p:spTree>
    <p:extLst>
      <p:ext uri="{BB962C8B-B14F-4D97-AF65-F5344CB8AC3E}">
        <p14:creationId xmlns:p14="http://schemas.microsoft.com/office/powerpoint/2010/main" val="2359588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F08C2-0A43-749D-0D63-50FA76AF8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for extension, closed for modification</a:t>
            </a:r>
          </a:p>
          <a:p>
            <a:r>
              <a:rPr lang="en-US" dirty="0"/>
              <a:t>Add new behavior via inheritance or composition</a:t>
            </a:r>
          </a:p>
          <a:p>
            <a:r>
              <a:rPr lang="en-US" dirty="0"/>
              <a:t>Avoids breaking existing code</a:t>
            </a:r>
          </a:p>
          <a:p>
            <a:r>
              <a:rPr lang="en-US" dirty="0"/>
              <a:t>E.g., make internal logic fields and methods private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D302CE-7C55-A93C-1858-9B91603B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Open/Closed Principle (OCP)</a:t>
            </a:r>
          </a:p>
        </p:txBody>
      </p:sp>
    </p:spTree>
    <p:extLst>
      <p:ext uri="{BB962C8B-B14F-4D97-AF65-F5344CB8AC3E}">
        <p14:creationId xmlns:p14="http://schemas.microsoft.com/office/powerpoint/2010/main" val="59484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6F009-33DA-5F15-727F-D02B4C2C4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Subtypes must be substitutable for base types</a:t>
            </a:r>
          </a:p>
          <a:p>
            <a:r>
              <a:rPr lang="en-US" dirty="0"/>
              <a:t>Derived classes shouldn’t break expected behavior</a:t>
            </a:r>
          </a:p>
          <a:p>
            <a:r>
              <a:rPr lang="en-US" dirty="0"/>
              <a:t>Ensures polymorphism works correctly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3B1BA5B-8FCE-7E61-804C-809712D15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Liskov</a:t>
            </a:r>
            <a:r>
              <a:rPr lang="en-US" dirty="0"/>
              <a:t> Substitution Principle (LSP)</a:t>
            </a:r>
          </a:p>
        </p:txBody>
      </p:sp>
    </p:spTree>
    <p:extLst>
      <p:ext uri="{BB962C8B-B14F-4D97-AF65-F5344CB8AC3E}">
        <p14:creationId xmlns:p14="http://schemas.microsoft.com/office/powerpoint/2010/main" val="3369244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0834FC-E0B1-774E-081B-87ECFD07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Prefer many small interfaces over one large one</a:t>
            </a:r>
          </a:p>
          <a:p>
            <a:r>
              <a:rPr lang="en-US" dirty="0"/>
              <a:t>Clients only depend on methods they use</a:t>
            </a:r>
          </a:p>
          <a:p>
            <a:r>
              <a:rPr lang="en-US" dirty="0"/>
              <a:t>Avoids “fat” interfaces and reduces side effects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7443A4-2331-560F-ED5B-3079204E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Segregation Principle (ISP)</a:t>
            </a:r>
          </a:p>
        </p:txBody>
      </p:sp>
    </p:spTree>
    <p:extLst>
      <p:ext uri="{BB962C8B-B14F-4D97-AF65-F5344CB8AC3E}">
        <p14:creationId xmlns:p14="http://schemas.microsoft.com/office/powerpoint/2010/main" val="3917255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7A1F0B-487E-AFB4-6CAD-C4641B68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 on abstractions, not concretions</a:t>
            </a:r>
          </a:p>
          <a:p>
            <a:r>
              <a:rPr lang="en-US" dirty="0"/>
              <a:t>High-level modules should not depend on low-level modules</a:t>
            </a:r>
          </a:p>
          <a:p>
            <a:r>
              <a:rPr lang="en-US" dirty="0"/>
              <a:t>Enables flexible, decoupled architectures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C12E22-1D0A-5662-BB5C-D3348E4C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Inversion Principle (DIP)</a:t>
            </a:r>
          </a:p>
        </p:txBody>
      </p:sp>
    </p:spTree>
    <p:extLst>
      <p:ext uri="{BB962C8B-B14F-4D97-AF65-F5344CB8AC3E}">
        <p14:creationId xmlns:p14="http://schemas.microsoft.com/office/powerpoint/2010/main" val="4267302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6E068-1CFD-47EF-8434-639B545E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95D3C-635F-BCD3-B7FD-9B9DA3EDC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Compilation process</a:t>
            </a:r>
          </a:p>
        </p:txBody>
      </p:sp>
    </p:spTree>
    <p:extLst>
      <p:ext uri="{BB962C8B-B14F-4D97-AF65-F5344CB8AC3E}">
        <p14:creationId xmlns:p14="http://schemas.microsoft.com/office/powerpoint/2010/main" val="940504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67A2-C613-B4AF-6BFB-BBD2436E8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D3B1B-77DC-8093-D917-2B181B02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C compiler translates it to machine code</a:t>
            </a:r>
          </a:p>
          <a:p>
            <a:pPr lvl="1"/>
            <a:r>
              <a:rPr lang="en-US" dirty="0"/>
              <a:t>Directly runnable on the hardware (hardware specific) [Demo: X86, ARM]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45D14-0E80-DA70-5BB2-567FAF76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59F9FF2-3E19-F9D3-E7A8-857D3B8066A8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ownload C File ICON free | FreePNGimg">
            <a:extLst>
              <a:ext uri="{FF2B5EF4-FFF2-40B4-BE49-F238E27FC236}">
                <a16:creationId xmlns:a16="http://schemas.microsoft.com/office/drawing/2014/main" id="{2DFE2098-A418-0BF8-DF9F-2D8122C3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4" y="3464166"/>
            <a:ext cx="1729685" cy="18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 to x86 Assembly with FASM – Coding">
            <a:extLst>
              <a:ext uri="{FF2B5EF4-FFF2-40B4-BE49-F238E27FC236}">
                <a16:creationId xmlns:a16="http://schemas.microsoft.com/office/drawing/2014/main" id="{4C88DD94-073B-6636-DC66-888919B7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08" y="3032734"/>
            <a:ext cx="3178364" cy="26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GNU Compiler Collection (GCC) | Incredibuild">
            <a:extLst>
              <a:ext uri="{FF2B5EF4-FFF2-40B4-BE49-F238E27FC236}">
                <a16:creationId xmlns:a16="http://schemas.microsoft.com/office/drawing/2014/main" id="{0F2C18E3-8A40-196E-9828-C4CB1E0D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07" y="2853408"/>
            <a:ext cx="2867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2C081C-5BE4-2629-1C65-3883FF947E2D}"/>
              </a:ext>
            </a:extLst>
          </p:cNvPr>
          <p:cNvCxnSpPr>
            <a:stCxn id="1026" idx="3"/>
          </p:cNvCxnSpPr>
          <p:nvPr/>
        </p:nvCxnSpPr>
        <p:spPr>
          <a:xfrm flipV="1">
            <a:off x="3739459" y="4380581"/>
            <a:ext cx="1031833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07ACD4-9F8E-DA01-168A-C68C14014C9D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6500977" y="4368890"/>
            <a:ext cx="12999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944C9-5540-F04A-B985-30D603215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1028C5-EFAB-A296-F739-45205AED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Java compiler translates it to an “Intermediate Representation (bytecode)” [Demo]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1D853-D4A0-D121-0B02-8CE3EEFE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AD1D7F-2CA0-7470-480A-A98D9BB788F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Java File Viewer - Apps on Google Play">
            <a:extLst>
              <a:ext uri="{FF2B5EF4-FFF2-40B4-BE49-F238E27FC236}">
                <a16:creationId xmlns:a16="http://schemas.microsoft.com/office/drawing/2014/main" id="{E7520AF0-357E-5242-05DB-126C75B7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952295"/>
            <a:ext cx="2051538" cy="20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4C22E7-EFB6-0B99-5A06-F0702FDFFA39}"/>
              </a:ext>
            </a:extLst>
          </p:cNvPr>
          <p:cNvSpPr/>
          <p:nvPr/>
        </p:nvSpPr>
        <p:spPr>
          <a:xfrm>
            <a:off x="5109558" y="3516399"/>
            <a:ext cx="1597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B4D50C-6C08-133D-8D28-FBC1BA58868D}"/>
              </a:ext>
            </a:extLst>
          </p:cNvPr>
          <p:cNvCxnSpPr>
            <a:stCxn id="2050" idx="3"/>
            <a:endCxn id="5" idx="1"/>
          </p:cNvCxnSpPr>
          <p:nvPr/>
        </p:nvCxnSpPr>
        <p:spPr>
          <a:xfrm>
            <a:off x="3880339" y="3978064"/>
            <a:ext cx="122921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D844EC-7954-E84D-1F5A-AEF5493D412B}"/>
              </a:ext>
            </a:extLst>
          </p:cNvPr>
          <p:cNvSpPr txBox="1"/>
          <p:nvPr/>
        </p:nvSpPr>
        <p:spPr>
          <a:xfrm>
            <a:off x="7688635" y="1992905"/>
            <a:ext cx="4021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Compiled from "MyApp.java"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MyApp</a:t>
            </a:r>
            <a:r>
              <a:rPr lang="en-US" sz="1400" dirty="0"/>
              <a:t> {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MyApp</a:t>
            </a:r>
            <a:r>
              <a:rPr lang="en-US" sz="1400" dirty="0"/>
              <a:t>();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aload_0</a:t>
            </a:r>
          </a:p>
          <a:p>
            <a:r>
              <a:rPr lang="en-US" sz="1400" dirty="0"/>
              <a:t>       1: </a:t>
            </a:r>
            <a:r>
              <a:rPr lang="en-US" sz="1400" dirty="0" err="1"/>
              <a:t>invokespecial</a:t>
            </a:r>
            <a:r>
              <a:rPr lang="en-US" sz="1400" dirty="0"/>
              <a:t> #1                  // Method java/lang/Object."&lt;</a:t>
            </a:r>
            <a:r>
              <a:rPr lang="en-US" sz="1400" dirty="0" err="1"/>
              <a:t>init</a:t>
            </a:r>
            <a:r>
              <a:rPr lang="en-US" sz="1400" dirty="0"/>
              <a:t>&gt;":()V</a:t>
            </a:r>
          </a:p>
          <a:p>
            <a:r>
              <a:rPr lang="en-US" sz="1400" dirty="0"/>
              <a:t>       4: return</a:t>
            </a:r>
          </a:p>
          <a:p>
            <a:endParaRPr lang="en-US" sz="1400" dirty="0"/>
          </a:p>
          <a:p>
            <a:r>
              <a:rPr lang="en-US" sz="1400" dirty="0"/>
              <a:t>  public static void main(</a:t>
            </a:r>
            <a:r>
              <a:rPr lang="en-US" sz="1400" dirty="0" err="1"/>
              <a:t>java.lang.String</a:t>
            </a:r>
            <a:r>
              <a:rPr lang="en-US" sz="1400" dirty="0"/>
              <a:t>[]);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</a:t>
            </a:r>
            <a:r>
              <a:rPr lang="en-US" sz="1400" dirty="0" err="1"/>
              <a:t>getstatic</a:t>
            </a:r>
            <a:r>
              <a:rPr lang="en-US" sz="1400" dirty="0"/>
              <a:t>     #7                  // Field java/lang/</a:t>
            </a:r>
            <a:r>
              <a:rPr lang="en-US" sz="1400" dirty="0" err="1"/>
              <a:t>System.out:Ljava</a:t>
            </a:r>
            <a:r>
              <a:rPr lang="en-US" sz="1400" dirty="0"/>
              <a:t>/io/</a:t>
            </a:r>
            <a:r>
              <a:rPr lang="en-US" sz="1400" dirty="0" err="1"/>
              <a:t>PrintStream</a:t>
            </a:r>
            <a:r>
              <a:rPr lang="en-US" sz="1400" dirty="0"/>
              <a:t>;</a:t>
            </a:r>
          </a:p>
          <a:p>
            <a:r>
              <a:rPr lang="en-US" sz="1400" dirty="0"/>
              <a:t>       3: </a:t>
            </a:r>
            <a:r>
              <a:rPr lang="en-US" sz="1400" dirty="0" err="1"/>
              <a:t>ldc</a:t>
            </a:r>
            <a:r>
              <a:rPr lang="en-US" sz="1400" dirty="0"/>
              <a:t>           #13                 // String Hello!</a:t>
            </a:r>
          </a:p>
          <a:p>
            <a:r>
              <a:rPr lang="en-US" sz="1400" dirty="0"/>
              <a:t>       5: </a:t>
            </a:r>
            <a:r>
              <a:rPr lang="en-US" sz="1400" dirty="0" err="1"/>
              <a:t>invokevirtual</a:t>
            </a:r>
            <a:r>
              <a:rPr lang="en-US" sz="1400" dirty="0"/>
              <a:t> #15                 // Method java/io/</a:t>
            </a:r>
            <a:r>
              <a:rPr lang="en-US" sz="1400" dirty="0" err="1"/>
              <a:t>PrintStream.println</a:t>
            </a:r>
            <a:r>
              <a:rPr lang="en-US" sz="1400" dirty="0"/>
              <a:t>:(</a:t>
            </a:r>
            <a:r>
              <a:rPr lang="en-US" sz="1400" dirty="0" err="1"/>
              <a:t>Ljava</a:t>
            </a:r>
            <a:r>
              <a:rPr lang="en-US" sz="1400" dirty="0"/>
              <a:t>/lang/String;)V</a:t>
            </a:r>
          </a:p>
          <a:p>
            <a:r>
              <a:rPr lang="en-US" sz="1400" dirty="0"/>
              <a:t>       8: return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268287-BB6D-A7E6-EB7F-76386B76528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707303" y="3978064"/>
            <a:ext cx="98133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8BCAA9-A8F5-8F7C-81B3-3E5969C09DD3}"/>
              </a:ext>
            </a:extLst>
          </p:cNvPr>
          <p:cNvSpPr txBox="1"/>
          <p:nvPr/>
        </p:nvSpPr>
        <p:spPr>
          <a:xfrm>
            <a:off x="6224954" y="511126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DF073-E8DF-D9A6-D237-978A59246F4D}"/>
              </a:ext>
            </a:extLst>
          </p:cNvPr>
          <p:cNvSpPr txBox="1"/>
          <p:nvPr/>
        </p:nvSpPr>
        <p:spPr>
          <a:xfrm>
            <a:off x="797169" y="5123876"/>
            <a:ext cx="197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MyApp.java</a:t>
            </a:r>
          </a:p>
        </p:txBody>
      </p:sp>
    </p:spTree>
    <p:extLst>
      <p:ext uri="{BB962C8B-B14F-4D97-AF65-F5344CB8AC3E}">
        <p14:creationId xmlns:p14="http://schemas.microsoft.com/office/powerpoint/2010/main" val="1230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8" grpId="0"/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CBE410-E5E3-4A3F-349D-8FDB1A00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Hardware does not know how to run Java bytecode</a:t>
            </a:r>
          </a:p>
          <a:p>
            <a:r>
              <a:rPr lang="en-US" dirty="0"/>
              <a:t>Needs a Java Virtual Machine (JVM) to execute the bytecode instructions at runtime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9CE01-2051-555A-0107-CE53AADC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bytecode interpretation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18C0081-D08F-58D5-0EE5-A4119A12819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7D292-881A-D9DD-E215-615E1C82B913}"/>
              </a:ext>
            </a:extLst>
          </p:cNvPr>
          <p:cNvSpPr/>
          <p:nvPr/>
        </p:nvSpPr>
        <p:spPr>
          <a:xfrm>
            <a:off x="653704" y="3724228"/>
            <a:ext cx="2281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MyApp.class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528A33B2-143B-5F78-410A-A04E92D4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16" y="3072909"/>
            <a:ext cx="3355402" cy="18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E9F0CB-AE7D-CFCC-12CC-5CFE6AA50D62}"/>
              </a:ext>
            </a:extLst>
          </p:cNvPr>
          <p:cNvCxnSpPr>
            <a:stCxn id="5" idx="3"/>
            <a:endCxn id="3074" idx="1"/>
          </p:cNvCxnSpPr>
          <p:nvPr/>
        </p:nvCxnSpPr>
        <p:spPr>
          <a:xfrm>
            <a:off x="2935098" y="4016616"/>
            <a:ext cx="4763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C3355A0-02AD-3121-76C2-F56736E6DFB7}"/>
              </a:ext>
            </a:extLst>
          </p:cNvPr>
          <p:cNvCxnSpPr>
            <a:stCxn id="3074" idx="0"/>
            <a:endCxn id="3074" idx="3"/>
          </p:cNvCxnSpPr>
          <p:nvPr/>
        </p:nvCxnSpPr>
        <p:spPr>
          <a:xfrm rot="16200000" flipH="1">
            <a:off x="5456113" y="2705912"/>
            <a:ext cx="943707" cy="1677701"/>
          </a:xfrm>
          <a:prstGeom prst="bentConnector4">
            <a:avLst>
              <a:gd name="adj1" fmla="val -62733"/>
              <a:gd name="adj2" fmla="val 1541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B8F1E0-AD85-2573-19CA-6F0B3A12B490}"/>
              </a:ext>
            </a:extLst>
          </p:cNvPr>
          <p:cNvCxnSpPr>
            <a:cxnSpLocks/>
          </p:cNvCxnSpPr>
          <p:nvPr/>
        </p:nvCxnSpPr>
        <p:spPr>
          <a:xfrm>
            <a:off x="6766817" y="4527651"/>
            <a:ext cx="322124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FA26CD-1582-32D2-6F38-AB1B3DCC6D29}"/>
              </a:ext>
            </a:extLst>
          </p:cNvPr>
          <p:cNvSpPr/>
          <p:nvPr/>
        </p:nvSpPr>
        <p:spPr>
          <a:xfrm>
            <a:off x="6766817" y="220177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2C5F9-8B6D-0DF1-040C-2D40974EAFE8}"/>
              </a:ext>
            </a:extLst>
          </p:cNvPr>
          <p:cNvSpPr/>
          <p:nvPr/>
        </p:nvSpPr>
        <p:spPr>
          <a:xfrm>
            <a:off x="7605016" y="4211128"/>
            <a:ext cx="1676399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b="1" i="1" dirty="0"/>
          </a:p>
        </p:txBody>
      </p:sp>
      <p:pic>
        <p:nvPicPr>
          <p:cNvPr id="31" name="Picture 4" descr="Intro to x86 Assembly with FASM – Coding">
            <a:extLst>
              <a:ext uri="{FF2B5EF4-FFF2-40B4-BE49-F238E27FC236}">
                <a16:creationId xmlns:a16="http://schemas.microsoft.com/office/drawing/2014/main" id="{BF6E4F2B-2EB4-0ACA-EDC8-A2A4EC14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062" y="3724228"/>
            <a:ext cx="2026514" cy="17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4F9741-801D-78CD-4995-12D9907C1E7C}"/>
              </a:ext>
            </a:extLst>
          </p:cNvPr>
          <p:cNvSpPr txBox="1"/>
          <p:nvPr/>
        </p:nvSpPr>
        <p:spPr>
          <a:xfrm>
            <a:off x="3962400" y="520504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[java]</a:t>
            </a:r>
          </a:p>
        </p:txBody>
      </p:sp>
    </p:spTree>
    <p:extLst>
      <p:ext uri="{BB962C8B-B14F-4D97-AF65-F5344CB8AC3E}">
        <p14:creationId xmlns:p14="http://schemas.microsoft.com/office/powerpoint/2010/main" val="8271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CF9742-3350-1D65-AB1F-E445C30B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E0EAE0-FAB3-33AA-DB3C-DDC2394A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E9159A9-FF0A-B8E9-0C14-2B159D3C6BA6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D0B3A394-D3F6-ACDF-9E4D-40D79040B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0" y="1598124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Behavioral Changes in Senior Dogs | Dog Aging Project">
            <a:extLst>
              <a:ext uri="{FF2B5EF4-FFF2-40B4-BE49-F238E27FC236}">
                <a16:creationId xmlns:a16="http://schemas.microsoft.com/office/drawing/2014/main" id="{5812A8B1-EF6D-9DC6-4052-4E8A1E1A8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97" y="3831255"/>
            <a:ext cx="2575454" cy="171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fessional Woman Stock Photos, Images and Backgrounds for Free Download">
            <a:extLst>
              <a:ext uri="{FF2B5EF4-FFF2-40B4-BE49-F238E27FC236}">
                <a16:creationId xmlns:a16="http://schemas.microsoft.com/office/drawing/2014/main" id="{C5D996F2-8637-3CFD-2B62-E4DDFD288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539" y="1357433"/>
            <a:ext cx="2575454" cy="193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ll: Bicycle Company A:1 Adventure Bike">
            <a:extLst>
              <a:ext uri="{FF2B5EF4-FFF2-40B4-BE49-F238E27FC236}">
                <a16:creationId xmlns:a16="http://schemas.microsoft.com/office/drawing/2014/main" id="{A6DEBE71-9A16-E558-68CA-3DBB99597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644" y="3503877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ue Fine 16.5-in Brushed Steel LED Touch Table Lamp with Fabric Shade  20080T-BN at Lowes.com">
            <a:extLst>
              <a:ext uri="{FF2B5EF4-FFF2-40B4-BE49-F238E27FC236}">
                <a16:creationId xmlns:a16="http://schemas.microsoft.com/office/drawing/2014/main" id="{B33B9FBE-636D-877F-1CA6-7513A4E82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3822" y="1344072"/>
            <a:ext cx="1995422" cy="199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winkle Twinkle Little Firefly - Humane Gardener">
            <a:extLst>
              <a:ext uri="{FF2B5EF4-FFF2-40B4-BE49-F238E27FC236}">
                <a16:creationId xmlns:a16="http://schemas.microsoft.com/office/drawing/2014/main" id="{DA3A625C-BA86-22D3-9AF0-985AA2A6F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579" y="3677531"/>
            <a:ext cx="3330859" cy="187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09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7B77E7-A10C-59C9-F933-7B57E1A9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BA4CA2C-0A9C-585C-60F7-8953D593124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9DD8A-6AEB-AAA2-3F21-554AC925E404}"/>
              </a:ext>
            </a:extLst>
          </p:cNvPr>
          <p:cNvSpPr txBox="1"/>
          <p:nvPr/>
        </p:nvSpPr>
        <p:spPr>
          <a:xfrm>
            <a:off x="1782723" y="5126797"/>
            <a:ext cx="9165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Both steps performed when we press RUN on the IDE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33301231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053F4-0A97-2C61-DA87-58704AD6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checks happen at compile time</a:t>
            </a:r>
          </a:p>
          <a:p>
            <a:pPr lvl="1"/>
            <a:r>
              <a:rPr lang="en-US" dirty="0"/>
              <a:t>Syntax checking</a:t>
            </a:r>
          </a:p>
          <a:p>
            <a:pPr lvl="1"/>
            <a:r>
              <a:rPr lang="en-US" dirty="0"/>
              <a:t>Type-checking, generic type checking </a:t>
            </a:r>
          </a:p>
          <a:p>
            <a:pPr lvl="1"/>
            <a:r>
              <a:rPr lang="en-US" dirty="0"/>
              <a:t>… and so on</a:t>
            </a:r>
          </a:p>
          <a:p>
            <a:r>
              <a:rPr lang="en-US" dirty="0"/>
              <a:t>Other checks happen at run time</a:t>
            </a:r>
          </a:p>
          <a:p>
            <a:pPr lvl="1"/>
            <a:r>
              <a:rPr lang="en-US" dirty="0"/>
              <a:t>Runtime polymorphism</a:t>
            </a:r>
          </a:p>
          <a:p>
            <a:pPr lvl="1"/>
            <a:r>
              <a:rPr lang="en-US" dirty="0"/>
              <a:t>Array index out of bounds access</a:t>
            </a:r>
          </a:p>
          <a:p>
            <a:pPr lvl="1"/>
            <a:r>
              <a:rPr lang="en-US" dirty="0"/>
              <a:t>Null pointer access</a:t>
            </a:r>
          </a:p>
          <a:p>
            <a:pPr lvl="1"/>
            <a:r>
              <a:rPr lang="en-US" dirty="0"/>
              <a:t>File not found checks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958CC-2E4A-01B0-AB8A-394A44BB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FC3CD92-C4CB-A2AB-A816-DB794569690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66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F49717-09F0-EBE7-40BB-06D7C4110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Generics allows the programmer to define a “placeholder” for a type.</a:t>
            </a:r>
            <a:br>
              <a:rPr lang="en-US"/>
            </a:br>
            <a:endParaRPr lang="en-US"/>
          </a:p>
          <a:p>
            <a:r>
              <a:rPr lang="en-US"/>
              <a:t>The placeholder gets replaced by the real type when the class is instantiated</a:t>
            </a:r>
            <a:br>
              <a:rPr lang="en-US"/>
            </a:br>
            <a:endParaRPr lang="en-US"/>
          </a:p>
          <a:p>
            <a:r>
              <a:rPr lang="en-US"/>
              <a:t>Facilitates reusability</a:t>
            </a:r>
          </a:p>
          <a:p>
            <a:endParaRPr lang="en-US"/>
          </a:p>
          <a:p>
            <a:r>
              <a:rPr lang="en-US"/>
              <a:t>Wildcard “?”</a:t>
            </a:r>
          </a:p>
          <a:p>
            <a:pPr lvl="1"/>
            <a:r>
              <a:rPr lang="en-US"/>
              <a:t>Used to represent an unknown type</a:t>
            </a:r>
          </a:p>
          <a:p>
            <a:pPr lvl="1"/>
            <a:r>
              <a:rPr lang="en-US"/>
              <a:t>List&lt;?&gt; used to represent a list of any type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F51143-AB3A-0BDF-EE17-F712D70C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Generics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5B9D029-B76D-EFE5-BCA7-6E43D832622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E9369DC-398F-B670-94B0-DA7D76C06217}"/>
              </a:ext>
            </a:extLst>
          </p:cNvPr>
          <p:cNvSpPr txBox="1">
            <a:spLocks/>
          </p:cNvSpPr>
          <p:nvPr/>
        </p:nvSpPr>
        <p:spPr>
          <a:xfrm>
            <a:off x="6248400" y="937404"/>
            <a:ext cx="6146800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Container</a:t>
            </a:r>
            <a:r>
              <a:rPr lang="en-US" sz="1600" b="1" dirty="0">
                <a:latin typeface="Consolas" panose="020B0609020204030204" pitchFamily="49" charset="0"/>
              </a:rPr>
              <a:t>&lt;T&gt;</a:t>
            </a:r>
            <a:r>
              <a:rPr lang="en-US" sz="1600" dirty="0">
                <a:latin typeface="Consolas" panose="020B0609020204030204" pitchFamily="49" charset="0"/>
              </a:rPr>
              <a:t> {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private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Setter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void </a:t>
            </a:r>
            <a:r>
              <a:rPr lang="en-US" sz="1600" dirty="0" err="1">
                <a:latin typeface="Consolas" panose="020B0609020204030204" pitchFamily="49" charset="0"/>
              </a:rPr>
              <a:t>setItem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item)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this.item</a:t>
            </a:r>
            <a:r>
              <a:rPr lang="en-US" sz="1600" dirty="0">
                <a:latin typeface="Consolas" panose="020B0609020204030204" pitchFamily="49" charset="0"/>
              </a:rPr>
              <a:t> =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// Getter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public </a:t>
            </a:r>
            <a:r>
              <a:rPr lang="en-US" sz="1600" b="1" dirty="0">
                <a:latin typeface="Consolas" panose="020B06090202040302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getItem</a:t>
            </a:r>
            <a:r>
              <a:rPr lang="en-US" sz="1600" dirty="0">
                <a:latin typeface="Consolas" panose="020B0609020204030204" pitchFamily="49" charset="0"/>
              </a:rPr>
              <a:t>() {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  return item;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}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MyApplication</a:t>
            </a:r>
            <a:r>
              <a:rPr lang="en-US" sz="1600" dirty="0">
                <a:latin typeface="Consolas" panose="020B0609020204030204" pitchFamily="49" charset="0"/>
              </a:rPr>
              <a:t>(String[] </a:t>
            </a:r>
            <a:r>
              <a:rPr lang="en-US" sz="1600" dirty="0" err="1">
                <a:latin typeface="Consolas" panose="020B0609020204030204" pitchFamily="49" charset="0"/>
              </a:rPr>
              <a:t>args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 c1 = new Container&lt;</a:t>
            </a:r>
            <a:r>
              <a:rPr lang="en-US" sz="1600" b="1" dirty="0">
                <a:latin typeface="Consolas" panose="020B0609020204030204" pitchFamily="49" charset="0"/>
              </a:rPr>
              <a:t>String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c1.setItem(new String(“hello”));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 c2 = new Container&lt;</a:t>
            </a:r>
            <a:r>
              <a:rPr lang="en-US" sz="1600" b="1" dirty="0">
                <a:latin typeface="Consolas" panose="020B0609020204030204" pitchFamily="49" charset="0"/>
              </a:rPr>
              <a:t>Bicycle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c2.setItem(new Bike());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369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2F5778-CBC3-9C9A-370B-7404277FE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/>
          <a:p>
            <a:r>
              <a:rPr lang="en-US" dirty="0"/>
              <a:t>Allows the programmer to restrict the types that can be used in a generic class or method using “bounds”</a:t>
            </a:r>
            <a:br>
              <a:rPr lang="en-US" dirty="0"/>
            </a:br>
            <a:endParaRPr lang="en-US" dirty="0"/>
          </a:p>
          <a:p>
            <a:r>
              <a:rPr lang="en-US" dirty="0"/>
              <a:t>Enforce constraints while maintaining flexibility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Upper Bound: T extends </a:t>
            </a:r>
            <a:r>
              <a:rPr lang="en-US" dirty="0" err="1"/>
              <a:t>ClassName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Lower Bound: ? super </a:t>
            </a:r>
            <a:r>
              <a:rPr lang="en-US" dirty="0" err="1"/>
              <a:t>ClassName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C3CDB2-3F7A-7FFA-1152-D18EDFC1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Bounded polymorphism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9FF9DC9-DA82-B276-5810-A82C7AF0FB1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36E84FE-7527-722B-1609-50629C787131}"/>
              </a:ext>
            </a:extLst>
          </p:cNvPr>
          <p:cNvSpPr txBox="1">
            <a:spLocks/>
          </p:cNvSpPr>
          <p:nvPr/>
        </p:nvSpPr>
        <p:spPr>
          <a:xfrm>
            <a:off x="6694312" y="916762"/>
            <a:ext cx="5582992" cy="5046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public &lt;T extends Number&gt; int sum (T a, T b)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    return </a:t>
            </a:r>
            <a:r>
              <a:rPr lang="en-US" sz="1600" dirty="0" err="1">
                <a:latin typeface="Consolas" panose="020B0609020204030204" pitchFamily="49" charset="0"/>
              </a:rPr>
              <a:t>a.intValue</a:t>
            </a:r>
            <a:r>
              <a:rPr lang="en-US" sz="1600" dirty="0">
                <a:latin typeface="Consolas" panose="020B0609020204030204" pitchFamily="49" charset="0"/>
              </a:rPr>
              <a:t>() + </a:t>
            </a:r>
            <a:r>
              <a:rPr lang="en-US" sz="1600" dirty="0" err="1">
                <a:latin typeface="Consolas" panose="020B0609020204030204" pitchFamily="49" charset="0"/>
              </a:rPr>
              <a:t>b.intValue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// Usage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sum(5, 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sum(5.5, 6.6);	// 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sum(“5”, “7”); </a:t>
            </a:r>
            <a:r>
              <a:rPr lang="en-US" sz="1600" b="1" dirty="0">
                <a:latin typeface="Consolas" panose="020B0609020204030204" pitchFamily="49" charset="0"/>
              </a:rPr>
              <a:t>// COMPILER ERROR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CD38B-5FEC-4E6B-154B-9FE5AA7A150F}"/>
              </a:ext>
            </a:extLst>
          </p:cNvPr>
          <p:cNvSpPr txBox="1"/>
          <p:nvPr/>
        </p:nvSpPr>
        <p:spPr>
          <a:xfrm>
            <a:off x="6096000" y="3974122"/>
            <a:ext cx="6222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is the benefit of using generic type</a:t>
            </a:r>
          </a:p>
          <a:p>
            <a:r>
              <a:rPr lang="en-US" sz="2800" b="1" i="1" dirty="0"/>
              <a:t>instead of Number? </a:t>
            </a:r>
          </a:p>
        </p:txBody>
      </p:sp>
    </p:spTree>
    <p:extLst>
      <p:ext uri="{BB962C8B-B14F-4D97-AF65-F5344CB8AC3E}">
        <p14:creationId xmlns:p14="http://schemas.microsoft.com/office/powerpoint/2010/main" val="103400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277C3-67CF-0633-21CB-625B1C0FE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45984B-F721-B3A4-8E97-D80184074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/>
              <a:t>Objects have properties and functions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74A7A4-07A9-6BEF-72A7-245E38F5D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/>
              <a:t>What is an object?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E61714D-3E46-937D-109D-D2F398460DEE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ADE9F243-887B-37DD-9F81-0C75E7765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6" y="2275457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52DDB35-0136-F2B5-6982-F7EB9D9A2907}"/>
              </a:ext>
            </a:extLst>
          </p:cNvPr>
          <p:cNvSpPr txBox="1">
            <a:spLocks/>
          </p:cNvSpPr>
          <p:nvPr/>
        </p:nvSpPr>
        <p:spPr>
          <a:xfrm>
            <a:off x="5768623" y="1258235"/>
            <a:ext cx="5836993" cy="41313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Model</a:t>
            </a:r>
          </a:p>
          <a:p>
            <a:pPr lvl="1"/>
            <a:r>
              <a:rPr lang="en-US" dirty="0"/>
              <a:t>Year</a:t>
            </a:r>
          </a:p>
          <a:p>
            <a:pPr lvl="1"/>
            <a:r>
              <a:rPr lang="en-US" dirty="0"/>
              <a:t>Mileage</a:t>
            </a:r>
          </a:p>
          <a:p>
            <a:pPr lvl="1"/>
            <a:r>
              <a:rPr lang="en-US" dirty="0"/>
              <a:t>Seats, and so on…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Start</a:t>
            </a:r>
          </a:p>
          <a:p>
            <a:pPr lvl="1"/>
            <a:r>
              <a:rPr lang="en-US" dirty="0"/>
              <a:t>Stop</a:t>
            </a:r>
          </a:p>
          <a:p>
            <a:pPr lvl="1"/>
            <a:r>
              <a:rPr lang="en-US" dirty="0"/>
              <a:t>Accelerate</a:t>
            </a:r>
          </a:p>
          <a:p>
            <a:pPr lvl="1"/>
            <a:r>
              <a:rPr lang="en-US" dirty="0"/>
              <a:t>Brake, and so on…</a:t>
            </a:r>
          </a:p>
        </p:txBody>
      </p:sp>
    </p:spTree>
    <p:extLst>
      <p:ext uri="{BB962C8B-B14F-4D97-AF65-F5344CB8AC3E}">
        <p14:creationId xmlns:p14="http://schemas.microsoft.com/office/powerpoint/2010/main" val="240506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21BA15-C3D0-E790-7EB0-F28B2BB8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>
                <a:cs typeface="Arial" panose="020B0604020202020204" pitchFamily="34" charset="0"/>
              </a:rPr>
              <a:t>public class Car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String model;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int year;</a:t>
            </a:r>
          </a:p>
          <a:p>
            <a:r>
              <a:rPr lang="en-US" sz="1400" dirty="0">
                <a:cs typeface="Arial" panose="020B0604020202020204" pitchFamily="34" charset="0"/>
              </a:rPr>
              <a:t>    private int mileage;</a:t>
            </a:r>
          </a:p>
          <a:p>
            <a:r>
              <a:rPr lang="en-US" sz="1400" dirty="0">
                <a:cs typeface="Arial" panose="020B0604020202020204" pitchFamily="34" charset="0"/>
              </a:rPr>
              <a:t>    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start() { …}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stop()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accelerate()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void brake() { … }</a:t>
            </a:r>
          </a:p>
          <a:p>
            <a:r>
              <a:rPr lang="en-US" sz="1400" dirty="0">
                <a:cs typeface="Arial" panose="020B0604020202020204" pitchFamily="34" charset="0"/>
              </a:rPr>
              <a:t>}</a:t>
            </a:r>
          </a:p>
          <a:p>
            <a:r>
              <a:rPr lang="en-US" sz="1400" dirty="0">
                <a:cs typeface="Arial" panose="020B0604020202020204" pitchFamily="34" charset="0"/>
              </a:rPr>
              <a:t>public class </a:t>
            </a:r>
            <a:r>
              <a:rPr lang="en-US" sz="1400" dirty="0" err="1">
                <a:cs typeface="Arial" panose="020B0604020202020204" pitchFamily="34" charset="0"/>
              </a:rPr>
              <a:t>MyApplication</a:t>
            </a:r>
            <a:r>
              <a:rPr lang="en-US" sz="1400" dirty="0">
                <a:cs typeface="Arial" panose="020B0604020202020204" pitchFamily="34" charset="0"/>
              </a:rPr>
              <a:t>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public static void main(String[] </a:t>
            </a:r>
            <a:r>
              <a:rPr lang="en-US" sz="1400" dirty="0" err="1">
                <a:cs typeface="Arial" panose="020B0604020202020204" pitchFamily="34" charset="0"/>
              </a:rPr>
              <a:t>args</a:t>
            </a:r>
            <a:r>
              <a:rPr lang="en-US" sz="1400" dirty="0">
                <a:cs typeface="Arial" panose="020B0604020202020204" pitchFamily="34" charset="0"/>
              </a:rPr>
              <a:t>) {</a:t>
            </a:r>
          </a:p>
          <a:p>
            <a:r>
              <a:rPr lang="en-US" sz="1400" dirty="0">
                <a:cs typeface="Arial" panose="020B0604020202020204" pitchFamily="34" charset="0"/>
              </a:rPr>
              <a:t>       Car </a:t>
            </a:r>
            <a:r>
              <a:rPr lang="en-US" sz="1400" dirty="0" err="1">
                <a:cs typeface="Arial" panose="020B0604020202020204" pitchFamily="34" charset="0"/>
              </a:rPr>
              <a:t>car</a:t>
            </a:r>
            <a:r>
              <a:rPr lang="en-US" sz="1400" dirty="0">
                <a:cs typeface="Arial" panose="020B0604020202020204" pitchFamily="34" charset="0"/>
              </a:rPr>
              <a:t> = new Car();</a:t>
            </a:r>
          </a:p>
          <a:p>
            <a:r>
              <a:rPr lang="en-US" sz="1400" dirty="0">
                <a:cs typeface="Arial" panose="020B0604020202020204" pitchFamily="34" charset="0"/>
              </a:rPr>
              <a:t>    }</a:t>
            </a:r>
            <a:br>
              <a:rPr lang="en-US" sz="1400" dirty="0">
                <a:cs typeface="Arial" panose="020B0604020202020204" pitchFamily="34" charset="0"/>
              </a:rPr>
            </a:br>
            <a:r>
              <a:rPr lang="en-US" sz="1400" dirty="0">
                <a:cs typeface="Arial" panose="020B0604020202020204" pitchFamily="34" charset="0"/>
              </a:rPr>
              <a:t>}</a:t>
            </a:r>
          </a:p>
          <a:p>
            <a:endParaRPr lang="en-US" sz="1400" dirty="0"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BF28F7-F706-2FB6-90F5-C0BEFF8D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Java, an object-oriented language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B5A3E43-A10B-838C-825B-2AF51F0859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is an object-oriented programming language</a:t>
            </a:r>
          </a:p>
          <a:p>
            <a:pPr lvl="1"/>
            <a:r>
              <a:rPr lang="en-US" dirty="0"/>
              <a:t>Everything is an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 class is a blueprint for creating objects</a:t>
            </a:r>
          </a:p>
          <a:p>
            <a:pPr lvl="1"/>
            <a:r>
              <a:rPr lang="en-US" dirty="0"/>
              <a:t>Defines properties (fields) and behaviors (methods)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 object is an instance of a class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E95350-F00E-CD96-8F70-91487D9A233D}"/>
              </a:ext>
            </a:extLst>
          </p:cNvPr>
          <p:cNvSpPr/>
          <p:nvPr/>
        </p:nvSpPr>
        <p:spPr>
          <a:xfrm>
            <a:off x="6176512" y="803804"/>
            <a:ext cx="3678688" cy="2176463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4CD13C-BE21-A1FC-FBE5-492D48887B39}"/>
              </a:ext>
            </a:extLst>
          </p:cNvPr>
          <p:cNvSpPr/>
          <p:nvPr/>
        </p:nvSpPr>
        <p:spPr>
          <a:xfrm>
            <a:off x="6667579" y="3317630"/>
            <a:ext cx="2566732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6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34CB96-F0F9-4B0C-68B8-E0A7F8BA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52DBCA-30ED-FAF9-ECC0-9CA056CD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1565AFB-E9AB-CBE9-6C77-7B779135893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Internal details of a class are hidden from outside world</a:t>
            </a:r>
          </a:p>
          <a:p>
            <a:r>
              <a:rPr lang="en-US" dirty="0"/>
              <a:t>Access is controlled using public, private, protected access modifiers</a:t>
            </a:r>
          </a:p>
          <a:p>
            <a:pPr lvl="1"/>
            <a:r>
              <a:rPr lang="en-US" dirty="0"/>
              <a:t>Direct access to private fields prevented</a:t>
            </a:r>
          </a:p>
          <a:p>
            <a:pPr lvl="1"/>
            <a:r>
              <a:rPr lang="en-US" dirty="0"/>
              <a:t>Needs getter and setter methods</a:t>
            </a:r>
          </a:p>
          <a:p>
            <a:r>
              <a:rPr lang="en-US" dirty="0"/>
              <a:t>Enables abstraction</a:t>
            </a:r>
          </a:p>
          <a:p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E5D8E08-CB85-E3EE-E06E-EB2D39C42965}"/>
              </a:ext>
            </a:extLst>
          </p:cNvPr>
          <p:cNvSpPr txBox="1">
            <a:spLocks/>
          </p:cNvSpPr>
          <p:nvPr/>
        </p:nvSpPr>
        <p:spPr>
          <a:xfrm>
            <a:off x="6304207" y="785003"/>
            <a:ext cx="5735393" cy="5166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private String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String </a:t>
            </a:r>
            <a:r>
              <a:rPr lang="en-US" sz="1400" dirty="0" err="1">
                <a:latin typeface="Consolas" panose="020B0609020204030204" pitchFamily="49" charset="0"/>
              </a:rPr>
              <a:t>getModel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return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void </a:t>
            </a:r>
            <a:r>
              <a:rPr lang="en-US" sz="1400" dirty="0" err="1">
                <a:latin typeface="Consolas" panose="020B0609020204030204" pitchFamily="49" charset="0"/>
              </a:rPr>
              <a:t>setModel</a:t>
            </a:r>
            <a:r>
              <a:rPr lang="en-US" sz="1400" dirty="0">
                <a:latin typeface="Consolas" panose="020B0609020204030204" pitchFamily="49" charset="0"/>
              </a:rPr>
              <a:t>(String model)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this.model</a:t>
            </a:r>
            <a:r>
              <a:rPr lang="en-US" sz="14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// … other fields and methods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public class </a:t>
            </a:r>
            <a:r>
              <a:rPr lang="en-US" sz="1400" dirty="0" err="1">
                <a:latin typeface="Consolas" panose="020B0609020204030204" pitchFamily="49" charset="0"/>
              </a:rPr>
              <a:t>MyApplication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public static void main(String[]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Car </a:t>
            </a:r>
            <a:r>
              <a:rPr lang="en-US" sz="1400" dirty="0" err="1">
                <a:latin typeface="Consolas" panose="020B0609020204030204" pitchFamily="49" charset="0"/>
              </a:rPr>
              <a:t>car</a:t>
            </a:r>
            <a:r>
              <a:rPr lang="en-US" sz="1400" dirty="0">
                <a:latin typeface="Consolas" panose="020B0609020204030204" pitchFamily="49" charset="0"/>
              </a:rPr>
              <a:t> = new Car();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</a:t>
            </a:r>
            <a:r>
              <a:rPr lang="en-US" sz="1400" dirty="0" err="1">
                <a:latin typeface="Consolas" panose="020B0609020204030204" pitchFamily="49" charset="0"/>
              </a:rPr>
              <a:t>car.model</a:t>
            </a:r>
            <a:r>
              <a:rPr lang="en-US" sz="1400" dirty="0">
                <a:latin typeface="Consolas" panose="020B0609020204030204" pitchFamily="49" charset="0"/>
              </a:rPr>
              <a:t> = “Toyota Hybrid”; </a:t>
            </a:r>
            <a:r>
              <a:rPr lang="en-US" sz="1400" b="1" dirty="0">
                <a:latin typeface="Consolas" panose="020B0609020204030204" pitchFamily="49" charset="0"/>
              </a:rPr>
              <a:t>// COMPILER ERROR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88E32-4A25-E4EA-37F6-905F5DE942BB}"/>
              </a:ext>
            </a:extLst>
          </p:cNvPr>
          <p:cNvSpPr/>
          <p:nvPr/>
        </p:nvSpPr>
        <p:spPr>
          <a:xfrm>
            <a:off x="6672904" y="1026543"/>
            <a:ext cx="992251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599DF0-822B-D5C2-3BBF-3FCA224DC60A}"/>
              </a:ext>
            </a:extLst>
          </p:cNvPr>
          <p:cNvSpPr/>
          <p:nvPr/>
        </p:nvSpPr>
        <p:spPr>
          <a:xfrm>
            <a:off x="7073660" y="4870409"/>
            <a:ext cx="4632918" cy="43028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106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FD241-D478-845A-77DF-B1DB38B6D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// Breaking abstractions</a:t>
            </a:r>
          </a:p>
          <a:p>
            <a:r>
              <a:rPr lang="en-US" dirty="0"/>
              <a:t>class </a:t>
            </a:r>
            <a:r>
              <a:rPr lang="en-US" dirty="0" err="1"/>
              <a:t>ClassDetails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  public List&lt;Student&gt; students;</a:t>
            </a:r>
            <a:br>
              <a:rPr lang="en-US" dirty="0"/>
            </a:br>
            <a:r>
              <a:rPr lang="en-US" dirty="0"/>
              <a:t>  public void </a:t>
            </a:r>
            <a:r>
              <a:rPr lang="en-US" dirty="0" err="1"/>
              <a:t>dropStudent</a:t>
            </a:r>
            <a:r>
              <a:rPr lang="en-US" dirty="0"/>
              <a:t>(Student s) {</a:t>
            </a:r>
          </a:p>
          <a:p>
            <a:r>
              <a:rPr lang="en-US" dirty="0"/>
              <a:t>	</a:t>
            </a:r>
            <a:r>
              <a:rPr lang="en-US" dirty="0" err="1"/>
              <a:t>students.remove</a:t>
            </a:r>
            <a:r>
              <a:rPr lang="en-US" dirty="0"/>
              <a:t>(s);</a:t>
            </a:r>
            <a:br>
              <a:rPr lang="en-US" dirty="0"/>
            </a:br>
            <a:r>
              <a:rPr lang="en-US" dirty="0"/>
              <a:t>	if (</a:t>
            </a:r>
            <a:r>
              <a:rPr lang="en-US" dirty="0" err="1"/>
              <a:t>s.isInternational</a:t>
            </a:r>
            <a:r>
              <a:rPr lang="en-US" dirty="0"/>
              <a:t>() &amp;&amp; </a:t>
            </a:r>
            <a:r>
              <a:rPr lang="en-US" dirty="0" err="1"/>
              <a:t>s.notMinCredits</a:t>
            </a:r>
            <a:r>
              <a:rPr lang="en-US" dirty="0"/>
              <a:t>()) {</a:t>
            </a:r>
          </a:p>
          <a:p>
            <a:r>
              <a:rPr lang="en-US" dirty="0"/>
              <a:t>		</a:t>
            </a:r>
            <a:r>
              <a:rPr lang="en-US" dirty="0" err="1"/>
              <a:t>s.notifyTooLowCredits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  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r>
              <a:rPr lang="en-US" dirty="0"/>
              <a:t>Student s = …;</a:t>
            </a:r>
            <a:br>
              <a:rPr lang="en-US" dirty="0"/>
            </a:br>
            <a:r>
              <a:rPr lang="en-US" dirty="0" err="1"/>
              <a:t>ClassDetails</a:t>
            </a:r>
            <a:r>
              <a:rPr lang="en-US" dirty="0"/>
              <a:t> details = …;</a:t>
            </a:r>
          </a:p>
          <a:p>
            <a:r>
              <a:rPr lang="en-US" dirty="0" err="1"/>
              <a:t>details.students.remove</a:t>
            </a:r>
            <a:r>
              <a:rPr lang="en-US" dirty="0"/>
              <a:t>(s); </a:t>
            </a:r>
            <a:r>
              <a:rPr lang="en-US" b="1" dirty="0"/>
              <a:t>// no check!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F2E5C6-8F56-6F5C-05EA-6F7E90A7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encapsulation enable?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AC793D-21F7-CFF1-8A08-374E129BC63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Last lecture – abstraction means hiding details</a:t>
            </a:r>
          </a:p>
          <a:p>
            <a:pPr lvl="1"/>
            <a:r>
              <a:rPr lang="en-US" dirty="0"/>
              <a:t>Enables user to use component without knowing details</a:t>
            </a:r>
          </a:p>
          <a:p>
            <a:r>
              <a:rPr lang="en-US" dirty="0"/>
              <a:t>Encapsulation </a:t>
            </a:r>
            <a:r>
              <a:rPr lang="en-US" i="1" dirty="0"/>
              <a:t>enforces</a:t>
            </a:r>
            <a:r>
              <a:rPr lang="en-US" dirty="0"/>
              <a:t> abstraction</a:t>
            </a:r>
          </a:p>
          <a:p>
            <a:r>
              <a:rPr lang="en-US" b="1" dirty="0"/>
              <a:t>Critical </a:t>
            </a:r>
            <a:r>
              <a:rPr lang="en-US" dirty="0"/>
              <a:t>to ensuring users of your code use it in the way you intend them to!</a:t>
            </a:r>
          </a:p>
          <a:p>
            <a:pPr lvl="1"/>
            <a:r>
              <a:rPr lang="en-US" b="1" dirty="0"/>
              <a:t>-&gt; Collaboration!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D2CAD-E48D-8758-5C00-A55967422E6E}"/>
              </a:ext>
            </a:extLst>
          </p:cNvPr>
          <p:cNvSpPr/>
          <p:nvPr/>
        </p:nvSpPr>
        <p:spPr>
          <a:xfrm>
            <a:off x="6317304" y="1303120"/>
            <a:ext cx="885007" cy="3111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E3DD90-D9EF-095D-051A-FC6542CCFE6A}"/>
              </a:ext>
            </a:extLst>
          </p:cNvPr>
          <p:cNvSpPr/>
          <p:nvPr/>
        </p:nvSpPr>
        <p:spPr>
          <a:xfrm>
            <a:off x="6176512" y="1976831"/>
            <a:ext cx="3814155" cy="1071169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780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5B0134-08BC-B800-C16A-BF11B1ED5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noProof="0" dirty="0"/>
              <a:t>public class Car {</a:t>
            </a:r>
          </a:p>
          <a:p>
            <a:pPr lvl="0"/>
            <a:r>
              <a:rPr lang="en-US" noProof="0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</a:p>
          <a:p>
            <a:pPr lvl="0"/>
            <a:r>
              <a:rPr lang="en-US" noProof="0" dirty="0"/>
              <a:t>    private int mileage;</a:t>
            </a:r>
          </a:p>
          <a:p>
            <a:pPr lvl="0"/>
            <a:r>
              <a:rPr lang="en-US" dirty="0"/>
              <a:t>    </a:t>
            </a:r>
            <a:r>
              <a:rPr lang="en-US" noProof="0" dirty="0"/>
              <a:t>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</a:t>
            </a:r>
            <a:r>
              <a:rPr lang="en-US" dirty="0"/>
              <a:t> </a:t>
            </a:r>
          </a:p>
          <a:p>
            <a:pPr lvl="0"/>
            <a:r>
              <a:rPr lang="en-US" noProof="0" dirty="0"/>
              <a:t>}</a:t>
            </a:r>
          </a:p>
          <a:p>
            <a:pPr lvl="0"/>
            <a:endParaRPr lang="en-US" dirty="0"/>
          </a:p>
          <a:p>
            <a:pPr lvl="0"/>
            <a:r>
              <a:rPr lang="en-US" noProof="0" dirty="0"/>
              <a:t>public class Bicycle {</a:t>
            </a:r>
          </a:p>
          <a:p>
            <a:pPr lvl="0"/>
            <a:r>
              <a:rPr lang="en-US" dirty="0"/>
              <a:t>    private String model;</a:t>
            </a:r>
          </a:p>
          <a:p>
            <a:pPr lvl="0"/>
            <a:r>
              <a:rPr lang="en-US" noProof="0" dirty="0"/>
              <a:t>    private int year;</a:t>
            </a:r>
            <a:br>
              <a:rPr lang="en-US" noProof="0" dirty="0"/>
            </a:br>
            <a:r>
              <a:rPr lang="en-US" noProof="0" dirty="0"/>
              <a:t>    public void start() { …}</a:t>
            </a:r>
          </a:p>
          <a:p>
            <a:pPr lvl="0"/>
            <a:r>
              <a:rPr lang="en-US" noProof="0" dirty="0"/>
              <a:t>    public void stop() { … }</a:t>
            </a:r>
          </a:p>
          <a:p>
            <a:pPr lvl="0"/>
            <a:r>
              <a:rPr lang="en-US" noProof="0" dirty="0"/>
              <a:t>    public void accelerate() { … }</a:t>
            </a:r>
          </a:p>
          <a:p>
            <a:pPr lvl="0"/>
            <a:r>
              <a:rPr lang="en-US" noProof="0" dirty="0"/>
              <a:t>    public void brake() { … }</a:t>
            </a:r>
          </a:p>
          <a:p>
            <a:pPr lvl="0"/>
            <a:r>
              <a:rPr lang="en-US" dirty="0"/>
              <a:t>    public void </a:t>
            </a:r>
            <a:r>
              <a:rPr lang="en-US" dirty="0" err="1"/>
              <a:t>ringBell</a:t>
            </a:r>
            <a:r>
              <a:rPr lang="en-US" dirty="0"/>
              <a:t>() { … }</a:t>
            </a:r>
            <a:br>
              <a:rPr lang="en-US" noProof="0" dirty="0"/>
            </a:br>
            <a:r>
              <a:rPr lang="en-US" noProof="0" dirty="0"/>
              <a:t>}</a:t>
            </a:r>
          </a:p>
          <a:p>
            <a:pPr lvl="0"/>
            <a:r>
              <a:rPr lang="en-US" noProof="0" dirty="0"/>
              <a:t>  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8EF271-C053-1020-1224-2986697AB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7879F0-99C8-237F-F115-36413EFC1AF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Inheritance – typical explanation</a:t>
            </a:r>
          </a:p>
        </p:txBody>
      </p:sp>
      <p:pic>
        <p:nvPicPr>
          <p:cNvPr id="5" name="Picture 2" descr="Best Cars of 2024 and 2025 - Top-Rated New Cars Ranked | KBB.com">
            <a:extLst>
              <a:ext uri="{FF2B5EF4-FFF2-40B4-BE49-F238E27FC236}">
                <a16:creationId xmlns:a16="http://schemas.microsoft.com/office/drawing/2014/main" id="{1EE587AC-F2B5-BD07-E604-11AEF7BD2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19" y="1900954"/>
            <a:ext cx="3330859" cy="134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oll: Bicycle Company A:1 Adventure Bike">
            <a:extLst>
              <a:ext uri="{FF2B5EF4-FFF2-40B4-BE49-F238E27FC236}">
                <a16:creationId xmlns:a16="http://schemas.microsoft.com/office/drawing/2014/main" id="{06D4856A-7D4A-354A-263C-FB6B245F1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376" y="3609089"/>
            <a:ext cx="3527778" cy="21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B7A62-7546-4251-5907-6F90188952BB}"/>
              </a:ext>
            </a:extLst>
          </p:cNvPr>
          <p:cNvSpPr txBox="1"/>
          <p:nvPr/>
        </p:nvSpPr>
        <p:spPr>
          <a:xfrm>
            <a:off x="9206963" y="1123830"/>
            <a:ext cx="2485304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b="1" i="1" dirty="0"/>
              <a:t>Code duplication!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B49CC1-72A1-B9AB-1D20-718BD8427A97}"/>
              </a:ext>
            </a:extLst>
          </p:cNvPr>
          <p:cNvSpPr/>
          <p:nvPr/>
        </p:nvSpPr>
        <p:spPr>
          <a:xfrm>
            <a:off x="6505833" y="1045445"/>
            <a:ext cx="3733190" cy="19799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D7D678-DD45-40FE-91A0-3950B99922E4}"/>
              </a:ext>
            </a:extLst>
          </p:cNvPr>
          <p:cNvSpPr/>
          <p:nvPr/>
        </p:nvSpPr>
        <p:spPr>
          <a:xfrm>
            <a:off x="6590500" y="3429000"/>
            <a:ext cx="3733190" cy="19799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672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3" grpId="1" animBg="1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1_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3971</TotalTime>
  <Words>3328</Words>
  <Application>Microsoft Office PowerPoint</Application>
  <PresentationFormat>Widescreen</PresentationFormat>
  <Paragraphs>566</Paragraphs>
  <Slides>43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Consolas</vt:lpstr>
      <vt:lpstr>Helvetica</vt:lpstr>
      <vt:lpstr>1_Preso 2022 Watertower Stats</vt:lpstr>
      <vt:lpstr>PowerPoint Presentation</vt:lpstr>
      <vt:lpstr>Announcements</vt:lpstr>
      <vt:lpstr>Agenda</vt:lpstr>
      <vt:lpstr>What is an object?</vt:lpstr>
      <vt:lpstr>What is an object?</vt:lpstr>
      <vt:lpstr>Java, an object-oriented language</vt:lpstr>
      <vt:lpstr>Encapsulation</vt:lpstr>
      <vt:lpstr>What does encapsulation enable?</vt:lpstr>
      <vt:lpstr>Inheritance</vt:lpstr>
      <vt:lpstr>Inheritance</vt:lpstr>
      <vt:lpstr>Multiple inheritance</vt:lpstr>
      <vt:lpstr>Inheritance</vt:lpstr>
      <vt:lpstr>Abstraction via abstract classes</vt:lpstr>
      <vt:lpstr>Abstraction via interfaces</vt:lpstr>
      <vt:lpstr>Abstraction via interfaces</vt:lpstr>
      <vt:lpstr>Runtime polymorphism</vt:lpstr>
      <vt:lpstr>Use case: database library</vt:lpstr>
      <vt:lpstr>Use case: database library</vt:lpstr>
      <vt:lpstr>Use case: database library</vt:lpstr>
      <vt:lpstr>Use case: database library</vt:lpstr>
      <vt:lpstr>Problems with duplicating API functions</vt:lpstr>
      <vt:lpstr>Significant changes on client-side</vt:lpstr>
      <vt:lpstr>Better design</vt:lpstr>
      <vt:lpstr>Better design</vt:lpstr>
      <vt:lpstr>Better design</vt:lpstr>
      <vt:lpstr>Client-side changes</vt:lpstr>
      <vt:lpstr>Client-side changes</vt:lpstr>
      <vt:lpstr>Client-side changes</vt:lpstr>
      <vt:lpstr>Other programming languages</vt:lpstr>
      <vt:lpstr>PowerPoint Presentation</vt:lpstr>
      <vt:lpstr>Single Responsibility Principle (SRP)</vt:lpstr>
      <vt:lpstr>Open/Closed Principle (OCP)</vt:lpstr>
      <vt:lpstr>Liskov Substitution Principle (LSP)</vt:lpstr>
      <vt:lpstr>Interface Segregation Principle (ISP)</vt:lpstr>
      <vt:lpstr>Dependency Inversion Principle (DIP)</vt:lpstr>
      <vt:lpstr>PowerPoint Presentation</vt:lpstr>
      <vt:lpstr>What is object code?</vt:lpstr>
      <vt:lpstr>What is object code?</vt:lpstr>
      <vt:lpstr>Java bytecode interpretation </vt:lpstr>
      <vt:lpstr>TL;DR</vt:lpstr>
      <vt:lpstr>Why does it matter?</vt:lpstr>
      <vt:lpstr>Generics</vt:lpstr>
      <vt:lpstr>Bounded polymorphism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581</cp:revision>
  <dcterms:created xsi:type="dcterms:W3CDTF">2019-06-30T03:25:06Z</dcterms:created>
  <dcterms:modified xsi:type="dcterms:W3CDTF">2025-09-26T06:03:10Z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