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0" r:id="rId3"/>
    <p:sldId id="293" r:id="rId4"/>
    <p:sldId id="257" r:id="rId5"/>
    <p:sldId id="276" r:id="rId6"/>
    <p:sldId id="258" r:id="rId7"/>
    <p:sldId id="259" r:id="rId8"/>
    <p:sldId id="260" r:id="rId9"/>
    <p:sldId id="261" r:id="rId10"/>
    <p:sldId id="277" r:id="rId11"/>
    <p:sldId id="278" r:id="rId12"/>
    <p:sldId id="262" r:id="rId13"/>
    <p:sldId id="263" r:id="rId14"/>
    <p:sldId id="279" r:id="rId15"/>
    <p:sldId id="280" r:id="rId16"/>
    <p:sldId id="281" r:id="rId17"/>
    <p:sldId id="283" r:id="rId18"/>
    <p:sldId id="264" r:id="rId19"/>
    <p:sldId id="265" r:id="rId20"/>
    <p:sldId id="284" r:id="rId21"/>
    <p:sldId id="282" r:id="rId22"/>
    <p:sldId id="267" r:id="rId23"/>
    <p:sldId id="268" r:id="rId24"/>
    <p:sldId id="285" r:id="rId25"/>
    <p:sldId id="270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72" r:id="rId34"/>
    <p:sldId id="299" r:id="rId35"/>
    <p:sldId id="274" r:id="rId36"/>
    <p:sldId id="275" r:id="rId37"/>
    <p:sldId id="294" r:id="rId38"/>
    <p:sldId id="295" r:id="rId39"/>
    <p:sldId id="296" r:id="rId40"/>
    <p:sldId id="297" r:id="rId41"/>
    <p:sldId id="298" r:id="rId42"/>
    <p:sldId id="273" r:id="rId43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2936"/>
    <a:srgbClr val="FFFFFF"/>
    <a:srgbClr val="0000FF"/>
    <a:srgbClr val="B9B9FF"/>
    <a:srgbClr val="003399"/>
    <a:srgbClr val="DDDDFF"/>
    <a:srgbClr val="E6E0EC"/>
    <a:srgbClr val="FFD5D5"/>
    <a:srgbClr val="00823B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7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Sunday, March 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lframroesler/afl-demo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B9979-F30B-2344-5324-B3488C17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fuzzy lop (AFL)</a:t>
            </a:r>
          </a:p>
          <a:p>
            <a:r>
              <a:rPr lang="en-US" dirty="0" err="1"/>
              <a:t>Fuzzer</a:t>
            </a:r>
            <a:r>
              <a:rPr lang="en-US" dirty="0"/>
              <a:t> for C/C++ applications</a:t>
            </a:r>
          </a:p>
          <a:p>
            <a:r>
              <a:rPr lang="en-US" b="1" i="1" dirty="0"/>
              <a:t>Does more than just generate random inputs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9C796F-4C3B-DC39-ACB7-1F0540A8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 demo</a:t>
            </a:r>
          </a:p>
        </p:txBody>
      </p:sp>
      <p:pic>
        <p:nvPicPr>
          <p:cNvPr id="1026" name="Picture 2" descr="American Fuzzy Lop Rabbit - Complete Guide">
            <a:extLst>
              <a:ext uri="{FF2B5EF4-FFF2-40B4-BE49-F238E27FC236}">
                <a16:creationId xmlns:a16="http://schemas.microsoft.com/office/drawing/2014/main" id="{CC40A277-5996-9076-2066-F89344586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45" y="2986857"/>
            <a:ext cx="3346572" cy="220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BED51D-D1C4-A351-7B47-2B81C9D14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https://github.com/wolframroesler/afl-demo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077161-280A-1155-75B7-62FFD883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AFL demo</a:t>
            </a:r>
          </a:p>
        </p:txBody>
      </p:sp>
    </p:spTree>
    <p:extLst>
      <p:ext uri="{BB962C8B-B14F-4D97-AF65-F5344CB8AC3E}">
        <p14:creationId xmlns:p14="http://schemas.microsoft.com/office/powerpoint/2010/main" val="358928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FBE93-664E-9DE5-4768-6C3DDE8BC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8DB44-8255-2DB4-73DF-AA0EF75F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 generating random inputs is simple</a:t>
            </a:r>
          </a:p>
          <a:p>
            <a:r>
              <a:rPr lang="en-US" dirty="0"/>
              <a:t>Cons: random inputs are not good inputs</a:t>
            </a:r>
          </a:p>
          <a:p>
            <a:r>
              <a:rPr lang="en-US" dirty="0"/>
              <a:t>E.g., fuzzing a SQL database software</a:t>
            </a:r>
          </a:p>
          <a:p>
            <a:pPr lvl="1"/>
            <a:r>
              <a:rPr lang="en-US" dirty="0"/>
              <a:t>Real inputs: </a:t>
            </a:r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mytable</a:t>
            </a:r>
            <a:r>
              <a:rPr lang="en-US" dirty="0">
                <a:latin typeface="Consolas" panose="020B0609020204030204" pitchFamily="49" charset="0"/>
              </a:rPr>
              <a:t> AS (id INTEGER, … );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Random inputs: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aVkjW3txpLZ044zo5kLdUlsU2MtlLNkhwxI8Aew7c0KPfTS115i2rzfBlgod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database will reject such statements as invalid SQL and not execute the SQL command -&gt; the SQL code will not even be tested</a:t>
            </a:r>
          </a:p>
          <a:p>
            <a:pPr lvl="2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343C86-C735-01C6-18D8-A53CBF0D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94780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CBC4B-F214-100A-91BD-E9E13E94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some known valid inputs called </a:t>
            </a:r>
            <a:r>
              <a:rPr lang="en-US" i="1" dirty="0"/>
              <a:t>“seeds”</a:t>
            </a:r>
          </a:p>
          <a:p>
            <a:r>
              <a:rPr lang="en-US" dirty="0"/>
              <a:t>Keep mutating them based on some “strategy”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D3D1A3-DE35-9A90-E285-94F7E794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</a:t>
            </a:r>
            <a:r>
              <a:rPr lang="en-US" dirty="0" err="1"/>
              <a:t>fuzzer</a:t>
            </a:r>
            <a:r>
              <a:rPr lang="en-US" dirty="0"/>
              <a:t> - generate inputs via mutation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12D19A-D15A-A2ED-CDFB-ABDD5EAF45E5}"/>
              </a:ext>
            </a:extLst>
          </p:cNvPr>
          <p:cNvSpPr/>
          <p:nvPr/>
        </p:nvSpPr>
        <p:spPr>
          <a:xfrm>
            <a:off x="5169132" y="3226296"/>
            <a:ext cx="1426610" cy="7209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input’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B46B2D-2E13-1EFF-FC18-F81ABF0D4E0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366007" y="3590938"/>
            <a:ext cx="762828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3A831E-21C6-2E5E-A545-29978A18E0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95742" y="3586781"/>
            <a:ext cx="37270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9645E2-BBD5-3057-3440-CC5EC7130D23}"/>
              </a:ext>
            </a:extLst>
          </p:cNvPr>
          <p:cNvSpPr txBox="1"/>
          <p:nvPr/>
        </p:nvSpPr>
        <p:spPr>
          <a:xfrm>
            <a:off x="8539521" y="2719293"/>
            <a:ext cx="148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execute</a:t>
            </a:r>
          </a:p>
        </p:txBody>
      </p:sp>
      <p:pic>
        <p:nvPicPr>
          <p:cNvPr id="12" name="Picture 2" descr="Bug Vector Art, Icons, and Graphics for Free Download">
            <a:extLst>
              <a:ext uri="{FF2B5EF4-FFF2-40B4-BE49-F238E27FC236}">
                <a16:creationId xmlns:a16="http://schemas.microsoft.com/office/drawing/2014/main" id="{1970E00B-667B-6F68-CCEA-0DD42C83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456" y="2796534"/>
            <a:ext cx="1603937" cy="160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DF5DC9A-2DB0-D57D-BE00-62C75478EFD4}"/>
              </a:ext>
            </a:extLst>
          </p:cNvPr>
          <p:cNvGrpSpPr/>
          <p:nvPr/>
        </p:nvGrpSpPr>
        <p:grpSpPr>
          <a:xfrm>
            <a:off x="616861" y="2739463"/>
            <a:ext cx="1749146" cy="1211960"/>
            <a:chOff x="1058859" y="2964386"/>
            <a:chExt cx="2543474" cy="121196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52FB30-EBFF-ECA5-8BFA-8EA8DAF2CEF7}"/>
                </a:ext>
              </a:extLst>
            </p:cNvPr>
            <p:cNvSpPr/>
            <p:nvPr/>
          </p:nvSpPr>
          <p:spPr>
            <a:xfrm>
              <a:off x="1058859" y="2964386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90F5A6-4776-B026-EE9F-7A0E11B73EE3}"/>
                </a:ext>
              </a:extLst>
            </p:cNvPr>
            <p:cNvSpPr/>
            <p:nvPr/>
          </p:nvSpPr>
          <p:spPr>
            <a:xfrm>
              <a:off x="1168337" y="3168507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4FD54A6-DF31-95C4-DDE7-352585BF6DEE}"/>
                </a:ext>
              </a:extLst>
            </p:cNvPr>
            <p:cNvSpPr/>
            <p:nvPr/>
          </p:nvSpPr>
          <p:spPr>
            <a:xfrm>
              <a:off x="1277815" y="3317631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6CAFABF-3FC5-7A6C-3ADB-9442C7DE7524}"/>
                </a:ext>
              </a:extLst>
            </p:cNvPr>
            <p:cNvSpPr/>
            <p:nvPr/>
          </p:nvSpPr>
          <p:spPr>
            <a:xfrm>
              <a:off x="1410118" y="3455377"/>
              <a:ext cx="2192215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seeds</a:t>
              </a:r>
              <a:endParaRPr lang="en-US" sz="2800" dirty="0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4F13FD-814D-0237-7787-7EA681808594}"/>
              </a:ext>
            </a:extLst>
          </p:cNvPr>
          <p:cNvSpPr/>
          <p:nvPr/>
        </p:nvSpPr>
        <p:spPr>
          <a:xfrm>
            <a:off x="3128835" y="3230453"/>
            <a:ext cx="1506640" cy="72096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en-US" sz="2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7AD3A9-E74E-9F8B-86B5-F57BC7CAD6F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4635475" y="3586781"/>
            <a:ext cx="533657" cy="415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710CD67-9A37-99F8-C577-89CAAC11B619}"/>
              </a:ext>
            </a:extLst>
          </p:cNvPr>
          <p:cNvSpPr txBox="1"/>
          <p:nvPr/>
        </p:nvSpPr>
        <p:spPr>
          <a:xfrm>
            <a:off x="2613035" y="4154632"/>
            <a:ext cx="2559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mytable</a:t>
            </a:r>
            <a:r>
              <a:rPr lang="en-US" dirty="0">
                <a:latin typeface="Consolas" panose="020B0609020204030204" pitchFamily="49" charset="0"/>
              </a:rPr>
              <a:t> AS (id INTEGER, … );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7862C4-D4D6-1C67-555B-BE51018AB056}"/>
              </a:ext>
            </a:extLst>
          </p:cNvPr>
          <p:cNvSpPr txBox="1"/>
          <p:nvPr/>
        </p:nvSpPr>
        <p:spPr>
          <a:xfrm>
            <a:off x="5016869" y="4176013"/>
            <a:ext cx="2359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lang="en-US" dirty="0" err="1">
                <a:latin typeface="Consolas" panose="020B0609020204030204" pitchFamily="49" charset="0"/>
              </a:rPr>
              <a:t>tabl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AS (id INTEGER, … );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1FEE090-A2C0-D3E3-2750-464E0A8ACADD}"/>
              </a:ext>
            </a:extLst>
          </p:cNvPr>
          <p:cNvSpPr/>
          <p:nvPr/>
        </p:nvSpPr>
        <p:spPr>
          <a:xfrm>
            <a:off x="6968443" y="3238018"/>
            <a:ext cx="1909716" cy="7209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sz="28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BC0C03-29E1-E4A6-0C77-37A372758CA3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>
            <a:off x="8878159" y="3598503"/>
            <a:ext cx="134929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7F61D1A-32B5-6452-A0A0-4300B4F7B348}"/>
              </a:ext>
            </a:extLst>
          </p:cNvPr>
          <p:cNvGrpSpPr/>
          <p:nvPr/>
        </p:nvGrpSpPr>
        <p:grpSpPr>
          <a:xfrm>
            <a:off x="2351798" y="2236913"/>
            <a:ext cx="867545" cy="1148182"/>
            <a:chOff x="2351798" y="2236913"/>
            <a:chExt cx="867545" cy="11481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035C5C-58C7-E1B7-2916-48F61E31997B}"/>
                </a:ext>
              </a:extLst>
            </p:cNvPr>
            <p:cNvSpPr txBox="1"/>
            <p:nvPr/>
          </p:nvSpPr>
          <p:spPr>
            <a:xfrm>
              <a:off x="2351798" y="28003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C8C216-5C64-5F40-2097-084756518014}"/>
                </a:ext>
              </a:extLst>
            </p:cNvPr>
            <p:cNvSpPr/>
            <p:nvPr/>
          </p:nvSpPr>
          <p:spPr>
            <a:xfrm>
              <a:off x="2431511" y="2236913"/>
              <a:ext cx="631820" cy="58087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97B814-D6F4-9882-5713-E5F6AE186A73}"/>
              </a:ext>
            </a:extLst>
          </p:cNvPr>
          <p:cNvGrpSpPr/>
          <p:nvPr/>
        </p:nvGrpSpPr>
        <p:grpSpPr>
          <a:xfrm>
            <a:off x="4303565" y="2215485"/>
            <a:ext cx="1426609" cy="1092289"/>
            <a:chOff x="4303565" y="2215485"/>
            <a:chExt cx="1426609" cy="10922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8624DA-EFF4-8772-BC84-4F59CF0B5B7B}"/>
                </a:ext>
              </a:extLst>
            </p:cNvPr>
            <p:cNvSpPr txBox="1"/>
            <p:nvPr/>
          </p:nvSpPr>
          <p:spPr>
            <a:xfrm>
              <a:off x="4303565" y="27229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713EE3-300B-82CD-7ECA-782117D0130C}"/>
                </a:ext>
              </a:extLst>
            </p:cNvPr>
            <p:cNvSpPr/>
            <p:nvPr/>
          </p:nvSpPr>
          <p:spPr>
            <a:xfrm>
              <a:off x="4586393" y="2215485"/>
              <a:ext cx="631820" cy="580872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</a:t>
              </a:r>
              <a:endParaRPr lang="en-US" sz="2400" dirty="0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4901CF0-5A96-EE86-5C7C-8AF8153ABBC2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 flipV="1">
            <a:off x="1612215" y="3609555"/>
            <a:ext cx="7966750" cy="341867"/>
          </a:xfrm>
          <a:prstGeom prst="bentConnector4">
            <a:avLst>
              <a:gd name="adj1" fmla="val -348"/>
              <a:gd name="adj2" fmla="val 5612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BFD9D-C2AE-552F-25E4-3C40253AC45F}"/>
              </a:ext>
            </a:extLst>
          </p:cNvPr>
          <p:cNvSpPr/>
          <p:nvPr/>
        </p:nvSpPr>
        <p:spPr>
          <a:xfrm>
            <a:off x="3903785" y="1992923"/>
            <a:ext cx="2124905" cy="1436077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35926-0E03-A3BC-F98A-AD68A3EB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B16B5-E877-084C-9E26-65ECAAE8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Shuffle bytes</a:t>
            </a:r>
          </a:p>
          <a:p>
            <a:r>
              <a:rPr lang="en-US" dirty="0"/>
              <a:t>Erase bytes</a:t>
            </a:r>
          </a:p>
          <a:p>
            <a:r>
              <a:rPr lang="en-US" dirty="0"/>
              <a:t>Insert byte</a:t>
            </a:r>
          </a:p>
          <a:p>
            <a:r>
              <a:rPr lang="en-US" dirty="0"/>
              <a:t>Change 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E70A6D-E5F6-1555-8409-16315E38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B37001-0FA7-C43A-5FD8-9EB734A03A6D}"/>
              </a:ext>
            </a:extLst>
          </p:cNvPr>
          <p:cNvGrpSpPr/>
          <p:nvPr/>
        </p:nvGrpSpPr>
        <p:grpSpPr>
          <a:xfrm>
            <a:off x="1072661" y="3987224"/>
            <a:ext cx="10046677" cy="618566"/>
            <a:chOff x="703385" y="3893440"/>
            <a:chExt cx="10046677" cy="6185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6E585B4-B8F1-84AB-8702-75341978FB94}"/>
                </a:ext>
              </a:extLst>
            </p:cNvPr>
            <p:cNvGrpSpPr/>
            <p:nvPr/>
          </p:nvGrpSpPr>
          <p:grpSpPr>
            <a:xfrm>
              <a:off x="703385" y="3927231"/>
              <a:ext cx="10046677" cy="550984"/>
              <a:chOff x="703385" y="3927231"/>
              <a:chExt cx="10046677" cy="55098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7E537C3-35DB-F840-5FE4-23B95F0ADB2C}"/>
                  </a:ext>
                </a:extLst>
              </p:cNvPr>
              <p:cNvSpPr/>
              <p:nvPr/>
            </p:nvSpPr>
            <p:spPr>
              <a:xfrm>
                <a:off x="703385" y="3927231"/>
                <a:ext cx="10046677" cy="5509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3D55B8C-7D5B-B15B-5A6C-1F725094BBF8}"/>
                  </a:ext>
                </a:extLst>
              </p:cNvPr>
              <p:cNvCxnSpPr/>
              <p:nvPr/>
            </p:nvCxnSpPr>
            <p:spPr>
              <a:xfrm>
                <a:off x="1254369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382D595-D2F7-4BAB-52E7-2CCABB216486}"/>
                  </a:ext>
                </a:extLst>
              </p:cNvPr>
              <p:cNvCxnSpPr/>
              <p:nvPr/>
            </p:nvCxnSpPr>
            <p:spPr>
              <a:xfrm>
                <a:off x="187569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73BCE62-FF4D-8AF7-B616-F898414420D7}"/>
                  </a:ext>
                </a:extLst>
              </p:cNvPr>
              <p:cNvCxnSpPr/>
              <p:nvPr/>
            </p:nvCxnSpPr>
            <p:spPr>
              <a:xfrm>
                <a:off x="25087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109FB87-430D-CC89-A4BE-4DBA925BB23C}"/>
                  </a:ext>
                </a:extLst>
              </p:cNvPr>
              <p:cNvCxnSpPr/>
              <p:nvPr/>
            </p:nvCxnSpPr>
            <p:spPr>
              <a:xfrm>
                <a:off x="31183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6F152AB-EBE0-D654-E96C-785CC7B22369}"/>
                  </a:ext>
                </a:extLst>
              </p:cNvPr>
              <p:cNvCxnSpPr/>
              <p:nvPr/>
            </p:nvCxnSpPr>
            <p:spPr>
              <a:xfrm>
                <a:off x="373966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AB69529-45F3-33E2-4205-8DAAC83BFB3F}"/>
                  </a:ext>
                </a:extLst>
              </p:cNvPr>
              <p:cNvCxnSpPr/>
              <p:nvPr/>
            </p:nvCxnSpPr>
            <p:spPr>
              <a:xfrm>
                <a:off x="43961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21B84B-7955-D49F-8CDB-68EFD9854D70}"/>
                  </a:ext>
                </a:extLst>
              </p:cNvPr>
              <p:cNvCxnSpPr/>
              <p:nvPr/>
            </p:nvCxnSpPr>
            <p:spPr>
              <a:xfrm>
                <a:off x="50643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19D139D-C475-405D-9205-281CEF17E5E1}"/>
                  </a:ext>
                </a:extLst>
              </p:cNvPr>
              <p:cNvCxnSpPr/>
              <p:nvPr/>
            </p:nvCxnSpPr>
            <p:spPr>
              <a:xfrm>
                <a:off x="56856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C298679-8E2C-A05F-E5DE-CE0EA21F31FE}"/>
                  </a:ext>
                </a:extLst>
              </p:cNvPr>
              <p:cNvCxnSpPr/>
              <p:nvPr/>
            </p:nvCxnSpPr>
            <p:spPr>
              <a:xfrm>
                <a:off x="62835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5AED589-F07A-3445-96B8-A35381050AD6}"/>
                  </a:ext>
                </a:extLst>
              </p:cNvPr>
              <p:cNvCxnSpPr/>
              <p:nvPr/>
            </p:nvCxnSpPr>
            <p:spPr>
              <a:xfrm>
                <a:off x="69048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8E6AE9-8966-B4FD-4945-94169C11DAD5}"/>
                  </a:ext>
                </a:extLst>
              </p:cNvPr>
              <p:cNvCxnSpPr/>
              <p:nvPr/>
            </p:nvCxnSpPr>
            <p:spPr>
              <a:xfrm>
                <a:off x="7561384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DF5956D-732B-8B1F-B569-4F340764455A}"/>
                  </a:ext>
                </a:extLst>
              </p:cNvPr>
              <p:cNvCxnSpPr/>
              <p:nvPr/>
            </p:nvCxnSpPr>
            <p:spPr>
              <a:xfrm>
                <a:off x="8182707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72335DD-ECC8-B42B-4DE5-B8E8A5C36919}"/>
                  </a:ext>
                </a:extLst>
              </p:cNvPr>
              <p:cNvCxnSpPr/>
              <p:nvPr/>
            </p:nvCxnSpPr>
            <p:spPr>
              <a:xfrm>
                <a:off x="88157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E67C0F-CF81-0643-2EF4-1EF510C873E1}"/>
                  </a:ext>
                </a:extLst>
              </p:cNvPr>
              <p:cNvCxnSpPr/>
              <p:nvPr/>
            </p:nvCxnSpPr>
            <p:spPr>
              <a:xfrm>
                <a:off x="946052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C767B80-36C4-AEBA-4DE4-0129C00FF940}"/>
                  </a:ext>
                </a:extLst>
              </p:cNvPr>
              <p:cNvCxnSpPr/>
              <p:nvPr/>
            </p:nvCxnSpPr>
            <p:spPr>
              <a:xfrm>
                <a:off x="10140460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0C03DE-3315-478A-C6B6-47C4C84154E8}"/>
                </a:ext>
              </a:extLst>
            </p:cNvPr>
            <p:cNvSpPr/>
            <p:nvPr/>
          </p:nvSpPr>
          <p:spPr>
            <a:xfrm>
              <a:off x="782349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A78C12-4510-6C4A-287A-F3E4C9612F71}"/>
                </a:ext>
              </a:extLst>
            </p:cNvPr>
            <p:cNvSpPr/>
            <p:nvPr/>
          </p:nvSpPr>
          <p:spPr>
            <a:xfrm>
              <a:off x="1374364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3DF751-F6CC-523B-9DEA-BFC7BE62F180}"/>
                </a:ext>
              </a:extLst>
            </p:cNvPr>
            <p:cNvSpPr/>
            <p:nvPr/>
          </p:nvSpPr>
          <p:spPr>
            <a:xfrm>
              <a:off x="1972242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FCA304-31C2-135B-2CD7-90B5FE0481EB}"/>
                </a:ext>
              </a:extLst>
            </p:cNvPr>
            <p:cNvSpPr/>
            <p:nvPr/>
          </p:nvSpPr>
          <p:spPr>
            <a:xfrm>
              <a:off x="2605287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CCCB89-9CA7-65F2-C313-326744B2A22B}"/>
                </a:ext>
              </a:extLst>
            </p:cNvPr>
            <p:cNvSpPr/>
            <p:nvPr/>
          </p:nvSpPr>
          <p:spPr>
            <a:xfrm>
              <a:off x="385965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149E3E-A6A9-A6ED-C675-5793C83D6233}"/>
                </a:ext>
              </a:extLst>
            </p:cNvPr>
            <p:cNvSpPr/>
            <p:nvPr/>
          </p:nvSpPr>
          <p:spPr>
            <a:xfrm>
              <a:off x="5149195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53DC5B-B4C7-933A-958C-E01BCC160F59}"/>
                </a:ext>
              </a:extLst>
            </p:cNvPr>
            <p:cNvSpPr/>
            <p:nvPr/>
          </p:nvSpPr>
          <p:spPr>
            <a:xfrm>
              <a:off x="7058674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B2B1B3A-55F2-DCE9-32DE-A9F256AEBF4E}"/>
                </a:ext>
              </a:extLst>
            </p:cNvPr>
            <p:cNvSpPr/>
            <p:nvPr/>
          </p:nvSpPr>
          <p:spPr>
            <a:xfrm>
              <a:off x="7691721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221335-AEE2-1B9E-E40B-11FBBBA8F663}"/>
                </a:ext>
              </a:extLst>
            </p:cNvPr>
            <p:cNvSpPr/>
            <p:nvPr/>
          </p:nvSpPr>
          <p:spPr>
            <a:xfrm>
              <a:off x="8324766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E310535-FEF5-BAE4-8DA2-58FE02B6AE63}"/>
                </a:ext>
              </a:extLst>
            </p:cNvPr>
            <p:cNvSpPr/>
            <p:nvPr/>
          </p:nvSpPr>
          <p:spPr>
            <a:xfrm>
              <a:off x="10211811" y="3910335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557114-7757-1630-B140-11EB3B1F40EE}"/>
                </a:ext>
              </a:extLst>
            </p:cNvPr>
            <p:cNvSpPr/>
            <p:nvPr/>
          </p:nvSpPr>
          <p:spPr>
            <a:xfrm>
              <a:off x="320902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C2FE3C9-78AE-AEC0-F804-21CB65AFCB44}"/>
                </a:ext>
              </a:extLst>
            </p:cNvPr>
            <p:cNvSpPr/>
            <p:nvPr/>
          </p:nvSpPr>
          <p:spPr>
            <a:xfrm>
              <a:off x="451028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125EA66-01F2-2084-6079-5B69287CD327}"/>
                </a:ext>
              </a:extLst>
            </p:cNvPr>
            <p:cNvSpPr/>
            <p:nvPr/>
          </p:nvSpPr>
          <p:spPr>
            <a:xfrm>
              <a:off x="5753438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C0EE6A-7012-8E4A-8184-5ABDD41D8986}"/>
                </a:ext>
              </a:extLst>
            </p:cNvPr>
            <p:cNvSpPr/>
            <p:nvPr/>
          </p:nvSpPr>
          <p:spPr>
            <a:xfrm>
              <a:off x="6374850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E61E8BA-A06E-72F0-C68B-6A1159D9B74D}"/>
                </a:ext>
              </a:extLst>
            </p:cNvPr>
            <p:cNvSpPr/>
            <p:nvPr/>
          </p:nvSpPr>
          <p:spPr>
            <a:xfrm>
              <a:off x="8932640" y="3893440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2AF3B5-5976-2BB7-D643-4DF2EFC71E85}"/>
                </a:ext>
              </a:extLst>
            </p:cNvPr>
            <p:cNvSpPr/>
            <p:nvPr/>
          </p:nvSpPr>
          <p:spPr>
            <a:xfrm>
              <a:off x="9578764" y="3905162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872B96B-91C6-99F7-EE79-8A3819AC647D}"/>
              </a:ext>
            </a:extLst>
          </p:cNvPr>
          <p:cNvSpPr/>
          <p:nvPr/>
        </p:nvSpPr>
        <p:spPr>
          <a:xfrm>
            <a:off x="5518471" y="3716215"/>
            <a:ext cx="1838129" cy="124264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BCB5B6F-09FB-D185-298C-0E12147029B8}"/>
              </a:ext>
            </a:extLst>
          </p:cNvPr>
          <p:cNvSpPr/>
          <p:nvPr/>
        </p:nvSpPr>
        <p:spPr>
          <a:xfrm>
            <a:off x="9233638" y="3658287"/>
            <a:ext cx="1838129" cy="124264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A027DAE-D950-CC35-2BC8-14BB4074B66F}"/>
              </a:ext>
            </a:extLst>
          </p:cNvPr>
          <p:cNvCxnSpPr>
            <a:stCxn id="39" idx="0"/>
            <a:endCxn id="40" idx="0"/>
          </p:cNvCxnSpPr>
          <p:nvPr/>
        </p:nvCxnSpPr>
        <p:spPr>
          <a:xfrm rot="5400000" flipH="1" flipV="1">
            <a:off x="8266155" y="1829668"/>
            <a:ext cx="57928" cy="3715167"/>
          </a:xfrm>
          <a:prstGeom prst="curvedConnector3">
            <a:avLst>
              <a:gd name="adj1" fmla="val 1526731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2F8A90A-80CD-2213-353F-5818131C423F}"/>
              </a:ext>
            </a:extLst>
          </p:cNvPr>
          <p:cNvCxnSpPr>
            <a:cxnSpLocks/>
            <a:stCxn id="40" idx="2"/>
            <a:endCxn id="39" idx="2"/>
          </p:cNvCxnSpPr>
          <p:nvPr/>
        </p:nvCxnSpPr>
        <p:spPr>
          <a:xfrm rot="5400000">
            <a:off x="8266156" y="3072315"/>
            <a:ext cx="57928" cy="3715167"/>
          </a:xfrm>
          <a:prstGeom prst="curvedConnector3">
            <a:avLst>
              <a:gd name="adj1" fmla="val 1202935"/>
            </a:avLst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F3FB04-4CED-F964-071E-492AF47AA336}"/>
              </a:ext>
            </a:extLst>
          </p:cNvPr>
          <p:cNvSpPr txBox="1"/>
          <p:nvPr/>
        </p:nvSpPr>
        <p:spPr>
          <a:xfrm>
            <a:off x="7427950" y="2391508"/>
            <a:ext cx="1074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Shuffle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6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5A86E-7000-FFDF-900B-5BF96DA46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47E88A-9387-9650-71DB-2E688D96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Shuffle bytes</a:t>
            </a:r>
          </a:p>
          <a:p>
            <a:r>
              <a:rPr lang="en-US" dirty="0"/>
              <a:t>Erase bytes</a:t>
            </a:r>
          </a:p>
          <a:p>
            <a:r>
              <a:rPr lang="en-US" dirty="0"/>
              <a:t>Insert byte</a:t>
            </a:r>
          </a:p>
          <a:p>
            <a:r>
              <a:rPr lang="en-US" dirty="0"/>
              <a:t>Change 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FA3702-240A-F69D-62A9-F107F7DF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977A824-0F3D-2471-68E3-AE279489F610}"/>
              </a:ext>
            </a:extLst>
          </p:cNvPr>
          <p:cNvGrpSpPr/>
          <p:nvPr/>
        </p:nvGrpSpPr>
        <p:grpSpPr>
          <a:xfrm>
            <a:off x="1072661" y="3987224"/>
            <a:ext cx="10046677" cy="618566"/>
            <a:chOff x="703385" y="3893440"/>
            <a:chExt cx="10046677" cy="6185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D54949-C9F7-FA28-1D92-A05FD281F2A9}"/>
                </a:ext>
              </a:extLst>
            </p:cNvPr>
            <p:cNvGrpSpPr/>
            <p:nvPr/>
          </p:nvGrpSpPr>
          <p:grpSpPr>
            <a:xfrm>
              <a:off x="703385" y="3927231"/>
              <a:ext cx="10046677" cy="550984"/>
              <a:chOff x="703385" y="3927231"/>
              <a:chExt cx="10046677" cy="55098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6C044F-5D22-F602-7EA2-8D1E62135A82}"/>
                  </a:ext>
                </a:extLst>
              </p:cNvPr>
              <p:cNvSpPr/>
              <p:nvPr/>
            </p:nvSpPr>
            <p:spPr>
              <a:xfrm>
                <a:off x="703385" y="3927231"/>
                <a:ext cx="10046677" cy="5509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1B5DC86-BFB1-F2D8-5DC4-BF775D779286}"/>
                  </a:ext>
                </a:extLst>
              </p:cNvPr>
              <p:cNvCxnSpPr/>
              <p:nvPr/>
            </p:nvCxnSpPr>
            <p:spPr>
              <a:xfrm>
                <a:off x="1254369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D112CF7-28A9-529F-31B2-DEA3B9321193}"/>
                  </a:ext>
                </a:extLst>
              </p:cNvPr>
              <p:cNvCxnSpPr/>
              <p:nvPr/>
            </p:nvCxnSpPr>
            <p:spPr>
              <a:xfrm>
                <a:off x="187569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73EA85D-D9CD-803E-AC90-148B08381B68}"/>
                  </a:ext>
                </a:extLst>
              </p:cNvPr>
              <p:cNvCxnSpPr/>
              <p:nvPr/>
            </p:nvCxnSpPr>
            <p:spPr>
              <a:xfrm>
                <a:off x="25087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67315A6-1E29-6A8E-5004-A5C7EBAD3602}"/>
                  </a:ext>
                </a:extLst>
              </p:cNvPr>
              <p:cNvCxnSpPr/>
              <p:nvPr/>
            </p:nvCxnSpPr>
            <p:spPr>
              <a:xfrm>
                <a:off x="31183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AD4DEBB-0EA1-8F36-558A-A89E03EB3173}"/>
                  </a:ext>
                </a:extLst>
              </p:cNvPr>
              <p:cNvCxnSpPr/>
              <p:nvPr/>
            </p:nvCxnSpPr>
            <p:spPr>
              <a:xfrm>
                <a:off x="373966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219ADE4-CBEB-CE6E-34C4-B2D8A63C66D9}"/>
                  </a:ext>
                </a:extLst>
              </p:cNvPr>
              <p:cNvCxnSpPr/>
              <p:nvPr/>
            </p:nvCxnSpPr>
            <p:spPr>
              <a:xfrm>
                <a:off x="43961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F1C9FDD-AFE3-1CD1-B32A-1EE16C37F3B7}"/>
                  </a:ext>
                </a:extLst>
              </p:cNvPr>
              <p:cNvCxnSpPr/>
              <p:nvPr/>
            </p:nvCxnSpPr>
            <p:spPr>
              <a:xfrm>
                <a:off x="50643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BAD356-624D-DE36-C82F-A6719E6F0811}"/>
                  </a:ext>
                </a:extLst>
              </p:cNvPr>
              <p:cNvCxnSpPr/>
              <p:nvPr/>
            </p:nvCxnSpPr>
            <p:spPr>
              <a:xfrm>
                <a:off x="56856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4483F5-B741-C2B5-B43C-472D55EF4590}"/>
                  </a:ext>
                </a:extLst>
              </p:cNvPr>
              <p:cNvCxnSpPr/>
              <p:nvPr/>
            </p:nvCxnSpPr>
            <p:spPr>
              <a:xfrm>
                <a:off x="62835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0C4067-3F6A-7AA5-2ECC-C2273F861279}"/>
                  </a:ext>
                </a:extLst>
              </p:cNvPr>
              <p:cNvCxnSpPr/>
              <p:nvPr/>
            </p:nvCxnSpPr>
            <p:spPr>
              <a:xfrm>
                <a:off x="69048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7E5F169-601C-77A0-38D2-C1490D85A2B4}"/>
                  </a:ext>
                </a:extLst>
              </p:cNvPr>
              <p:cNvCxnSpPr/>
              <p:nvPr/>
            </p:nvCxnSpPr>
            <p:spPr>
              <a:xfrm>
                <a:off x="7561384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854521E-77CC-8952-A4D5-0AD585AC0EF1}"/>
                  </a:ext>
                </a:extLst>
              </p:cNvPr>
              <p:cNvCxnSpPr/>
              <p:nvPr/>
            </p:nvCxnSpPr>
            <p:spPr>
              <a:xfrm>
                <a:off x="8182707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33604F6-CA24-979C-7F8E-FE678E44B30C}"/>
                  </a:ext>
                </a:extLst>
              </p:cNvPr>
              <p:cNvCxnSpPr/>
              <p:nvPr/>
            </p:nvCxnSpPr>
            <p:spPr>
              <a:xfrm>
                <a:off x="88157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396E0AF-D598-4EC2-6821-080999CB4E44}"/>
                  </a:ext>
                </a:extLst>
              </p:cNvPr>
              <p:cNvCxnSpPr/>
              <p:nvPr/>
            </p:nvCxnSpPr>
            <p:spPr>
              <a:xfrm>
                <a:off x="946052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2A30281-EE44-5195-653C-C5F27A5DA091}"/>
                  </a:ext>
                </a:extLst>
              </p:cNvPr>
              <p:cNvCxnSpPr/>
              <p:nvPr/>
            </p:nvCxnSpPr>
            <p:spPr>
              <a:xfrm>
                <a:off x="10140460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4FE9E6-00FA-4BFA-4865-1F26E19D57F1}"/>
                </a:ext>
              </a:extLst>
            </p:cNvPr>
            <p:cNvSpPr/>
            <p:nvPr/>
          </p:nvSpPr>
          <p:spPr>
            <a:xfrm>
              <a:off x="782349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2BC78B-ECC2-4679-53F3-C2BD2E55BDC5}"/>
                </a:ext>
              </a:extLst>
            </p:cNvPr>
            <p:cNvSpPr/>
            <p:nvPr/>
          </p:nvSpPr>
          <p:spPr>
            <a:xfrm>
              <a:off x="1374364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7EDCF7-0D35-9512-D5E3-0451663F9DBA}"/>
                </a:ext>
              </a:extLst>
            </p:cNvPr>
            <p:cNvSpPr/>
            <p:nvPr/>
          </p:nvSpPr>
          <p:spPr>
            <a:xfrm>
              <a:off x="1972242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8E4CC3-5A42-6F67-E165-72F656A0ADDC}"/>
                </a:ext>
              </a:extLst>
            </p:cNvPr>
            <p:cNvSpPr/>
            <p:nvPr/>
          </p:nvSpPr>
          <p:spPr>
            <a:xfrm>
              <a:off x="2605287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BDDD27A-0DCC-F17D-315B-FC4DED092FCF}"/>
                </a:ext>
              </a:extLst>
            </p:cNvPr>
            <p:cNvSpPr/>
            <p:nvPr/>
          </p:nvSpPr>
          <p:spPr>
            <a:xfrm>
              <a:off x="385965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F3EB6A-3EA0-0D59-B5C1-848D893004D7}"/>
                </a:ext>
              </a:extLst>
            </p:cNvPr>
            <p:cNvSpPr/>
            <p:nvPr/>
          </p:nvSpPr>
          <p:spPr>
            <a:xfrm>
              <a:off x="5149195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486A73-AE01-B9FC-9913-DF3D9DD882D4}"/>
                </a:ext>
              </a:extLst>
            </p:cNvPr>
            <p:cNvSpPr/>
            <p:nvPr/>
          </p:nvSpPr>
          <p:spPr>
            <a:xfrm>
              <a:off x="7058674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EB021C-5011-9916-79D3-9EB17E85EB61}"/>
                </a:ext>
              </a:extLst>
            </p:cNvPr>
            <p:cNvSpPr/>
            <p:nvPr/>
          </p:nvSpPr>
          <p:spPr>
            <a:xfrm>
              <a:off x="7691721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0FC57A-A40E-B663-978B-BDC763A805B0}"/>
                </a:ext>
              </a:extLst>
            </p:cNvPr>
            <p:cNvSpPr/>
            <p:nvPr/>
          </p:nvSpPr>
          <p:spPr>
            <a:xfrm>
              <a:off x="8324766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0154B9-3D79-2FF3-B700-03A47AED77A9}"/>
                </a:ext>
              </a:extLst>
            </p:cNvPr>
            <p:cNvSpPr/>
            <p:nvPr/>
          </p:nvSpPr>
          <p:spPr>
            <a:xfrm>
              <a:off x="10211811" y="3910335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E794C7-A057-31BC-FC18-B101143D8C0D}"/>
                </a:ext>
              </a:extLst>
            </p:cNvPr>
            <p:cNvSpPr/>
            <p:nvPr/>
          </p:nvSpPr>
          <p:spPr>
            <a:xfrm>
              <a:off x="320902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E8A73A-05E2-2CD4-6886-C51CD94D5BA6}"/>
                </a:ext>
              </a:extLst>
            </p:cNvPr>
            <p:cNvSpPr/>
            <p:nvPr/>
          </p:nvSpPr>
          <p:spPr>
            <a:xfrm>
              <a:off x="451028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3AAF24-5565-63D3-6E80-FAEB656D3ACC}"/>
                </a:ext>
              </a:extLst>
            </p:cNvPr>
            <p:cNvSpPr/>
            <p:nvPr/>
          </p:nvSpPr>
          <p:spPr>
            <a:xfrm>
              <a:off x="5753438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4F8AA2-AFC8-D98E-D7A8-0A6EA325EFA8}"/>
                </a:ext>
              </a:extLst>
            </p:cNvPr>
            <p:cNvSpPr/>
            <p:nvPr/>
          </p:nvSpPr>
          <p:spPr>
            <a:xfrm>
              <a:off x="6374850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B33661-2E73-2B27-DE31-46D8B323A9C9}"/>
                </a:ext>
              </a:extLst>
            </p:cNvPr>
            <p:cNvSpPr/>
            <p:nvPr/>
          </p:nvSpPr>
          <p:spPr>
            <a:xfrm>
              <a:off x="8932640" y="3893440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BED6D39-60F1-09D0-C87B-22B4583C4C49}"/>
                </a:ext>
              </a:extLst>
            </p:cNvPr>
            <p:cNvSpPr/>
            <p:nvPr/>
          </p:nvSpPr>
          <p:spPr>
            <a:xfrm>
              <a:off x="9578764" y="3905162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218D67-07E3-329D-031A-9F1EB2E6A69F}"/>
              </a:ext>
            </a:extLst>
          </p:cNvPr>
          <p:cNvSpPr txBox="1"/>
          <p:nvPr/>
        </p:nvSpPr>
        <p:spPr>
          <a:xfrm>
            <a:off x="8181003" y="3357692"/>
            <a:ext cx="172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New input</a:t>
            </a:r>
          </a:p>
        </p:txBody>
      </p:sp>
    </p:spTree>
    <p:extLst>
      <p:ext uri="{BB962C8B-B14F-4D97-AF65-F5344CB8AC3E}">
        <p14:creationId xmlns:p14="http://schemas.microsoft.com/office/powerpoint/2010/main" val="58014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B828E-EBCB-E07E-B129-BE7E7B3F2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FADD7-9638-99A8-E079-675EAA53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Shuffle bytes</a:t>
            </a:r>
          </a:p>
          <a:p>
            <a:r>
              <a:rPr lang="en-US" dirty="0"/>
              <a:t>Erase bytes</a:t>
            </a:r>
          </a:p>
          <a:p>
            <a:r>
              <a:rPr lang="en-US" dirty="0"/>
              <a:t>Insert byte</a:t>
            </a:r>
          </a:p>
          <a:p>
            <a:r>
              <a:rPr lang="en-US" dirty="0"/>
              <a:t>Change 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82C94F-C639-6E26-31F5-3B37E239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544AE3-3F13-EB21-72F9-5C50D585B544}"/>
              </a:ext>
            </a:extLst>
          </p:cNvPr>
          <p:cNvGrpSpPr/>
          <p:nvPr/>
        </p:nvGrpSpPr>
        <p:grpSpPr>
          <a:xfrm>
            <a:off x="1072661" y="3987224"/>
            <a:ext cx="10046677" cy="618566"/>
            <a:chOff x="703385" y="3893440"/>
            <a:chExt cx="10046677" cy="6185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71055F2-7B92-EA53-AA5A-4C81F9AE6C87}"/>
                </a:ext>
              </a:extLst>
            </p:cNvPr>
            <p:cNvGrpSpPr/>
            <p:nvPr/>
          </p:nvGrpSpPr>
          <p:grpSpPr>
            <a:xfrm>
              <a:off x="703385" y="3927231"/>
              <a:ext cx="10046677" cy="550984"/>
              <a:chOff x="703385" y="3927231"/>
              <a:chExt cx="10046677" cy="55098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8C95C60-082A-4A19-896A-8A628BDB3625}"/>
                  </a:ext>
                </a:extLst>
              </p:cNvPr>
              <p:cNvSpPr/>
              <p:nvPr/>
            </p:nvSpPr>
            <p:spPr>
              <a:xfrm>
                <a:off x="703385" y="3927231"/>
                <a:ext cx="10046677" cy="5509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CE4D27F-6DEA-5BF9-4994-2A8BDAF59062}"/>
                  </a:ext>
                </a:extLst>
              </p:cNvPr>
              <p:cNvCxnSpPr/>
              <p:nvPr/>
            </p:nvCxnSpPr>
            <p:spPr>
              <a:xfrm>
                <a:off x="1254369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3864ACB-5579-E2B7-4367-F47D423C4B88}"/>
                  </a:ext>
                </a:extLst>
              </p:cNvPr>
              <p:cNvCxnSpPr/>
              <p:nvPr/>
            </p:nvCxnSpPr>
            <p:spPr>
              <a:xfrm>
                <a:off x="187569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65198B7-807D-26D2-9D7B-018A839CA44C}"/>
                  </a:ext>
                </a:extLst>
              </p:cNvPr>
              <p:cNvCxnSpPr/>
              <p:nvPr/>
            </p:nvCxnSpPr>
            <p:spPr>
              <a:xfrm>
                <a:off x="25087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A3A63ED-62C6-B956-FB2F-F32CCD0A17BA}"/>
                  </a:ext>
                </a:extLst>
              </p:cNvPr>
              <p:cNvCxnSpPr/>
              <p:nvPr/>
            </p:nvCxnSpPr>
            <p:spPr>
              <a:xfrm>
                <a:off x="31183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BDC267B-7866-6492-7212-3EE3E59104C3}"/>
                  </a:ext>
                </a:extLst>
              </p:cNvPr>
              <p:cNvCxnSpPr/>
              <p:nvPr/>
            </p:nvCxnSpPr>
            <p:spPr>
              <a:xfrm>
                <a:off x="373966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587F119-A950-A4AA-EFD4-32CA718F9576}"/>
                  </a:ext>
                </a:extLst>
              </p:cNvPr>
              <p:cNvCxnSpPr/>
              <p:nvPr/>
            </p:nvCxnSpPr>
            <p:spPr>
              <a:xfrm>
                <a:off x="43961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68E618C-E3B7-455B-E623-E36437FADE6E}"/>
                  </a:ext>
                </a:extLst>
              </p:cNvPr>
              <p:cNvCxnSpPr/>
              <p:nvPr/>
            </p:nvCxnSpPr>
            <p:spPr>
              <a:xfrm>
                <a:off x="50643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6940696-B504-C97D-38D3-41E912899BF2}"/>
                  </a:ext>
                </a:extLst>
              </p:cNvPr>
              <p:cNvCxnSpPr/>
              <p:nvPr/>
            </p:nvCxnSpPr>
            <p:spPr>
              <a:xfrm>
                <a:off x="56856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54097CC-6B11-EF7A-9804-432A6CCD7EFE}"/>
                  </a:ext>
                </a:extLst>
              </p:cNvPr>
              <p:cNvCxnSpPr/>
              <p:nvPr/>
            </p:nvCxnSpPr>
            <p:spPr>
              <a:xfrm>
                <a:off x="62835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720CFAD-2EBC-CB04-03A2-F6936C8E286D}"/>
                  </a:ext>
                </a:extLst>
              </p:cNvPr>
              <p:cNvCxnSpPr/>
              <p:nvPr/>
            </p:nvCxnSpPr>
            <p:spPr>
              <a:xfrm>
                <a:off x="69048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F391C02-15E0-DBF1-785D-7D85C71B269B}"/>
                  </a:ext>
                </a:extLst>
              </p:cNvPr>
              <p:cNvCxnSpPr/>
              <p:nvPr/>
            </p:nvCxnSpPr>
            <p:spPr>
              <a:xfrm>
                <a:off x="7561384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473CC67-6DCF-EF7D-D789-9BE3ECBD3860}"/>
                  </a:ext>
                </a:extLst>
              </p:cNvPr>
              <p:cNvCxnSpPr/>
              <p:nvPr/>
            </p:nvCxnSpPr>
            <p:spPr>
              <a:xfrm>
                <a:off x="8182707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B68F77B-D905-FEEC-749A-4B138711895A}"/>
                  </a:ext>
                </a:extLst>
              </p:cNvPr>
              <p:cNvCxnSpPr/>
              <p:nvPr/>
            </p:nvCxnSpPr>
            <p:spPr>
              <a:xfrm>
                <a:off x="88157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54A56E8-BB04-6FB9-A3D5-98ED9BA0378E}"/>
                  </a:ext>
                </a:extLst>
              </p:cNvPr>
              <p:cNvCxnSpPr/>
              <p:nvPr/>
            </p:nvCxnSpPr>
            <p:spPr>
              <a:xfrm>
                <a:off x="946052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6DD3254-A5EA-7FE6-541C-92563DF00FA0}"/>
                  </a:ext>
                </a:extLst>
              </p:cNvPr>
              <p:cNvCxnSpPr/>
              <p:nvPr/>
            </p:nvCxnSpPr>
            <p:spPr>
              <a:xfrm>
                <a:off x="10140460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AA70C7-1E3C-071B-08A7-A33F105D3137}"/>
                </a:ext>
              </a:extLst>
            </p:cNvPr>
            <p:cNvSpPr/>
            <p:nvPr/>
          </p:nvSpPr>
          <p:spPr>
            <a:xfrm>
              <a:off x="782349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D7B700-CB15-0472-3D16-A4E546F3DA40}"/>
                </a:ext>
              </a:extLst>
            </p:cNvPr>
            <p:cNvSpPr/>
            <p:nvPr/>
          </p:nvSpPr>
          <p:spPr>
            <a:xfrm>
              <a:off x="1374364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38B9EB-7BE2-7638-FADA-A4FEAF337936}"/>
                </a:ext>
              </a:extLst>
            </p:cNvPr>
            <p:cNvSpPr/>
            <p:nvPr/>
          </p:nvSpPr>
          <p:spPr>
            <a:xfrm>
              <a:off x="1972242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F6EA0C-99C0-6FB5-2E4B-CEEB5F814F25}"/>
                </a:ext>
              </a:extLst>
            </p:cNvPr>
            <p:cNvSpPr/>
            <p:nvPr/>
          </p:nvSpPr>
          <p:spPr>
            <a:xfrm>
              <a:off x="2605287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77B0DCC-1EE7-5B3F-3104-2BBEA7637E3A}"/>
                </a:ext>
              </a:extLst>
            </p:cNvPr>
            <p:cNvSpPr/>
            <p:nvPr/>
          </p:nvSpPr>
          <p:spPr>
            <a:xfrm>
              <a:off x="385965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6C4065A-4270-B867-43AA-ADCB90B1993B}"/>
                </a:ext>
              </a:extLst>
            </p:cNvPr>
            <p:cNvSpPr/>
            <p:nvPr/>
          </p:nvSpPr>
          <p:spPr>
            <a:xfrm>
              <a:off x="5149195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4CCA7E-7B33-5E71-5310-E2E6D423468A}"/>
                </a:ext>
              </a:extLst>
            </p:cNvPr>
            <p:cNvSpPr/>
            <p:nvPr/>
          </p:nvSpPr>
          <p:spPr>
            <a:xfrm>
              <a:off x="7058674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4BCF0E-413C-6EDB-D1AB-F2F4766A7089}"/>
                </a:ext>
              </a:extLst>
            </p:cNvPr>
            <p:cNvSpPr/>
            <p:nvPr/>
          </p:nvSpPr>
          <p:spPr>
            <a:xfrm>
              <a:off x="7691721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C43C99F-D79A-2EAF-EF27-6006CD21008B}"/>
                </a:ext>
              </a:extLst>
            </p:cNvPr>
            <p:cNvSpPr/>
            <p:nvPr/>
          </p:nvSpPr>
          <p:spPr>
            <a:xfrm>
              <a:off x="8324766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855822-8F10-A0CF-FD35-81A6BF5358F7}"/>
                </a:ext>
              </a:extLst>
            </p:cNvPr>
            <p:cNvSpPr/>
            <p:nvPr/>
          </p:nvSpPr>
          <p:spPr>
            <a:xfrm>
              <a:off x="10211811" y="3910335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9F738A-8F5F-EAE3-849F-B83C01FA6B0D}"/>
                </a:ext>
              </a:extLst>
            </p:cNvPr>
            <p:cNvSpPr/>
            <p:nvPr/>
          </p:nvSpPr>
          <p:spPr>
            <a:xfrm>
              <a:off x="320902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5F44D7C-E3FA-60CB-6B78-8FA80A3F43E4}"/>
                </a:ext>
              </a:extLst>
            </p:cNvPr>
            <p:cNvSpPr/>
            <p:nvPr/>
          </p:nvSpPr>
          <p:spPr>
            <a:xfrm>
              <a:off x="451028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61FF4B-B5FE-EE97-6874-3A2C2404FD0B}"/>
                </a:ext>
              </a:extLst>
            </p:cNvPr>
            <p:cNvSpPr/>
            <p:nvPr/>
          </p:nvSpPr>
          <p:spPr>
            <a:xfrm>
              <a:off x="5753438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DA2316-A134-BA68-0DB5-489EA0F9A460}"/>
                </a:ext>
              </a:extLst>
            </p:cNvPr>
            <p:cNvSpPr/>
            <p:nvPr/>
          </p:nvSpPr>
          <p:spPr>
            <a:xfrm>
              <a:off x="6374850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316AA3-87E3-EF38-1E91-511FE7BE8949}"/>
                </a:ext>
              </a:extLst>
            </p:cNvPr>
            <p:cNvSpPr/>
            <p:nvPr/>
          </p:nvSpPr>
          <p:spPr>
            <a:xfrm>
              <a:off x="8932640" y="3893440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0A0832-049C-3F61-B15B-D5F4BD080C33}"/>
                </a:ext>
              </a:extLst>
            </p:cNvPr>
            <p:cNvSpPr/>
            <p:nvPr/>
          </p:nvSpPr>
          <p:spPr>
            <a:xfrm>
              <a:off x="9578764" y="3905162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CCC6DBB-79A2-08BB-B72C-3393A5087D46}"/>
              </a:ext>
            </a:extLst>
          </p:cNvPr>
          <p:cNvSpPr/>
          <p:nvPr/>
        </p:nvSpPr>
        <p:spPr>
          <a:xfrm>
            <a:off x="7381623" y="3658287"/>
            <a:ext cx="1838129" cy="1242647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B51333-A737-C14B-60F4-0CE641EA3475}"/>
              </a:ext>
            </a:extLst>
          </p:cNvPr>
          <p:cNvSpPr txBox="1"/>
          <p:nvPr/>
        </p:nvSpPr>
        <p:spPr>
          <a:xfrm>
            <a:off x="7776878" y="3118536"/>
            <a:ext cx="877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Erase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61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0A156-06D6-99FF-D139-09DD73EB6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EB4115-FFBF-0D8E-BD63-6DEC5DAC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Shuffle bytes</a:t>
            </a:r>
          </a:p>
          <a:p>
            <a:r>
              <a:rPr lang="en-US" dirty="0"/>
              <a:t>Erase bytes</a:t>
            </a:r>
          </a:p>
          <a:p>
            <a:r>
              <a:rPr lang="en-US" dirty="0"/>
              <a:t>Insert byte</a:t>
            </a:r>
          </a:p>
          <a:p>
            <a:r>
              <a:rPr lang="en-US" dirty="0"/>
              <a:t>Change 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E945D1-A2F2-3AB1-88AF-82A25897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2DCCDC-5960-89D2-0710-9B6F24345CB5}"/>
              </a:ext>
            </a:extLst>
          </p:cNvPr>
          <p:cNvGrpSpPr/>
          <p:nvPr/>
        </p:nvGrpSpPr>
        <p:grpSpPr>
          <a:xfrm>
            <a:off x="1072662" y="3992397"/>
            <a:ext cx="8144776" cy="613393"/>
            <a:chOff x="703386" y="3898613"/>
            <a:chExt cx="8144776" cy="61339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1F399-0C38-C1BE-416D-D3D753EF006C}"/>
                </a:ext>
              </a:extLst>
            </p:cNvPr>
            <p:cNvGrpSpPr/>
            <p:nvPr/>
          </p:nvGrpSpPr>
          <p:grpSpPr>
            <a:xfrm>
              <a:off x="703386" y="3927231"/>
              <a:ext cx="8144776" cy="550984"/>
              <a:chOff x="703386" y="3927231"/>
              <a:chExt cx="8144776" cy="55098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C325A7-C42C-4F27-C9E7-B63E0B346C3C}"/>
                  </a:ext>
                </a:extLst>
              </p:cNvPr>
              <p:cNvSpPr/>
              <p:nvPr/>
            </p:nvSpPr>
            <p:spPr>
              <a:xfrm>
                <a:off x="703386" y="3927231"/>
                <a:ext cx="8144776" cy="5509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896ED86-943A-65BF-6401-C01E0928AF3E}"/>
                  </a:ext>
                </a:extLst>
              </p:cNvPr>
              <p:cNvCxnSpPr/>
              <p:nvPr/>
            </p:nvCxnSpPr>
            <p:spPr>
              <a:xfrm>
                <a:off x="1254369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52BE87C-650B-8BF0-806F-EDF9A9FDCB7D}"/>
                  </a:ext>
                </a:extLst>
              </p:cNvPr>
              <p:cNvCxnSpPr/>
              <p:nvPr/>
            </p:nvCxnSpPr>
            <p:spPr>
              <a:xfrm>
                <a:off x="1875692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BDFB79C-0311-D967-60DB-48EEB70A7C53}"/>
                  </a:ext>
                </a:extLst>
              </p:cNvPr>
              <p:cNvCxnSpPr/>
              <p:nvPr/>
            </p:nvCxnSpPr>
            <p:spPr>
              <a:xfrm>
                <a:off x="25087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7B9C3F2-9A70-21D1-6951-5819F40D3802}"/>
                  </a:ext>
                </a:extLst>
              </p:cNvPr>
              <p:cNvCxnSpPr/>
              <p:nvPr/>
            </p:nvCxnSpPr>
            <p:spPr>
              <a:xfrm>
                <a:off x="311833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0AFBAFE-0503-7CA2-C52F-EBC5EF3F6CAE}"/>
                  </a:ext>
                </a:extLst>
              </p:cNvPr>
              <p:cNvCxnSpPr/>
              <p:nvPr/>
            </p:nvCxnSpPr>
            <p:spPr>
              <a:xfrm>
                <a:off x="373966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63235B1-BBBA-582A-B6E2-F75D58993DB5}"/>
                  </a:ext>
                </a:extLst>
              </p:cNvPr>
              <p:cNvCxnSpPr/>
              <p:nvPr/>
            </p:nvCxnSpPr>
            <p:spPr>
              <a:xfrm>
                <a:off x="43961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34B2EC8-8A04-D083-CD05-297BEF2B5B67}"/>
                  </a:ext>
                </a:extLst>
              </p:cNvPr>
              <p:cNvCxnSpPr/>
              <p:nvPr/>
            </p:nvCxnSpPr>
            <p:spPr>
              <a:xfrm>
                <a:off x="50643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17952E0-3FE3-7E33-CB1C-27E9131FC0CD}"/>
                  </a:ext>
                </a:extLst>
              </p:cNvPr>
              <p:cNvCxnSpPr/>
              <p:nvPr/>
            </p:nvCxnSpPr>
            <p:spPr>
              <a:xfrm>
                <a:off x="56856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A15AA06-7E6F-333D-41CA-A8A03704F790}"/>
                  </a:ext>
                </a:extLst>
              </p:cNvPr>
              <p:cNvCxnSpPr/>
              <p:nvPr/>
            </p:nvCxnSpPr>
            <p:spPr>
              <a:xfrm>
                <a:off x="6283568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FA1117E-289B-0333-D67B-F4E0D59D6350}"/>
                  </a:ext>
                </a:extLst>
              </p:cNvPr>
              <p:cNvCxnSpPr/>
              <p:nvPr/>
            </p:nvCxnSpPr>
            <p:spPr>
              <a:xfrm>
                <a:off x="6904891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DB3CB67-80F7-1CA6-C91B-51D448BD3910}"/>
                  </a:ext>
                </a:extLst>
              </p:cNvPr>
              <p:cNvCxnSpPr/>
              <p:nvPr/>
            </p:nvCxnSpPr>
            <p:spPr>
              <a:xfrm>
                <a:off x="7561384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6B60815-699C-872E-6037-A2DB3FA7E8D8}"/>
                  </a:ext>
                </a:extLst>
              </p:cNvPr>
              <p:cNvCxnSpPr/>
              <p:nvPr/>
            </p:nvCxnSpPr>
            <p:spPr>
              <a:xfrm>
                <a:off x="8182707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1683B8D-ACAA-EC54-4826-87E9FD4946DF}"/>
                  </a:ext>
                </a:extLst>
              </p:cNvPr>
              <p:cNvCxnSpPr/>
              <p:nvPr/>
            </p:nvCxnSpPr>
            <p:spPr>
              <a:xfrm>
                <a:off x="8815753" y="3927231"/>
                <a:ext cx="0" cy="5509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8DBA1E-6EB7-A493-EBED-88EC0CAD6339}"/>
                </a:ext>
              </a:extLst>
            </p:cNvPr>
            <p:cNvSpPr/>
            <p:nvPr/>
          </p:nvSpPr>
          <p:spPr>
            <a:xfrm>
              <a:off x="782349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B8CA0CA-BFEF-289D-E03F-FE5248E7BA5C}"/>
                </a:ext>
              </a:extLst>
            </p:cNvPr>
            <p:cNvSpPr/>
            <p:nvPr/>
          </p:nvSpPr>
          <p:spPr>
            <a:xfrm>
              <a:off x="1374364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57222B-8603-062D-0711-6FD38E22F60D}"/>
                </a:ext>
              </a:extLst>
            </p:cNvPr>
            <p:cNvSpPr/>
            <p:nvPr/>
          </p:nvSpPr>
          <p:spPr>
            <a:xfrm>
              <a:off x="1972242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195586-6825-C24F-565D-78A80F63FE75}"/>
                </a:ext>
              </a:extLst>
            </p:cNvPr>
            <p:cNvSpPr/>
            <p:nvPr/>
          </p:nvSpPr>
          <p:spPr>
            <a:xfrm>
              <a:off x="2605287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79147B-82FE-2DE3-4EDD-2C0260258B1B}"/>
                </a:ext>
              </a:extLst>
            </p:cNvPr>
            <p:cNvSpPr/>
            <p:nvPr/>
          </p:nvSpPr>
          <p:spPr>
            <a:xfrm>
              <a:off x="385965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FA5EE8-6C7F-3474-BB95-0B491AC3FC54}"/>
                </a:ext>
              </a:extLst>
            </p:cNvPr>
            <p:cNvSpPr/>
            <p:nvPr/>
          </p:nvSpPr>
          <p:spPr>
            <a:xfrm>
              <a:off x="5149195" y="3910335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DD8F28-C9E8-81BC-863B-07F360C04D9A}"/>
                </a:ext>
              </a:extLst>
            </p:cNvPr>
            <p:cNvSpPr/>
            <p:nvPr/>
          </p:nvSpPr>
          <p:spPr>
            <a:xfrm>
              <a:off x="7058674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00EBBF-4F58-91DF-7C44-FFB721E68C04}"/>
                </a:ext>
              </a:extLst>
            </p:cNvPr>
            <p:cNvSpPr/>
            <p:nvPr/>
          </p:nvSpPr>
          <p:spPr>
            <a:xfrm>
              <a:off x="7691721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D15CDB-BA66-88A2-9FC4-28274DBD5392}"/>
                </a:ext>
              </a:extLst>
            </p:cNvPr>
            <p:cNvSpPr/>
            <p:nvPr/>
          </p:nvSpPr>
          <p:spPr>
            <a:xfrm>
              <a:off x="8324766" y="3898613"/>
              <a:ext cx="348928" cy="57960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70FBC9-49F7-6B51-BBB7-1336DF72C733}"/>
                </a:ext>
              </a:extLst>
            </p:cNvPr>
            <p:cNvSpPr/>
            <p:nvPr/>
          </p:nvSpPr>
          <p:spPr>
            <a:xfrm>
              <a:off x="320902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A972D0-58EB-65C5-10E2-C84E6288C8DC}"/>
                </a:ext>
              </a:extLst>
            </p:cNvPr>
            <p:cNvSpPr/>
            <p:nvPr/>
          </p:nvSpPr>
          <p:spPr>
            <a:xfrm>
              <a:off x="4510286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D99832-BDD8-EEAB-D853-EC33887302EE}"/>
                </a:ext>
              </a:extLst>
            </p:cNvPr>
            <p:cNvSpPr/>
            <p:nvPr/>
          </p:nvSpPr>
          <p:spPr>
            <a:xfrm>
              <a:off x="5753438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36A3D4-1539-C27A-84FB-29CAD6DD7D6A}"/>
                </a:ext>
              </a:extLst>
            </p:cNvPr>
            <p:cNvSpPr/>
            <p:nvPr/>
          </p:nvSpPr>
          <p:spPr>
            <a:xfrm>
              <a:off x="6374850" y="3927231"/>
              <a:ext cx="3930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218B2B6-A3D8-226C-5737-E38FC2ED21ED}"/>
              </a:ext>
            </a:extLst>
          </p:cNvPr>
          <p:cNvSpPr txBox="1"/>
          <p:nvPr/>
        </p:nvSpPr>
        <p:spPr>
          <a:xfrm>
            <a:off x="7301013" y="3429000"/>
            <a:ext cx="1516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Next input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9000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FDA50E-8F05-62A5-0793-AA01EA30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Good for binary inputs and streams</a:t>
            </a:r>
          </a:p>
          <a:p>
            <a:pPr lvl="2"/>
            <a:r>
              <a:rPr lang="en-US" dirty="0"/>
              <a:t>JPEG file encoder/decoder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Generates many invalid inputs for applications that expect structured inputs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6EAD3D-56D9-DC5B-EC6B-DDD98EF3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byte-level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75652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9B757-781A-A9F5-4B86-6E5FC7C77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99207-5A07-D3B7-89CF-404A343F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Programmer provides a dictionary of “keywords”</a:t>
            </a:r>
          </a:p>
          <a:p>
            <a:pPr lvl="1"/>
            <a:r>
              <a:rPr lang="en-US" dirty="0"/>
              <a:t>For SQL, could include </a:t>
            </a:r>
            <a:r>
              <a:rPr lang="en-US" dirty="0">
                <a:latin typeface="Consolas" panose="020B0609020204030204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INTO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, and so on…</a:t>
            </a:r>
          </a:p>
          <a:p>
            <a:pPr lvl="1"/>
            <a:r>
              <a:rPr lang="en-US" dirty="0"/>
              <a:t>For HTML, could include HTML tags </a:t>
            </a:r>
            <a:r>
              <a:rPr lang="en-US" dirty="0">
                <a:latin typeface="Consolas" panose="020B0609020204030204" pitchFamily="49" charset="0"/>
              </a:rPr>
              <a:t>&lt;html&gt;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&lt;body&gt;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&lt;p&gt;</a:t>
            </a:r>
            <a:r>
              <a:rPr lang="en-US" dirty="0"/>
              <a:t>, and so on…</a:t>
            </a:r>
          </a:p>
          <a:p>
            <a:r>
              <a:rPr lang="en-US" dirty="0"/>
              <a:t>Mutate the input by replacing or adding a chosen keyword from this dictionary</a:t>
            </a:r>
          </a:p>
          <a:p>
            <a:r>
              <a:rPr lang="en-US" dirty="0"/>
              <a:t>Input - </a:t>
            </a:r>
            <a:r>
              <a:rPr lang="en-US" dirty="0">
                <a:latin typeface="Consolas" panose="020B0609020204030204" pitchFamily="49" charset="0"/>
              </a:rPr>
              <a:t>&lt;html&gt;&lt;body&gt;&lt;p&gt;Hello world &lt;/p&gt;&lt;/body&gt;&lt;/html&gt;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Dictionary - </a:t>
            </a:r>
            <a:r>
              <a:rPr lang="en-US" dirty="0">
                <a:latin typeface="Consolas" panose="020B0609020204030204" pitchFamily="49" charset="0"/>
              </a:rPr>
              <a:t>{&lt;html&gt;, &lt;body&gt;, &lt;p&gt;,…}</a:t>
            </a:r>
            <a:br>
              <a:rPr lang="en-US" dirty="0"/>
            </a:br>
            <a:r>
              <a:rPr lang="en-US" dirty="0"/>
              <a:t>Mutated input –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&lt;html&gt;&lt;body&gt;&lt;p&gt; Hello world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&lt;p&gt;, Welcome!&lt;/p&gt; </a:t>
            </a:r>
            <a:r>
              <a:rPr lang="en-US" dirty="0">
                <a:latin typeface="Consolas" panose="020B0609020204030204" pitchFamily="49" charset="0"/>
              </a:rPr>
              <a:t>&lt;/p&gt;&lt;/html&gt;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29491C-2AC3-6247-57B5-D58F6507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dictionaries</a:t>
            </a:r>
          </a:p>
        </p:txBody>
      </p:sp>
    </p:spTree>
    <p:extLst>
      <p:ext uri="{BB962C8B-B14F-4D97-AF65-F5344CB8AC3E}">
        <p14:creationId xmlns:p14="http://schemas.microsoft.com/office/powerpoint/2010/main" val="205556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ACDF85-8C65-AF95-2BB7-B0235006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Extra-credit HW4 (10 points) starts today</a:t>
            </a:r>
          </a:p>
          <a:p>
            <a:pPr lvl="1"/>
            <a:r>
              <a:rPr lang="en-US" dirty="0"/>
              <a:t>Deadline is 3/21</a:t>
            </a:r>
          </a:p>
          <a:p>
            <a:pPr lvl="1"/>
            <a:r>
              <a:rPr lang="en-US" dirty="0"/>
              <a:t>Assume you cannot use late days</a:t>
            </a:r>
          </a:p>
          <a:p>
            <a:pPr lvl="1"/>
            <a:r>
              <a:rPr lang="en-US" dirty="0"/>
              <a:t>Partial credit possible</a:t>
            </a:r>
          </a:p>
          <a:p>
            <a:r>
              <a:rPr lang="en-US" dirty="0"/>
              <a:t>HW3 will be graded by end of the week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012ABE-ACBB-407F-2DBB-AF034144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51523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13A7D-AFC6-5A83-73DA-6B2175D8E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57B42-35CD-DCDA-EB49-7CDC2C58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Still simple to implement</a:t>
            </a:r>
          </a:p>
          <a:p>
            <a:pPr lvl="1"/>
            <a:r>
              <a:rPr lang="en-US" dirty="0"/>
              <a:t>Works reasonably well for structured inputs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Still generates many invalid inputs for applications that expect structured inputs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4BFBE8-5015-B570-2645-101A674B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strategy – dictionaries</a:t>
            </a:r>
          </a:p>
        </p:txBody>
      </p:sp>
    </p:spTree>
    <p:extLst>
      <p:ext uri="{BB962C8B-B14F-4D97-AF65-F5344CB8AC3E}">
        <p14:creationId xmlns:p14="http://schemas.microsoft.com/office/powerpoint/2010/main" val="3850530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D385A-877A-1063-DA72-4CB7B793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mutators produce </a:t>
            </a:r>
            <a:r>
              <a:rPr lang="en-US" b="1" i="1" dirty="0"/>
              <a:t>many </a:t>
            </a:r>
            <a:r>
              <a:rPr lang="en-US" dirty="0"/>
              <a:t>invalid inputs</a:t>
            </a:r>
          </a:p>
          <a:p>
            <a:r>
              <a:rPr lang="en-US" dirty="0"/>
              <a:t>E.g. malformed HTML, malformed SQL queries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&lt;html&gt;&lt;body&gt;&lt;/P.&lt;/</a:t>
            </a:r>
            <a:r>
              <a:rPr lang="en-US" dirty="0" err="1">
                <a:latin typeface="Consolas" panose="020B0609020204030204" pitchFamily="49" charset="0"/>
              </a:rPr>
              <a:t>ht~l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Still produces enough valid test-cases to be </a:t>
            </a:r>
            <a:r>
              <a:rPr lang="en-US" b="1" i="1" dirty="0">
                <a:latin typeface="Helvetica" panose="020B0604020202020204"/>
                <a:cs typeface="Helvetica" panose="020B0604020202020204"/>
              </a:rPr>
              <a:t>very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effective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DD6AD1-73D9-D702-D801-3D149186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419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D9263C-3105-7E60-005D-6FA8DC6F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pipeline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91697D-A3AE-28B6-AFAF-A1C7F2B58D86}"/>
              </a:ext>
            </a:extLst>
          </p:cNvPr>
          <p:cNvGrpSpPr/>
          <p:nvPr/>
        </p:nvGrpSpPr>
        <p:grpSpPr>
          <a:xfrm>
            <a:off x="616861" y="1793173"/>
            <a:ext cx="11214532" cy="2380050"/>
            <a:chOff x="226210" y="2871693"/>
            <a:chExt cx="11214532" cy="2380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42FD3C0-BBBF-62DA-9BD2-52576425862E}"/>
                </a:ext>
              </a:extLst>
            </p:cNvPr>
            <p:cNvSpPr/>
            <p:nvPr/>
          </p:nvSpPr>
          <p:spPr>
            <a:xfrm>
              <a:off x="4778481" y="3378696"/>
              <a:ext cx="1426610" cy="7209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Input’</a:t>
              </a:r>
              <a:endParaRPr lang="en-US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5282F4-C7F0-5E7E-8532-891C5D4D00B3}"/>
                </a:ext>
              </a:extLst>
            </p:cNvPr>
            <p:cNvCxnSpPr>
              <a:cxnSpLocks/>
              <a:stCxn id="24" idx="3"/>
              <a:endCxn id="14" idx="1"/>
            </p:cNvCxnSpPr>
            <p:nvPr/>
          </p:nvCxnSpPr>
          <p:spPr>
            <a:xfrm flipV="1">
              <a:off x="1975356" y="3743338"/>
              <a:ext cx="762828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A9196C-04D0-6C62-0D66-02D7C4429B8A}"/>
                </a:ext>
              </a:extLst>
            </p:cNvPr>
            <p:cNvSpPr txBox="1"/>
            <p:nvPr/>
          </p:nvSpPr>
          <p:spPr>
            <a:xfrm>
              <a:off x="1961147" y="29527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96AD91-9A69-3B0A-A77F-175CE8BEBDB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205091" y="3739181"/>
              <a:ext cx="37270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AB4650-B5AD-068C-BD62-30B4824D3205}"/>
                </a:ext>
              </a:extLst>
            </p:cNvPr>
            <p:cNvSpPr txBox="1"/>
            <p:nvPr/>
          </p:nvSpPr>
          <p:spPr>
            <a:xfrm>
              <a:off x="8148870" y="2871693"/>
              <a:ext cx="1485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execute</a:t>
              </a:r>
            </a:p>
          </p:txBody>
        </p:sp>
        <p:pic>
          <p:nvPicPr>
            <p:cNvPr id="12" name="Picture 2" descr="Bug Vector Art, Icons, and Graphics for Free Download">
              <a:extLst>
                <a:ext uri="{FF2B5EF4-FFF2-40B4-BE49-F238E27FC236}">
                  <a16:creationId xmlns:a16="http://schemas.microsoft.com/office/drawing/2014/main" id="{DA4D4CAE-639D-1EDD-131F-15D007FC4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805" y="2948934"/>
              <a:ext cx="1603937" cy="160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8D8A86-DEB6-FB9F-1747-AAD490E47EB6}"/>
                </a:ext>
              </a:extLst>
            </p:cNvPr>
            <p:cNvGrpSpPr/>
            <p:nvPr/>
          </p:nvGrpSpPr>
          <p:grpSpPr>
            <a:xfrm>
              <a:off x="226210" y="2891863"/>
              <a:ext cx="1749146" cy="1211960"/>
              <a:chOff x="1058859" y="2964386"/>
              <a:chExt cx="2543474" cy="121196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8D62B9A-4FC9-454B-8426-2DA95F12BDA8}"/>
                  </a:ext>
                </a:extLst>
              </p:cNvPr>
              <p:cNvSpPr/>
              <p:nvPr/>
            </p:nvSpPr>
            <p:spPr>
              <a:xfrm>
                <a:off x="1058859" y="2964386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3E98203-74D8-372C-89FA-658904276FE0}"/>
                  </a:ext>
                </a:extLst>
              </p:cNvPr>
              <p:cNvSpPr/>
              <p:nvPr/>
            </p:nvSpPr>
            <p:spPr>
              <a:xfrm>
                <a:off x="1168337" y="316850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C98E13A-0089-1917-4816-12C6DDA06589}"/>
                  </a:ext>
                </a:extLst>
              </p:cNvPr>
              <p:cNvSpPr/>
              <p:nvPr/>
            </p:nvSpPr>
            <p:spPr>
              <a:xfrm>
                <a:off x="1277815" y="3317631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F504DD9-BF13-6E53-DEE8-58858E8E8B4E}"/>
                  </a:ext>
                </a:extLst>
              </p:cNvPr>
              <p:cNvSpPr/>
              <p:nvPr/>
            </p:nvSpPr>
            <p:spPr>
              <a:xfrm>
                <a:off x="1410118" y="345537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5F82053-BAA6-4A6D-4994-11839B7E1D58}"/>
                </a:ext>
              </a:extLst>
            </p:cNvPr>
            <p:cNvSpPr/>
            <p:nvPr/>
          </p:nvSpPr>
          <p:spPr>
            <a:xfrm>
              <a:off x="2738184" y="3382853"/>
              <a:ext cx="1506640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</a:t>
              </a:r>
              <a:endParaRPr lang="en-US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4F9582-F3E2-0D54-6F0C-09025654DE68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 flipV="1">
              <a:off x="4244824" y="3739181"/>
              <a:ext cx="533657" cy="415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B82BC3-B2A8-EA2A-AE5F-124ADD559193}"/>
                </a:ext>
              </a:extLst>
            </p:cNvPr>
            <p:cNvSpPr txBox="1"/>
            <p:nvPr/>
          </p:nvSpPr>
          <p:spPr>
            <a:xfrm>
              <a:off x="3912914" y="28753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FEAB3A-928E-8978-2114-BDAB65DD04C4}"/>
                </a:ext>
              </a:extLst>
            </p:cNvPr>
            <p:cNvSpPr txBox="1"/>
            <p:nvPr/>
          </p:nvSpPr>
          <p:spPr>
            <a:xfrm>
              <a:off x="2222384" y="4307032"/>
              <a:ext cx="25590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mytable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766B5-BA25-95E4-7B38-AD1FA1708DD1}"/>
                </a:ext>
              </a:extLst>
            </p:cNvPr>
            <p:cNvSpPr txBox="1"/>
            <p:nvPr/>
          </p:nvSpPr>
          <p:spPr>
            <a:xfrm>
              <a:off x="4626218" y="4328413"/>
              <a:ext cx="235910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Z</a:t>
              </a:r>
              <a:r>
                <a:rPr lang="en-US" dirty="0" err="1">
                  <a:latin typeface="Consolas" panose="020B0609020204030204" pitchFamily="49" charset="0"/>
                </a:rPr>
                <a:t>tabl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CD2028-7BB5-3A34-5B42-B8F0CD7C5DA5}"/>
                </a:ext>
              </a:extLst>
            </p:cNvPr>
            <p:cNvSpPr/>
            <p:nvPr/>
          </p:nvSpPr>
          <p:spPr>
            <a:xfrm>
              <a:off x="6577792" y="3390418"/>
              <a:ext cx="1909716" cy="72096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application</a:t>
              </a:r>
              <a:endParaRPr lang="en-US" sz="2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1C1387-C9F7-1DEE-FE0D-038629516449}"/>
                </a:ext>
              </a:extLst>
            </p:cNvPr>
            <p:cNvCxnSpPr>
              <a:cxnSpLocks/>
              <a:stCxn id="19" idx="3"/>
              <a:endCxn id="12" idx="1"/>
            </p:cNvCxnSpPr>
            <p:nvPr/>
          </p:nvCxnSpPr>
          <p:spPr>
            <a:xfrm>
              <a:off x="8487508" y="3750903"/>
              <a:ext cx="134929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287D09FC-DB53-54B7-1DDA-0E3B75708411}"/>
              </a:ext>
            </a:extLst>
          </p:cNvPr>
          <p:cNvSpPr/>
          <p:nvPr/>
        </p:nvSpPr>
        <p:spPr>
          <a:xfrm>
            <a:off x="2431511" y="1310793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73F07E-62BE-ACB2-A3D0-47D7866FB3E3}"/>
              </a:ext>
            </a:extLst>
          </p:cNvPr>
          <p:cNvSpPr/>
          <p:nvPr/>
        </p:nvSpPr>
        <p:spPr>
          <a:xfrm>
            <a:off x="4586393" y="1289365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4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C0229C9-8C83-7AD2-1C47-F5E288C7B244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 flipV="1">
            <a:off x="1612215" y="2683435"/>
            <a:ext cx="7966750" cy="341867"/>
          </a:xfrm>
          <a:prstGeom prst="bentConnector4">
            <a:avLst>
              <a:gd name="adj1" fmla="val -348"/>
              <a:gd name="adj2" fmla="val 5612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07E1C4-5C6A-1838-9564-DE11DD6B1725}"/>
              </a:ext>
            </a:extLst>
          </p:cNvPr>
          <p:cNvSpPr/>
          <p:nvPr/>
        </p:nvSpPr>
        <p:spPr>
          <a:xfrm>
            <a:off x="1786839" y="1007037"/>
            <a:ext cx="2124905" cy="1436077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D92DF-A3CD-22CF-CE6B-899594A2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Should pick seeds that are “most promising” and likely to find bugs</a:t>
            </a:r>
          </a:p>
          <a:p>
            <a:r>
              <a:rPr lang="en-US" dirty="0"/>
              <a:t>What is </a:t>
            </a:r>
            <a:r>
              <a:rPr lang="en-US" b="1" i="1" dirty="0"/>
              <a:t>“most promising”?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DD7704-2FF9-967F-D086-27D36D50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which seeds to mutate?</a:t>
            </a:r>
          </a:p>
        </p:txBody>
      </p:sp>
    </p:spTree>
    <p:extLst>
      <p:ext uri="{BB962C8B-B14F-4D97-AF65-F5344CB8AC3E}">
        <p14:creationId xmlns:p14="http://schemas.microsoft.com/office/powerpoint/2010/main" val="91656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3AC5B-FE25-E757-E7F0-A4D1A7DF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3A540B-7A46-A8F0-2B8F-FF0BE645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 seeds that increase coverage are “more promising”</a:t>
            </a:r>
          </a:p>
          <a:p>
            <a:pPr lvl="1"/>
            <a:r>
              <a:rPr lang="en-US" dirty="0"/>
              <a:t>Explore new program behaviors</a:t>
            </a:r>
          </a:p>
          <a:p>
            <a:pPr lvl="1"/>
            <a:r>
              <a:rPr lang="en-US" dirty="0"/>
              <a:t>Ensures untested paths are tested</a:t>
            </a:r>
          </a:p>
          <a:p>
            <a:r>
              <a:rPr lang="en-US" dirty="0"/>
              <a:t>High coverage = high bug-finding potential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9848AB-6B1E-C8F2-F958-480641C4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</p:spTree>
    <p:extLst>
      <p:ext uri="{BB962C8B-B14F-4D97-AF65-F5344CB8AC3E}">
        <p14:creationId xmlns:p14="http://schemas.microsoft.com/office/powerpoint/2010/main" val="484030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E676-ECD5-1781-AF26-E88DB4B9D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21E901-F98E-BCE6-D6EA-A6B75FB6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if (a &gt; 0) {</a:t>
            </a:r>
          </a:p>
          <a:p>
            <a:r>
              <a:rPr lang="en-US" dirty="0"/>
              <a:t>		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} else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(“Goodbye!\n”);</a:t>
            </a:r>
          </a:p>
          <a:p>
            <a:r>
              <a:rPr lang="en-US" dirty="0"/>
              <a:t>		   }</a:t>
            </a:r>
          </a:p>
          <a:p>
            <a:r>
              <a:rPr lang="en-US" dirty="0"/>
              <a:t>		} else {</a:t>
            </a:r>
          </a:p>
          <a:p>
            <a:r>
              <a:rPr lang="en-US" dirty="0"/>
              <a:t>		   </a:t>
            </a:r>
            <a:r>
              <a:rPr lang="en-US" dirty="0" err="1"/>
              <a:t>printf</a:t>
            </a:r>
            <a:r>
              <a:rPr lang="en-US" dirty="0"/>
              <a:t>(“Welcome!\n”);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D3BEAE-5ADD-188A-9F96-C59C4D3A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A46E47-6E32-5F51-A447-C5BDCEB985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Amount of code or execution paths explored during fuzz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36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2E8F0-4A72-C2AB-31FB-43276115B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2ACAF-5FA3-45A5-115E-9BB68000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} else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(“Goodbye!\n”);</a:t>
            </a:r>
          </a:p>
          <a:p>
            <a:r>
              <a:rPr lang="en-US" dirty="0"/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F0B722-9DFC-2224-03F8-F6C000EB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E9AA76-A554-22D6-859B-0DA029E480D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10, b = 0 -&gt;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13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ACA2B-54F6-D56B-EFA7-5C4DCD050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4EACE-2135-D66A-E178-D4932AAE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} else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(“Goodbye!\n”);</a:t>
            </a:r>
          </a:p>
          <a:p>
            <a:r>
              <a:rPr lang="en-US" dirty="0"/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811EC0-6306-CD9B-383C-C0D2E7CD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7CFD5E-ECE9-480C-5CC3-452F848ED1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11, b = 0 -&gt; no new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19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EB59-F313-ADED-D83A-1EC1EEDE1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0092B-00B7-B695-DA20-7104BDB2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(“Goodbye!\n”);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76230F-6453-A416-DE48-6CEA3D33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9C023F-FD1D-5D27-4540-FD65AB55C8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10, b = 1 -&gt;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08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CE7B1-C525-E6C7-5C6E-B4DF8AE3C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3C43C2-CD90-3534-5CFA-21AF3E77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(“Goodbye!\n”);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7C1679-3521-0123-8450-EE0DC351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066389-54AF-A4FF-9061-7AA98F2238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10, b = 2 -&gt; no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4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E00B2-8E9A-B5A9-1CB9-DD0253E68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Fuzzing (today)</a:t>
            </a:r>
          </a:p>
          <a:p>
            <a:r>
              <a:rPr lang="en-US"/>
              <a:t>Practice </a:t>
            </a:r>
            <a:r>
              <a:rPr lang="en-US" dirty="0"/>
              <a:t>design pattern and software security problems (Wednesday)</a:t>
            </a:r>
          </a:p>
          <a:p>
            <a:r>
              <a:rPr lang="en-US" dirty="0"/>
              <a:t>Revision of important topics (Friday)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145582-5199-68DC-C2BA-29855919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final week</a:t>
            </a:r>
          </a:p>
        </p:txBody>
      </p:sp>
    </p:spTree>
    <p:extLst>
      <p:ext uri="{BB962C8B-B14F-4D97-AF65-F5344CB8AC3E}">
        <p14:creationId xmlns:p14="http://schemas.microsoft.com/office/powerpoint/2010/main" val="4068994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599A-1280-F750-A2C0-55D833106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787861-7371-C626-25B3-9A4C7030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(“Goodbye!\n”);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(“Hi!\n”);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C14586-B9C1-8BB7-58D4-ACCE1797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D58262-924B-C4E6-9ABD-D516604F73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10, b = 3 -&gt; no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3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E812-7265-9A74-FF74-53D1A7B69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9BD43-3308-0EBA-9C61-AF26E23D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function(int a, int b) {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00FF00"/>
                </a:highlight>
              </a:rPr>
              <a:t>if (a &gt; 0) {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if (b &gt; 0) {</a:t>
            </a:r>
          </a:p>
          <a:p>
            <a:r>
              <a:rPr lang="en-US" dirty="0"/>
              <a:t>		   if (b == 10) {</a:t>
            </a:r>
          </a:p>
          <a:p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(“Hello!\n”);</a:t>
            </a:r>
          </a:p>
          <a:p>
            <a:r>
              <a:rPr lang="en-US" dirty="0"/>
              <a:t>		   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(“Goodbye!\n”);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   }</a:t>
            </a:r>
          </a:p>
          <a:p>
            <a:r>
              <a:rPr lang="en-US" dirty="0"/>
              <a:t>		</a:t>
            </a:r>
            <a:r>
              <a:rPr lang="en-US" dirty="0">
                <a:highlight>
                  <a:srgbClr val="00FF00"/>
                </a:highlight>
              </a:rPr>
              <a:t>} else {</a:t>
            </a:r>
          </a:p>
          <a:p>
            <a:r>
              <a:rPr lang="en-US" dirty="0">
                <a:highlight>
                  <a:srgbClr val="00FF00"/>
                </a:highlight>
              </a:rPr>
              <a:t>		   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(“Welcome!\n”);</a:t>
            </a:r>
          </a:p>
          <a:p>
            <a:r>
              <a:rPr lang="en-US" dirty="0">
                <a:highlight>
                  <a:srgbClr val="00FF00"/>
                </a:highlight>
              </a:rPr>
              <a:t>		}</a:t>
            </a:r>
          </a:p>
          <a:p>
            <a:r>
              <a:rPr lang="en-US" dirty="0"/>
              <a:t>	} </a:t>
            </a:r>
            <a:r>
              <a:rPr lang="en-US" dirty="0">
                <a:highlight>
                  <a:srgbClr val="00FF00"/>
                </a:highlight>
              </a:rPr>
              <a:t>else {</a:t>
            </a:r>
          </a:p>
          <a:p>
            <a:r>
              <a:rPr lang="en-US" dirty="0">
                <a:highlight>
                  <a:srgbClr val="00FF00"/>
                </a:highlight>
              </a:rPr>
              <a:t>		</a:t>
            </a:r>
            <a:r>
              <a:rPr lang="en-US" dirty="0" err="1">
                <a:highlight>
                  <a:srgbClr val="00FF00"/>
                </a:highlight>
              </a:rPr>
              <a:t>printf</a:t>
            </a:r>
            <a:r>
              <a:rPr lang="en-US" dirty="0">
                <a:highlight>
                  <a:srgbClr val="00FF00"/>
                </a:highlight>
              </a:rPr>
              <a:t>(“Hi!\n”);</a:t>
            </a:r>
          </a:p>
          <a:p>
            <a:r>
              <a:rPr lang="en-US" dirty="0">
                <a:highlight>
                  <a:srgbClr val="00FF00"/>
                </a:highlight>
              </a:rPr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F2778E-C4DE-BDCB-E9B5-7D068D37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of seed “goodness”: coverage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FDB6B3-CA03-D8AE-E318-E6710DDADB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Input: a = -1, b = 3 -&gt; new coverage!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81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7A329-203A-D64B-E0CF-C1269597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the coverage</a:t>
            </a:r>
          </a:p>
          <a:p>
            <a:r>
              <a:rPr lang="en-US" dirty="0"/>
              <a:t>Prioritize mutating input seeds which give higher coverage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DDC961-5A7A-4D18-5C58-0D942EED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guided fuzzing</a:t>
            </a:r>
          </a:p>
        </p:txBody>
      </p:sp>
    </p:spTree>
    <p:extLst>
      <p:ext uri="{BB962C8B-B14F-4D97-AF65-F5344CB8AC3E}">
        <p14:creationId xmlns:p14="http://schemas.microsoft.com/office/powerpoint/2010/main" val="1799206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CBCC6-5E0A-EAF7-10F3-E6CA7419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Coverage-guided </a:t>
            </a:r>
            <a:r>
              <a:rPr lang="en-US" dirty="0" err="1"/>
              <a:t>fuzzer</a:t>
            </a:r>
            <a:r>
              <a:rPr lang="en-US" dirty="0"/>
              <a:t> pipeline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3CD121-1F3C-6716-457F-87AC4B62ACD7}"/>
              </a:ext>
            </a:extLst>
          </p:cNvPr>
          <p:cNvGrpSpPr/>
          <p:nvPr/>
        </p:nvGrpSpPr>
        <p:grpSpPr>
          <a:xfrm>
            <a:off x="616861" y="1793173"/>
            <a:ext cx="11214532" cy="2380050"/>
            <a:chOff x="226210" y="2871693"/>
            <a:chExt cx="11214532" cy="2380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5C0DFCB-18A9-57F0-EC23-582FF88369B5}"/>
                </a:ext>
              </a:extLst>
            </p:cNvPr>
            <p:cNvSpPr/>
            <p:nvPr/>
          </p:nvSpPr>
          <p:spPr>
            <a:xfrm>
              <a:off x="4778481" y="3378696"/>
              <a:ext cx="1426610" cy="7209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input’</a:t>
              </a:r>
              <a:endParaRPr lang="en-US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5995E1-5556-FF55-509C-27130F66359B}"/>
                </a:ext>
              </a:extLst>
            </p:cNvPr>
            <p:cNvCxnSpPr>
              <a:cxnSpLocks/>
              <a:stCxn id="24" idx="3"/>
              <a:endCxn id="14" idx="1"/>
            </p:cNvCxnSpPr>
            <p:nvPr/>
          </p:nvCxnSpPr>
          <p:spPr>
            <a:xfrm flipV="1">
              <a:off x="1975356" y="3743338"/>
              <a:ext cx="762828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15CD7E-EC15-F452-1258-3EEF67D57EAC}"/>
                </a:ext>
              </a:extLst>
            </p:cNvPr>
            <p:cNvSpPr txBox="1"/>
            <p:nvPr/>
          </p:nvSpPr>
          <p:spPr>
            <a:xfrm>
              <a:off x="1961147" y="29527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A44A672-C60A-ADCD-F518-B76CA2EA633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205091" y="3739181"/>
              <a:ext cx="37270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B3B6BE-96BA-A94A-F304-F5DC6DD85823}"/>
                </a:ext>
              </a:extLst>
            </p:cNvPr>
            <p:cNvSpPr txBox="1"/>
            <p:nvPr/>
          </p:nvSpPr>
          <p:spPr>
            <a:xfrm>
              <a:off x="8148870" y="2871693"/>
              <a:ext cx="1485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execute</a:t>
              </a:r>
            </a:p>
          </p:txBody>
        </p:sp>
        <p:pic>
          <p:nvPicPr>
            <p:cNvPr id="12" name="Picture 2" descr="Bug Vector Art, Icons, and Graphics for Free Download">
              <a:extLst>
                <a:ext uri="{FF2B5EF4-FFF2-40B4-BE49-F238E27FC236}">
                  <a16:creationId xmlns:a16="http://schemas.microsoft.com/office/drawing/2014/main" id="{19EFB74A-5B40-5098-32EF-5395218C0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805" y="2948934"/>
              <a:ext cx="1603937" cy="160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C3E769-B251-931E-C104-78AC5E7C622B}"/>
                </a:ext>
              </a:extLst>
            </p:cNvPr>
            <p:cNvGrpSpPr/>
            <p:nvPr/>
          </p:nvGrpSpPr>
          <p:grpSpPr>
            <a:xfrm>
              <a:off x="226210" y="2891863"/>
              <a:ext cx="1749146" cy="1211960"/>
              <a:chOff x="1058859" y="2964386"/>
              <a:chExt cx="2543474" cy="121196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BFC4C92-2743-6C88-F5B2-B10CCF7F65D6}"/>
                  </a:ext>
                </a:extLst>
              </p:cNvPr>
              <p:cNvSpPr/>
              <p:nvPr/>
            </p:nvSpPr>
            <p:spPr>
              <a:xfrm>
                <a:off x="1058859" y="2964386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6D59FD8-4D86-D34E-AF0D-0C5179A9EAC6}"/>
                  </a:ext>
                </a:extLst>
              </p:cNvPr>
              <p:cNvSpPr/>
              <p:nvPr/>
            </p:nvSpPr>
            <p:spPr>
              <a:xfrm>
                <a:off x="1168337" y="316850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69A736F-3EE8-AC2D-EAAD-1697174D7B90}"/>
                  </a:ext>
                </a:extLst>
              </p:cNvPr>
              <p:cNvSpPr/>
              <p:nvPr/>
            </p:nvSpPr>
            <p:spPr>
              <a:xfrm>
                <a:off x="1277815" y="3317631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D09DB08-FA78-6D85-40DC-1C5F214126EC}"/>
                  </a:ext>
                </a:extLst>
              </p:cNvPr>
              <p:cNvSpPr/>
              <p:nvPr/>
            </p:nvSpPr>
            <p:spPr>
              <a:xfrm>
                <a:off x="1410118" y="345537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713684B-374D-EC65-FC57-CB4E6604FF9D}"/>
                </a:ext>
              </a:extLst>
            </p:cNvPr>
            <p:cNvSpPr/>
            <p:nvPr/>
          </p:nvSpPr>
          <p:spPr>
            <a:xfrm>
              <a:off x="2738184" y="3382853"/>
              <a:ext cx="1506640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</a:t>
              </a:r>
              <a:endParaRPr lang="en-US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64D7DE-5F61-0769-0594-6205FF7A0D4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 flipV="1">
              <a:off x="4244824" y="3739181"/>
              <a:ext cx="533657" cy="415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13C4EA-53AB-5C79-2C27-1AC80EC7A301}"/>
                </a:ext>
              </a:extLst>
            </p:cNvPr>
            <p:cNvSpPr txBox="1"/>
            <p:nvPr/>
          </p:nvSpPr>
          <p:spPr>
            <a:xfrm>
              <a:off x="3912914" y="28753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464F52-A91D-BCFA-595F-1D24270A04A0}"/>
                </a:ext>
              </a:extLst>
            </p:cNvPr>
            <p:cNvSpPr txBox="1"/>
            <p:nvPr/>
          </p:nvSpPr>
          <p:spPr>
            <a:xfrm>
              <a:off x="2222384" y="4307032"/>
              <a:ext cx="25590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mytable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973DF3-ED26-A5F9-D61A-3F85062BBEB3}"/>
                </a:ext>
              </a:extLst>
            </p:cNvPr>
            <p:cNvSpPr txBox="1"/>
            <p:nvPr/>
          </p:nvSpPr>
          <p:spPr>
            <a:xfrm>
              <a:off x="4626218" y="4328413"/>
              <a:ext cx="235910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Z</a:t>
              </a:r>
              <a:r>
                <a:rPr lang="en-US" dirty="0" err="1">
                  <a:latin typeface="Consolas" panose="020B0609020204030204" pitchFamily="49" charset="0"/>
                </a:rPr>
                <a:t>tabl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1C6DA63-202A-2124-76E3-755C87EF65EF}"/>
                </a:ext>
              </a:extLst>
            </p:cNvPr>
            <p:cNvSpPr/>
            <p:nvPr/>
          </p:nvSpPr>
          <p:spPr>
            <a:xfrm>
              <a:off x="6577792" y="3390418"/>
              <a:ext cx="1909716" cy="72096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application</a:t>
              </a:r>
              <a:endParaRPr lang="en-US" sz="2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F2BB8E-407D-6E8A-4FE2-20F205D73DA8}"/>
                </a:ext>
              </a:extLst>
            </p:cNvPr>
            <p:cNvCxnSpPr>
              <a:cxnSpLocks/>
              <a:stCxn id="19" idx="3"/>
              <a:endCxn id="12" idx="1"/>
            </p:cNvCxnSpPr>
            <p:nvPr/>
          </p:nvCxnSpPr>
          <p:spPr>
            <a:xfrm>
              <a:off x="8487508" y="3750903"/>
              <a:ext cx="134929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40F6800-216B-BD49-D992-597F8A55B8E3}"/>
              </a:ext>
            </a:extLst>
          </p:cNvPr>
          <p:cNvCxnSpPr>
            <a:cxnSpLocks/>
            <a:stCxn id="28" idx="2"/>
            <a:endCxn id="24" idx="2"/>
          </p:cNvCxnSpPr>
          <p:nvPr/>
        </p:nvCxnSpPr>
        <p:spPr>
          <a:xfrm rot="5400000" flipH="1">
            <a:off x="4975417" y="-337898"/>
            <a:ext cx="1441188" cy="8167591"/>
          </a:xfrm>
          <a:prstGeom prst="bentConnector3">
            <a:avLst>
              <a:gd name="adj1" fmla="val -158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02767B-6053-9503-C7A7-A4802B9C4B0E}"/>
              </a:ext>
            </a:extLst>
          </p:cNvPr>
          <p:cNvSpPr/>
          <p:nvPr/>
        </p:nvSpPr>
        <p:spPr>
          <a:xfrm>
            <a:off x="8824948" y="3657714"/>
            <a:ext cx="1909716" cy="80877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Coverage detection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C73CBB-3ED8-24A2-E72A-8070A6A4F50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779806" y="2672383"/>
            <a:ext cx="0" cy="98533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1AE26A-BAA6-7967-8A7E-2F46226DCA28}"/>
              </a:ext>
            </a:extLst>
          </p:cNvPr>
          <p:cNvSpPr txBox="1"/>
          <p:nvPr/>
        </p:nvSpPr>
        <p:spPr>
          <a:xfrm>
            <a:off x="3882155" y="4710407"/>
            <a:ext cx="382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Add </a:t>
            </a:r>
            <a:r>
              <a:rPr lang="en-US" sz="2800" b="1" dirty="0"/>
              <a:t>input’</a:t>
            </a:r>
            <a:r>
              <a:rPr lang="en-US" sz="2800" b="1" i="1" dirty="0"/>
              <a:t> to </a:t>
            </a:r>
            <a:r>
              <a:rPr lang="en-US" sz="2800" b="1" dirty="0"/>
              <a:t>seeds</a:t>
            </a:r>
            <a:r>
              <a:rPr lang="en-US" sz="2800" b="1" i="1" dirty="0"/>
              <a:t> if new coverage observed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68762D-7C8A-AC63-5BF3-250ABF38246B}"/>
              </a:ext>
            </a:extLst>
          </p:cNvPr>
          <p:cNvSpPr/>
          <p:nvPr/>
        </p:nvSpPr>
        <p:spPr>
          <a:xfrm>
            <a:off x="2431511" y="1310793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008B1F-55BD-FB63-2D12-D7B957BFB31F}"/>
              </a:ext>
            </a:extLst>
          </p:cNvPr>
          <p:cNvSpPr/>
          <p:nvPr/>
        </p:nvSpPr>
        <p:spPr>
          <a:xfrm>
            <a:off x="4586393" y="1289365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07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CFBBD0-0D13-0DBF-AD80-8EF65AB9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Randomly generate inputs</a:t>
            </a:r>
          </a:p>
          <a:p>
            <a:r>
              <a:rPr lang="en-US" dirty="0"/>
              <a:t>Mutation fuzzing </a:t>
            </a:r>
          </a:p>
          <a:p>
            <a:pPr lvl="1"/>
            <a:r>
              <a:rPr lang="en-US" dirty="0"/>
              <a:t>Start with known valid inputs</a:t>
            </a:r>
          </a:p>
          <a:p>
            <a:pPr lvl="1"/>
            <a:r>
              <a:rPr lang="en-US" dirty="0"/>
              <a:t>Mutate them </a:t>
            </a:r>
          </a:p>
          <a:p>
            <a:pPr lvl="2"/>
            <a:r>
              <a:rPr lang="en-US" dirty="0"/>
              <a:t>Byte-level transformations</a:t>
            </a:r>
          </a:p>
          <a:p>
            <a:pPr lvl="2"/>
            <a:r>
              <a:rPr lang="en-US" dirty="0"/>
              <a:t>Dictionary-based transformations</a:t>
            </a:r>
          </a:p>
          <a:p>
            <a:r>
              <a:rPr lang="en-US" dirty="0"/>
              <a:t>Pick inputs which resulted in new branch coverage for further mutation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2DA4E1-89C9-0769-A6CC-DDEC77AC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– high level ideas</a:t>
            </a:r>
          </a:p>
        </p:txBody>
      </p:sp>
    </p:spTree>
    <p:extLst>
      <p:ext uri="{BB962C8B-B14F-4D97-AF65-F5344CB8AC3E}">
        <p14:creationId xmlns:p14="http://schemas.microsoft.com/office/powerpoint/2010/main" val="1706385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FADE8-F1B3-20D5-008F-C6E13661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A8131C-D177-4571-AC9B-6123B8D8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or may not crash the program</a:t>
            </a:r>
          </a:p>
          <a:p>
            <a:r>
              <a:rPr lang="en-US" b="1" dirty="0"/>
              <a:t>Undefined Behavior (UB)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5B1AAA-D920-5588-4552-E59C0C1A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memory safety bugs</a:t>
            </a:r>
          </a:p>
        </p:txBody>
      </p:sp>
    </p:spTree>
    <p:extLst>
      <p:ext uri="{BB962C8B-B14F-4D97-AF65-F5344CB8AC3E}">
        <p14:creationId xmlns:p14="http://schemas.microsoft.com/office/powerpoint/2010/main" val="3554958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19BB7C-2F07-89C5-A5BB-F590397C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additional instrumentation to record object metadata</a:t>
            </a:r>
          </a:p>
          <a:p>
            <a:r>
              <a:rPr lang="en-US" dirty="0"/>
              <a:t>Popular sanitizers</a:t>
            </a:r>
          </a:p>
          <a:p>
            <a:pPr lvl="1"/>
            <a:r>
              <a:rPr lang="en-US" dirty="0"/>
              <a:t>Address sanitizer (ASAN) –  can detect buffer overflow</a:t>
            </a:r>
          </a:p>
          <a:p>
            <a:pPr lvl="1"/>
            <a:r>
              <a:rPr lang="en-US" dirty="0"/>
              <a:t>Leak sanitizer (LSAN) – can detect memory leak</a:t>
            </a:r>
          </a:p>
          <a:p>
            <a:pPr lvl="1"/>
            <a:r>
              <a:rPr lang="en-US" dirty="0"/>
              <a:t>Thread sanitizer (TSAN) – can detect data races</a:t>
            </a:r>
          </a:p>
          <a:p>
            <a:r>
              <a:rPr lang="en-US" b="1" i="1" dirty="0"/>
              <a:t>Significantly</a:t>
            </a:r>
            <a:r>
              <a:rPr lang="en-US" dirty="0"/>
              <a:t> slows down the application; but can detect memory safety bugs!!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70ACF-65AD-1889-FF51-D9FA2CC8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Sanitizers: oracles for memory safety bugs</a:t>
            </a:r>
          </a:p>
        </p:txBody>
      </p:sp>
    </p:spTree>
    <p:extLst>
      <p:ext uri="{BB962C8B-B14F-4D97-AF65-F5344CB8AC3E}">
        <p14:creationId xmlns:p14="http://schemas.microsoft.com/office/powerpoint/2010/main" val="3397396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377FF-367C-6C18-94E7-7E21AFF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function(char* p) {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A96A3-F9AF-FF2D-F2AC-8C68F990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F5691-E11E-58B9-087F-1CEF172D59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 – detect buffer overflow</a:t>
            </a:r>
          </a:p>
          <a:p>
            <a:r>
              <a:rPr lang="en-US" dirty="0"/>
              <a:t>During program execution, what information is needed to determine if </a:t>
            </a:r>
            <a:r>
              <a:rPr lang="en-US" dirty="0" err="1">
                <a:latin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causes a buffer overflow?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1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9CE40-DD8C-79D3-ED7A-9B32A49F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72FE0A-4A9B-937A-CA63-E3184BD5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function(char* p) {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malloc(5); // needs to be recorded</a:t>
            </a:r>
          </a:p>
          <a:p>
            <a:r>
              <a:rPr lang="en-US" dirty="0"/>
              <a:t>	function(s);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78B742-742C-A30A-5E1F-4A4B907C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0FB38-CEA9-26BA-CBB2-C13926C7467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 – detect buffer overflow</a:t>
            </a:r>
          </a:p>
          <a:p>
            <a:r>
              <a:rPr lang="en-US" dirty="0"/>
              <a:t>During program execution, what information is needed to determine if </a:t>
            </a:r>
            <a:r>
              <a:rPr lang="en-US" dirty="0" err="1">
                <a:latin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causes a buffer overflow?</a:t>
            </a:r>
          </a:p>
          <a:p>
            <a:r>
              <a:rPr lang="en-US" dirty="0"/>
              <a:t>The size of the buffer </a:t>
            </a:r>
            <a:r>
              <a:rPr lang="en-US" dirty="0">
                <a:latin typeface="Consolas" panose="020B0609020204030204" pitchFamily="49" charset="0"/>
              </a:rPr>
              <a:t>p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3BC4E7-5DAA-6DC9-BFA1-0767170E44E0}"/>
              </a:ext>
            </a:extLst>
          </p:cNvPr>
          <p:cNvSpPr/>
          <p:nvPr/>
        </p:nvSpPr>
        <p:spPr>
          <a:xfrm>
            <a:off x="6414213" y="3250609"/>
            <a:ext cx="5158009" cy="35678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0E2E7-1844-4614-60B1-F8F82C1C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83B52-7601-7F0F-5DE8-93AB81D9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function(char* p) {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malloc(5); </a:t>
            </a:r>
          </a:p>
          <a:p>
            <a:r>
              <a:rPr lang="en-US" dirty="0"/>
              <a:t>	function(s);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D00219-69C0-A16D-3FF2-16C30457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5618D-3346-ED7E-85D4-767F43EF8BA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Address sanitizer is a compiler tool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When compiling the program, it adds code to 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Record the size of heap buffers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Check if an OOB access occurs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B7AC93-49AB-4289-7C62-B4109A5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individual functions</a:t>
            </a:r>
          </a:p>
          <a:p>
            <a:r>
              <a:rPr lang="en-US" dirty="0"/>
              <a:t>Add assertions to check if post-conditions hold</a:t>
            </a:r>
          </a:p>
          <a:p>
            <a:r>
              <a:rPr lang="en-US" dirty="0"/>
              <a:t>Test corner-cases</a:t>
            </a:r>
          </a:p>
          <a:p>
            <a:r>
              <a:rPr lang="en-US" dirty="0"/>
              <a:t>Manually 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A2F5A5-3E27-BA4C-A159-65FD7E26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198663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0F01B-417A-48EB-6A0F-C8CFE948D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C743B6-2A68-8CD1-2802-FDBF1E54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std::map&lt;void*, </a:t>
            </a:r>
            <a:r>
              <a:rPr lang="en-US" b="1" dirty="0" err="1">
                <a:solidFill>
                  <a:srgbClr val="C00000"/>
                </a:solidFill>
              </a:rPr>
              <a:t>size_t</a:t>
            </a:r>
            <a:r>
              <a:rPr lang="en-US" b="1" dirty="0">
                <a:solidFill>
                  <a:srgbClr val="C00000"/>
                </a:solidFill>
              </a:rPr>
              <a:t>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void function(char* p) {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(0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(1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(2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(3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(4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(5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malloc(5); 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[s] = 5;</a:t>
            </a:r>
          </a:p>
          <a:p>
            <a:r>
              <a:rPr lang="en-US" dirty="0"/>
              <a:t>	function(s);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D5AED2-D9F1-8F8D-0774-FFBA5F13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94971-76A6-40A0-B35A-2E3B69C8177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Address sanitizer is a compiler tool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When compiling the program, it adds code to 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Record the size of heap buffers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Check if an OOB access occurs</a:t>
            </a:r>
          </a:p>
          <a:p>
            <a:r>
              <a:rPr lang="en-US" dirty="0" err="1">
                <a:latin typeface="Helvetica" panose="020B0604020202020204"/>
                <a:cs typeface="Helvetica" panose="020B0604020202020204"/>
              </a:rPr>
              <a:t>Psuedo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-code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48C72-0592-DF9F-3D10-25578D37054A}"/>
              </a:ext>
            </a:extLst>
          </p:cNvPr>
          <p:cNvSpPr/>
          <p:nvPr/>
        </p:nvSpPr>
        <p:spPr>
          <a:xfrm>
            <a:off x="6365631" y="4950456"/>
            <a:ext cx="2895600" cy="35678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2D30F-48E7-DB1E-5112-FAC425707FE4}"/>
              </a:ext>
            </a:extLst>
          </p:cNvPr>
          <p:cNvSpPr txBox="1"/>
          <p:nvPr/>
        </p:nvSpPr>
        <p:spPr>
          <a:xfrm>
            <a:off x="9422256" y="4898013"/>
            <a:ext cx="208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Record the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038B0-117F-668F-FEF6-53CBAC5ED053}"/>
              </a:ext>
            </a:extLst>
          </p:cNvPr>
          <p:cNvSpPr/>
          <p:nvPr/>
        </p:nvSpPr>
        <p:spPr>
          <a:xfrm>
            <a:off x="6526655" y="1372372"/>
            <a:ext cx="4434421" cy="290655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0BBDC-416E-CC69-4421-7EC9C9ADD839}"/>
              </a:ext>
            </a:extLst>
          </p:cNvPr>
          <p:cNvSpPr txBox="1"/>
          <p:nvPr/>
        </p:nvSpPr>
        <p:spPr>
          <a:xfrm>
            <a:off x="9536388" y="4278923"/>
            <a:ext cx="1595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Add checks</a:t>
            </a:r>
          </a:p>
        </p:txBody>
      </p:sp>
    </p:spTree>
    <p:extLst>
      <p:ext uri="{BB962C8B-B14F-4D97-AF65-F5344CB8AC3E}">
        <p14:creationId xmlns:p14="http://schemas.microsoft.com/office/powerpoint/2010/main" val="323154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823BC-718B-B411-1F30-423FA128B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312CF9-CF7C-98FB-3FB0-F11F9A48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std::map&lt;void*, </a:t>
            </a:r>
            <a:r>
              <a:rPr lang="en-US" b="1" dirty="0" err="1">
                <a:solidFill>
                  <a:srgbClr val="C00000"/>
                </a:solidFill>
              </a:rPr>
              <a:t>size_t</a:t>
            </a:r>
            <a:r>
              <a:rPr lang="en-US" b="1" dirty="0">
                <a:solidFill>
                  <a:srgbClr val="C00000"/>
                </a:solidFill>
              </a:rPr>
              <a:t>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void function(char* p) {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(0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p[0] = ‘h’;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(1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p[1] = ‘e’;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(2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p[2] = ‘l’;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(3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p[3] = ‘l’;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(4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p[4] = ‘o’;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if (5 &gt; 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[p]) assert(false);</a:t>
            </a:r>
          </a:p>
          <a:p>
            <a:r>
              <a:rPr lang="en-US" dirty="0"/>
              <a:t>	p[5] = ‘\n’;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malloc(5); 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C00000"/>
                </a:solidFill>
              </a:rPr>
              <a:t>bufferMap</a:t>
            </a:r>
            <a:r>
              <a:rPr lang="en-US" b="1" dirty="0">
                <a:solidFill>
                  <a:srgbClr val="C00000"/>
                </a:solidFill>
              </a:rPr>
              <a:t>[s] = 5;</a:t>
            </a:r>
          </a:p>
          <a:p>
            <a:r>
              <a:rPr lang="en-US" dirty="0"/>
              <a:t>	function(s);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62E1F-5D08-A738-09E1-DE82611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60FC9-3ED1-0B9A-C330-C05E3885EB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At runtime, any violation is detected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E80E1-8411-F221-3A3B-4BA1FFD5F5C0}"/>
              </a:ext>
            </a:extLst>
          </p:cNvPr>
          <p:cNvSpPr/>
          <p:nvPr/>
        </p:nvSpPr>
        <p:spPr>
          <a:xfrm>
            <a:off x="6365631" y="4950456"/>
            <a:ext cx="2895600" cy="35678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6EF63-DCCE-8CD8-1B07-2C629CD556CC}"/>
              </a:ext>
            </a:extLst>
          </p:cNvPr>
          <p:cNvSpPr txBox="1"/>
          <p:nvPr/>
        </p:nvSpPr>
        <p:spPr>
          <a:xfrm>
            <a:off x="9422256" y="4898013"/>
            <a:ext cx="208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Record the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7779F-A21D-6BCF-EB97-84F62EAFF899}"/>
              </a:ext>
            </a:extLst>
          </p:cNvPr>
          <p:cNvSpPr/>
          <p:nvPr/>
        </p:nvSpPr>
        <p:spPr>
          <a:xfrm>
            <a:off x="6526655" y="1372372"/>
            <a:ext cx="4434421" cy="2906551"/>
          </a:xfrm>
          <a:prstGeom prst="rect">
            <a:avLst/>
          </a:prstGeom>
          <a:noFill/>
          <a:ln w="38100">
            <a:solidFill>
              <a:srgbClr val="1B29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2CAA8-AB9F-4ABC-A5C7-658BD89E4C4F}"/>
              </a:ext>
            </a:extLst>
          </p:cNvPr>
          <p:cNvSpPr txBox="1"/>
          <p:nvPr/>
        </p:nvSpPr>
        <p:spPr>
          <a:xfrm>
            <a:off x="9536388" y="4278923"/>
            <a:ext cx="1595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Add checks</a:t>
            </a:r>
          </a:p>
        </p:txBody>
      </p:sp>
    </p:spTree>
    <p:extLst>
      <p:ext uri="{BB962C8B-B14F-4D97-AF65-F5344CB8AC3E}">
        <p14:creationId xmlns:p14="http://schemas.microsoft.com/office/powerpoint/2010/main" val="1186534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4201C-4534-BFB5-2BFD-C6A2ADFA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Fuzzing is an effective testing mechanism </a:t>
            </a:r>
          </a:p>
          <a:p>
            <a:r>
              <a:rPr lang="en-US" dirty="0"/>
              <a:t>Unlike other testing approaches it can </a:t>
            </a:r>
            <a:r>
              <a:rPr lang="en-US" b="1" i="1" dirty="0"/>
              <a:t>find new inputs </a:t>
            </a:r>
            <a:r>
              <a:rPr lang="en-US" dirty="0"/>
              <a:t>that cause program misbehavior</a:t>
            </a:r>
          </a:p>
          <a:p>
            <a:r>
              <a:rPr lang="en-US" dirty="0"/>
              <a:t>Mutation and coverage are important for generating effective </a:t>
            </a:r>
            <a:r>
              <a:rPr lang="en-US" dirty="0" err="1"/>
              <a:t>fuzzers</a:t>
            </a:r>
            <a:endParaRPr lang="en-US" dirty="0"/>
          </a:p>
          <a:p>
            <a:r>
              <a:rPr lang="en-US" dirty="0"/>
              <a:t>Sanitizers provide additional information needed to find </a:t>
            </a:r>
            <a:r>
              <a:rPr lang="en-US" i="1" dirty="0"/>
              <a:t>silent UB </a:t>
            </a:r>
            <a:r>
              <a:rPr lang="en-US" dirty="0"/>
              <a:t>bugs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2DE685-2ED8-5802-DE72-5E2ACA65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7397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AF1CD-03D1-B61C-D23D-1A7F54EB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end-to-end functionality</a:t>
            </a:r>
          </a:p>
          <a:p>
            <a:r>
              <a:rPr lang="en-US" dirty="0"/>
              <a:t>Manually 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DC5EDB-FB75-01EC-1763-CD5B5E09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service tests (integration tests)?</a:t>
            </a:r>
          </a:p>
        </p:txBody>
      </p:sp>
    </p:spTree>
    <p:extLst>
      <p:ext uri="{BB962C8B-B14F-4D97-AF65-F5344CB8AC3E}">
        <p14:creationId xmlns:p14="http://schemas.microsoft.com/office/powerpoint/2010/main" val="206562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C9CAC-0E0C-D476-21AC-37ADE748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F493-FD00-003C-F5F2-84C8FC8A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  <a:p>
            <a:pPr lvl="1"/>
            <a:r>
              <a:rPr lang="en-US" dirty="0"/>
              <a:t>~30 million lines of code</a:t>
            </a:r>
          </a:p>
          <a:p>
            <a:r>
              <a:rPr lang="en-US" dirty="0"/>
              <a:t>Google’s chromium browser</a:t>
            </a:r>
          </a:p>
          <a:p>
            <a:pPr lvl="1"/>
            <a:r>
              <a:rPr lang="en-US" dirty="0"/>
              <a:t>~28 million lines of code</a:t>
            </a:r>
          </a:p>
          <a:p>
            <a:r>
              <a:rPr lang="en-US" dirty="0"/>
              <a:t>Hard to manually write test-cases to cover all this code</a:t>
            </a:r>
          </a:p>
          <a:p>
            <a:r>
              <a:rPr lang="en-US" b="1" i="1" dirty="0"/>
              <a:t>Need automation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732DD3-18E7-4413-5BFB-043B5572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Hard to cover all code with manual testing</a:t>
            </a:r>
          </a:p>
        </p:txBody>
      </p:sp>
    </p:spTree>
    <p:extLst>
      <p:ext uri="{BB962C8B-B14F-4D97-AF65-F5344CB8AC3E}">
        <p14:creationId xmlns:p14="http://schemas.microsoft.com/office/powerpoint/2010/main" val="139492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F266CF-D74E-FB3A-0045-8BC9B3D6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find application inputs that reveal bugs</a:t>
            </a:r>
          </a:p>
          <a:p>
            <a:r>
              <a:rPr lang="en-US" dirty="0"/>
              <a:t>Test the entire application instead of individual functions</a:t>
            </a:r>
          </a:p>
          <a:p>
            <a:r>
              <a:rPr lang="en-US" dirty="0"/>
              <a:t>Generate inputs randomly until an error is uncovered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A9AC9-3BCD-8C1D-E126-113DE4B9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</p:spTree>
    <p:extLst>
      <p:ext uri="{BB962C8B-B14F-4D97-AF65-F5344CB8AC3E}">
        <p14:creationId xmlns:p14="http://schemas.microsoft.com/office/powerpoint/2010/main" val="239115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0A80F-F787-02A7-0F56-D1061D3B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36491-1F5E-43D9-3B3D-E6ADD289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CF4EC-C69C-D4C6-F8A7-5B7C4DDDFBCB}"/>
              </a:ext>
            </a:extLst>
          </p:cNvPr>
          <p:cNvSpPr/>
          <p:nvPr/>
        </p:nvSpPr>
        <p:spPr>
          <a:xfrm>
            <a:off x="1172308" y="2708031"/>
            <a:ext cx="2192215" cy="7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/dev/random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9A49DA-DA15-395B-5EF8-B05BB699B656}"/>
              </a:ext>
            </a:extLst>
          </p:cNvPr>
          <p:cNvSpPr/>
          <p:nvPr/>
        </p:nvSpPr>
        <p:spPr>
          <a:xfrm>
            <a:off x="5148825" y="2708031"/>
            <a:ext cx="2192215" cy="7209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38BA5F-1D1E-F04D-27D3-167B31968D2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364523" y="3068516"/>
            <a:ext cx="178430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026AC5-2A5B-3AA3-F0F9-5577CE7A09C5}"/>
              </a:ext>
            </a:extLst>
          </p:cNvPr>
          <p:cNvSpPr txBox="1"/>
          <p:nvPr/>
        </p:nvSpPr>
        <p:spPr>
          <a:xfrm>
            <a:off x="3717904" y="2483740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96C380-81A1-A326-F033-AC52AA77F3A3}"/>
              </a:ext>
            </a:extLst>
          </p:cNvPr>
          <p:cNvCxnSpPr/>
          <p:nvPr/>
        </p:nvCxnSpPr>
        <p:spPr>
          <a:xfrm>
            <a:off x="7341040" y="3065585"/>
            <a:ext cx="178430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7AD22F-BAB5-5308-1EA0-861982795151}"/>
              </a:ext>
            </a:extLst>
          </p:cNvPr>
          <p:cNvSpPr txBox="1"/>
          <p:nvPr/>
        </p:nvSpPr>
        <p:spPr>
          <a:xfrm>
            <a:off x="7483709" y="2409783"/>
            <a:ext cx="148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execute</a:t>
            </a:r>
          </a:p>
        </p:txBody>
      </p:sp>
      <p:pic>
        <p:nvPicPr>
          <p:cNvPr id="2050" name="Picture 2" descr="Bug Vector Art, Icons, and Graphics for Free Download">
            <a:extLst>
              <a:ext uri="{FF2B5EF4-FFF2-40B4-BE49-F238E27FC236}">
                <a16:creationId xmlns:a16="http://schemas.microsoft.com/office/drawing/2014/main" id="{7593ADCF-3CEE-86C5-96FD-EC83B4BA2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337" y="2263616"/>
            <a:ext cx="1603937" cy="16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178DC8-9684-CA7F-C793-1B0E41D5A6D2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H="1">
            <a:off x="2268416" y="3068516"/>
            <a:ext cx="5072624" cy="360484"/>
          </a:xfrm>
          <a:prstGeom prst="bentConnector4">
            <a:avLst>
              <a:gd name="adj1" fmla="val -15138"/>
              <a:gd name="adj2" fmla="val 31626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4991EC-5314-E56E-82BD-A81D933CE5F4}"/>
              </a:ext>
            </a:extLst>
          </p:cNvPr>
          <p:cNvSpPr txBox="1"/>
          <p:nvPr/>
        </p:nvSpPr>
        <p:spPr>
          <a:xfrm>
            <a:off x="946885" y="1756354"/>
            <a:ext cx="3342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Source for random input on *nix systems</a:t>
            </a:r>
          </a:p>
        </p:txBody>
      </p:sp>
    </p:spTree>
    <p:extLst>
      <p:ext uri="{BB962C8B-B14F-4D97-AF65-F5344CB8AC3E}">
        <p14:creationId xmlns:p14="http://schemas.microsoft.com/office/powerpoint/2010/main" val="321306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4A43CB-256C-C1B8-FEAE-F10E3EF8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Incorrect argument validation, incorrect type casting, executing untrusted code, etc.</a:t>
            </a:r>
          </a:p>
          <a:p>
            <a:r>
              <a:rPr lang="en-US" dirty="0"/>
              <a:t>Buffer overflows, memory leak, div-by-zero, use-after-free, segmentation fault, and so on…</a:t>
            </a:r>
          </a:p>
          <a:p>
            <a:r>
              <a:rPr lang="en-US" b="1" i="1" dirty="0"/>
              <a:t>Applications written in any language can be fuzzed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BEFB97-AA84-4D09-4122-D285E09D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bugs</a:t>
            </a:r>
          </a:p>
        </p:txBody>
      </p:sp>
    </p:spTree>
    <p:extLst>
      <p:ext uri="{BB962C8B-B14F-4D97-AF65-F5344CB8AC3E}">
        <p14:creationId xmlns:p14="http://schemas.microsoft.com/office/powerpoint/2010/main" val="8677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8213</TotalTime>
  <Words>2653</Words>
  <Application>Microsoft Office PowerPoint</Application>
  <PresentationFormat>Widescreen</PresentationFormat>
  <Paragraphs>469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Agenda for the final week</vt:lpstr>
      <vt:lpstr>What is unit testing?</vt:lpstr>
      <vt:lpstr>What is service tests (integration tests)?</vt:lpstr>
      <vt:lpstr>Hard to cover all code with manual testing</vt:lpstr>
      <vt:lpstr>Fuzz testing</vt:lpstr>
      <vt:lpstr>Fuzz testing</vt:lpstr>
      <vt:lpstr>Types of bugs</vt:lpstr>
      <vt:lpstr>AFL demo</vt:lpstr>
      <vt:lpstr>AFL demo</vt:lpstr>
      <vt:lpstr>Pros and cons</vt:lpstr>
      <vt:lpstr>Mutation fuzzer - generate inputs via mutation</vt:lpstr>
      <vt:lpstr>Mutation strategy – byte-level transformations</vt:lpstr>
      <vt:lpstr>Mutation strategy – byte-level transformations</vt:lpstr>
      <vt:lpstr>Mutation strategy – byte-level transformations</vt:lpstr>
      <vt:lpstr>Mutation strategy – byte-level transformations</vt:lpstr>
      <vt:lpstr>Mutation strategy – byte-level transformations</vt:lpstr>
      <vt:lpstr>Mutation strategy – dictionaries</vt:lpstr>
      <vt:lpstr>Mutation strategy – dictionaries</vt:lpstr>
      <vt:lpstr>Characteristics</vt:lpstr>
      <vt:lpstr>Fuzzing pipeline</vt:lpstr>
      <vt:lpstr>How to pick which seeds to mutate?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Metric of seed “goodness”: coverage</vt:lpstr>
      <vt:lpstr>Coverage guided fuzzing</vt:lpstr>
      <vt:lpstr>Coverage-guided fuzzer pipeline</vt:lpstr>
      <vt:lpstr>Fuzzing – high level ideas</vt:lpstr>
      <vt:lpstr>Recall: memory safety bugs</vt:lpstr>
      <vt:lpstr>Sanitizers: oracles for memory safety bugs</vt:lpstr>
      <vt:lpstr>Address sanitizer</vt:lpstr>
      <vt:lpstr>Address sanitizer</vt:lpstr>
      <vt:lpstr>Address sanitizer</vt:lpstr>
      <vt:lpstr>Address sanitizer</vt:lpstr>
      <vt:lpstr>Address sanitizer</vt:lpstr>
      <vt:lpstr>Summary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930</cp:revision>
  <dcterms:created xsi:type="dcterms:W3CDTF">2019-06-30T03:25:06Z</dcterms:created>
  <dcterms:modified xsi:type="dcterms:W3CDTF">2025-03-10T15:08:59Z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