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7" r:id="rId2"/>
  </p:sldMasterIdLst>
  <p:notesMasterIdLst>
    <p:notesMasterId r:id="rId57"/>
  </p:notesMasterIdLst>
  <p:handoutMasterIdLst>
    <p:handoutMasterId r:id="rId58"/>
  </p:handoutMasterIdLst>
  <p:sldIdLst>
    <p:sldId id="256" r:id="rId3"/>
    <p:sldId id="299" r:id="rId4"/>
    <p:sldId id="275" r:id="rId5"/>
    <p:sldId id="276" r:id="rId6"/>
    <p:sldId id="266" r:id="rId7"/>
    <p:sldId id="291" r:id="rId8"/>
    <p:sldId id="281" r:id="rId9"/>
    <p:sldId id="278" r:id="rId10"/>
    <p:sldId id="290" r:id="rId11"/>
    <p:sldId id="277" r:id="rId12"/>
    <p:sldId id="292" r:id="rId13"/>
    <p:sldId id="262" r:id="rId14"/>
    <p:sldId id="263" r:id="rId15"/>
    <p:sldId id="285" r:id="rId16"/>
    <p:sldId id="264" r:id="rId17"/>
    <p:sldId id="280" r:id="rId18"/>
    <p:sldId id="265" r:id="rId19"/>
    <p:sldId id="282" r:id="rId20"/>
    <p:sldId id="286" r:id="rId21"/>
    <p:sldId id="259" r:id="rId22"/>
    <p:sldId id="283" r:id="rId23"/>
    <p:sldId id="293" r:id="rId24"/>
    <p:sldId id="287" r:id="rId25"/>
    <p:sldId id="260" r:id="rId26"/>
    <p:sldId id="307" r:id="rId27"/>
    <p:sldId id="308" r:id="rId28"/>
    <p:sldId id="306" r:id="rId29"/>
    <p:sldId id="300" r:id="rId30"/>
    <p:sldId id="301" r:id="rId31"/>
    <p:sldId id="304" r:id="rId32"/>
    <p:sldId id="303" r:id="rId33"/>
    <p:sldId id="305" r:id="rId34"/>
    <p:sldId id="284" r:id="rId35"/>
    <p:sldId id="289" r:id="rId36"/>
    <p:sldId id="302" r:id="rId37"/>
    <p:sldId id="309" r:id="rId38"/>
    <p:sldId id="295" r:id="rId39"/>
    <p:sldId id="294" r:id="rId40"/>
    <p:sldId id="296" r:id="rId41"/>
    <p:sldId id="297" r:id="rId42"/>
    <p:sldId id="310" r:id="rId43"/>
    <p:sldId id="314" r:id="rId44"/>
    <p:sldId id="311" r:id="rId45"/>
    <p:sldId id="312" r:id="rId46"/>
    <p:sldId id="313" r:id="rId47"/>
    <p:sldId id="315" r:id="rId48"/>
    <p:sldId id="316" r:id="rId49"/>
    <p:sldId id="317" r:id="rId50"/>
    <p:sldId id="318" r:id="rId51"/>
    <p:sldId id="321" r:id="rId52"/>
    <p:sldId id="320" r:id="rId53"/>
    <p:sldId id="319" r:id="rId54"/>
    <p:sldId id="322" r:id="rId55"/>
    <p:sldId id="323" r:id="rId5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7378" autoAdjust="0"/>
  </p:normalViewPr>
  <p:slideViewPr>
    <p:cSldViewPr snapToGrid="0">
      <p:cViewPr varScale="1">
        <p:scale>
          <a:sx n="141" d="100"/>
          <a:sy n="141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8/10/relationships/authors" Target="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9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–cp . Test</a:t>
            </a:r>
          </a:p>
        </p:txBody>
      </p:sp>
    </p:spTree>
    <p:extLst>
      <p:ext uri="{BB962C8B-B14F-4D97-AF65-F5344CB8AC3E}">
        <p14:creationId xmlns:p14="http://schemas.microsoft.com/office/powerpoint/2010/main" val="317435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49856-AA7B-9868-C105-ADA5C0A5E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14B898-52B7-30B0-0CA9-30AD941BC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D0ADE-1FEE-9683-2922-EBC839163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–cp . Test</a:t>
            </a:r>
          </a:p>
        </p:txBody>
      </p:sp>
    </p:spTree>
    <p:extLst>
      <p:ext uri="{BB962C8B-B14F-4D97-AF65-F5344CB8AC3E}">
        <p14:creationId xmlns:p14="http://schemas.microsoft.com/office/powerpoint/2010/main" val="165148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3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3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6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9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5FFF-7394-ADD5-F815-83EF2E71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09196"/>
            <a:ext cx="11833934" cy="7534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EE524-ADF4-AF2B-EABB-91688660D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0B45-9424-D46F-D7BB-8942BAEC17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33C1-A943-9B80-FA83-2715D436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E93EA-64E5-EF41-9853-47B1C09F55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9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4" y="5707871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906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4349" y="5362263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5" y="785004"/>
            <a:ext cx="3924225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B4F57F-52FF-34C9-CA40-49AC1079742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82071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814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202465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BF8737-CB5A-7C1E-4812-922A7A8693CF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676EBE-D970-F04C-B8AE-786E014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895C056-4336-E247-BCF8-66181629D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23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6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78892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06"/>
            <a:ext cx="5972148" cy="482312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71710" cy="44380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8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8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5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80035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2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906A28-4454-E540-980D-B4F783173F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91213" y="6206761"/>
            <a:ext cx="1375059" cy="226885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E43521-C154-2647-A50F-BD549D3E42CF}"/>
              </a:ext>
            </a:extLst>
          </p:cNvPr>
          <p:cNvSpPr txBox="1">
            <a:spLocks/>
          </p:cNvSpPr>
          <p:nvPr/>
        </p:nvSpPr>
        <p:spPr>
          <a:xfrm>
            <a:off x="828675" y="60991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6F987DD-1124-8242-B9D8-393FDBC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C35C-58BC-0E47-B523-57C381FC1FE6}" type="datetime2">
              <a:rPr lang="en-US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5E38263-AA57-F64D-BDCD-EB7CD48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54C1-B7AD-934C-AE16-E65815E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7A56-679D-1747-9650-200F86485E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07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5931"/>
            <a:ext cx="12192000" cy="1046403"/>
          </a:xfrm>
          <a:prstGeom prst="rect">
            <a:avLst/>
          </a:prstGeom>
          <a:noFill/>
        </p:spPr>
        <p:txBody>
          <a:bodyPr anchor="b"/>
          <a:lstStyle>
            <a:lvl1pPr algn="ctr">
              <a:lnSpc>
                <a:spcPct val="100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6997"/>
            <a:ext cx="12192000" cy="2600650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2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6624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495427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</p:spTree>
    <p:extLst>
      <p:ext uri="{BB962C8B-B14F-4D97-AF65-F5344CB8AC3E}">
        <p14:creationId xmlns:p14="http://schemas.microsoft.com/office/powerpoint/2010/main" val="22120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3" r:id="rId10"/>
    <p:sldLayoutId id="2147483682" r:id="rId11"/>
    <p:sldLayoutId id="2147483686" r:id="rId12"/>
    <p:sldLayoutId id="2147483685" r:id="rId13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hf sldNum="0" hd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/>
              <a:t>Object-oriented programming using Java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9F9A1C-0D77-3676-AB95-8AA92705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mileage;</a:t>
            </a:r>
            <a:br>
              <a:rPr lang="en-US" sz="1600">
                <a:latin typeface="Consolas" panose="020B0609020204030204" pitchFamily="49" charset="0"/>
              </a:rPr>
            </a:b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public Car(String model, int year, int mileage) {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this.model =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this.year =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this.mileage = mileage;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B455D6-E7A3-8F9F-12CC-49BC60F4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3C641C-26DA-AA2B-C415-B48EDC2BA4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constructor is a special method to create objects</a:t>
            </a:r>
          </a:p>
          <a:p>
            <a:r>
              <a:rPr lang="en-US" dirty="0"/>
              <a:t>Must have same name as the class</a:t>
            </a:r>
          </a:p>
          <a:p>
            <a:r>
              <a:rPr lang="en-US" dirty="0"/>
              <a:t>Must have no return type</a:t>
            </a:r>
          </a:p>
          <a:p>
            <a:r>
              <a:rPr lang="en-US" dirty="0"/>
              <a:t>Can have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47167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B427D-12DC-4223-522A-0DCF9BE5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 provides a finalize() method</a:t>
            </a:r>
          </a:p>
          <a:p>
            <a:pPr marL="1141413" lvl="1" indent="-457200"/>
            <a:r>
              <a:rPr lang="en-US" dirty="0"/>
              <a:t>Called before an object is garbage collected</a:t>
            </a:r>
          </a:p>
          <a:p>
            <a:pPr marL="1141413" lvl="1" indent="-457200"/>
            <a:r>
              <a:rPr lang="en-US" dirty="0"/>
              <a:t>Largely never used</a:t>
            </a:r>
          </a:p>
          <a:p>
            <a:pPr marL="1598613" lvl="2" indent="-457200"/>
            <a:r>
              <a:rPr lang="en-US" dirty="0"/>
              <a:t>Garbage collection is unreliable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5AC514-FD77-7256-87EC-0286622E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Destructors?</a:t>
            </a:r>
          </a:p>
        </p:txBody>
      </p:sp>
    </p:spTree>
    <p:extLst>
      <p:ext uri="{BB962C8B-B14F-4D97-AF65-F5344CB8AC3E}">
        <p14:creationId xmlns:p14="http://schemas.microsoft.com/office/powerpoint/2010/main" val="193717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267" y="785004"/>
            <a:ext cx="7305659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private String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int year;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public void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ringBell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() { … }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are often related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577DA7-0078-02DD-C248-43547871938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7" y="1026543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" y="3044645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8157096" y="28510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D07B9-FAA9-26EF-6504-FCEF784FF7C2}"/>
              </a:ext>
            </a:extLst>
          </p:cNvPr>
          <p:cNvSpPr txBox="1"/>
          <p:nvPr/>
        </p:nvSpPr>
        <p:spPr>
          <a:xfrm>
            <a:off x="8081970" y="3747911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What types of code duplication?</a:t>
            </a: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 bicycle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bicycle.start();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bicycle.ringBell();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E4BF41-09D3-8D2F-7C4C-6217EBB57C2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9139" y="6141049"/>
            <a:ext cx="11470787" cy="43593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B0ADC7-BC4E-048B-662A-4F7677C3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  <a:r>
              <a:rPr lang="en-US" dirty="0"/>
              <a:t> class is at the top of the class hierarchy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F6548-BD47-B98A-8BD2-3E59C18F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Can extend only one class!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E0886C-06E7-EF02-7283-1973AA948F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9B4B9-B62D-3D04-07DE-9ED0BD52351A}"/>
              </a:ext>
            </a:extLst>
          </p:cNvPr>
          <p:cNvSpPr/>
          <p:nvPr/>
        </p:nvSpPr>
        <p:spPr>
          <a:xfrm>
            <a:off x="1478845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C4CFA963-CCA5-00D3-FD88-5DA23184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02" y="3101314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2EE6E-BB66-7A4C-1CBE-3C16EE5AC6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50445" y="2144888"/>
            <a:ext cx="1803361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AC64B-8231-36FB-A400-78FCB5CE8276}"/>
              </a:ext>
            </a:extLst>
          </p:cNvPr>
          <p:cNvSpPr/>
          <p:nvPr/>
        </p:nvSpPr>
        <p:spPr>
          <a:xfrm>
            <a:off x="4794996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F1C07-09DB-5B9D-198A-5F05D2CC802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4653806" y="2144888"/>
            <a:ext cx="1512790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56517-BDBF-6573-A5B6-94705C89C9D6}"/>
              </a:ext>
            </a:extLst>
          </p:cNvPr>
          <p:cNvSpPr txBox="1"/>
          <p:nvPr/>
        </p:nvSpPr>
        <p:spPr>
          <a:xfrm>
            <a:off x="2310361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AEA8C-849A-90D7-4BE0-F5B8E7AD1FC2}"/>
              </a:ext>
            </a:extLst>
          </p:cNvPr>
          <p:cNvSpPr txBox="1"/>
          <p:nvPr/>
        </p:nvSpPr>
        <p:spPr>
          <a:xfrm>
            <a:off x="5723819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3E6BA53-304A-9314-B758-FEC2E3515DCF}"/>
              </a:ext>
            </a:extLst>
          </p:cNvPr>
          <p:cNvSpPr/>
          <p:nvPr/>
        </p:nvSpPr>
        <p:spPr>
          <a:xfrm>
            <a:off x="4557459" y="2230001"/>
            <a:ext cx="1272862" cy="10195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5FC2305D-E359-1E44-ABFC-F7B0199B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1793D1-FFC7-495F-4615-A5AF6602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BB380C-14AA-C832-6175-219DFB3C245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5846F192-B059-0278-A3E9-90649C3D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5CFDB09D-7204-D19A-AFA2-D5BDE4E8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3AB532-1DA0-EE55-C4A1-DEEFC347F2DB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680B6-564E-FCE5-73EC-CD8DB76CEC97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F3C35E-B392-67A0-120C-100A4ECAFDE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1CC4A5-6583-F424-76F6-BB3BD5AF0BAE}"/>
              </a:ext>
            </a:extLst>
          </p:cNvPr>
          <p:cNvSpPr txBox="1"/>
          <p:nvPr/>
        </p:nvSpPr>
        <p:spPr>
          <a:xfrm>
            <a:off x="4952531" y="2569227"/>
            <a:ext cx="8544046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What does it mean to create an object of type </a:t>
            </a:r>
            <a:r>
              <a:rPr lang="en-US" sz="2400" b="1" dirty="0"/>
              <a:t>Vehicle</a:t>
            </a:r>
            <a:r>
              <a:rPr lang="en-US" sz="24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5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abstract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// Compiler error!!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9E9C7-B7CB-9A19-7135-EB3E682F1D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C8653CB5-CD66-DC2D-0C2B-F01C5A5E8DDF}"/>
              </a:ext>
            </a:extLst>
          </p:cNvPr>
          <p:cNvSpPr txBox="1">
            <a:spLocks/>
          </p:cNvSpPr>
          <p:nvPr/>
        </p:nvSpPr>
        <p:spPr>
          <a:xfrm>
            <a:off x="382074" y="785003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r>
              <a:rPr lang="en-US" dirty="0"/>
              <a:t>Can have concrete methods</a:t>
            </a: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A17AA-673B-7379-0DE4-012FFB8C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089" y="785004"/>
            <a:ext cx="5905837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ElectricBicycle extends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public void charge() { … 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 bike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ElectricBicycle eBike = new ElectricBicycle();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61674-AE57-1EE3-DBB4-1177893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all parent classes are abstract!!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91BC29-AD54-8C84-DEB0-7E3FE30A3D0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Roll: Bicycle Company A:1 Adventure Bike">
            <a:extLst>
              <a:ext uri="{FF2B5EF4-FFF2-40B4-BE49-F238E27FC236}">
                <a16:creationId xmlns:a16="http://schemas.microsoft.com/office/drawing/2014/main" id="{D00A4319-D59E-085C-E890-D0338EE5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69" y="1255581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 Best Electric Bikes of 2024, According to Testing">
            <a:extLst>
              <a:ext uri="{FF2B5EF4-FFF2-40B4-BE49-F238E27FC236}">
                <a16:creationId xmlns:a16="http://schemas.microsoft.com/office/drawing/2014/main" id="{B48E3C78-4A3B-5522-1CF0-2ED4B847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69" y="3371262"/>
            <a:ext cx="2782006" cy="19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A0EE0-2492-08DE-F2BF-E0F26A582097}"/>
              </a:ext>
            </a:extLst>
          </p:cNvPr>
          <p:cNvCxnSpPr>
            <a:cxnSpLocks/>
            <a:stCxn id="5" idx="2"/>
            <a:endCxn id="2052" idx="0"/>
          </p:cNvCxnSpPr>
          <p:nvPr/>
        </p:nvCxnSpPr>
        <p:spPr>
          <a:xfrm flipH="1">
            <a:off x="2757272" y="2494585"/>
            <a:ext cx="1" cy="8766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1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C1394-416A-68F1-97DB-C079E178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7ACC8B-A33A-8786-DE30-1691EC521B3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</a:t>
            </a:r>
            <a:r>
              <a:rPr lang="en-US"/>
              <a:t>in interface </a:t>
            </a:r>
            <a:r>
              <a:rPr lang="en-US" dirty="0"/>
              <a:t>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81A1FC8-4EC2-3DA5-0FDA-BEA035A7F88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27EB165-FB17-4B32-D82D-470A4C8E7208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905837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Lamp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(“Lamp emits light!”);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Firefly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(“Firefly emits light”);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667A8-F767-3367-9C25-7E8FEDAA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 schedule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Homework handouts will have some updates </a:t>
            </a:r>
          </a:p>
          <a:p>
            <a:pPr marL="1141413" lvl="1" indent="-457200"/>
            <a:r>
              <a:rPr lang="en-US" dirty="0"/>
              <a:t>Some additional requirements</a:t>
            </a:r>
          </a:p>
          <a:p>
            <a:pPr marL="1141413" lvl="1" indent="-457200"/>
            <a:r>
              <a:rPr lang="en-US" dirty="0"/>
              <a:t>Each assignment will have 15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discuss HW1 during class on Monday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F516A-36A1-61C8-883E-782BA2F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68CCC8F-3818-D92B-278F-BA739997377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9A84A-F895-1F8C-5C64-D6E8B444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Compile time polymorphism via method overloading</a:t>
            </a:r>
            <a:br>
              <a:rPr lang="en-US"/>
            </a:br>
            <a:endParaRPr lang="en-US"/>
          </a:p>
          <a:p>
            <a:r>
              <a:rPr lang="en-US"/>
              <a:t>Methods having the same name but differing in </a:t>
            </a:r>
          </a:p>
          <a:p>
            <a:pPr lvl="1"/>
            <a:r>
              <a:rPr lang="en-US"/>
              <a:t>Number of parameters</a:t>
            </a:r>
          </a:p>
          <a:p>
            <a:pPr lvl="1"/>
            <a:r>
              <a:rPr lang="en-US"/>
              <a:t>Type of parameters</a:t>
            </a:r>
          </a:p>
          <a:p>
            <a:pPr lvl="1"/>
            <a:r>
              <a:rPr lang="en-US"/>
              <a:t>Order of parameters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compile time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E9FF-D52B-1638-050D-EDB0E1D5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485958-CF41-1D54-4416-66245974CDF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0CE04FE-29A0-BCCF-19EE-2F601D0175C7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AD24A1-F991-EF2E-9785-C1544152BCC5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Calculator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int add (int a, int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float add (float a, float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Calculator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new Calculator();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(10, 30));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(10.0, 30.0));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7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/>
              <a:t>A subclass provides a specific implementation of a method that is already defined in the parent class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runtime, depending on the type of object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AB3EB9-9160-F486-50C7-81937CD7C6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04491AE-6E86-C8FF-63D5-47EF895A4154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Bicycle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ElectricBicycle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extends Bicycle{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(“E-bike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Bicycle b = new Bicycle();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 = new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ElectricBike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“E-bike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4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B4C14-0B51-06DF-2056-7F463E76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6" y="785004"/>
            <a:ext cx="7106993" cy="504645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Primitives stored on the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box them into wrapper classes to store on the 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</a:rPr>
              <a:t>Integer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r>
              <a:rPr lang="en-US" dirty="0">
                <a:latin typeface="Consolas" panose="020B0609020204030204" pitchFamily="49" charset="0"/>
              </a:rPr>
              <a:t> = new Integer(20);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 num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myInt.intValue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Autoboxing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Integer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20; //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autobox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 num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; // auto-unbox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21A9B-378C-C0A0-56A0-4019BEF5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Boxing, unboxing, autoboxing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D1DBB6-FC4B-081C-CE00-13077956B31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ava - Numbers Class">
            <a:extLst>
              <a:ext uri="{FF2B5EF4-FFF2-40B4-BE49-F238E27FC236}">
                <a16:creationId xmlns:a16="http://schemas.microsoft.com/office/drawing/2014/main" id="{2686DD6A-1C6D-E637-1235-3455D4CC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48" y="1838325"/>
            <a:ext cx="3810000" cy="1590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A947C2-5561-3678-E0E3-E4D242E7F326}"/>
              </a:ext>
            </a:extLst>
          </p:cNvPr>
          <p:cNvGrpSpPr/>
          <p:nvPr/>
        </p:nvGrpSpPr>
        <p:grpSpPr>
          <a:xfrm>
            <a:off x="9441291" y="1264725"/>
            <a:ext cx="923313" cy="573600"/>
            <a:chOff x="9441291" y="1264725"/>
            <a:chExt cx="923313" cy="57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9541AF-BAEB-BF38-CDC1-37D913CC2BA4}"/>
                </a:ext>
              </a:extLst>
            </p:cNvPr>
            <p:cNvSpPr/>
            <p:nvPr/>
          </p:nvSpPr>
          <p:spPr>
            <a:xfrm>
              <a:off x="9441291" y="1264725"/>
              <a:ext cx="923313" cy="342386"/>
            </a:xfrm>
            <a:prstGeom prst="round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8457AE-DCB3-EC62-BA70-E01C2A82BDBD}"/>
                </a:ext>
              </a:extLst>
            </p:cNvPr>
            <p:cNvCxnSpPr>
              <a:stCxn id="6" idx="2"/>
              <a:endCxn id="1026" idx="0"/>
            </p:cNvCxnSpPr>
            <p:nvPr/>
          </p:nvCxnSpPr>
          <p:spPr>
            <a:xfrm>
              <a:off x="9902948" y="1607111"/>
              <a:ext cx="0" cy="231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67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06A247-EDF3-9CA0-7854-EFEFB51F3D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1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785004"/>
            <a:ext cx="6333704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</a:t>
            </a:r>
            <a:r>
              <a:rPr lang="en-US" dirty="0">
                <a:latin typeface="Consolas" panose="020B0609020204030204" pitchFamily="49" charset="0"/>
              </a:rPr>
              <a:t>T extends 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Lower Bound: </a:t>
            </a:r>
            <a:r>
              <a:rPr lang="en-US" dirty="0">
                <a:latin typeface="Consolas" panose="020B0609020204030204" pitchFamily="49" charset="0"/>
              </a:rPr>
              <a:t>? super 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145744-9150-1FFB-E549-71CBF9C566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9695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818D1-3C81-3947-69EC-35735216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66CEA-97D5-6C26-1F74-4D15C71CC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OO fundamentals in Java (contd.)</a:t>
            </a:r>
          </a:p>
        </p:txBody>
      </p:sp>
    </p:spTree>
    <p:extLst>
      <p:ext uri="{BB962C8B-B14F-4D97-AF65-F5344CB8AC3E}">
        <p14:creationId xmlns:p14="http://schemas.microsoft.com/office/powerpoint/2010/main" val="377679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D7A926-4552-A367-622B-7EF0A741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Still waiting to hear back about class enrollment expansion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HW1 has been updated (will be discussed today)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Please post any questions on Piazza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193D1F-8A1D-0DBA-D8CD-52AFBEB6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F821A32-84F7-2C28-F707-B35C47900F1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989D8-30A9-C6FC-7D2F-2F9E01AE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provides wrapper classes that are subclasses of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Number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wrap numeric primitives as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Use: Java collections can operate only on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Object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subclasses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List&lt;int&gt;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myIntegers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&lt;&gt;();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81BCE-C73B-D0ED-D650-4EEF47F5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boxing and unboxing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680278-642B-0914-C606-BC03B8F86A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9E4FC-8F16-0FF7-0D37-05131E34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Generic type parameter must be replaced uniquely</a:t>
            </a:r>
          </a:p>
          <a:p>
            <a:r>
              <a:rPr lang="en-US" dirty="0">
                <a:latin typeface="Consolas" panose="020B0609020204030204" pitchFamily="49" charset="0"/>
              </a:rPr>
              <a:t>Point</a:t>
            </a:r>
            <a:r>
              <a:rPr lang="en-US" dirty="0"/>
              <a:t> class can have X and Y coordinate, both of which must be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and so 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268E9-D9EC-180D-E615-BF444822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example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DFEEC9-10F2-938F-1778-FC56708564B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1FCFAB-802D-F358-E6D3-3662EDC16F41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Point&lt;T extends Number&gt;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T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T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public Point(T x, T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Point&lt;Integer&gt; point1 = new Point&lt;&gt;(10, 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Point&lt;Double&gt; point2 = new Point&lt;&gt;(10.0, 20.0);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Point&lt;Integer&gt; point3 = new Point(10, 20.0);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// </a:t>
            </a:r>
            <a:r>
              <a:rPr lang="en-US" sz="1600" b="1" dirty="0">
                <a:latin typeface="Consolas" panose="020B0609020204030204" pitchFamily="49" charset="0"/>
              </a:rPr>
              <a:t>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185812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4FC2-9D8B-A60E-2426-6BF99D941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ACF1B-A02B-A166-CEAB-B5825DE7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Point</a:t>
            </a:r>
            <a:r>
              <a:rPr lang="en-US" dirty="0"/>
              <a:t> class can have X and Y coordinates of different types as long as both types extend Number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77F49-6F60-93C6-5686-66D47296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generic types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EB3C97-BD67-3AB0-5BAE-C563620DD36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3D79928-1BC9-D10E-D4F7-F4E4EA02877B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Point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Number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Number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public Point(Number x, Number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 point1 = new Point&lt;&gt;(10, 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 point2 = new Point&lt;&gt;(10.0, 20.0);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 point3 = new Point(10, 20.0);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// </a:t>
            </a:r>
            <a:r>
              <a:rPr lang="en-US" sz="1600" b="1" dirty="0">
                <a:latin typeface="Consolas" panose="020B0609020204030204" pitchFamily="49" charset="0"/>
              </a:rPr>
              <a:t>NO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6410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22CE88-B1CE-8912-0A76-F5DB3B90476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D8861-F3CF-FD6C-C17C-67AF7AE03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7D01B6-EC60-C281-9FEB-BEC7BADD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Can have any number of type parameters</a:t>
            </a:r>
          </a:p>
          <a:p>
            <a:endParaRPr lang="en-US" dirty="0"/>
          </a:p>
          <a:p>
            <a:r>
              <a:rPr lang="en-US" dirty="0"/>
              <a:t>E.g. allow mismatched coordinate types using generic type parameters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713FB-4BD8-EC86-D9F7-CF1AC5C1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example with two type parameters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9F478D-5197-6604-99A8-8527E180FA6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A63931-45C8-37D9-E935-A897D23B2591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Point&lt;T extends Number, U extends Number&gt;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T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U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public Point(T x, U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Point&lt;Integer, Integer&gt; point1 = new Point&lt;&gt;(10, 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Point&lt;Double, Double&gt; point2 = new Point&lt;&gt;(10.0, 20.0);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Point&lt;Integer, Double&gt; point3 = new Point(10, 20.0);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// </a:t>
            </a:r>
            <a:r>
              <a:rPr lang="en-US" sz="1600" b="1" dirty="0">
                <a:latin typeface="Consolas" panose="020B0609020204030204" pitchFamily="49" charset="0"/>
              </a:rPr>
              <a:t>NO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242530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9ADFF-E941-D963-3F0F-D7363093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Declaring a field static ensures exactly a single copy of that field is created and shared among all instances of that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0C1D2-9ED5-9292-842A-38F1CA9C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F14E73-8A78-2DE7-1913-6E7B72241F5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E863309-B2A2-8BEB-E5DE-968C32937003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static int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static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Car(String name, String engine)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this.name =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this.engine</a:t>
            </a:r>
            <a:r>
              <a:rPr lang="en-US" sz="1600" dirty="0">
                <a:latin typeface="Consolas" panose="020B0609020204030204" pitchFamily="49" charset="0"/>
              </a:rPr>
              <a:t> =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main(..)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c1 = new Car(“Jaguar, “V8”);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c2 = new Car(“Bugatti”, “W16”);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(“Total number of cars: “ + </a:t>
            </a:r>
            <a:r>
              <a:rPr lang="en-US" sz="1600" dirty="0" err="1">
                <a:latin typeface="Consolas" panose="020B0609020204030204" pitchFamily="49" charset="0"/>
              </a:rPr>
              <a:t>Car.numberOfCars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// Prints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769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C375-BC8A-31DC-7B51-D1909986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038C1-75FC-67BF-8CDA-C0EB0CDB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A static class method does not need an object to invoke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2C6369-A707-D298-0E69-EA81B390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methods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17F682-065A-1244-E582-6A7246CA932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1C439C5-A33F-C902-D807-883D7758C685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static int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// .. Constructors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static int </a:t>
            </a:r>
            <a:r>
              <a:rPr lang="en-US" sz="1600" dirty="0" err="1">
                <a:latin typeface="Consolas" panose="020B0609020204030204" pitchFamily="49" charset="0"/>
              </a:rPr>
              <a:t>getNumberOfCars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return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main(..)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c1 = new Car(“Jaguar, “V8”);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c2 = new Car(“Bugatti”, “W16”);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(“Total number of cars: “ + </a:t>
            </a:r>
            <a:r>
              <a:rPr lang="en-US" sz="1600" dirty="0" err="1">
                <a:latin typeface="Consolas" panose="020B0609020204030204" pitchFamily="49" charset="0"/>
              </a:rPr>
              <a:t>Car.getNumberOfCars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// Prints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988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EB17E-AD16-4E2D-3A94-D816AF6A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Exception is an event that disrupts the normal flow of a program during runtime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Examples: Division by zero, file not found, invalid input, out of bounds access, null pointer access, and so 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Caught and uncaught exceptions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to do when an exception occurs?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AE9A6-D5EB-49E8-4686-C78B224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09F5D6-74A6-33EC-8293-54C0D6968F7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71339-16D7-2980-6BDD-0EB00A61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5735637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Try-catch</a:t>
            </a:r>
            <a:r>
              <a:rPr lang="en-US" dirty="0"/>
              <a:t> block used to catch exceptions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used to perform any clean up operations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983AA-B98E-ECEB-C130-B293140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D656D-F04A-335E-0261-D138BA6244D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9F94771-D8D8-A252-CF9D-A9271C16CF2E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// Code that might cause exception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ExceptionType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handle exception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finally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Clean up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334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7C4234-40BC-42E6-DDE8-3CF78CCA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All exceptions except </a:t>
            </a:r>
            <a:r>
              <a:rPr lang="en-US" dirty="0" err="1">
                <a:latin typeface="Consolas" panose="020B0609020204030204" pitchFamily="49" charset="0"/>
              </a:rPr>
              <a:t>RuntimeExceptions</a:t>
            </a:r>
            <a:r>
              <a:rPr lang="en-US" dirty="0"/>
              <a:t> must be explicitly handled</a:t>
            </a:r>
          </a:p>
          <a:p>
            <a:r>
              <a:rPr lang="en-US" dirty="0"/>
              <a:t>Uncaught exceptions extend </a:t>
            </a:r>
            <a:r>
              <a:rPr lang="en-US" dirty="0" err="1">
                <a:latin typeface="Consolas" panose="020B0609020204030204" pitchFamily="49" charset="0"/>
              </a:rPr>
              <a:t>RuntimeException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Can also catch Errors, but it is generally not useful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4CE7D-2A2C-E242-3F0E-31D4ADC2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1BD9F1-2ABE-9E7A-83BA-6B679ADCF04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5E7F13-9CF6-6F77-8BB8-2D7035B4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5" y="785004"/>
            <a:ext cx="4974981" cy="482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144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D632B-DD79-5CE0-C2EB-CD1774B3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Compiler requires a try-catch block for caught exceptions</a:t>
            </a:r>
          </a:p>
          <a:p>
            <a:pPr marL="1141413" lvl="1" indent="-457200"/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FileNotFoundException</a:t>
            </a:r>
            <a:r>
              <a:rPr lang="en-US" dirty="0"/>
              <a:t>, and so on…</a:t>
            </a:r>
          </a:p>
          <a:p>
            <a:pPr marL="1141413" lvl="1" indent="-457200"/>
            <a:r>
              <a:rPr lang="en-US" dirty="0"/>
              <a:t>A missing try-catch block for a caught exception, </a:t>
            </a:r>
            <a:r>
              <a:rPr lang="en-US" u="sng" dirty="0"/>
              <a:t>the code will not 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Compiler does not require a try-catch block for uncaught exceptions</a:t>
            </a:r>
          </a:p>
          <a:p>
            <a:pPr marL="1141413" lvl="1" indent="-457200"/>
            <a:r>
              <a:rPr lang="en-US" dirty="0"/>
              <a:t>You still </a:t>
            </a:r>
            <a:r>
              <a:rPr lang="en-US" i="1" dirty="0"/>
              <a:t>may </a:t>
            </a:r>
            <a:r>
              <a:rPr lang="en-US" dirty="0"/>
              <a:t>specify a try-catch block for these exceptions</a:t>
            </a:r>
          </a:p>
          <a:p>
            <a:pPr marL="1141413" lvl="1" indent="-457200"/>
            <a:r>
              <a:rPr lang="en-US" dirty="0" err="1"/>
              <a:t>RuntimeException</a:t>
            </a:r>
            <a:r>
              <a:rPr lang="en-US" dirty="0"/>
              <a:t> or subclass</a:t>
            </a:r>
          </a:p>
          <a:p>
            <a:pPr marL="1141413" lvl="1" indent="-457200"/>
            <a:r>
              <a:rPr lang="en-US" dirty="0"/>
              <a:t>Compiler will not throw a compilation error if you don’t specify a try-catch block</a:t>
            </a:r>
          </a:p>
          <a:p>
            <a:pPr marL="1141413" lvl="1" indent="-457200"/>
            <a:r>
              <a:rPr lang="en-US" dirty="0"/>
              <a:t>If no try-catch specified and the code raises the exception, application will terminate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74EC2-0CF3-A679-C09B-4EAC50E2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and uncaught 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A8C197-8710-E98A-1457-26F2D667F52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8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17002-1F97-2301-2A67-8A5A17B1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3903B-5C71-655A-9097-80B010E2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4598499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Try-catch</a:t>
            </a:r>
            <a:r>
              <a:rPr lang="en-US" dirty="0"/>
              <a:t> block used to catch exceptions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used to perform any clean up operations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331057-2654-B948-A665-06F593C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A6CD71B-48D4-E35E-A9FC-A46A8D19F14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0F2453-D76D-FB33-231C-321B01D9AB04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("Error: File not found);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("Error: An I/O error.");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761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0EB9-D5AA-7E34-0518-A53463C04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CDB54A-CA48-2D75-8A93-64CA7067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5735637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Exceptions also have a hierarchy</a:t>
            </a:r>
          </a:p>
          <a:p>
            <a:r>
              <a:rPr lang="en-US" dirty="0"/>
              <a:t>Can’t catch an exception of a superclass type before catching the subclass type exception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FCC81-709D-DB82-B794-2AB059FB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4202C5-1631-799B-AFFF-CE54D8C3127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42E9661-B141-B9AA-567C-4955D1DB25BA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b="1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(“IO Exception </a:t>
            </a:r>
            <a:r>
              <a:rPr lang="en-US" sz="1600" dirty="0" err="1">
                <a:latin typeface="Consolas" panose="020B0609020204030204" pitchFamily="49" charset="0"/>
              </a:rPr>
              <a:t>occured</a:t>
            </a:r>
            <a:r>
              <a:rPr lang="en-US" sz="1600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b="1" dirty="0" err="1"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(“File not found.");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01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27461-CC4D-4734-0687-59C15FFB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Instead of handling the exception, you can just rethrow it </a:t>
            </a:r>
          </a:p>
          <a:p>
            <a:endParaRPr lang="en-US" dirty="0"/>
          </a:p>
          <a:p>
            <a:r>
              <a:rPr lang="en-US" dirty="0"/>
              <a:t>The encapsulating try-catch block must catch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FD1676-90C5-824A-B8BE-9AE4A063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738DF-99D3-256F-811A-1D53A1DD68E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42D6875-A04E-1B0C-3633-C8541B2F5AB9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 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throw 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(e); // e handled in outer try-catch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       // block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7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836993" cy="504645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345FEC-0D94-4E4D-B6C9-FF370B94F75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FCE7E-B12A-3AC3-B1EB-619D99077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70CB0-6B2A-4D54-FACA-947353B3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Functions can throw exceptions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no one catches it, then the application terminates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D2DDC-9449-8439-50B0-EE61F08D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throw 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2EC8A5-CC75-6157-2D6B-C16CE64E131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A0D5CE-0C24-2630-CAA5-2B1226F2E6B3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</a:rPr>
              <a:t>readFile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sz="1600" b="1" dirty="0">
                <a:latin typeface="Consolas" panose="020B0609020204030204" pitchFamily="49" charset="0"/>
              </a:rPr>
              <a:t>throws </a:t>
            </a:r>
            <a:r>
              <a:rPr lang="en-US" sz="1600" b="1" dirty="0" err="1">
                <a:latin typeface="Consolas" panose="020B0609020204030204" pitchFamily="49" charset="0"/>
              </a:rPr>
              <a:t>IOException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readFile</a:t>
            </a:r>
            <a:r>
              <a:rPr lang="en-US" sz="1600" dirty="0">
                <a:latin typeface="Consolas" panose="020B0609020204030204" pitchFamily="49" charset="0"/>
              </a:rPr>
              <a:t>(…);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catch (Exception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// handle 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449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E6A1E-22E7-274A-31FA-363BC0FF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9B912A-BB92-DBEC-8446-EA5306275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OO Fundamentals in Java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6546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66B326-F568-6D3C-C255-B4027E43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Anouncements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Compilation, interpretation, and 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Revisiting caught and uncaught exceptions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Unit testing (if time permits)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HW1 discussion continued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Redis data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45FDFA-13E1-F2F6-D36F-2E864D36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AE0182-9045-7FEF-30CD-85FC03CF37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3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0E589-68FF-AA5E-CEBE-B55E0C56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Team registration extended till Friday 11:59 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change teams later if you have issues due to waitlisting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do the first homework alone before teaming up if waitlisted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056E3B-CAF8-17D0-1CC0-F1F97163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E6098E4-376B-058D-0F42-D062797CD52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7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4FE5F-D196-C7C4-B2D6-A70822B56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43D9C-F582-0B64-A8B2-1B5E7062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 to waitlist #4 is very likely to get 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Potential for expanding the class size to 104, but not beyond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E2CF77-DBF2-4FC5-B515-297D12F8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9257B0-6016-A581-438E-E90021655B1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01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0F66-7B4B-B81B-3392-D6F553377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2594B2-CDCB-3AEA-9866-40523744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HW1 handout updated to allow Redis data-store in addition to </a:t>
            </a:r>
            <a:r>
              <a:rPr lang="en-US" dirty="0" err="1"/>
              <a:t>Postgresql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HW1 skeleton updated</a:t>
            </a:r>
          </a:p>
          <a:p>
            <a:pPr marL="1141413" lvl="1" indent="-457200"/>
            <a:r>
              <a:rPr lang="en-US" dirty="0"/>
              <a:t>Please pull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clean install</a:t>
            </a:r>
          </a:p>
          <a:p>
            <a:pPr marL="1141413" lvl="1" indent="-45720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Will let you run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jar -cp com.ecs160.MyApp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instead of always pressing the IDE RUN 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Please follow Piazza discussions</a:t>
            </a:r>
          </a:p>
          <a:p>
            <a:pPr marL="1141413" lvl="1" indent="-45720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Clarifications of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homeworks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56D09-DCC6-63AA-6264-9FC44F68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B4C864F-4F3F-B76E-FF70-FC2824C74FA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0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FACE7-F22C-2636-D824-6DE78A53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Compilation is the process of converting an application written in a human understandable programming language to “object code”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E4A8C-73ED-192A-9B6F-114C52BC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compilation?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54EF37-398C-7112-D37F-3016E066E9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 code is a representation of the source code at a lower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 compiler translates it to machine code</a:t>
            </a:r>
          </a:p>
          <a:p>
            <a:pPr marL="1141413" lvl="1" indent="-457200"/>
            <a:r>
              <a:rPr lang="en-US" dirty="0"/>
              <a:t>Directly runnable on the hardware (hardware specific) </a:t>
            </a:r>
            <a:r>
              <a:rPr lang="en-US" b="1" dirty="0"/>
              <a:t>[Demo: X86, ARM]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D97F55-6C7B-4A22-4709-77ECA815863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 code is a representation of the source code at a lower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 compiler translates it to an “Intermediate Representation (bytecode)”</a:t>
            </a:r>
            <a:r>
              <a:rPr lang="en-US" b="1" dirty="0"/>
              <a:t> [Demo]</a:t>
            </a:r>
            <a:endParaRPr lang="en-US" dirty="0"/>
          </a:p>
          <a:p>
            <a:pPr marL="1141413" lvl="1" indent="-457200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2823C0C-4A8E-083A-01EF-F7A1F7665B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Hardware does not know how to run Java bytecode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F62996-C03B-725B-D932-C0F528176D5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D2879-EBA8-E55D-08E1-784B8E6B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i="1" dirty="0"/>
              <a:t>Everything </a:t>
            </a:r>
            <a:r>
              <a:rPr lang="en-US" dirty="0"/>
              <a:t>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05DDDF-4963-E234-2DF0-001CC0C3C1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AC9A1E9-4470-48A9-38E7-93BCE7624011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mileage;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start() { …}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stop()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accelerate()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brake()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85EB0-A350-F99C-AAD7-A35FD27E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686829-DDF5-C5B2-842F-F204F3F56FD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checks happen at compile time</a:t>
            </a:r>
          </a:p>
          <a:p>
            <a:pPr marL="1141413" lvl="1" indent="-457200"/>
            <a:r>
              <a:rPr lang="en-US" dirty="0"/>
              <a:t>Syntax checking</a:t>
            </a:r>
          </a:p>
          <a:p>
            <a:pPr marL="1141413" lvl="1" indent="-457200"/>
            <a:r>
              <a:rPr lang="en-US" dirty="0"/>
              <a:t>Type-checking, generic type checking </a:t>
            </a:r>
          </a:p>
          <a:p>
            <a:pPr marL="1141413" lvl="1" indent="-457200"/>
            <a:r>
              <a:rPr lang="en-US" dirty="0"/>
              <a:t>… and so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Other checks happen at run time</a:t>
            </a:r>
          </a:p>
          <a:p>
            <a:pPr marL="1141413" lvl="1" indent="-457200"/>
            <a:r>
              <a:rPr lang="en-US" dirty="0"/>
              <a:t>Runtime polymorphism</a:t>
            </a:r>
          </a:p>
          <a:p>
            <a:pPr marL="1141413" lvl="1" indent="-457200"/>
            <a:r>
              <a:rPr lang="en-US" dirty="0"/>
              <a:t>Array index out of bounds access</a:t>
            </a:r>
          </a:p>
          <a:p>
            <a:pPr marL="1141413" lvl="1" indent="-457200"/>
            <a:r>
              <a:rPr lang="en-US" dirty="0"/>
              <a:t>Null pointer access</a:t>
            </a:r>
          </a:p>
          <a:p>
            <a:pPr marL="1141413" lvl="1" indent="-457200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47FF72-E5EF-4130-1F81-861ACF44FC6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F9207-0330-9FBC-F876-69173DE7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Recall: The Java JVM throws an exception when unexpected situation disrupts normal program flow</a:t>
            </a:r>
          </a:p>
          <a:p>
            <a:pPr marL="1141413" lvl="1" indent="-457200"/>
            <a:r>
              <a:rPr lang="en-US" dirty="0"/>
              <a:t>Programmer can specify a try-catch block to try to recover from the exception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141413" lvl="1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4DD28-14CF-43D9-4269-047A335F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and uncaught exceptions revisited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80FC6F9-B3E4-CCC5-D8BF-39CB8A8AD3C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999E0-6423-E0E2-882D-1A959FB8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CCB5E4-A4F8-E815-02A0-E013819A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Uncaught exceptions – </a:t>
            </a:r>
            <a:r>
              <a:rPr lang="en-US" dirty="0" err="1"/>
              <a:t>javac</a:t>
            </a:r>
            <a:r>
              <a:rPr lang="en-US" dirty="0"/>
              <a:t> compiler </a:t>
            </a:r>
            <a:r>
              <a:rPr lang="en-US" b="1" dirty="0"/>
              <a:t>does not </a:t>
            </a:r>
            <a:r>
              <a:rPr lang="en-US" dirty="0"/>
              <a:t>require you to handle it</a:t>
            </a:r>
          </a:p>
          <a:p>
            <a:pPr marL="1141413" lvl="1" indent="-457200"/>
            <a:r>
              <a:rPr lang="en-US" dirty="0"/>
              <a:t>Extends </a:t>
            </a:r>
            <a:r>
              <a:rPr lang="en-US" dirty="0" err="1">
                <a:latin typeface="Consolas" panose="020B0609020204030204" pitchFamily="49" charset="0"/>
              </a:rPr>
              <a:t>RuntimeException</a:t>
            </a:r>
            <a:endParaRPr lang="en-US" dirty="0">
              <a:latin typeface="Consolas" panose="020B0609020204030204" pitchFamily="49" charset="0"/>
            </a:endParaRPr>
          </a:p>
          <a:p>
            <a:pPr marL="1141413" lvl="1" indent="-457200"/>
            <a:r>
              <a:rPr lang="en-US" dirty="0" err="1">
                <a:latin typeface="Consolas" panose="020B0609020204030204" pitchFamily="49" charset="0"/>
              </a:rPr>
              <a:t>NullPointerException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DivideByZeroException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i="1" dirty="0"/>
              <a:t>may </a:t>
            </a:r>
            <a:r>
              <a:rPr lang="en-US" dirty="0"/>
              <a:t>handle it using a try catch 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don’t handle it and the exception occurs at runtime, the app will crash </a:t>
            </a:r>
            <a:r>
              <a:rPr lang="en-US" b="1" dirty="0"/>
              <a:t>[Demo]</a:t>
            </a:r>
            <a:endParaRPr lang="en-US" dirty="0"/>
          </a:p>
          <a:p>
            <a:endParaRPr lang="en-US" dirty="0"/>
          </a:p>
          <a:p>
            <a:pPr marL="457200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141413" lvl="1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19AD4-0578-A50E-0B04-451B7C4E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and uncaught exceptions revisited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A69765-0AE3-39B7-027A-BCA7B69288F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6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AE124-5147-C8E0-E26D-3210D23F7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E72BBF-DB05-AF07-B9C8-9F3785B9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B9F9D-ACD1-DD57-CD5F-FCF45F39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and uncaught exceptions revisited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1456A3-A337-0AC7-7467-AEAB7FE415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696D958A-BC3A-F1FB-F073-17583D71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E196EB-9B36-491B-81AA-8187F24BE3F6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A95259-16A0-55FE-9607-B2F0DA2E4A8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9F62F9-3CF5-3837-3753-3F73BED545B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79A0E4-17AB-9F71-4A40-FF733185CD5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C3D279-F939-3434-240B-6CFC46788943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16673-E05E-4B23-75CC-957338ADEF39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1ECE494B-CD63-4A6A-9C26-2464D98D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88D600-D28D-54FF-D4C9-C1300CE5C8B1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542E4-6AA1-E142-D123-9BFB71BD137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8F38DA-0C40-4FE5-AE28-417433BC942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8D352B-4677-7AD6-CE0B-C37921676286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2A3DA26D-7164-1E9F-F887-C28951F3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67669E-4116-6D5C-3088-3C154FF3A19B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EC1971-9935-4249-8324-EC9EBF306C15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A3F2AE-4137-08C3-4046-A52FD791C1C7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73CBE6A-447F-8EC1-3EDF-B1D515AF5588}"/>
              </a:ext>
            </a:extLst>
          </p:cNvPr>
          <p:cNvSpPr/>
          <p:nvPr/>
        </p:nvSpPr>
        <p:spPr>
          <a:xfrm>
            <a:off x="1899138" y="3979728"/>
            <a:ext cx="2497016" cy="1483225"/>
          </a:xfrm>
          <a:prstGeom prst="wedgeEllipseCallout">
            <a:avLst>
              <a:gd name="adj1" fmla="val -10410"/>
              <a:gd name="adj2" fmla="val -11813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Checks if try-catch blocks exist for caught exceptions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9BF0B21-2EB7-B45E-2445-2D479E263939}"/>
              </a:ext>
            </a:extLst>
          </p:cNvPr>
          <p:cNvSpPr/>
          <p:nvPr/>
        </p:nvSpPr>
        <p:spPr>
          <a:xfrm>
            <a:off x="7362091" y="4408253"/>
            <a:ext cx="2497016" cy="1483225"/>
          </a:xfrm>
          <a:prstGeom prst="wedgeEllipseCallout">
            <a:avLst>
              <a:gd name="adj1" fmla="val -15105"/>
              <a:gd name="adj2" fmla="val -12920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Detects if exception conditions are arising at runtime</a:t>
            </a:r>
          </a:p>
        </p:txBody>
      </p:sp>
    </p:spTree>
    <p:extLst>
      <p:ext uri="{BB962C8B-B14F-4D97-AF65-F5344CB8AC3E}">
        <p14:creationId xmlns:p14="http://schemas.microsoft.com/office/powerpoint/2010/main" val="24505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8E6E29-252C-3419-0F21-F46F1E97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Local variables (int, float, char) are stored on the stack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Objects are stored on the heap</a:t>
            </a:r>
          </a:p>
          <a:p>
            <a:pPr marL="1141413" lvl="1" indent="-457200"/>
            <a:r>
              <a:rPr lang="en-US" dirty="0"/>
              <a:t>References to the objects are stored on the stack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668C8-B17C-AF84-45F0-13B2D29F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AAC8A2-01D8-6B0D-54AA-33DC41D282D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83CF5-730F-9ACF-6469-03D4ABD4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References store the address of heap objects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one reference variable to another copies the reference, not the actual object</a:t>
            </a:r>
          </a:p>
          <a:p>
            <a:r>
              <a:rPr lang="en-US" dirty="0"/>
              <a:t>Objects are garbage collected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6E13B-3ECC-A8C2-CD47-A9E8CB75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C4DF93-3236-548C-4412-3481FBC54F1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FF39E26-22A0-9DE1-1585-07FF22DA6CB2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…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car2 = car;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car.setModel</a:t>
            </a:r>
            <a:r>
              <a:rPr lang="en-US" sz="1600" dirty="0">
                <a:latin typeface="Consolas" panose="020B0609020204030204" pitchFamily="49" charset="0"/>
              </a:rPr>
              <a:t>(“Tesla”);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(car2.getModel());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latin typeface="Consolas" panose="020B0609020204030204" pitchFamily="49" charset="0"/>
              </a:rPr>
              <a:t>// prints “Tesla”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77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dirty="0"/>
              <a:t>Enables abstraction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06EE25-1125-6801-3124-DEC42F0FB9D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latin typeface="Consolas" panose="020B0609020204030204" pitchFamily="49" charset="0"/>
              </a:rPr>
              <a:t>setModel</a:t>
            </a:r>
            <a:r>
              <a:rPr lang="en-US" sz="16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// … other fields and methods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car.model</a:t>
            </a:r>
            <a:r>
              <a:rPr lang="en-US" sz="1600" dirty="0">
                <a:latin typeface="Consolas" panose="020B0609020204030204" pitchFamily="49" charset="0"/>
              </a:rPr>
              <a:t> = “Toyota Hybrid”; </a:t>
            </a:r>
            <a:r>
              <a:rPr lang="en-US" sz="1600" b="1" dirty="0"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COMPILER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9D21FE-DADE-9E28-BF9A-442303E7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086708"/>
            <a:ext cx="11833934" cy="1375916"/>
          </a:xfrm>
        </p:spPr>
        <p:txBody>
          <a:bodyPr/>
          <a:lstStyle/>
          <a:p>
            <a:r>
              <a:rPr lang="en-US" sz="4000" dirty="0"/>
              <a:t>Should we ever intentionally break encapsulation?</a:t>
            </a:r>
          </a:p>
        </p:txBody>
      </p:sp>
    </p:spTree>
    <p:extLst>
      <p:ext uri="{BB962C8B-B14F-4D97-AF65-F5344CB8AC3E}">
        <p14:creationId xmlns:p14="http://schemas.microsoft.com/office/powerpoint/2010/main" val="15078805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16D4EE00-1070-9C49-AE9F-5731DD0F14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3773</TotalTime>
  <Words>3997</Words>
  <Application>Microsoft Office PowerPoint</Application>
  <PresentationFormat>Widescreen</PresentationFormat>
  <Paragraphs>676</Paragraphs>
  <Slides>54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Helvetica</vt:lpstr>
      <vt:lpstr>Preso 2022 Watertower Stats</vt:lpstr>
      <vt:lpstr>1_Office Theme</vt:lpstr>
      <vt:lpstr>PowerPoint Presentation</vt:lpstr>
      <vt:lpstr>Announcements</vt:lpstr>
      <vt:lpstr>What is an object?</vt:lpstr>
      <vt:lpstr>What is an object?</vt:lpstr>
      <vt:lpstr>Java, an object-oriented language</vt:lpstr>
      <vt:lpstr>Stack and heap</vt:lpstr>
      <vt:lpstr>Object references</vt:lpstr>
      <vt:lpstr>Encapsulation</vt:lpstr>
      <vt:lpstr>Should we ever intentionally break encapsulation?</vt:lpstr>
      <vt:lpstr>Constructors</vt:lpstr>
      <vt:lpstr>Destructors?</vt:lpstr>
      <vt:lpstr>Classes are often related</vt:lpstr>
      <vt:lpstr>Inheritance</vt:lpstr>
      <vt:lpstr>Can extend only one class!</vt:lpstr>
      <vt:lpstr>Inheritance</vt:lpstr>
      <vt:lpstr>Abstraction via abstract classes</vt:lpstr>
      <vt:lpstr>Not all parent classes are abstract!!</vt:lpstr>
      <vt:lpstr>Abstraction via interfaces</vt:lpstr>
      <vt:lpstr>Abstraction via interfaces</vt:lpstr>
      <vt:lpstr>Compile-time polymorphism</vt:lpstr>
      <vt:lpstr>Runtime polymorphism</vt:lpstr>
      <vt:lpstr>Boxing, unboxing, autoboxing</vt:lpstr>
      <vt:lpstr>Generics</vt:lpstr>
      <vt:lpstr>Bounded polymorphism</vt:lpstr>
      <vt:lpstr>PowerPoint Presentation</vt:lpstr>
      <vt:lpstr>Announcements</vt:lpstr>
      <vt:lpstr>Uses of boxing and unboxing</vt:lpstr>
      <vt:lpstr>Generics example</vt:lpstr>
      <vt:lpstr>Without generic types</vt:lpstr>
      <vt:lpstr>Generics example with two type parameters</vt:lpstr>
      <vt:lpstr>Static class members</vt:lpstr>
      <vt:lpstr>Static class methods</vt:lpstr>
      <vt:lpstr>Exceptions</vt:lpstr>
      <vt:lpstr>Try-catch block</vt:lpstr>
      <vt:lpstr>Java exception hierarchy</vt:lpstr>
      <vt:lpstr>Caught and uncaught exceptions</vt:lpstr>
      <vt:lpstr>Try-catch block</vt:lpstr>
      <vt:lpstr>Try-catch block</vt:lpstr>
      <vt:lpstr>Throw exception</vt:lpstr>
      <vt:lpstr>Functions that throw exceptions</vt:lpstr>
      <vt:lpstr>PowerPoint Presentation</vt:lpstr>
      <vt:lpstr>Agenda</vt:lpstr>
      <vt:lpstr>Announcements</vt:lpstr>
      <vt:lpstr>Announcements</vt:lpstr>
      <vt:lpstr>Announcements</vt:lpstr>
      <vt:lpstr>What is compilation?</vt:lpstr>
      <vt:lpstr>What is object code?</vt:lpstr>
      <vt:lpstr>What is object code?</vt:lpstr>
      <vt:lpstr>Java bytecode interpretation </vt:lpstr>
      <vt:lpstr>TL;DR</vt:lpstr>
      <vt:lpstr>Why does it matter?</vt:lpstr>
      <vt:lpstr>Caught and uncaught exceptions revisited</vt:lpstr>
      <vt:lpstr>Caught and uncaught exceptions revisited</vt:lpstr>
      <vt:lpstr>Caught and uncaught exceptions revisited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398</cp:revision>
  <dcterms:created xsi:type="dcterms:W3CDTF">2019-06-30T03:25:06Z</dcterms:created>
  <dcterms:modified xsi:type="dcterms:W3CDTF">2025-01-15T19:55:04Z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