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3" r:id="rId3"/>
    <p:sldId id="274" r:id="rId4"/>
    <p:sldId id="276" r:id="rId5"/>
    <p:sldId id="264" r:id="rId6"/>
    <p:sldId id="257" r:id="rId7"/>
    <p:sldId id="265" r:id="rId8"/>
    <p:sldId id="258" r:id="rId9"/>
    <p:sldId id="277" r:id="rId10"/>
    <p:sldId id="296" r:id="rId11"/>
    <p:sldId id="261" r:id="rId12"/>
    <p:sldId id="259" r:id="rId13"/>
    <p:sldId id="260" r:id="rId14"/>
    <p:sldId id="266" r:id="rId15"/>
    <p:sldId id="269" r:id="rId16"/>
    <p:sldId id="295" r:id="rId17"/>
    <p:sldId id="267" r:id="rId18"/>
    <p:sldId id="291" r:id="rId19"/>
    <p:sldId id="292" r:id="rId20"/>
    <p:sldId id="294" r:id="rId21"/>
    <p:sldId id="293" r:id="rId22"/>
    <p:sldId id="297" r:id="rId23"/>
    <p:sldId id="268" r:id="rId24"/>
    <p:sldId id="271" r:id="rId25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B9B9FF"/>
    <a:srgbClr val="003399"/>
    <a:srgbClr val="DDDDFF"/>
    <a:srgbClr val="E6E0EC"/>
    <a:srgbClr val="FFD5D5"/>
    <a:srgbClr val="00823B"/>
    <a:srgbClr val="FFB3B3"/>
    <a:srgbClr val="FDEADA"/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77378" autoAdjust="0"/>
  </p:normalViewPr>
  <p:slideViewPr>
    <p:cSldViewPr snapToGrid="0">
      <p:cViewPr varScale="1">
        <p:scale>
          <a:sx n="119" d="100"/>
          <a:sy n="119" d="100"/>
        </p:scale>
        <p:origin x="43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67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January 30,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January 30,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January 30,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January 30,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Thursday, January 30,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sec-teaching/ECS160-HW1-skeleton/blob/master/src/main/resources/grade.sh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Unit testing, mocking frameworks, continuous integration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F794F-E199-3319-2E7A-09C70C011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3588AF-9F27-7973-7DD4-EFF6C0790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@Annotation1</a:t>
            </a:r>
          </a:p>
          <a:p>
            <a:r>
              <a:rPr lang="en-US" dirty="0"/>
              <a:t>public class Car {</a:t>
            </a:r>
          </a:p>
          <a:p>
            <a:r>
              <a:rPr lang="en-US" dirty="0"/>
              <a:t>	</a:t>
            </a:r>
            <a:r>
              <a:rPr lang="en-US" b="1" dirty="0"/>
              <a:t>@Annotation2</a:t>
            </a:r>
          </a:p>
          <a:p>
            <a:r>
              <a:rPr lang="en-US" dirty="0"/>
              <a:t>    private int speed;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    public Car(int speed) {</a:t>
            </a:r>
          </a:p>
          <a:p>
            <a:r>
              <a:rPr lang="en-US" dirty="0"/>
              <a:t>        </a:t>
            </a:r>
            <a:r>
              <a:rPr lang="en-US" dirty="0" err="1"/>
              <a:t>this.speed</a:t>
            </a:r>
            <a:r>
              <a:rPr lang="en-US" dirty="0"/>
              <a:t> = speed;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@Annotation3</a:t>
            </a:r>
          </a:p>
          <a:p>
            <a:r>
              <a:rPr lang="en-US" dirty="0"/>
              <a:t>    public void accelerate(int </a:t>
            </a:r>
            <a:r>
              <a:rPr lang="en-US" dirty="0" err="1"/>
              <a:t>moreSpeed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this.speed</a:t>
            </a:r>
            <a:r>
              <a:rPr lang="en-US" dirty="0"/>
              <a:t> += </a:t>
            </a:r>
            <a:r>
              <a:rPr lang="en-US" dirty="0" err="1"/>
              <a:t>moreSpeed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@Annotation3</a:t>
            </a:r>
          </a:p>
          <a:p>
            <a:r>
              <a:rPr lang="en-US" dirty="0"/>
              <a:t>    public void decelerate(int </a:t>
            </a:r>
            <a:r>
              <a:rPr lang="en-US" dirty="0" err="1"/>
              <a:t>lessSpeed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this.speed</a:t>
            </a:r>
            <a:r>
              <a:rPr lang="en-US" dirty="0"/>
              <a:t> -= </a:t>
            </a:r>
            <a:r>
              <a:rPr lang="en-US" dirty="0" err="1"/>
              <a:t>lessSpeed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37C802-ADAD-CB01-62D5-0F901F1A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annotations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E184DE-EA11-BA92-8975-546C70C1335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Some annotations are available only in the compiler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Java compiler checks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Some available at runtime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Widely used in popular frameworks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Framework can scan all classes with an annotation and create objects of that class at runtime</a:t>
            </a:r>
          </a:p>
          <a:p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More when we study Annotations</a:t>
            </a:r>
          </a:p>
        </p:txBody>
      </p:sp>
    </p:spTree>
    <p:extLst>
      <p:ext uri="{BB962C8B-B14F-4D97-AF65-F5344CB8AC3E}">
        <p14:creationId xmlns:p14="http://schemas.microsoft.com/office/powerpoint/2010/main" val="222354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4786E0-30A9-C73A-2750-73E59C32A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Annotations can be applied to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Fields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… many other program elements (Check https://docs.oracle.com/javase/tutorial/java/annotations/basics.html)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54EA7C-8586-82C8-4337-025747E5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targets</a:t>
            </a:r>
          </a:p>
        </p:txBody>
      </p:sp>
    </p:spTree>
    <p:extLst>
      <p:ext uri="{BB962C8B-B14F-4D97-AF65-F5344CB8AC3E}">
        <p14:creationId xmlns:p14="http://schemas.microsoft.com/office/powerpoint/2010/main" val="1042434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CD7BD-D941-0356-387E-B06A213A2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F43433-5643-8B9B-235D-A950A43D0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Annotations simplify test creation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@Test</a:t>
            </a:r>
            <a:r>
              <a:rPr lang="en-US" dirty="0"/>
              <a:t>, @BeforeEach, @AfterEach</a:t>
            </a:r>
          </a:p>
          <a:p>
            <a:r>
              <a:rPr lang="en-US" dirty="0"/>
              <a:t>Assertion methods validate expected outcomes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assertEquals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assertNotEquals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and so on…</a:t>
            </a:r>
          </a:p>
          <a:p>
            <a:r>
              <a:rPr lang="en-US" dirty="0"/>
              <a:t>Removes boilerplate code and simplifies test creation </a:t>
            </a:r>
          </a:p>
          <a:p>
            <a:r>
              <a:rPr lang="en-US" dirty="0"/>
              <a:t>Automatically generates a standardized report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82377D-AEA7-DEFE-889B-1D882A31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JUnit</a:t>
            </a:r>
          </a:p>
        </p:txBody>
      </p:sp>
    </p:spTree>
    <p:extLst>
      <p:ext uri="{BB962C8B-B14F-4D97-AF65-F5344CB8AC3E}">
        <p14:creationId xmlns:p14="http://schemas.microsoft.com/office/powerpoint/2010/main" val="2442484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AF7F1-B956-B0D7-0C51-71FF20985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8DA8F7-6B88-4FFD-91BC-86A062506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org.junit.jupiter.api.Test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org.junit.jupiter.api.Assertions.assertEquals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CarTest</a:t>
            </a:r>
            <a:r>
              <a:rPr lang="en-US" dirty="0"/>
              <a:t> {</a:t>
            </a:r>
          </a:p>
          <a:p>
            <a:r>
              <a:rPr lang="en-US" dirty="0"/>
              <a:t>	@Test</a:t>
            </a:r>
          </a:p>
          <a:p>
            <a:r>
              <a:rPr lang="en-US" dirty="0"/>
              <a:t>	public void </a:t>
            </a:r>
            <a:r>
              <a:rPr lang="en-US" dirty="0" err="1"/>
              <a:t>testAccelerate</a:t>
            </a:r>
            <a:r>
              <a:rPr lang="en-US" dirty="0"/>
              <a:t>() {</a:t>
            </a:r>
          </a:p>
          <a:p>
            <a:r>
              <a:rPr lang="en-US" dirty="0"/>
              <a:t>		Car </a:t>
            </a:r>
            <a:r>
              <a:rPr lang="en-US" dirty="0" err="1"/>
              <a:t>car</a:t>
            </a:r>
            <a:r>
              <a:rPr lang="en-US" dirty="0"/>
              <a:t> = new Car(“Toyota”, 50);</a:t>
            </a:r>
          </a:p>
          <a:p>
            <a:r>
              <a:rPr lang="en-US" dirty="0"/>
              <a:t>		</a:t>
            </a:r>
            <a:r>
              <a:rPr lang="en-US" dirty="0" err="1"/>
              <a:t>car.accelerate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assertEquals</a:t>
            </a:r>
            <a:r>
              <a:rPr lang="en-US" dirty="0"/>
              <a:t>(</a:t>
            </a:r>
            <a:r>
              <a:rPr lang="en-US" dirty="0" err="1"/>
              <a:t>car.getSpeed</a:t>
            </a:r>
            <a:r>
              <a:rPr lang="en-US" dirty="0"/>
              <a:t>(), 60);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3FA54F-E65A-9DA3-F3B6-6B783D20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@Test methods with JUnit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225083-7DE6-0989-6C87-8A80AB3431A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public class Car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private String model;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private int speed;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Car(String model, int speed)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this.model</a:t>
            </a:r>
            <a:r>
              <a:rPr lang="en-US" sz="1600" dirty="0">
                <a:latin typeface="Consolas" panose="020B0609020204030204" pitchFamily="49" charset="0"/>
              </a:rPr>
              <a:t> = model;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this.speed</a:t>
            </a:r>
            <a:r>
              <a:rPr lang="en-US" sz="1600" dirty="0">
                <a:latin typeface="Consolas" panose="020B0609020204030204" pitchFamily="49" charset="0"/>
              </a:rPr>
              <a:t> = speed;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int </a:t>
            </a:r>
            <a:r>
              <a:rPr lang="en-US" sz="1600" dirty="0" err="1">
                <a:latin typeface="Consolas" panose="020B0609020204030204" pitchFamily="49" charset="0"/>
              </a:rPr>
              <a:t>getSpeed</a:t>
            </a:r>
            <a:r>
              <a:rPr lang="en-US" sz="1600" dirty="0">
                <a:latin typeface="Consolas" panose="020B0609020204030204" pitchFamily="49" charset="0"/>
              </a:rPr>
              <a:t>() { return speed;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String </a:t>
            </a:r>
            <a:r>
              <a:rPr lang="en-US" sz="1600" dirty="0" err="1">
                <a:latin typeface="Consolas" panose="020B0609020204030204" pitchFamily="49" charset="0"/>
              </a:rPr>
              <a:t>getModel</a:t>
            </a:r>
            <a:r>
              <a:rPr lang="en-US" sz="1600" dirty="0">
                <a:latin typeface="Consolas" panose="020B0609020204030204" pitchFamily="49" charset="0"/>
              </a:rPr>
              <a:t>() { return model;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... // setters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void accelerate()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this.speed</a:t>
            </a:r>
            <a:r>
              <a:rPr lang="en-US" sz="1600" dirty="0">
                <a:latin typeface="Consolas" panose="020B0609020204030204" pitchFamily="49" charset="0"/>
              </a:rPr>
              <a:t> += 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05A946-02E8-B73A-D239-02B2DBF2FBBF}"/>
              </a:ext>
            </a:extLst>
          </p:cNvPr>
          <p:cNvSpPr/>
          <p:nvPr/>
        </p:nvSpPr>
        <p:spPr>
          <a:xfrm>
            <a:off x="750277" y="4114800"/>
            <a:ext cx="3305908" cy="89095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15B282-12BC-755E-D1C1-023C435830D4}"/>
              </a:ext>
            </a:extLst>
          </p:cNvPr>
          <p:cNvSpPr/>
          <p:nvPr/>
        </p:nvSpPr>
        <p:spPr>
          <a:xfrm>
            <a:off x="6176511" y="672831"/>
            <a:ext cx="5464503" cy="11208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BA7C4B-9F6A-49DA-B799-3F8A159C4FE4}"/>
              </a:ext>
            </a:extLst>
          </p:cNvPr>
          <p:cNvSpPr/>
          <p:nvPr/>
        </p:nvSpPr>
        <p:spPr>
          <a:xfrm>
            <a:off x="6345422" y="2032708"/>
            <a:ext cx="5464503" cy="31190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127352-7DA5-7F21-C96C-07394D2E5944}"/>
              </a:ext>
            </a:extLst>
          </p:cNvPr>
          <p:cNvSpPr/>
          <p:nvPr/>
        </p:nvSpPr>
        <p:spPr>
          <a:xfrm>
            <a:off x="6345422" y="2996323"/>
            <a:ext cx="5464503" cy="31190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8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3330E-5C50-D346-7F20-208A3B6CA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547B8A-4298-213D-7F2B-EA8EA0E56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@BeforeEach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@AfterEach</a:t>
            </a:r>
            <a:r>
              <a:rPr lang="en-US" dirty="0"/>
              <a:t> used to define methods that should be run before and after each test method</a:t>
            </a:r>
          </a:p>
          <a:p>
            <a:r>
              <a:rPr lang="en-US" dirty="0">
                <a:latin typeface="Consolas" panose="020B0609020204030204" pitchFamily="49" charset="0"/>
              </a:rPr>
              <a:t>@BeforeClass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@AfterClass</a:t>
            </a:r>
            <a:r>
              <a:rPr lang="en-US" dirty="0"/>
              <a:t> used to define methods that should be run before and after each test class</a:t>
            </a:r>
          </a:p>
          <a:p>
            <a:r>
              <a:rPr lang="en-US" dirty="0"/>
              <a:t>Useful for setup and cleanup operations</a:t>
            </a:r>
          </a:p>
          <a:p>
            <a:pPr lvl="1"/>
            <a:r>
              <a:rPr lang="en-US" dirty="0"/>
              <a:t>Create a test database, tables, and so on, before running the tests</a:t>
            </a:r>
          </a:p>
          <a:p>
            <a:pPr lvl="1"/>
            <a:r>
              <a:rPr lang="en-US" dirty="0"/>
              <a:t>Drop the test database, tables, and so on, after running the tests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861D49-9FF0-EF16-7C2E-69072EEF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lifecycle using JUnit</a:t>
            </a:r>
          </a:p>
        </p:txBody>
      </p:sp>
    </p:spTree>
    <p:extLst>
      <p:ext uri="{BB962C8B-B14F-4D97-AF65-F5344CB8AC3E}">
        <p14:creationId xmlns:p14="http://schemas.microsoft.com/office/powerpoint/2010/main" val="2842714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70A92-A3C5-7C0C-680E-F119F939F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793CC1-F04B-DF7B-B262-13B6371CA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import </a:t>
            </a:r>
            <a:r>
              <a:rPr lang="en-US" dirty="0" err="1"/>
              <a:t>org.junit.jupiter.api.Test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org.junit.jupiter.api.Assertions.assertEquals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CarTest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dirty="0" err="1"/>
              <a:t>Tbl</a:t>
            </a:r>
            <a:r>
              <a:rPr lang="en-US" dirty="0"/>
              <a:t> </a:t>
            </a:r>
            <a:r>
              <a:rPr lang="en-US" dirty="0" err="1"/>
              <a:t>tbl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@BeforeClass public void setup() {</a:t>
            </a:r>
          </a:p>
          <a:p>
            <a:r>
              <a:rPr lang="en-US" dirty="0"/>
              <a:t>		</a:t>
            </a:r>
            <a:r>
              <a:rPr lang="en-US" dirty="0" err="1"/>
              <a:t>tbl</a:t>
            </a:r>
            <a:r>
              <a:rPr lang="en-US" dirty="0"/>
              <a:t> = </a:t>
            </a:r>
            <a:r>
              <a:rPr lang="en-US" dirty="0" err="1"/>
              <a:t>createTable</a:t>
            </a:r>
            <a:r>
              <a:rPr lang="en-US" dirty="0"/>
              <a:t>(“</a:t>
            </a:r>
            <a:r>
              <a:rPr lang="en-US" dirty="0" err="1"/>
              <a:t>testTbl</a:t>
            </a:r>
            <a:r>
              <a:rPr lang="en-US" dirty="0"/>
              <a:t>”);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@Test public void </a:t>
            </a:r>
            <a:r>
              <a:rPr lang="en-US" dirty="0" err="1"/>
              <a:t>testInsertRecord</a:t>
            </a:r>
            <a:r>
              <a:rPr lang="en-US" dirty="0"/>
              <a:t>() {</a:t>
            </a:r>
          </a:p>
          <a:p>
            <a:r>
              <a:rPr lang="en-US" dirty="0"/>
              <a:t>		</a:t>
            </a:r>
            <a:r>
              <a:rPr lang="en-US" dirty="0" err="1"/>
              <a:t>insertRecord</a:t>
            </a:r>
            <a:r>
              <a:rPr lang="en-US" dirty="0"/>
              <a:t>(</a:t>
            </a:r>
            <a:r>
              <a:rPr lang="en-US" dirty="0" err="1"/>
              <a:t>tbl</a:t>
            </a:r>
            <a:r>
              <a:rPr lang="en-US" dirty="0"/>
              <a:t>, &lt;&lt;record&gt;&gt;);</a:t>
            </a:r>
          </a:p>
          <a:p>
            <a:r>
              <a:rPr lang="en-US" dirty="0"/>
              <a:t>		</a:t>
            </a:r>
            <a:r>
              <a:rPr lang="en-US" dirty="0" err="1"/>
              <a:t>assertEquals</a:t>
            </a:r>
            <a:r>
              <a:rPr lang="en-US" dirty="0"/>
              <a:t>(...);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@Test public void </a:t>
            </a:r>
            <a:r>
              <a:rPr lang="en-US" dirty="0" err="1"/>
              <a:t>testDeleteRecord</a:t>
            </a:r>
            <a:r>
              <a:rPr lang="en-US" dirty="0"/>
              <a:t>() { ...}</a:t>
            </a:r>
          </a:p>
          <a:p>
            <a:endParaRPr lang="en-US" dirty="0"/>
          </a:p>
          <a:p>
            <a:r>
              <a:rPr lang="en-US" dirty="0"/>
              <a:t>	@AfterClass public void teardown() {</a:t>
            </a:r>
          </a:p>
          <a:p>
            <a:r>
              <a:rPr lang="en-US" dirty="0"/>
              <a:t>		</a:t>
            </a:r>
            <a:r>
              <a:rPr lang="en-US" dirty="0" err="1"/>
              <a:t>dropTable</a:t>
            </a:r>
            <a:r>
              <a:rPr lang="en-US" dirty="0"/>
              <a:t>(</a:t>
            </a:r>
            <a:r>
              <a:rPr lang="en-US" dirty="0" err="1"/>
              <a:t>tbl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21C51B-19E1-BA79-E828-B8B943A8D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lifecycle 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7F42FF-7A35-9C6A-ACC0-C2913BF0207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latin typeface="Consolas" panose="020B0609020204030204" pitchFamily="49" charset="0"/>
              </a:rPr>
              <a:t>DbService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DB </a:t>
            </a:r>
            <a:r>
              <a:rPr lang="en-US" sz="1600" dirty="0" err="1">
                <a:latin typeface="Consolas" panose="020B0609020204030204" pitchFamily="49" charset="0"/>
              </a:rPr>
              <a:t>createDB</a:t>
            </a:r>
            <a:r>
              <a:rPr lang="en-US" sz="1600" dirty="0">
                <a:latin typeface="Consolas" panose="020B0609020204030204" pitchFamily="49" charset="0"/>
              </a:rPr>
              <a:t>(String </a:t>
            </a:r>
            <a:r>
              <a:rPr lang="en-US" sz="1600" dirty="0" err="1">
                <a:latin typeface="Consolas" panose="020B0609020204030204" pitchFamily="49" charset="0"/>
              </a:rPr>
              <a:t>db</a:t>
            </a:r>
            <a:r>
              <a:rPr lang="en-US" sz="1600" dirty="0">
                <a:latin typeface="Consolas" panose="020B0609020204030204" pitchFamily="49" charset="0"/>
              </a:rPr>
              <a:t>) { ...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createTable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) { ...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void </a:t>
            </a:r>
            <a:r>
              <a:rPr lang="en-US" sz="1600" dirty="0" err="1">
                <a:latin typeface="Consolas" panose="020B0609020204030204" pitchFamily="49" charset="0"/>
              </a:rPr>
              <a:t>dropTable</a:t>
            </a:r>
            <a:r>
              <a:rPr lang="en-US" sz="1600" dirty="0">
                <a:latin typeface="Consolas" panose="020B0609020204030204" pitchFamily="49" charset="0"/>
              </a:rPr>
              <a:t>(String 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) { ...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void </a:t>
            </a:r>
            <a:r>
              <a:rPr lang="en-US" sz="1600" dirty="0" err="1">
                <a:latin typeface="Consolas" panose="020B0609020204030204" pitchFamily="49" charset="0"/>
              </a:rPr>
              <a:t>insertRecord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 t, ...) { ...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void </a:t>
            </a:r>
            <a:r>
              <a:rPr lang="en-US" sz="1600" dirty="0" err="1">
                <a:latin typeface="Consolas" panose="020B0609020204030204" pitchFamily="49" charset="0"/>
              </a:rPr>
              <a:t>deleteRecord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 t, ...) { ...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void </a:t>
            </a:r>
            <a:r>
              <a:rPr lang="en-US" sz="1600" dirty="0" err="1">
                <a:latin typeface="Consolas" panose="020B0609020204030204" pitchFamily="49" charset="0"/>
              </a:rPr>
              <a:t>updateRecord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 t, ...) { ...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A47E37-5272-1021-67E7-63BA90F8BAFF}"/>
              </a:ext>
            </a:extLst>
          </p:cNvPr>
          <p:cNvSpPr/>
          <p:nvPr/>
        </p:nvSpPr>
        <p:spPr>
          <a:xfrm>
            <a:off x="6389921" y="2173385"/>
            <a:ext cx="4629772" cy="85116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BE80FF-A6C2-1F9C-E3B2-B09DAA1EBE93}"/>
              </a:ext>
            </a:extLst>
          </p:cNvPr>
          <p:cNvSpPr/>
          <p:nvPr/>
        </p:nvSpPr>
        <p:spPr>
          <a:xfrm>
            <a:off x="6389921" y="4412935"/>
            <a:ext cx="4629772" cy="85116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1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9BDB44-70AD-5893-6AB9-6FE7834AD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1E36A8-EBA8-230B-B4A2-83E88F904E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3628879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E2E19-F14E-CAE6-2C95-AF89554CC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7C9666-591E-DE33-5706-154A8E57D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Code changes are automatically built, tested, and integrated into a shared repository multiple times a day</a:t>
            </a:r>
          </a:p>
          <a:p>
            <a:r>
              <a:rPr lang="en-US" dirty="0"/>
              <a:t>Core process</a:t>
            </a:r>
          </a:p>
          <a:p>
            <a:pPr lvl="1"/>
            <a:r>
              <a:rPr lang="en-US" dirty="0"/>
              <a:t>Developer commits code</a:t>
            </a:r>
          </a:p>
          <a:p>
            <a:pPr lvl="1"/>
            <a:r>
              <a:rPr lang="en-US" dirty="0"/>
              <a:t>CI pipeline triggers</a:t>
            </a:r>
          </a:p>
          <a:p>
            <a:pPr lvl="2"/>
            <a:r>
              <a:rPr lang="en-US" dirty="0"/>
              <a:t>Build the project</a:t>
            </a:r>
          </a:p>
          <a:p>
            <a:pPr lvl="2"/>
            <a:r>
              <a:rPr lang="en-US" dirty="0"/>
              <a:t>Run automated tests</a:t>
            </a:r>
          </a:p>
          <a:p>
            <a:r>
              <a:rPr lang="en-US" dirty="0"/>
              <a:t>Integrated into GitHub and GitLab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Actions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58A672-3587-4C9F-95F4-1C83F127E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pic>
        <p:nvPicPr>
          <p:cNvPr id="2052" name="Picture 4" descr="GitHub Actions and Maven releases">
            <a:extLst>
              <a:ext uri="{FF2B5EF4-FFF2-40B4-BE49-F238E27FC236}">
                <a16:creationId xmlns:a16="http://schemas.microsoft.com/office/drawing/2014/main" id="{0B635B14-EF45-9097-C309-6CA43935E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457" y="2399933"/>
            <a:ext cx="21717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ow I build a Gitlab CI pipeline as a shared common library pipeline | by  Nguyễn Hoàng Minh Quân | Medium">
            <a:extLst>
              <a:ext uri="{FF2B5EF4-FFF2-40B4-BE49-F238E27FC236}">
                <a16:creationId xmlns:a16="http://schemas.microsoft.com/office/drawing/2014/main" id="{884F0932-9EA0-1AE1-BE04-2422014DB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699" y="2215403"/>
            <a:ext cx="2171700" cy="242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78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3A5C4-2257-4158-08FE-0F6D22647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74740F-029E-7AF6-FC87-B4349A251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Actions are executed on Docker containers</a:t>
            </a:r>
          </a:p>
          <a:p>
            <a:r>
              <a:rPr lang="en-US" dirty="0"/>
              <a:t>Lightweight virtualization method that packages applications and their dependencies into isolated, portable containers</a:t>
            </a:r>
          </a:p>
          <a:p>
            <a:r>
              <a:rPr lang="en-US" dirty="0"/>
              <a:t>Containers share the host OS kernel but have their own filesystem, resources, and dependencies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D3DB2A-06AB-DCFC-8F1C-D2B98B69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containerization</a:t>
            </a:r>
          </a:p>
        </p:txBody>
      </p:sp>
    </p:spTree>
    <p:extLst>
      <p:ext uri="{BB962C8B-B14F-4D97-AF65-F5344CB8AC3E}">
        <p14:creationId xmlns:p14="http://schemas.microsoft.com/office/powerpoint/2010/main" val="3971060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0DEC8-6CA0-3B8D-82A2-46DD18104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28AB4D-D1C0-0DA5-952D-5DF0DA1A2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5062795-87B3-7B16-1A66-B441A23592D2}"/>
              </a:ext>
            </a:extLst>
          </p:cNvPr>
          <p:cNvSpPr/>
          <p:nvPr/>
        </p:nvSpPr>
        <p:spPr>
          <a:xfrm>
            <a:off x="2708028" y="4360987"/>
            <a:ext cx="7069016" cy="6564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Hardware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3A68DA1-C0C4-2CF0-480B-BB5633AC7FBD}"/>
              </a:ext>
            </a:extLst>
          </p:cNvPr>
          <p:cNvSpPr/>
          <p:nvPr/>
        </p:nvSpPr>
        <p:spPr>
          <a:xfrm>
            <a:off x="2708028" y="3615767"/>
            <a:ext cx="7069016" cy="6564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Linux kernel 5.4.1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2F4EA2-AC60-EC0A-8A0F-919F733C6652}"/>
              </a:ext>
            </a:extLst>
          </p:cNvPr>
          <p:cNvSpPr/>
          <p:nvPr/>
        </p:nvSpPr>
        <p:spPr>
          <a:xfrm>
            <a:off x="2708028" y="713839"/>
            <a:ext cx="2286000" cy="2234118"/>
          </a:xfrm>
          <a:prstGeom prst="roundRect">
            <a:avLst/>
          </a:prstGeom>
          <a:solidFill>
            <a:schemeClr val="accent4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F002FB-8AD7-390D-B070-FCB1BD2DF5A8}"/>
              </a:ext>
            </a:extLst>
          </p:cNvPr>
          <p:cNvSpPr/>
          <p:nvPr/>
        </p:nvSpPr>
        <p:spPr>
          <a:xfrm>
            <a:off x="5099536" y="754893"/>
            <a:ext cx="2286000" cy="2198925"/>
          </a:xfrm>
          <a:prstGeom prst="roundRect">
            <a:avLst/>
          </a:prstGeom>
          <a:solidFill>
            <a:schemeClr val="accent4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FB0B44-D149-8822-5E8A-FEDC9770D6CA}"/>
              </a:ext>
            </a:extLst>
          </p:cNvPr>
          <p:cNvSpPr/>
          <p:nvPr/>
        </p:nvSpPr>
        <p:spPr>
          <a:xfrm>
            <a:off x="7491044" y="754893"/>
            <a:ext cx="2286000" cy="22118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EC4D2A-D69C-EBC3-C804-4E0D71C71738}"/>
              </a:ext>
            </a:extLst>
          </p:cNvPr>
          <p:cNvSpPr/>
          <p:nvPr/>
        </p:nvSpPr>
        <p:spPr>
          <a:xfrm>
            <a:off x="2883875" y="2082058"/>
            <a:ext cx="1946030" cy="6799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Ubuntu 22.04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F44EB2-AEDE-08AE-ABC2-120A102BABAE}"/>
              </a:ext>
            </a:extLst>
          </p:cNvPr>
          <p:cNvSpPr/>
          <p:nvPr/>
        </p:nvSpPr>
        <p:spPr>
          <a:xfrm>
            <a:off x="5269521" y="2082057"/>
            <a:ext cx="1946030" cy="67993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Ubuntu 24.10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837FE8-2263-6AB9-1605-33C6B8B1EFFE}"/>
              </a:ext>
            </a:extLst>
          </p:cNvPr>
          <p:cNvSpPr/>
          <p:nvPr/>
        </p:nvSpPr>
        <p:spPr>
          <a:xfrm>
            <a:off x="7661029" y="2082057"/>
            <a:ext cx="1946030" cy="6799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Fedora 24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05CED45-B4BF-04B0-E8CC-4350D51DE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828" y="4355126"/>
            <a:ext cx="1336431" cy="88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Linux - Free arrows icons">
            <a:extLst>
              <a:ext uri="{FF2B5EF4-FFF2-40B4-BE49-F238E27FC236}">
                <a16:creationId xmlns:a16="http://schemas.microsoft.com/office/drawing/2014/main" id="{9CA40F45-01E2-D740-6DDB-64BF980DA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489" y="3642949"/>
            <a:ext cx="715108" cy="71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893 ubuntu icons - Iconfinder">
            <a:extLst>
              <a:ext uri="{FF2B5EF4-FFF2-40B4-BE49-F238E27FC236}">
                <a16:creationId xmlns:a16="http://schemas.microsoft.com/office/drawing/2014/main" id="{E5F38FA1-1A78-F19C-BFDB-52EB8D929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974" y="2567761"/>
            <a:ext cx="310662" cy="3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893 ubuntu icons - Iconfinder">
            <a:extLst>
              <a:ext uri="{FF2B5EF4-FFF2-40B4-BE49-F238E27FC236}">
                <a16:creationId xmlns:a16="http://schemas.microsoft.com/office/drawing/2014/main" id="{D142F321-E716-1FE7-DD44-9D67F08B6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312" y="2567761"/>
            <a:ext cx="310662" cy="3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>
            <a:extLst>
              <a:ext uri="{FF2B5EF4-FFF2-40B4-BE49-F238E27FC236}">
                <a16:creationId xmlns:a16="http://schemas.microsoft.com/office/drawing/2014/main" id="{CE2D3F92-2A10-36D1-9663-FC9D74A7C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364" y="2551052"/>
            <a:ext cx="344079" cy="34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8" name="Picture 14" descr="Java logo and symbol, meaning, history, PNG">
            <a:extLst>
              <a:ext uri="{FF2B5EF4-FFF2-40B4-BE49-F238E27FC236}">
                <a16:creationId xmlns:a16="http://schemas.microsoft.com/office/drawing/2014/main" id="{8076637F-21EF-F595-B8A3-08E478407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898" y="875020"/>
            <a:ext cx="1820007" cy="113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0" name="Picture 16" descr="Python icon - Free download on Iconfinder">
            <a:extLst>
              <a:ext uri="{FF2B5EF4-FFF2-40B4-BE49-F238E27FC236}">
                <a16:creationId xmlns:a16="http://schemas.microsoft.com/office/drawing/2014/main" id="{E66C54E4-974B-B306-8577-5A934EDC9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304" y="869921"/>
            <a:ext cx="1239822" cy="123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2" name="Picture 18" descr="Nodejs - Free brands and logotypes icons">
            <a:extLst>
              <a:ext uri="{FF2B5EF4-FFF2-40B4-BE49-F238E27FC236}">
                <a16:creationId xmlns:a16="http://schemas.microsoft.com/office/drawing/2014/main" id="{763FE3D3-2DA3-C01F-FE37-73D1073A9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556" y="1064463"/>
            <a:ext cx="981808" cy="98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7EE1EC-A6FC-B66A-CC32-FD63EBD5E33A}"/>
              </a:ext>
            </a:extLst>
          </p:cNvPr>
          <p:cNvSpPr txBox="1"/>
          <p:nvPr/>
        </p:nvSpPr>
        <p:spPr>
          <a:xfrm>
            <a:off x="302555" y="5236827"/>
            <a:ext cx="11846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Will study how to create containers in Software Architecture module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D48D0E-7D7C-229E-BC16-AFD4EBBD721D}"/>
              </a:ext>
            </a:extLst>
          </p:cNvPr>
          <p:cNvSpPr/>
          <p:nvPr/>
        </p:nvSpPr>
        <p:spPr>
          <a:xfrm>
            <a:off x="2727674" y="3025391"/>
            <a:ext cx="7049370" cy="5568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Ubuntu 22.04</a:t>
            </a:r>
          </a:p>
        </p:txBody>
      </p:sp>
      <p:pic>
        <p:nvPicPr>
          <p:cNvPr id="14" name="Picture 6" descr="893 ubuntu icons - Iconfinder">
            <a:extLst>
              <a:ext uri="{FF2B5EF4-FFF2-40B4-BE49-F238E27FC236}">
                <a16:creationId xmlns:a16="http://schemas.microsoft.com/office/drawing/2014/main" id="{632266B0-0096-1757-C380-1DC0B6F9D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381" y="3094109"/>
            <a:ext cx="504096" cy="50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51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66C13D-9FDD-F418-F3FC-A7A108146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size expanded to 104</a:t>
            </a:r>
          </a:p>
          <a:p>
            <a:r>
              <a:rPr lang="en-US" dirty="0"/>
              <a:t>Office hours </a:t>
            </a:r>
          </a:p>
          <a:p>
            <a:pPr lvl="1"/>
            <a:r>
              <a:rPr lang="en-US" dirty="0"/>
              <a:t>M 1 – 3 PM, W 1 – 2 PM, ASB 2087</a:t>
            </a:r>
          </a:p>
          <a:p>
            <a:pPr lvl="1"/>
            <a:r>
              <a:rPr lang="en-US" dirty="0"/>
              <a:t>(TA) W 1:30 – 2:30 PM, Kemper 47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0D222D-2060-15F8-4028-7DB791B8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995022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04247F-E283-4D2E-F2FF-495B50D0D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Uniform build system for continuous integration</a:t>
            </a:r>
          </a:p>
          <a:p>
            <a:pPr lvl="1"/>
            <a:r>
              <a:rPr lang="en-US" dirty="0"/>
              <a:t>No weird issues with </a:t>
            </a:r>
            <a:r>
              <a:rPr lang="en-US" dirty="0">
                <a:latin typeface="Consolas" panose="020B0609020204030204" pitchFamily="49" charset="0"/>
              </a:rPr>
              <a:t>$PATH</a:t>
            </a:r>
            <a:r>
              <a:rPr lang="en-US" dirty="0"/>
              <a:t> variables</a:t>
            </a:r>
          </a:p>
          <a:p>
            <a:pPr lvl="1"/>
            <a:r>
              <a:rPr lang="en-US" dirty="0"/>
              <a:t>No missing binaries</a:t>
            </a:r>
          </a:p>
          <a:p>
            <a:r>
              <a:rPr lang="en-US" dirty="0"/>
              <a:t>Automate deployment via continuous deployment</a:t>
            </a:r>
          </a:p>
          <a:p>
            <a:pPr lvl="1"/>
            <a:r>
              <a:rPr lang="en-US" dirty="0"/>
              <a:t>Containerize the application and deploy</a:t>
            </a:r>
          </a:p>
          <a:p>
            <a:pPr lvl="1"/>
            <a:r>
              <a:rPr lang="en-US" dirty="0"/>
              <a:t>… </a:t>
            </a:r>
            <a:r>
              <a:rPr lang="en-US" i="1" dirty="0"/>
              <a:t>More</a:t>
            </a:r>
            <a:r>
              <a:rPr lang="en-US" dirty="0"/>
              <a:t> l</a:t>
            </a:r>
            <a:r>
              <a:rPr lang="en-US" i="1" dirty="0"/>
              <a:t>ater</a:t>
            </a:r>
          </a:p>
          <a:p>
            <a:r>
              <a:rPr lang="en-US" dirty="0"/>
              <a:t>Solves </a:t>
            </a:r>
            <a:r>
              <a:rPr lang="en-US" b="1" i="1" dirty="0"/>
              <a:t>WOMM</a:t>
            </a:r>
            <a:r>
              <a:rPr lang="en-US" dirty="0"/>
              <a:t> (</a:t>
            </a:r>
            <a:r>
              <a:rPr lang="en-US" u="sng" dirty="0"/>
              <a:t>W</a:t>
            </a:r>
            <a:r>
              <a:rPr lang="en-US" dirty="0"/>
              <a:t>orks </a:t>
            </a:r>
            <a:r>
              <a:rPr lang="en-US" u="sng" dirty="0"/>
              <a:t>O</a:t>
            </a:r>
            <a:r>
              <a:rPr lang="en-US" dirty="0"/>
              <a:t>n </a:t>
            </a:r>
            <a:r>
              <a:rPr lang="en-US" u="sng" dirty="0"/>
              <a:t>M</a:t>
            </a:r>
            <a:r>
              <a:rPr lang="en-US" dirty="0"/>
              <a:t>y </a:t>
            </a:r>
            <a:r>
              <a:rPr lang="en-US" u="sng" dirty="0"/>
              <a:t>M</a:t>
            </a:r>
            <a:r>
              <a:rPr lang="en-US" dirty="0"/>
              <a:t>achine) issues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2D7D66-E6BC-7AF3-B2FE-7AC40CA9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containers provide?</a:t>
            </a:r>
          </a:p>
        </p:txBody>
      </p:sp>
    </p:spTree>
    <p:extLst>
      <p:ext uri="{BB962C8B-B14F-4D97-AF65-F5344CB8AC3E}">
        <p14:creationId xmlns:p14="http://schemas.microsoft.com/office/powerpoint/2010/main" val="1386251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5EEA64-81BE-FB28-F189-079EFD862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E62298-AC52-3301-DE8B-9422D3CF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Github</a:t>
            </a:r>
            <a:r>
              <a:rPr lang="en-US" dirty="0"/>
              <a:t> Action?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E3CEC9-761F-BF7E-E4E8-370688CC29B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A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GitHub Actions 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workflow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to be triggered when an 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event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occurs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Push event, pull request opened</a:t>
            </a:r>
          </a:p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A workflow contains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One or more jobs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Each job has its own runner on which it is executed (typically a container)</a:t>
            </a:r>
          </a:p>
          <a:p>
            <a:pPr lvl="2"/>
            <a:r>
              <a:rPr lang="en-US" dirty="0">
                <a:solidFill>
                  <a:srgbClr val="1F2328"/>
                </a:solidFill>
                <a:latin typeface="-apple-system"/>
              </a:rPr>
              <a:t>Each job has one or more steps</a:t>
            </a:r>
          </a:p>
          <a:p>
            <a:pPr lvl="2"/>
            <a:r>
              <a:rPr lang="en-US" dirty="0">
                <a:solidFill>
                  <a:srgbClr val="1F2328"/>
                </a:solidFill>
                <a:latin typeface="-apple-system"/>
              </a:rPr>
              <a:t>Each step is either a script or command, or </a:t>
            </a:r>
            <a:r>
              <a:rPr lang="en-US" b="1" dirty="0">
                <a:solidFill>
                  <a:srgbClr val="1F2328"/>
                </a:solidFill>
                <a:latin typeface="-apple-system"/>
              </a:rPr>
              <a:t>another 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Action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E4E8D7-B85A-5001-E786-7B2EDA0D9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886" y="1178168"/>
            <a:ext cx="6956693" cy="243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71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CEB24F-B123-DC0C-CE37-0A8366BB4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  <a:p>
            <a:pPr lvl="1"/>
            <a:r>
              <a:rPr lang="en-US" dirty="0"/>
              <a:t>Compile code and run all JUnit tests when someone pushes to </a:t>
            </a:r>
            <a:r>
              <a:rPr lang="en-US" dirty="0">
                <a:latin typeface="Consolas" panose="020B0609020204030204" pitchFamily="49" charset="0"/>
              </a:rPr>
              <a:t>main</a:t>
            </a:r>
            <a:r>
              <a:rPr lang="en-US" dirty="0"/>
              <a:t> branch</a:t>
            </a:r>
          </a:p>
          <a:p>
            <a:r>
              <a:rPr lang="en-US" dirty="0"/>
              <a:t>Continuous deployment</a:t>
            </a:r>
          </a:p>
          <a:p>
            <a:pPr lvl="1"/>
            <a:r>
              <a:rPr lang="en-US" dirty="0"/>
              <a:t>Compile code, run all JUnit tests, package code, and deploy to remote server</a:t>
            </a:r>
          </a:p>
          <a:p>
            <a:pPr lvl="2"/>
            <a:r>
              <a:rPr lang="en-US" dirty="0"/>
              <a:t>When someone pushes to the </a:t>
            </a:r>
            <a:r>
              <a:rPr lang="en-US" dirty="0">
                <a:latin typeface="Consolas" panose="020B0609020204030204" pitchFamily="49" charset="0"/>
              </a:rPr>
              <a:t>prod</a:t>
            </a:r>
            <a:r>
              <a:rPr lang="en-US" dirty="0"/>
              <a:t> (production) branch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9D5AC1-FEA3-5FCC-1A26-8999A232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scenarios</a:t>
            </a:r>
          </a:p>
        </p:txBody>
      </p:sp>
    </p:spTree>
    <p:extLst>
      <p:ext uri="{BB962C8B-B14F-4D97-AF65-F5344CB8AC3E}">
        <p14:creationId xmlns:p14="http://schemas.microsoft.com/office/powerpoint/2010/main" val="2615787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EEF52-D1A3-A50F-493C-ED7F443F8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F2126A-9255-2D35-EEFE-CC4E9819D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name: Build and test pipeline</a:t>
            </a:r>
          </a:p>
          <a:p>
            <a:endParaRPr lang="en-US" dirty="0"/>
          </a:p>
          <a:p>
            <a:r>
              <a:rPr lang="en-US" dirty="0"/>
              <a:t># Controls when the action will run. Workflow runs when manually triggered using the UI</a:t>
            </a:r>
          </a:p>
          <a:p>
            <a:r>
              <a:rPr lang="en-US" dirty="0"/>
              <a:t># or API.</a:t>
            </a:r>
          </a:p>
          <a:p>
            <a:r>
              <a:rPr lang="en-US" dirty="0"/>
              <a:t>on: [push, </a:t>
            </a:r>
            <a:r>
              <a:rPr lang="en-US" dirty="0" err="1"/>
              <a:t>pull_request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# A workflow run is made up of one or more jobs that can run sequentially or in parallel</a:t>
            </a:r>
          </a:p>
          <a:p>
            <a:r>
              <a:rPr lang="en-US" dirty="0"/>
              <a:t>jobs:</a:t>
            </a:r>
          </a:p>
          <a:p>
            <a:r>
              <a:rPr lang="en-US" dirty="0"/>
              <a:t>  build:</a:t>
            </a:r>
          </a:p>
          <a:p>
            <a:r>
              <a:rPr lang="en-US" dirty="0"/>
              <a:t>   runs-on: ubuntu-22.04</a:t>
            </a:r>
          </a:p>
          <a:p>
            <a:r>
              <a:rPr lang="en-US" dirty="0"/>
              <a:t>   steps:</a:t>
            </a:r>
          </a:p>
          <a:p>
            <a:r>
              <a:rPr lang="en-US" dirty="0"/>
              <a:t>     - uses: actions/checkout@v3</a:t>
            </a:r>
          </a:p>
          <a:p>
            <a:r>
              <a:rPr lang="en-US" dirty="0"/>
              <a:t>     - name: Set up JDK 21</a:t>
            </a:r>
          </a:p>
          <a:p>
            <a:r>
              <a:rPr lang="en-US" dirty="0"/>
              <a:t>       uses: actions/setup-java@v3</a:t>
            </a:r>
          </a:p>
          <a:p>
            <a:r>
              <a:rPr lang="en-US" dirty="0"/>
              <a:t>       with:</a:t>
            </a:r>
          </a:p>
          <a:p>
            <a:r>
              <a:rPr lang="en-US" dirty="0"/>
              <a:t>         java-version: 21</a:t>
            </a:r>
          </a:p>
          <a:p>
            <a:r>
              <a:rPr lang="en-US" dirty="0"/>
              <a:t>         distribution: '</a:t>
            </a:r>
            <a:r>
              <a:rPr lang="en-US" dirty="0" err="1"/>
              <a:t>temurin</a:t>
            </a:r>
            <a:r>
              <a:rPr lang="en-US" dirty="0"/>
              <a:t>' # Use </a:t>
            </a:r>
            <a:r>
              <a:rPr lang="en-US" dirty="0" err="1"/>
              <a:t>Temurin</a:t>
            </a:r>
            <a:r>
              <a:rPr lang="en-US" dirty="0"/>
              <a:t> distribution (default)</a:t>
            </a:r>
          </a:p>
          <a:p>
            <a:r>
              <a:rPr lang="en-US" dirty="0"/>
              <a:t>     - name: Verify Java version</a:t>
            </a:r>
          </a:p>
          <a:p>
            <a:r>
              <a:rPr lang="en-US" dirty="0"/>
              <a:t>       run: java -version</a:t>
            </a:r>
          </a:p>
          <a:p>
            <a:r>
              <a:rPr lang="en-US" dirty="0"/>
              <a:t>     - name: Build with Maven</a:t>
            </a:r>
          </a:p>
          <a:p>
            <a:r>
              <a:rPr lang="en-US" dirty="0"/>
              <a:t>       run: </a:t>
            </a:r>
            <a:r>
              <a:rPr lang="en-US" dirty="0" err="1"/>
              <a:t>mvn</a:t>
            </a:r>
            <a:r>
              <a:rPr lang="en-US" dirty="0"/>
              <a:t> package</a:t>
            </a:r>
          </a:p>
          <a:p>
            <a:r>
              <a:rPr lang="en-US" dirty="0"/>
              <a:t>     - name: Run JUnit tests</a:t>
            </a:r>
          </a:p>
          <a:p>
            <a:r>
              <a:rPr lang="en-US" dirty="0"/>
              <a:t>       run: </a:t>
            </a:r>
            <a:r>
              <a:rPr lang="en-US" dirty="0" err="1"/>
              <a:t>mvn</a:t>
            </a:r>
            <a:r>
              <a:rPr lang="en-US" dirty="0"/>
              <a:t> test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6157FD-206C-762C-51F1-39DF1F02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deployment with </a:t>
            </a:r>
            <a:r>
              <a:rPr lang="en-US" dirty="0" err="1"/>
              <a:t>Github</a:t>
            </a:r>
            <a:r>
              <a:rPr lang="en-US" dirty="0"/>
              <a:t> Actions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DD22F3-C09A-E563-0B3F-6E1F4C4525C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Github</a:t>
            </a:r>
            <a:r>
              <a:rPr lang="en-US" dirty="0"/>
              <a:t> Action specified in a YAML file</a:t>
            </a:r>
          </a:p>
          <a:p>
            <a:pPr lvl="1"/>
            <a:r>
              <a:rPr lang="en-US" dirty="0"/>
              <a:t>Configure a .</a:t>
            </a:r>
            <a:r>
              <a:rPr lang="en-US" dirty="0" err="1"/>
              <a:t>github</a:t>
            </a:r>
            <a:r>
              <a:rPr lang="en-US" dirty="0"/>
              <a:t>/workflows/[NAME].</a:t>
            </a:r>
            <a:r>
              <a:rPr lang="en-US" dirty="0" err="1"/>
              <a:t>yml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Define triggers (e.g., push, </a:t>
            </a:r>
            <a:r>
              <a:rPr lang="en-US" dirty="0" err="1"/>
              <a:t>pull_request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Specify jobs and steps (e.g., build, test)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AFA3B0C-8299-0736-4548-3BBC9FF167A7}"/>
              </a:ext>
            </a:extLst>
          </p:cNvPr>
          <p:cNvGrpSpPr/>
          <p:nvPr/>
        </p:nvGrpSpPr>
        <p:grpSpPr>
          <a:xfrm>
            <a:off x="5104708" y="2614246"/>
            <a:ext cx="1152317" cy="2719754"/>
            <a:chOff x="5104708" y="2614246"/>
            <a:chExt cx="1152317" cy="2719754"/>
          </a:xfrm>
        </p:grpSpPr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8B320073-C72B-6FA2-CB37-EC80BACF6C1F}"/>
                </a:ext>
              </a:extLst>
            </p:cNvPr>
            <p:cNvSpPr/>
            <p:nvPr/>
          </p:nvSpPr>
          <p:spPr>
            <a:xfrm>
              <a:off x="5858440" y="2614246"/>
              <a:ext cx="398585" cy="2719754"/>
            </a:xfrm>
            <a:prstGeom prst="leftBrac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8D787D-D6A8-57B5-80EC-B4160B307C33}"/>
                </a:ext>
              </a:extLst>
            </p:cNvPr>
            <p:cNvSpPr txBox="1"/>
            <p:nvPr/>
          </p:nvSpPr>
          <p:spPr>
            <a:xfrm>
              <a:off x="5104708" y="3426840"/>
              <a:ext cx="7537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/>
                <a:t>Job</a:t>
              </a:r>
              <a:endParaRPr lang="en-US" b="1" i="1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B8D7E8B-C258-F0ED-28EE-C8BD3656986F}"/>
              </a:ext>
            </a:extLst>
          </p:cNvPr>
          <p:cNvSpPr/>
          <p:nvPr/>
        </p:nvSpPr>
        <p:spPr>
          <a:xfrm>
            <a:off x="6371515" y="2661138"/>
            <a:ext cx="3165230" cy="257908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F2E069-8F26-8E48-11C8-5DEFE9E21236}"/>
              </a:ext>
            </a:extLst>
          </p:cNvPr>
          <p:cNvSpPr txBox="1"/>
          <p:nvPr/>
        </p:nvSpPr>
        <p:spPr>
          <a:xfrm>
            <a:off x="9651235" y="2528482"/>
            <a:ext cx="125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Runner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2A0EAF-5998-494A-9FBA-ADA85E32B6E8}"/>
              </a:ext>
            </a:extLst>
          </p:cNvPr>
          <p:cNvSpPr/>
          <p:nvPr/>
        </p:nvSpPr>
        <p:spPr>
          <a:xfrm>
            <a:off x="6257026" y="3179275"/>
            <a:ext cx="4651284" cy="1099647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D33BC1-FC0A-02E3-BCB8-BB24DE26DBDD}"/>
              </a:ext>
            </a:extLst>
          </p:cNvPr>
          <p:cNvSpPr/>
          <p:nvPr/>
        </p:nvSpPr>
        <p:spPr>
          <a:xfrm>
            <a:off x="6257025" y="4282406"/>
            <a:ext cx="4651284" cy="359932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4E773C-1B15-5F3A-BA95-B85DD4D16859}"/>
              </a:ext>
            </a:extLst>
          </p:cNvPr>
          <p:cNvSpPr/>
          <p:nvPr/>
        </p:nvSpPr>
        <p:spPr>
          <a:xfrm>
            <a:off x="6257025" y="4642338"/>
            <a:ext cx="4651284" cy="285498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175C7D-F3A2-1608-CA27-300EB81D0871}"/>
              </a:ext>
            </a:extLst>
          </p:cNvPr>
          <p:cNvSpPr/>
          <p:nvPr/>
        </p:nvSpPr>
        <p:spPr>
          <a:xfrm>
            <a:off x="6257025" y="4951399"/>
            <a:ext cx="4651284" cy="285498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D0AA35-3CB2-5803-8B16-83817DF34498}"/>
              </a:ext>
            </a:extLst>
          </p:cNvPr>
          <p:cNvSpPr txBox="1"/>
          <p:nvPr/>
        </p:nvSpPr>
        <p:spPr>
          <a:xfrm>
            <a:off x="10863315" y="3677542"/>
            <a:ext cx="978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Steps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1FDF2B-48CF-A610-566C-1E6F316A396D}"/>
              </a:ext>
            </a:extLst>
          </p:cNvPr>
          <p:cNvSpPr/>
          <p:nvPr/>
        </p:nvSpPr>
        <p:spPr>
          <a:xfrm>
            <a:off x="6145034" y="1631443"/>
            <a:ext cx="3165230" cy="257908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6A7217-6344-CDA1-9763-87ED6DD741E5}"/>
              </a:ext>
            </a:extLst>
          </p:cNvPr>
          <p:cNvSpPr txBox="1"/>
          <p:nvPr/>
        </p:nvSpPr>
        <p:spPr>
          <a:xfrm>
            <a:off x="9424754" y="1498787"/>
            <a:ext cx="1246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378369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0" grpId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/>
      <p:bldP spid="15" grpId="1"/>
      <p:bldP spid="16" grpId="0" animBg="1"/>
      <p:bldP spid="16" grpId="1" animBg="1"/>
      <p:bldP spid="17" grpId="0"/>
      <p:bldP spid="17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A47B12-1EB2-74F7-0148-458AABEA8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In-class demo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6A7611-90AE-0D68-01DD-90870151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Githubs</a:t>
            </a:r>
            <a:r>
              <a:rPr lang="en-US" dirty="0"/>
              <a:t> CI/CD demo</a:t>
            </a:r>
          </a:p>
        </p:txBody>
      </p:sp>
    </p:spTree>
    <p:extLst>
      <p:ext uri="{BB962C8B-B14F-4D97-AF65-F5344CB8AC3E}">
        <p14:creationId xmlns:p14="http://schemas.microsoft.com/office/powerpoint/2010/main" val="253771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AE344-8EAE-3AA8-E2E5-22C031F7A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0EB1DB-9F63-5E03-8BBF-EB4439DCD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deadlines extended</a:t>
            </a:r>
          </a:p>
          <a:p>
            <a:pPr lvl="1"/>
            <a:r>
              <a:rPr lang="en-US" dirty="0"/>
              <a:t>3 </a:t>
            </a:r>
            <a:r>
              <a:rPr lang="en-US" dirty="0" err="1"/>
              <a:t>homeworks</a:t>
            </a:r>
            <a:r>
              <a:rPr lang="en-US" dirty="0"/>
              <a:t> (20 points each) + 1 extra credit homework (10 points)</a:t>
            </a:r>
          </a:p>
          <a:p>
            <a:pPr lvl="1"/>
            <a:r>
              <a:rPr lang="en-US" dirty="0"/>
              <a:t>HW 1 deadline extended to 1/31</a:t>
            </a:r>
          </a:p>
          <a:p>
            <a:r>
              <a:rPr lang="en-US" b="1" i="1" dirty="0"/>
              <a:t>Start early!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40EFE2-8885-E0B6-5398-9B83958F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227879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7B3215-FB25-36A7-853D-9593D1FF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HW1 grading </a:t>
            </a:r>
          </a:p>
          <a:p>
            <a:pPr lvl="1"/>
            <a:r>
              <a:rPr lang="en-US" dirty="0"/>
              <a:t>Will focus on the learning objectives</a:t>
            </a:r>
          </a:p>
          <a:p>
            <a:pPr lvl="1"/>
            <a:r>
              <a:rPr lang="en-US" dirty="0"/>
              <a:t>Will not focus on exact result of statistics</a:t>
            </a:r>
          </a:p>
          <a:p>
            <a:pPr lvl="1"/>
            <a:r>
              <a:rPr lang="en-US" dirty="0"/>
              <a:t>Grading script added to HW1 skeleton</a:t>
            </a:r>
          </a:p>
          <a:p>
            <a:pPr lvl="2"/>
            <a:r>
              <a:rPr lang="en-US" dirty="0">
                <a:hlinkClick r:id="rId2"/>
              </a:rPr>
              <a:t>https://github.com/davsec-teaching/ECS160-HW1-skeleton/blob/master/src/main/resources/grade.sh</a:t>
            </a:r>
            <a:endParaRPr lang="en-US" dirty="0"/>
          </a:p>
          <a:p>
            <a:r>
              <a:rPr lang="en-US" dirty="0"/>
              <a:t>Quiz next Friday</a:t>
            </a:r>
          </a:p>
          <a:p>
            <a:pPr lvl="1"/>
            <a:r>
              <a:rPr lang="en-US" dirty="0"/>
              <a:t>Will cover everything until today</a:t>
            </a:r>
          </a:p>
          <a:p>
            <a:pPr lvl="1"/>
            <a:r>
              <a:rPr lang="en-US" dirty="0"/>
              <a:t>5 True/False, MCQs – 10 minutes at the end of the class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A0423A-0A54-7194-6997-CA254916A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132170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675249-3085-E0A4-86A7-2CA86399E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Quicker software delivery timelines -&gt; cannot rely on manual testing</a:t>
            </a:r>
          </a:p>
          <a:p>
            <a:r>
              <a:rPr lang="en-US" dirty="0"/>
              <a:t>Continuous integration, continuous deployment (CI/CD)</a:t>
            </a:r>
          </a:p>
          <a:p>
            <a:r>
              <a:rPr lang="en-US" dirty="0"/>
              <a:t>For large codebases, </a:t>
            </a:r>
            <a:r>
              <a:rPr lang="en-US" i="1" dirty="0"/>
              <a:t>must </a:t>
            </a:r>
            <a:r>
              <a:rPr lang="en-US" dirty="0"/>
              <a:t>automate testing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6B2D94-03E8-BD6D-0C1D-948A3EFE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and automated testing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D6B81C-F31D-CD7C-897C-4A5C18D62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765" y="3042139"/>
            <a:ext cx="6563641" cy="16671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E2730E-6583-06A6-ADBA-B1EA7613321A}"/>
              </a:ext>
            </a:extLst>
          </p:cNvPr>
          <p:cNvSpPr txBox="1"/>
          <p:nvPr/>
        </p:nvSpPr>
        <p:spPr>
          <a:xfrm>
            <a:off x="5122985" y="517195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https://martinfowler.com/articles/practical-test-pyramid.html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9FB4D2-981C-FE47-DEC9-40BC0254892A}"/>
              </a:ext>
            </a:extLst>
          </p:cNvPr>
          <p:cNvSpPr/>
          <p:nvPr/>
        </p:nvSpPr>
        <p:spPr>
          <a:xfrm>
            <a:off x="2121877" y="3042139"/>
            <a:ext cx="2520461" cy="1667108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1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B9396F-0395-6578-CEED-341D7D3C0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individual units of code (e.g., methods)</a:t>
            </a:r>
          </a:p>
          <a:p>
            <a:r>
              <a:rPr lang="en-US" dirty="0"/>
              <a:t>Ensures correctness and reliability</a:t>
            </a:r>
          </a:p>
          <a:p>
            <a:r>
              <a:rPr lang="en-US" dirty="0"/>
              <a:t>Executed during development for quick feedback</a:t>
            </a:r>
          </a:p>
          <a:p>
            <a:r>
              <a:rPr lang="en-US" dirty="0"/>
              <a:t>Catch regression bugs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496B9E-72A6-FD4F-4909-C137AE9C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</a:p>
        </p:txBody>
      </p:sp>
    </p:spTree>
    <p:extLst>
      <p:ext uri="{BB962C8B-B14F-4D97-AF65-F5344CB8AC3E}">
        <p14:creationId xmlns:p14="http://schemas.microsoft.com/office/powerpoint/2010/main" val="3781666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EA4582-5082-DC1F-7F1B-C703EAB42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218981"/>
          </a:xfrm>
        </p:spPr>
        <p:txBody>
          <a:bodyPr/>
          <a:lstStyle/>
          <a:p>
            <a:r>
              <a:rPr lang="en-US" dirty="0"/>
              <a:t>Test pyramid shows how much testing on each layer</a:t>
            </a:r>
          </a:p>
          <a:p>
            <a:r>
              <a:rPr lang="en-US" dirty="0"/>
              <a:t>Unit tests fastest as they test single methods</a:t>
            </a:r>
          </a:p>
          <a:p>
            <a:r>
              <a:rPr lang="en-US" dirty="0"/>
              <a:t>UI tests slowest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13709A-2AB1-B5A3-0960-66BAF062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pyramid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090312-14C6-2DDE-6525-0354A2167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386" y="1429682"/>
            <a:ext cx="5068007" cy="3067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53C41C-2A07-5972-9ED2-9683863751D1}"/>
              </a:ext>
            </a:extLst>
          </p:cNvPr>
          <p:cNvSpPr txBox="1"/>
          <p:nvPr/>
        </p:nvSpPr>
        <p:spPr>
          <a:xfrm>
            <a:off x="6482861" y="482217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1) Mike Crohn: </a:t>
            </a:r>
            <a:r>
              <a:rPr lang="en-US" sz="1600" i="1" dirty="0"/>
              <a:t>Succeeding with Agile</a:t>
            </a:r>
            <a:br>
              <a:rPr lang="en-US" sz="1600" dirty="0"/>
            </a:br>
            <a:r>
              <a:rPr lang="en-US" sz="1600" dirty="0"/>
              <a:t>2) https://martinfowler.com/articles/practical-test-pyramid.html</a:t>
            </a:r>
          </a:p>
        </p:txBody>
      </p:sp>
    </p:spTree>
    <p:extLst>
      <p:ext uri="{BB962C8B-B14F-4D97-AF65-F5344CB8AC3E}">
        <p14:creationId xmlns:p14="http://schemas.microsoft.com/office/powerpoint/2010/main" val="1003751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986D9-DCEC-70AE-5718-DEE04FBAE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F60FE9-0499-6E3C-4939-B7AEF1B43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testing framework that simplifies testing</a:t>
            </a:r>
          </a:p>
          <a:p>
            <a:r>
              <a:rPr lang="en-US" dirty="0"/>
              <a:t>Without a framework how would you develop unit tests? </a:t>
            </a:r>
          </a:p>
          <a:p>
            <a:pPr lvl="1"/>
            <a:r>
              <a:rPr lang="en-US" dirty="0"/>
              <a:t>E.g. write unit tests for database functions (</a:t>
            </a:r>
            <a:r>
              <a:rPr lang="en-US" dirty="0" err="1">
                <a:latin typeface="Consolas" panose="020B0609020204030204" pitchFamily="49" charset="0"/>
              </a:rPr>
              <a:t>insert_sql_record</a:t>
            </a:r>
            <a:r>
              <a:rPr lang="en-US" dirty="0">
                <a:latin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</a:rPr>
              <a:t>delete_record</a:t>
            </a:r>
            <a:r>
              <a:rPr lang="en-US" dirty="0">
                <a:latin typeface="Consolas" panose="020B0609020204030204" pitchFamily="49" charset="0"/>
              </a:rPr>
              <a:t>()) </a:t>
            </a:r>
          </a:p>
          <a:p>
            <a:pPr lvl="2"/>
            <a:r>
              <a:rPr lang="en-US" dirty="0"/>
              <a:t>Want to run your test on a clean test database</a:t>
            </a:r>
          </a:p>
          <a:p>
            <a:pPr lvl="3"/>
            <a:r>
              <a:rPr lang="en-US" dirty="0"/>
              <a:t>So, before running the unit test first, create a test database with the table</a:t>
            </a:r>
          </a:p>
          <a:p>
            <a:pPr lvl="2"/>
            <a:r>
              <a:rPr lang="en-US" dirty="0"/>
              <a:t>Then, invoke </a:t>
            </a:r>
            <a:r>
              <a:rPr lang="en-US" dirty="0" err="1">
                <a:latin typeface="Consolas" panose="020B0609020204030204" pitchFamily="49" charset="0"/>
              </a:rPr>
              <a:t>insert_sql_record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and perform any checks</a:t>
            </a:r>
          </a:p>
          <a:p>
            <a:pPr lvl="2"/>
            <a:r>
              <a:rPr lang="en-US" dirty="0"/>
              <a:t>Drop the table and the database after the test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8AAE57-AE66-54D1-94CF-EE3D018A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JUnit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255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1992E0-264E-E8C4-45A6-F25A79392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@Annotation1</a:t>
            </a:r>
          </a:p>
          <a:p>
            <a:r>
              <a:rPr lang="en-US" dirty="0"/>
              <a:t>public class Car {</a:t>
            </a:r>
          </a:p>
          <a:p>
            <a:r>
              <a:rPr lang="en-US" dirty="0"/>
              <a:t>	@Annotation2</a:t>
            </a:r>
          </a:p>
          <a:p>
            <a:r>
              <a:rPr lang="en-US" dirty="0"/>
              <a:t>    private int speed;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    public Car(int speed) {</a:t>
            </a:r>
          </a:p>
          <a:p>
            <a:r>
              <a:rPr lang="en-US" dirty="0"/>
              <a:t>        </a:t>
            </a:r>
            <a:r>
              <a:rPr lang="en-US" dirty="0" err="1"/>
              <a:t>this.speed</a:t>
            </a:r>
            <a:r>
              <a:rPr lang="en-US" dirty="0"/>
              <a:t> = speed;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	@Annotation3</a:t>
            </a:r>
          </a:p>
          <a:p>
            <a:r>
              <a:rPr lang="en-US" dirty="0"/>
              <a:t>    public void accelerate(int </a:t>
            </a:r>
            <a:r>
              <a:rPr lang="en-US" dirty="0" err="1"/>
              <a:t>moreSpeed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this.speed</a:t>
            </a:r>
            <a:r>
              <a:rPr lang="en-US" dirty="0"/>
              <a:t> += </a:t>
            </a:r>
            <a:r>
              <a:rPr lang="en-US" dirty="0" err="1"/>
              <a:t>moreSpeed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	@Annotation3</a:t>
            </a:r>
          </a:p>
          <a:p>
            <a:r>
              <a:rPr lang="en-US" dirty="0"/>
              <a:t>    public void decelerate(int </a:t>
            </a:r>
            <a:r>
              <a:rPr lang="en-US" dirty="0" err="1"/>
              <a:t>lessSpeed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this.speed</a:t>
            </a:r>
            <a:r>
              <a:rPr lang="en-US" dirty="0"/>
              <a:t> -= </a:t>
            </a:r>
            <a:r>
              <a:rPr lang="en-US" dirty="0" err="1"/>
              <a:t>lessSpeed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DE99F-9DB2-37B7-D73A-06DF675F5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annotations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3F2E08-ADD0-4F4A-0F94-D05D53CFB09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Annotations are “metadata” added to Java code</a:t>
            </a:r>
          </a:p>
          <a:p>
            <a:r>
              <a:rPr lang="en-US" dirty="0"/>
              <a:t>They have no direct impact on code execution at runtime</a:t>
            </a:r>
          </a:p>
          <a:p>
            <a:r>
              <a:rPr lang="en-US" dirty="0"/>
              <a:t>Java provides some annotations, programmer can define more</a:t>
            </a:r>
          </a:p>
          <a:p>
            <a:r>
              <a:rPr lang="en-US" dirty="0"/>
              <a:t>Syntax: </a:t>
            </a:r>
            <a:r>
              <a:rPr lang="en-US" dirty="0">
                <a:latin typeface="Consolas" panose="020B0609020204030204" pitchFamily="49" charset="0"/>
              </a:rPr>
              <a:t>@Annotation_name</a:t>
            </a:r>
          </a:p>
        </p:txBody>
      </p:sp>
    </p:spTree>
    <p:extLst>
      <p:ext uri="{BB962C8B-B14F-4D97-AF65-F5344CB8AC3E}">
        <p14:creationId xmlns:p14="http://schemas.microsoft.com/office/powerpoint/2010/main" val="1188088122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6140</TotalTime>
  <Words>1535</Words>
  <Application>Microsoft Office PowerPoint</Application>
  <PresentationFormat>Widescreen</PresentationFormat>
  <Paragraphs>256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-apple-system</vt:lpstr>
      <vt:lpstr>Arial</vt:lpstr>
      <vt:lpstr>Calibri</vt:lpstr>
      <vt:lpstr>Consolas</vt:lpstr>
      <vt:lpstr>Helvetica</vt:lpstr>
      <vt:lpstr>Preso 2022 Watertower Stats</vt:lpstr>
      <vt:lpstr>PowerPoint Presentation</vt:lpstr>
      <vt:lpstr>Announcements</vt:lpstr>
      <vt:lpstr>Announcements</vt:lpstr>
      <vt:lpstr>Announcements</vt:lpstr>
      <vt:lpstr>CI/CD and automated testing</vt:lpstr>
      <vt:lpstr>What is unit testing?</vt:lpstr>
      <vt:lpstr>Test pyramid</vt:lpstr>
      <vt:lpstr>JUnit overview</vt:lpstr>
      <vt:lpstr>Java annotations</vt:lpstr>
      <vt:lpstr>Java annotations</vt:lpstr>
      <vt:lpstr>Annotation targets</vt:lpstr>
      <vt:lpstr>Key features of JUnit</vt:lpstr>
      <vt:lpstr>@Test methods with JUnit</vt:lpstr>
      <vt:lpstr>Test lifecycle using JUnit</vt:lpstr>
      <vt:lpstr>Test lifecycle example</vt:lpstr>
      <vt:lpstr>PowerPoint Presentation</vt:lpstr>
      <vt:lpstr>Continuous integration</vt:lpstr>
      <vt:lpstr>Background: containerization</vt:lpstr>
      <vt:lpstr>Containers</vt:lpstr>
      <vt:lpstr>What do containers provide?</vt:lpstr>
      <vt:lpstr>What is a Github Action?</vt:lpstr>
      <vt:lpstr>Sample scenarios</vt:lpstr>
      <vt:lpstr>Continuous deployment with Github Actions</vt:lpstr>
      <vt:lpstr>Githubs CI/CD demo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549</cp:revision>
  <dcterms:created xsi:type="dcterms:W3CDTF">2019-06-30T03:25:06Z</dcterms:created>
  <dcterms:modified xsi:type="dcterms:W3CDTF">2025-01-31T01:54:52Z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