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323" r:id="rId38"/>
    <p:sldId id="337" r:id="rId39"/>
    <p:sldId id="338" r:id="rId40"/>
    <p:sldId id="352" r:id="rId41"/>
    <p:sldId id="353" r:id="rId42"/>
    <p:sldId id="357" r:id="rId43"/>
    <p:sldId id="358" r:id="rId44"/>
    <p:sldId id="359" r:id="rId45"/>
    <p:sldId id="360" r:id="rId46"/>
    <p:sldId id="354" r:id="rId47"/>
    <p:sldId id="355" r:id="rId48"/>
    <p:sldId id="294" r:id="rId49"/>
    <p:sldId id="273" r:id="rId50"/>
    <p:sldId id="275" r:id="rId51"/>
    <p:sldId id="274" r:id="rId52"/>
    <p:sldId id="271" r:id="rId53"/>
    <p:sldId id="272" r:id="rId54"/>
    <p:sldId id="340" r:id="rId55"/>
    <p:sldId id="345" r:id="rId56"/>
    <p:sldId id="346" r:id="rId57"/>
    <p:sldId id="344" r:id="rId58"/>
    <p:sldId id="347" r:id="rId59"/>
    <p:sldId id="342" r:id="rId60"/>
    <p:sldId id="343" r:id="rId61"/>
    <p:sldId id="381" r:id="rId62"/>
    <p:sldId id="390" r:id="rId63"/>
    <p:sldId id="382" r:id="rId64"/>
    <p:sldId id="393" r:id="rId65"/>
    <p:sldId id="257" r:id="rId66"/>
    <p:sldId id="391" r:id="rId67"/>
    <p:sldId id="350" r:id="rId68"/>
    <p:sldId id="392" r:id="rId69"/>
    <p:sldId id="394" r:id="rId70"/>
    <p:sldId id="395" r:id="rId71"/>
    <p:sldId id="396" r:id="rId72"/>
    <p:sldId id="397" r:id="rId73"/>
    <p:sldId id="361" r:id="rId74"/>
    <p:sldId id="400" r:id="rId75"/>
    <p:sldId id="349" r:id="rId76"/>
    <p:sldId id="380" r:id="rId77"/>
    <p:sldId id="366" r:id="rId78"/>
    <p:sldId id="402" r:id="rId79"/>
    <p:sldId id="368" r:id="rId80"/>
    <p:sldId id="398" r:id="rId81"/>
    <p:sldId id="407" r:id="rId82"/>
    <p:sldId id="399" r:id="rId83"/>
    <p:sldId id="371" r:id="rId84"/>
    <p:sldId id="414" r:id="rId85"/>
    <p:sldId id="413" r:id="rId86"/>
    <p:sldId id="416" r:id="rId87"/>
    <p:sldId id="370" r:id="rId88"/>
    <p:sldId id="415" r:id="rId89"/>
    <p:sldId id="372" r:id="rId90"/>
    <p:sldId id="411" r:id="rId91"/>
    <p:sldId id="412" r:id="rId92"/>
    <p:sldId id="410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6" r:id="rId102"/>
    <p:sldId id="427" r:id="rId103"/>
    <p:sldId id="405" r:id="rId104"/>
    <p:sldId id="430" r:id="rId105"/>
    <p:sldId id="429" r:id="rId106"/>
    <p:sldId id="401" r:id="rId107"/>
    <p:sldId id="378" r:id="rId108"/>
    <p:sldId id="432" r:id="rId109"/>
    <p:sldId id="262" r:id="rId110"/>
    <p:sldId id="433" r:id="rId111"/>
    <p:sldId id="270" r:id="rId112"/>
    <p:sldId id="434" r:id="rId113"/>
    <p:sldId id="435" r:id="rId114"/>
    <p:sldId id="436" r:id="rId115"/>
    <p:sldId id="431" r:id="rId116"/>
    <p:sldId id="263" r:id="rId117"/>
    <p:sldId id="408" r:id="rId118"/>
    <p:sldId id="409" r:id="rId119"/>
    <p:sldId id="376" r:id="rId120"/>
    <p:sldId id="403" r:id="rId121"/>
    <p:sldId id="404" r:id="rId122"/>
    <p:sldId id="406" r:id="rId123"/>
    <p:sldId id="377" r:id="rId124"/>
    <p:sldId id="348" r:id="rId125"/>
    <p:sldId id="364" r:id="rId126"/>
    <p:sldId id="369" r:id="rId127"/>
    <p:sldId id="365" r:id="rId128"/>
    <p:sldId id="373" r:id="rId129"/>
    <p:sldId id="374" r:id="rId130"/>
    <p:sldId id="375" r:id="rId13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DDDDFF"/>
    <a:srgbClr val="B9B9FF"/>
    <a:srgbClr val="0000FF"/>
    <a:srgbClr val="003399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B860-19BE-0750-8BA7-4733F010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C41B9-13C2-1ABA-CBC3-CFDBBD01F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665E5-AD28-A355-AFC1-2853842A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176-3AEE-EEAE-EEF4-FD3A511A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48F4-4019-6C08-8DFB-699A244AD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DF2BF-6791-926D-87CE-7B18217A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let’s try to see how this would be designed</a:t>
            </a:r>
          </a:p>
        </p:txBody>
      </p:sp>
    </p:spTree>
    <p:extLst>
      <p:ext uri="{BB962C8B-B14F-4D97-AF65-F5344CB8AC3E}">
        <p14:creationId xmlns:p14="http://schemas.microsoft.com/office/powerpoint/2010/main" val="8654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interacting with Reddit you’re also going over the network we will ignore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Pretend we have some UI classes that we can use to draw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have the post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Fields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Getters setters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explicitly mention the getter for replies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Then </a:t>
            </a:r>
            <a:r>
              <a:rPr lang="en-US" dirty="0" err="1"/>
              <a:t>loadPost</a:t>
            </a:r>
            <a:r>
              <a:rPr lang="en-US" dirty="0"/>
              <a:t>,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UI addition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66679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C5A89-C220-0510-8B1B-5BFC6597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3B7B5-DA24-A2A7-01D4-8EC5D7D25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5F62C-236D-15B9-DBA6-C55BE34E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81FD-CFA7-DFB8-DC96-4B04BC84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3D25F-962A-F363-3ED6-232D1BFA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CAAFF-3396-4159-3A2F-6B289EA8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287F-3FFD-0144-A435-BB2CAF86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6715F-4FA2-5CEF-8042-F8D3E0A5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D663B-EF3D-CB42-2CDA-B8592BA5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7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D4A-0332-87D5-2F1E-2A70C838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BB433-7910-68B0-DCE3-7C73C3E6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A0D28-4AA7-1B86-D9E0-7F0311ED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the UI components</a:t>
            </a:r>
          </a:p>
        </p:txBody>
      </p:sp>
    </p:spTree>
    <p:extLst>
      <p:ext uri="{BB962C8B-B14F-4D97-AF65-F5344CB8AC3E}">
        <p14:creationId xmlns:p14="http://schemas.microsoft.com/office/powerpoint/2010/main" val="244067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another recap of proxies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been talking about lazy loading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8711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AA4B-4224-E2F0-807F-0714562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0BEED-B142-BCC7-FF50-F27CACE65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281CC-4F9C-B8CD-CF2A-B055FB3BA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7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6FD-0FF8-2EB7-E07D-CA8A370F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3C20-D9C6-1E5C-2CB3-5648A5E7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CE71E-0B10-73C9-D8B8-8936C193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8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9876-B548-8BB5-1AA1-D2029283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A025-802A-78C3-1399-F2733011F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9C56-84B4-609E-E18C-3F2411A9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9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3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F818-25EA-3737-2D1D-4D8F4371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31A62-3351-BBB8-B91A-D90026F8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8438-3B92-D07C-247B-6C1EC30E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6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0906-1FBB-65C3-B063-A9E0CC0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1B8CA-8C67-ED26-0746-97EF474D1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2B69-DE94-279C-0A9F-88FB095A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Earlier we were invoking the target object’s corresponding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just choose to always return true</a:t>
            </a:r>
          </a:p>
        </p:txBody>
      </p:sp>
    </p:spTree>
    <p:extLst>
      <p:ext uri="{BB962C8B-B14F-4D97-AF65-F5344CB8AC3E}">
        <p14:creationId xmlns:p14="http://schemas.microsoft.com/office/powerpoint/2010/main" val="2614821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won’t go into too many details</a:t>
            </a:r>
          </a:p>
        </p:txBody>
      </p:sp>
    </p:spTree>
    <p:extLst>
      <p:ext uri="{BB962C8B-B14F-4D97-AF65-F5344CB8AC3E}">
        <p14:creationId xmlns:p14="http://schemas.microsoft.com/office/powerpoint/2010/main" val="165720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4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C49B1-D918-1CC7-A5ED-29EC9DE2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395B4-54CC-2366-0610-6D204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option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CD24C-FEEA-0469-D766-A6CF39060A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Stick the lazy loading logic in the Post class</a:t>
            </a:r>
          </a:p>
          <a:p>
            <a:r>
              <a:rPr lang="en-US" dirty="0"/>
              <a:t>Terrible, terrible idea!!</a:t>
            </a:r>
          </a:p>
          <a:p>
            <a:r>
              <a:rPr lang="en-US" dirty="0"/>
              <a:t>Assume that posts are always lazy loaded</a:t>
            </a:r>
          </a:p>
          <a:p>
            <a:r>
              <a:rPr lang="en-US" dirty="0"/>
              <a:t>Assume that posts are always loaded from the database</a:t>
            </a:r>
          </a:p>
          <a:p>
            <a:r>
              <a:rPr lang="en-US" dirty="0"/>
              <a:t>Breaks all reusability </a:t>
            </a:r>
          </a:p>
          <a:p>
            <a:pPr lvl="1"/>
            <a:r>
              <a:rPr lang="en-US" dirty="0"/>
              <a:t>And likely multiple other OO rules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1B06D-5314-3580-29F9-F39AC6B2FE0F}"/>
              </a:ext>
            </a:extLst>
          </p:cNvPr>
          <p:cNvSpPr/>
          <p:nvPr/>
        </p:nvSpPr>
        <p:spPr>
          <a:xfrm>
            <a:off x="6858301" y="2542674"/>
            <a:ext cx="4951624" cy="1756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C2A9-6D78-6924-1812-7A065B67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6D2-A4FD-3A7A-203C-D5C71C07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444BF3-7E39-1523-202E-3A133DB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3C365-ECCC-1080-E695-52EA5E4AE29A}"/>
              </a:ext>
            </a:extLst>
          </p:cNvPr>
          <p:cNvSpPr/>
          <p:nvPr/>
        </p:nvSpPr>
        <p:spPr>
          <a:xfrm>
            <a:off x="3785239" y="3071328"/>
            <a:ext cx="4621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1482883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CE77-04E5-5727-5897-E071D75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AAEA6-22AD-E98A-727A-BF5FF7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58DCB5-1DBC-2199-C2BF-1365740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FCE1C-C179-1391-BA0E-CC82FBB958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D2065E-6498-D421-434B-90CA1EE41750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DCB48B-13D4-B26D-0762-5B0354E4796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FA6174-32CF-15E0-0D83-E72B8E8DE7F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4714C-A60B-A55E-9B92-3062A295CD2C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D30837-6C4C-4336-34CD-9626C856638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145BE4-5549-D825-59F2-6B23B5BA2859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FA9AAC-C788-C313-7172-D85E6098F693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7A03F3-A5C6-CD5A-C22A-8097BCA4286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A5DB7E-D73E-7BBD-7612-AD49BDA8977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CE3C6-40E7-5454-7D41-166086EAD4E3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F85AE2-EE20-AB78-BB98-F0296AE319AB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4AA36E-39C3-A798-1515-3CB859ABC8F7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A8DCAD7-B6E6-60DE-23D4-5EE70BC02851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32FBBE-3403-EA5F-1386-187B10C38F0C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5D935-A9D2-5B01-CFA1-3DA11856A440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7D19D-7ACD-5843-AAAA-5EBED739536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455FC7-B68C-ED84-E256-8EF9901AB897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989A1-7CE6-7602-17D7-15452A58B2F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3E4CD-7740-4105-A7E3-634478DC7EF9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EC170-0F87-0BB9-CE31-710F66684AA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AEE775-4DF0-4403-0D63-D04610A61B7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3C264-E377-3293-045E-537C832C3659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7A2A2-7674-DCFB-99AC-A6305C29B654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F3B520-3FD9-5D2A-DAAC-EEDA89CE23FF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3B950-8D5F-7149-5615-954956A93684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D70427-CBFC-8C9C-4E5B-47F23C9D2551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7A123B-C791-EF49-9E71-B0F3F8EBA71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C2333-2E3F-CE43-9622-C80ACD21D0F5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dynamic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loadReplies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load all</a:t>
            </a:r>
            <a:r>
              <a:rPr lang="en-US" dirty="0"/>
              <a:t> the reply post objects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43D1-F1BE-087E-3651-6554D8BD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61BFE2-38E2-6D3E-AA4A-F55AC3D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E40F9-E6F3-D98B-310F-DA12184E1AA1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8490FB-4AE0-C52D-76AA-5C44E9BA9828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614A66-DEA4-AD2F-AE0D-63DEDB5E5CB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5A7DC7-773A-A202-3B4C-CF429BDC63F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40D34-03AA-316D-30E5-9B76052A85D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7B3F6A-BE8C-1FA1-DC6F-EE03263B15E6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65B418-DF87-F207-72BB-1CCE1A494781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2F2C08-0134-7B61-2FE0-32A2842E3E5F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2A09A-E961-00D6-6DA4-997FB17C633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FD46FD2-75E7-506E-FF0B-9438386BEE7C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4AD27D-717A-391A-6B31-B7A9AFA2C29E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DA63CB-646C-9D25-C099-78CE287421BE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7D3A62-0163-C224-9B10-EE4ACEEA2B4A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171CC4-7DF6-DC2A-21D2-49E7185EAB8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3CE6E-11CF-ED83-BC1E-0F144C1D2FCB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632536-9CEB-312F-68D3-EF2999BFEBB8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3F96A4-7E3E-CB3D-A75C-7175CF428A18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F1324-AD0D-8812-2872-5D92335E4B9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5326-2CDC-FCB0-45E3-8B124CF4C3AF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D9A4A-25E0-FC54-947D-092BC22C50CA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37121C6-62DD-1DF3-F542-782CFF9B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18" y="1794445"/>
            <a:ext cx="5633413" cy="5046453"/>
          </a:xfrm>
        </p:spPr>
        <p:txBody>
          <a:bodyPr/>
          <a:lstStyle/>
          <a:p>
            <a:r>
              <a:rPr lang="en-US" dirty="0"/>
              <a:t>	List&lt;Post&gt; </a:t>
            </a:r>
            <a:r>
              <a:rPr lang="en-US" dirty="0" err="1"/>
              <a:t>loadReplies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86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0B33-F56B-6E88-E091-47087637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FD44-BB33-CEDC-5F21-86E6609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99DA8-00AD-BACE-84DD-B2713BCFFCB9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28021D-49FB-A98D-A54A-AE2DAEA07C3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49408A-F8C1-E4F7-CCFD-C0CE619C7D60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793613-4368-C275-D7EC-DE3DF4AA7B51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9C16E1-7FAD-5389-69FB-D3C901B2C055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9CF46C-5271-C91E-E577-DE7EFDE74B7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E7238-E31F-8BB8-8CDF-128408B39E72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BA2E8-1923-4ACB-886F-E2630C12612D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679110-F5B0-43AF-DA23-B7ABC5197398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5C66A5-E1B6-F08D-662B-4DC77502800F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E13287-85CC-E1C2-5980-130DE6A06E92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AE95B27-33E1-91CF-E76E-F4429EA4D907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DF8009-872A-0883-CCE9-F9D7333C56B6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3470C-AF65-1BED-92BE-508DC0CC8EF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DC98E-C0F1-1AE3-EC0F-0FE940F305EA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630C0-C77F-27B6-B7E6-6F07AB52894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532A48-EE2D-8577-BA89-74DD17F9CF4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64B001-BF99-4277-3833-2747E5246F2D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34CDB-A4BF-8D23-0C33-45397F34816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FA458-E7E4-1C28-DB27-5F924F9D078C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320DEA8-611A-35A8-81D5-3C3ECC1C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781102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</a:t>
            </a:r>
            <a:r>
              <a:rPr lang="en-US" strike="sngStrike" dirty="0">
                <a:solidFill>
                  <a:srgbClr val="B8B8B8"/>
                </a:solidFill>
              </a:rPr>
              <a:t>Reply </a:t>
            </a:r>
            <a:r>
              <a:rPr lang="en-US" strike="sngStrike" dirty="0" err="1">
                <a:solidFill>
                  <a:srgbClr val="B8B8B8"/>
                </a:solidFill>
              </a:rPr>
              <a:t>reply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loadPost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reply.getId</a:t>
            </a:r>
            <a:r>
              <a:rPr lang="en-US" strike="sngStrike" dirty="0">
                <a:solidFill>
                  <a:srgbClr val="B8B8B8"/>
                </a:solidFill>
              </a:rPr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03DE30-DFFB-442E-12CA-26CAC4035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620126" y="2334126"/>
            <a:ext cx="3718723" cy="2355104"/>
          </a:xfrm>
          <a:prstGeom prst="curvedConnector4">
            <a:avLst>
              <a:gd name="adj1" fmla="val 46926"/>
              <a:gd name="adj2" fmla="val 1158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5644C-BFDF-314C-0680-9733868319D5}"/>
              </a:ext>
            </a:extLst>
          </p:cNvPr>
          <p:cNvSpPr/>
          <p:nvPr/>
        </p:nvSpPr>
        <p:spPr>
          <a:xfrm>
            <a:off x="7186863" y="3696639"/>
            <a:ext cx="2205790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ED7CD-B103-F015-88A0-F1398236B8D1}"/>
              </a:ext>
            </a:extLst>
          </p:cNvPr>
          <p:cNvSpPr txBox="1"/>
          <p:nvPr/>
        </p:nvSpPr>
        <p:spPr>
          <a:xfrm>
            <a:off x="2838643" y="1115091"/>
            <a:ext cx="249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reply is a proxy object</a:t>
            </a:r>
          </a:p>
        </p:txBody>
      </p:sp>
    </p:spTree>
    <p:extLst>
      <p:ext uri="{BB962C8B-B14F-4D97-AF65-F5344CB8AC3E}">
        <p14:creationId xmlns:p14="http://schemas.microsoft.com/office/powerpoint/2010/main" val="21980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 + dynamic proxies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165-3211-8E7F-87DB-99F0C2D4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CFA0B-0CFE-C84D-97E2-8C2F507A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EE6FEF-7B7A-3035-F39A-E84A775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5A17-1E03-EE95-8C69-171FB6EF7F2B}"/>
              </a:ext>
            </a:extLst>
          </p:cNvPr>
          <p:cNvSpPr/>
          <p:nvPr/>
        </p:nvSpPr>
        <p:spPr>
          <a:xfrm>
            <a:off x="3785239" y="3071328"/>
            <a:ext cx="4764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mock testing</a:t>
            </a:r>
          </a:p>
        </p:txBody>
      </p:sp>
    </p:spTree>
    <p:extLst>
      <p:ext uri="{BB962C8B-B14F-4D97-AF65-F5344CB8AC3E}">
        <p14:creationId xmlns:p14="http://schemas.microsoft.com/office/powerpoint/2010/main" val="1596248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03DCE-7ADE-A17F-5C82-4E27CC1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A3A44-2C19-DDF7-DF02-D53F370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5E8A-DBD0-BB31-2A2B-86ED2E6B48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Previous cases proxies augmented the target object functionality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97BD42-8014-FC52-3C85-B3116F8CAD34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EECCCB-6CDF-B52B-92A5-2DF5B9CADBB0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2B258-D8D7-FA0D-4F29-29A50A427CB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C8CEA6-FF3B-1A19-0558-C7A236FD372A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8957-A70E-86CC-EA7B-1B61DCB70D28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67F4-BC49-2B88-7950-42B2C0FC4586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72F6F-64F2-41D0-5EC7-DC9B68EB12EA}"/>
                  </a:ext>
                </a:extLst>
              </p:cNvPr>
              <p:cNvSpPr txBox="1"/>
              <p:nvPr/>
            </p:nvSpPr>
            <p:spPr>
              <a:xfrm>
                <a:off x="6919298" y="3934281"/>
                <a:ext cx="3223959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additional_functionality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A362B2-6167-CF40-FE0E-557DE83C9EC7}"/>
                  </a:ext>
                </a:extLst>
              </p:cNvPr>
              <p:cNvCxnSpPr>
                <a:cxnSpLocks/>
                <a:stCxn id="11" idx="0"/>
                <a:endCxn id="15" idx="2"/>
              </p:cNvCxnSpPr>
              <p:nvPr/>
            </p:nvCxnSpPr>
            <p:spPr>
              <a:xfrm flipV="1">
                <a:off x="8531278" y="4303613"/>
                <a:ext cx="0" cy="33136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D671F2-5AAE-25F5-162F-256E52E9B31A}"/>
                  </a:ext>
                </a:extLst>
              </p:cNvPr>
              <p:cNvCxnSpPr>
                <a:cxnSpLocks/>
                <a:stCxn id="15" idx="0"/>
                <a:endCxn id="21" idx="2"/>
              </p:cNvCxnSpPr>
              <p:nvPr/>
            </p:nvCxnSpPr>
            <p:spPr>
              <a:xfrm flipV="1">
                <a:off x="8531278" y="3598335"/>
                <a:ext cx="3121" cy="33594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BE7BAC-D183-29D8-5146-A6B25091D65E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84198-E5FD-F49C-53AB-323824BF692F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A8588-D116-2315-E308-0C16EED7D84A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B2E167-AD7F-979C-E217-2CDF3412D043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495BEE-74FB-CEAF-28CD-9C1CDFF4E019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5292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B49B-8994-D633-30A1-655813B5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2C5AC-D45B-38DB-75C8-5FC4E5F1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9C7C-4AF1-F80D-D442-753F9E4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E358-4EF4-8D5F-44E0-C3115D8877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5B9CB-8393-C8CF-1463-70660CC9D79A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66C6E-9076-8253-B1BE-0D6D97E97835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2009A8-4F77-CCB4-DBB5-5B8C2AAFC0D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C8F22-A1D1-5343-6A59-CE2B16929DA7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75900-8C2E-6D53-ACF5-E36577198017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3257A-4F93-7D78-3234-E57044E597F4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2BBD2-941F-68D9-8F27-7FA8F98A7318}"/>
                  </a:ext>
                </a:extLst>
              </p:cNvPr>
              <p:cNvSpPr txBox="1"/>
              <p:nvPr/>
            </p:nvSpPr>
            <p:spPr>
              <a:xfrm>
                <a:off x="7679121" y="3932702"/>
                <a:ext cx="1704313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return true;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E2A7324-52B6-C2FD-5C65-DF85487A3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0215" y="4302034"/>
                <a:ext cx="0" cy="3329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B61AAE-BF22-7C4E-ED0A-CA86B722E35A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CD313-C78F-7FCB-ABDE-B185FFD10741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3D3DF1-5FEB-1F7C-6B60-065137F82B6C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7BAACD-9C1D-C7F2-6FBA-0891D5EF1DE9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81B01-17E3-CCD5-A59C-158E217E5D2F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6D6A1C-31EB-F3FA-CC03-DD77CCA385B5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16200000" flipH="1">
            <a:off x="8768600" y="4273608"/>
            <a:ext cx="429656" cy="228600"/>
          </a:xfrm>
          <a:prstGeom prst="curvedConnector4">
            <a:avLst>
              <a:gd name="adj1" fmla="val 38745"/>
              <a:gd name="adj2" fmla="val 4727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2CD3F1-753F-C9A2-0432-B4843ECF8767}"/>
              </a:ext>
            </a:extLst>
          </p:cNvPr>
          <p:cNvSpPr/>
          <p:nvPr/>
        </p:nvSpPr>
        <p:spPr>
          <a:xfrm>
            <a:off x="8675461" y="3310271"/>
            <a:ext cx="365208" cy="318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A81F-8296-536F-9CC4-FA3C93CB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6FCAD-7CCD-0254-2E7A-E19784C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F149-13C7-220E-B411-4D7BA3A1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C922B48-DD9A-B410-1D18-AE1401A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3" y="784225"/>
            <a:ext cx="5632450" cy="504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strike="sngStrike" dirty="0">
                <a:solidFill>
                  <a:srgbClr val="B8B8B8"/>
                </a:solidFill>
              </a:rPr>
              <a:t>return </a:t>
            </a:r>
            <a:r>
              <a:rPr lang="en-US" strike="sngStrike" dirty="0" err="1">
                <a:solidFill>
                  <a:srgbClr val="B8B8B8"/>
                </a:solidFill>
              </a:rPr>
              <a:t>proceed.invoke</a:t>
            </a:r>
            <a:r>
              <a:rPr lang="en-US" strike="sngStrike" dirty="0">
                <a:solidFill>
                  <a:srgbClr val="B8B8B8"/>
                </a:solidFill>
              </a:rPr>
              <a:t>(self, </a:t>
            </a:r>
            <a:r>
              <a:rPr lang="en-US" strike="sngStrike" dirty="0" err="1">
                <a:solidFill>
                  <a:srgbClr val="B8B8B8"/>
                </a:solidFill>
              </a:rPr>
              <a:t>args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sz="1500" dirty="0"/>
              <a:t>		return new Boolean(true);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5726-3C20-283C-617B-E346A7803B6C}"/>
              </a:ext>
            </a:extLst>
          </p:cNvPr>
          <p:cNvSpPr/>
          <p:nvPr/>
        </p:nvSpPr>
        <p:spPr>
          <a:xfrm>
            <a:off x="6159734" y="3272588"/>
            <a:ext cx="5649679" cy="5462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 // return false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(10)); // return true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</a:t>
            </a:r>
            <a:r>
              <a:rPr lang="en-US" dirty="0">
                <a:latin typeface="Consolas" panose="020B0609020204030204" pitchFamily="49" charset="0"/>
              </a:rPr>
              <a:t>mock() </a:t>
            </a:r>
            <a:r>
              <a:rPr lang="en-US" dirty="0"/>
              <a:t>method injects a proxy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Configure the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thenReturn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5C443-6A24-153B-A2B0-5F185A85FFDA}"/>
              </a:ext>
            </a:extLst>
          </p:cNvPr>
          <p:cNvSpPr/>
          <p:nvPr/>
        </p:nvSpPr>
        <p:spPr>
          <a:xfrm flipV="1">
            <a:off x="6160245" y="2801164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8217E-6915-ED20-B6C5-8B6954DF4F7C}"/>
              </a:ext>
            </a:extLst>
          </p:cNvPr>
          <p:cNvSpPr/>
          <p:nvPr/>
        </p:nvSpPr>
        <p:spPr>
          <a:xfrm flipV="1">
            <a:off x="6160244" y="2987386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r>
              <a:rPr lang="en-US" sz="1400" dirty="0"/>
              <a:t>	   // do any assertion checks</a:t>
            </a:r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66153-554C-FB17-FD2B-D524135B8102}"/>
              </a:ext>
            </a:extLst>
          </p:cNvPr>
          <p:cNvSpPr/>
          <p:nvPr/>
        </p:nvSpPr>
        <p:spPr>
          <a:xfrm flipV="1">
            <a:off x="6283217" y="1309248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C532-56F6-140A-223B-2945783051F2}"/>
              </a:ext>
            </a:extLst>
          </p:cNvPr>
          <p:cNvSpPr/>
          <p:nvPr/>
        </p:nvSpPr>
        <p:spPr>
          <a:xfrm flipV="1">
            <a:off x="6283217" y="1833492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1348F-4357-4AD0-FEE0-F2F3E21C3D69}"/>
              </a:ext>
            </a:extLst>
          </p:cNvPr>
          <p:cNvSpPr/>
          <p:nvPr/>
        </p:nvSpPr>
        <p:spPr>
          <a:xfrm flipV="1">
            <a:off x="6283217" y="2307394"/>
            <a:ext cx="4280510" cy="11216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BB6E7-055D-4790-DE04-25EFE9B6075A}"/>
              </a:ext>
            </a:extLst>
          </p:cNvPr>
          <p:cNvSpPr/>
          <p:nvPr/>
        </p:nvSpPr>
        <p:spPr>
          <a:xfrm flipV="1">
            <a:off x="6176512" y="4037664"/>
            <a:ext cx="5526204" cy="48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D680B-A3DE-DDE8-E502-D853667A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Reflection, annotations, and dynamic proxies are very powerful</a:t>
            </a:r>
          </a:p>
          <a:p>
            <a:pPr lvl="1"/>
            <a:r>
              <a:rPr lang="en-US" dirty="0"/>
              <a:t>Must be used judiciously</a:t>
            </a:r>
          </a:p>
          <a:p>
            <a:pPr lvl="1"/>
            <a:r>
              <a:rPr lang="en-US" dirty="0"/>
              <a:t>Typically, not used in regular application development</a:t>
            </a:r>
          </a:p>
          <a:p>
            <a:pPr lvl="1"/>
            <a:r>
              <a:rPr lang="en-US" dirty="0"/>
              <a:t>Used in framework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22AB1-0C11-5849-60C4-6B925E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</p:spTree>
    <p:extLst>
      <p:ext uri="{BB962C8B-B14F-4D97-AF65-F5344CB8AC3E}">
        <p14:creationId xmlns:p14="http://schemas.microsoft.com/office/powerpoint/2010/main" val="25855515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466A-A38A-9C41-693D-3C176C71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2D56-1B85-3D6B-9131-7D9BA47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</a:t>
            </a:r>
            <a:r>
              <a:rPr lang="en-US" dirty="0" err="1"/>
              <a:t>InsuranceClient</a:t>
            </a:r>
            <a:r>
              <a:rPr lang="en-US" dirty="0"/>
              <a:t> {</a:t>
            </a:r>
          </a:p>
          <a:p>
            <a:r>
              <a:rPr lang="en-US" dirty="0"/>
              <a:t>	@Id</a:t>
            </a:r>
          </a:p>
          <a:p>
            <a:r>
              <a:rPr lang="en-US" dirty="0"/>
              <a:t>	private Integer </a:t>
            </a:r>
            <a:r>
              <a:rPr lang="en-US" dirty="0" err="1"/>
              <a:t>insuranceClientId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@Column(name = “address”)</a:t>
            </a:r>
          </a:p>
          <a:p>
            <a:r>
              <a:rPr lang="en-US" dirty="0"/>
              <a:t>	private String address;</a:t>
            </a:r>
          </a:p>
          <a:p>
            <a:endParaRPr lang="en-US" dirty="0"/>
          </a:p>
          <a:p>
            <a:r>
              <a:rPr lang="en-US" dirty="0"/>
              <a:t>	@OneToMany(fetch = </a:t>
            </a:r>
            <a:r>
              <a:rPr lang="en-US" dirty="0" err="1"/>
              <a:t>FetchType.LAZY</a:t>
            </a:r>
            <a:r>
              <a:rPr lang="en-US" dirty="0"/>
              <a:t>)	List&lt;Policy&gt; policies;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InsuranceClient</a:t>
            </a:r>
            <a:r>
              <a:rPr lang="en-US" dirty="0"/>
              <a:t> client = …;</a:t>
            </a:r>
          </a:p>
          <a:p>
            <a:r>
              <a:rPr lang="en-US" dirty="0" err="1"/>
              <a:t>client.getPolicies</a:t>
            </a:r>
            <a:r>
              <a:rPr lang="en-US" dirty="0"/>
              <a:t>(); // sometimes takes seconds</a:t>
            </a:r>
          </a:p>
          <a:p>
            <a:r>
              <a:rPr lang="en-US" dirty="0"/>
              <a:t>			      //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3E79-EC7C-8750-4FE9-16A33587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C18AB-0957-D590-6C38-A1257F03A9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Frameworks using reflection, annotations, and dynamic proxies are widely used</a:t>
            </a:r>
          </a:p>
          <a:p>
            <a:pPr lvl="1"/>
            <a:r>
              <a:rPr lang="en-US" dirty="0"/>
              <a:t>Beneficial to know how they work under-the-hood</a:t>
            </a:r>
          </a:p>
          <a:p>
            <a:pPr lvl="1"/>
            <a:r>
              <a:rPr lang="en-US" dirty="0"/>
              <a:t>Very helpful in debugging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846-DE61-43AF-0FB5-07BFCCAC1AEA}"/>
              </a:ext>
            </a:extLst>
          </p:cNvPr>
          <p:cNvSpPr/>
          <p:nvPr/>
        </p:nvSpPr>
        <p:spPr>
          <a:xfrm>
            <a:off x="6300069" y="2692160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9BFEF-08A6-848D-344F-F645D28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F22A-EECB-0D44-BB08-4849FD8C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(contd.)</a:t>
            </a:r>
          </a:p>
        </p:txBody>
      </p:sp>
    </p:spTree>
    <p:extLst>
      <p:ext uri="{BB962C8B-B14F-4D97-AF65-F5344CB8AC3E}">
        <p14:creationId xmlns:p14="http://schemas.microsoft.com/office/powerpoint/2010/main" val="3016203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6196F-F4FD-01E8-6FC0-B69A9D2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89A92-C0B6-BA39-1B23-BAFFC5B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202DB-B590-0993-76A5-6BFEDC089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85869-6596-472D-1C96-738D956BE9A3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DFC41-22A3-241F-58CC-DB888D11FE61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8E957-33A9-E550-5DB4-75E15AA3AD16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5B5C2-26E1-F004-06F2-488A9518FF41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622A4A-40BA-3942-A8C0-F7DFDF155B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70B8B0-34CC-968B-6D4D-69BC1CE2A76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38498-486D-49D1-4AE3-FBCDD629803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9314C-2EA0-1BDD-8641-B97B685954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00BD8-4A16-6B1A-B258-E3CF8C01678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DD156-6731-1B07-7255-0FCD866D43A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0199610-D72B-3201-F676-B900195331D1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CC6A06-4D06-5401-E7C6-087536947828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0A8F87-F8AE-D92C-DBFD-EFA567FCE04D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5C092C-7847-5D96-6291-7EE35FBB303A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C442B4-95FE-05AB-F023-E9A259D75BA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4C4315-7D9A-C89B-9C74-352062A819F0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538E6-090B-126A-FC76-E75DC9051335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2A5B9-3663-DFCB-E6F2-6D6FBC72125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592C0-5E2E-39F5-27F6-DCE302660D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6E7B28-AFCC-B3E8-665C-E7853ABDE232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5B51A-3A0C-9BF4-D81C-CD66E42B2617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6287D-07D0-B1C5-B2DD-A6AF47E93DC2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ED4A4-8AD2-865D-BD72-88FA7087EB98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BD077-1ED4-B59E-01A1-772E7E49D4D9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9C4E17-A73E-DB1A-D0CE-18666B1E626A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7B4266-F519-E8BC-3580-25180DBB7F28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7403E9-960C-FA21-AC9D-116497771CB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FF858-E63D-E072-879D-14B412B8F2B3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370A70-6ED5-09F0-73F0-A9DABD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258C1-2CAB-473A-78F5-8E3075E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78BC-17DD-26D3-93FC-6345362A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dynamically create proxies</a:t>
            </a:r>
          </a:p>
          <a:p>
            <a:pPr lvl="1"/>
            <a:r>
              <a:rPr lang="en-US" dirty="0"/>
              <a:t>Of objects of any type</a:t>
            </a:r>
          </a:p>
          <a:p>
            <a:pPr lvl="1"/>
            <a:r>
              <a:rPr lang="en-US" dirty="0"/>
              <a:t>With arbitrary additional functionality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Jedis 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(jedis);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Student 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(student);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48F75-8A42-E0F2-9369-1F138751715A}"/>
              </a:ext>
            </a:extLst>
          </p:cNvPr>
          <p:cNvSpPr/>
          <p:nvPr/>
        </p:nvSpPr>
        <p:spPr>
          <a:xfrm>
            <a:off x="6176511" y="785004"/>
            <a:ext cx="5874811" cy="4903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F526-380D-7A73-63C4-F39E94A5562D}"/>
              </a:ext>
            </a:extLst>
          </p:cNvPr>
          <p:cNvSpPr txBox="1"/>
          <p:nvPr/>
        </p:nvSpPr>
        <p:spPr>
          <a:xfrm>
            <a:off x="8444115" y="415672"/>
            <a:ext cx="382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Create proxy of any object of any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79EC3-1A7D-5148-0BEA-B421DFDE62BA}"/>
              </a:ext>
            </a:extLst>
          </p:cNvPr>
          <p:cNvSpPr/>
          <p:nvPr/>
        </p:nvSpPr>
        <p:spPr>
          <a:xfrm>
            <a:off x="6176511" y="1819719"/>
            <a:ext cx="5874811" cy="219882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8" grpId="0" animBg="1"/>
      <p:bldP spid="8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4040341" y="3071328"/>
            <a:ext cx="4111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7758D-BFCE-7FEF-E1A3-B26BEB50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 cases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Mock testing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8A4FC7-30D7-F0D9-6BE9-658260C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cases of proxies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8CEA9-5CFA-5890-D2FD-44EE2F7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854015"/>
            <a:ext cx="1596189" cy="1596189"/>
          </a:xfrm>
          <a:prstGeom prst="rect">
            <a:avLst/>
          </a:prstGeom>
        </p:spPr>
      </p:pic>
      <p:pic>
        <p:nvPicPr>
          <p:cNvPr id="1026" name="Picture 2" descr="Mockito Tutorial | Mockito Framework Tutorial - Javatpoint">
            <a:extLst>
              <a:ext uri="{FF2B5EF4-FFF2-40B4-BE49-F238E27FC236}">
                <a16:creationId xmlns:a16="http://schemas.microsoft.com/office/drawing/2014/main" id="{F5A4118B-A503-4EF1-48DE-C4E02DF1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8" y="361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Mock">
            <a:extLst>
              <a:ext uri="{FF2B5EF4-FFF2-40B4-BE49-F238E27FC236}">
                <a16:creationId xmlns:a16="http://schemas.microsoft.com/office/drawing/2014/main" id="{EA69CB83-9D14-31B8-C6F5-720A923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664402"/>
            <a:ext cx="5381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462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FF05-2822-58C7-20FD-9937AA83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E9F9-68C1-694E-9124-F783299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C8B57-DD41-E5FB-5A76-4D67A0325A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r>
              <a:rPr lang="en-US" dirty="0"/>
              <a:t>High level overview</a:t>
            </a:r>
          </a:p>
          <a:p>
            <a:pPr lvl="1"/>
            <a:r>
              <a:rPr lang="en-US" dirty="0"/>
              <a:t>Load a post</a:t>
            </a:r>
          </a:p>
          <a:p>
            <a:pPr lvl="1"/>
            <a:r>
              <a:rPr lang="en-US" dirty="0"/>
              <a:t>For each reply</a:t>
            </a:r>
          </a:p>
          <a:p>
            <a:pPr lvl="2"/>
            <a:r>
              <a:rPr lang="en-US" dirty="0"/>
              <a:t>Load the reply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05AED2-DEA7-598E-CB10-5F986ACD1F1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2D8F9E-4EB8-5AAB-2A0C-92808B7159C3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7F80B3-447D-09BD-2D50-6BA6ED7451C0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8BCD46-266F-66A3-BBDF-49FA2BA6DA16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76A40-6813-6D74-71BD-8D7B4BA667D0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5CDE5-880C-43EA-A67E-E769989C2449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55CF11-F5A1-6A17-0905-FDA6D1D57D92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1DBD5-5571-7466-48D6-C2EAAEE35984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6040B8-DE2F-1EC3-3F76-48F1268C6328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F200E-F8B2-7607-06DA-05D7632DB67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D59083-94C2-749C-E493-782F681E9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DE79F0-76AA-E0B7-E237-5FDD1DEB6F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206AAB-89F2-4483-7CD4-14641B00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050C86-A91F-6B40-D81D-A36BFB21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B814A6-8D92-1114-F517-B29311089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E3DDCB-3FB9-27A8-335B-2C9FD04DEB1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2CEFB-8AA7-68EA-CE4B-2D8B360BF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CE51C-F08F-08DA-1115-FF222C84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863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6D7-7E7F-0F8A-8AEF-FE2ED57E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99FD325-A4AE-8C34-01CA-30B59AA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" y="848609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(“3208”);</a:t>
            </a:r>
          </a:p>
          <a:p>
            <a:r>
              <a:rPr lang="en-US" dirty="0"/>
              <a:t>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 err="1"/>
              <a:t>post.setId</a:t>
            </a:r>
            <a:r>
              <a:rPr lang="en-US" dirty="0"/>
              <a:t>(“3208”);</a:t>
            </a:r>
          </a:p>
          <a:p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List&lt;String&gt; replies = 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AD6BD-3B0C-2FCB-C495-546F7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posts from Redis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4F4993-9A84-2848-97D0-07442A1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62" y="696277"/>
            <a:ext cx="5696745" cy="3743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632174-C844-1330-B55E-6780095487DF}"/>
              </a:ext>
            </a:extLst>
          </p:cNvPr>
          <p:cNvSpPr/>
          <p:nvPr/>
        </p:nvSpPr>
        <p:spPr>
          <a:xfrm>
            <a:off x="97693" y="759882"/>
            <a:ext cx="6167888" cy="11973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3DC1E-53AB-C994-6C8C-28BF86D04E2E}"/>
              </a:ext>
            </a:extLst>
          </p:cNvPr>
          <p:cNvSpPr/>
          <p:nvPr/>
        </p:nvSpPr>
        <p:spPr>
          <a:xfrm>
            <a:off x="6318855" y="3888658"/>
            <a:ext cx="5633413" cy="3304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86A6-E37F-5790-0294-04CD9A7BD99F}"/>
              </a:ext>
            </a:extLst>
          </p:cNvPr>
          <p:cNvSpPr/>
          <p:nvPr/>
        </p:nvSpPr>
        <p:spPr>
          <a:xfrm>
            <a:off x="97693" y="2109537"/>
            <a:ext cx="6167888" cy="2518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D9A3-BA7E-92AF-988E-F6C41CC97CED}"/>
              </a:ext>
            </a:extLst>
          </p:cNvPr>
          <p:cNvSpPr/>
          <p:nvPr/>
        </p:nvSpPr>
        <p:spPr>
          <a:xfrm>
            <a:off x="2997846" y="4844013"/>
            <a:ext cx="6361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replies loaded when the post is loaded</a:t>
            </a:r>
          </a:p>
        </p:txBody>
      </p:sp>
    </p:spTree>
    <p:extLst>
      <p:ext uri="{BB962C8B-B14F-4D97-AF65-F5344CB8AC3E}">
        <p14:creationId xmlns:p14="http://schemas.microsoft.com/office/powerpoint/2010/main" val="85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3FBEA3-CECD-07E1-A5AD-1C67DBA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5236-F1EF-6141-9AFC-6619207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4249-6196-CEBE-716B-D57C4395DD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Improves UI responsiveness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6FF0B-D17F-3450-159A-F43E1893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86" y="696277"/>
            <a:ext cx="6041165" cy="4814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DDAEB-443D-4708-D156-9C22C945A7A2}"/>
              </a:ext>
            </a:extLst>
          </p:cNvPr>
          <p:cNvSpPr/>
          <p:nvPr/>
        </p:nvSpPr>
        <p:spPr>
          <a:xfrm>
            <a:off x="6268249" y="5119261"/>
            <a:ext cx="1656551" cy="5516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EF4D-0EFE-4722-E051-9094B862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CF73C-917C-7686-5CA7-A6CFCA3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05476-CCFF-A2D3-34A3-0B9B285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42B-F05F-DC63-0934-D0663FB3DF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Clicking on ‘+’ loads the remaining replies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0D678-B5CC-4F56-9498-B3684AEB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0"/>
            <a:ext cx="415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F2DAA7-85D6-FFEF-8A10-82D94CC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F9BB0-D2D1-9F7C-4D24-6A43AEB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 code for posts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BB28C-8298-D78E-249C-C35D2E1C8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Imagine this is a single application</a:t>
            </a:r>
          </a:p>
          <a:p>
            <a:pPr lvl="1"/>
            <a:r>
              <a:rPr lang="en-US" dirty="0"/>
              <a:t>Ignore network for a moment</a:t>
            </a:r>
          </a:p>
          <a:p>
            <a:r>
              <a:rPr lang="en-US" dirty="0"/>
              <a:t>Java UI</a:t>
            </a:r>
          </a:p>
          <a:p>
            <a:pPr lvl="1"/>
            <a:r>
              <a:rPr lang="en-US" dirty="0"/>
              <a:t>Window, Button</a:t>
            </a:r>
          </a:p>
          <a:p>
            <a:r>
              <a:rPr lang="en-US" dirty="0"/>
              <a:t>Java objects of type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314BB-1D2F-176D-9CCF-14BEE161ABD4}"/>
              </a:ext>
            </a:extLst>
          </p:cNvPr>
          <p:cNvSpPr/>
          <p:nvPr/>
        </p:nvSpPr>
        <p:spPr>
          <a:xfrm>
            <a:off x="6176512" y="696277"/>
            <a:ext cx="4475446" cy="1862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F981C-56FD-A5F2-280F-D98D87A2DE56}"/>
              </a:ext>
            </a:extLst>
          </p:cNvPr>
          <p:cNvSpPr/>
          <p:nvPr/>
        </p:nvSpPr>
        <p:spPr>
          <a:xfrm>
            <a:off x="6176512" y="2565182"/>
            <a:ext cx="4475446" cy="1605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892-CBD0-A0F7-47C0-B62EC7CE0BE5}"/>
              </a:ext>
            </a:extLst>
          </p:cNvPr>
          <p:cNvSpPr/>
          <p:nvPr/>
        </p:nvSpPr>
        <p:spPr>
          <a:xfrm>
            <a:off x="6409122" y="4467232"/>
            <a:ext cx="4475446" cy="87479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A7F5-CBD2-B124-7076-6D1D2CC1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6BB1-2E7A-A429-A0E5-65D050D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75828B-93B4-B709-3BC0-D10984F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AFECA-F238-4DF2-EB1E-225C9E59A2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only loads the post</a:t>
            </a:r>
          </a:p>
          <a:p>
            <a:pPr lvl="1"/>
            <a:r>
              <a:rPr lang="en-US" dirty="0"/>
              <a:t>Replies loaded from database when the button is clicked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/>
              <a:t> event is triggered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6ED3E-98A4-5D61-942A-053F98304A21}"/>
              </a:ext>
            </a:extLst>
          </p:cNvPr>
          <p:cNvSpPr/>
          <p:nvPr/>
        </p:nvSpPr>
        <p:spPr>
          <a:xfrm>
            <a:off x="6409122" y="4467232"/>
            <a:ext cx="4475446" cy="209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27B23-33CF-BC24-C608-8AE59C0DD1DF}"/>
              </a:ext>
            </a:extLst>
          </p:cNvPr>
          <p:cNvSpPr/>
          <p:nvPr/>
        </p:nvSpPr>
        <p:spPr>
          <a:xfrm>
            <a:off x="6096000" y="983873"/>
            <a:ext cx="5823284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954A-B823-AF04-CBE2-C83F05F9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FB67A8-D936-677B-D3F5-BD91DC9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3DE05B-A5A0-0A6E-15D4-7F8EA16B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57D7E-7B4C-2EC8-CAE5-B32CCACAD9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</a:t>
            </a:r>
          </a:p>
          <a:p>
            <a:r>
              <a:rPr lang="en-US" dirty="0"/>
              <a:t>How many database accesses?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7612B-6B20-EEDF-4C0E-63A52FC5C932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008F3-0BF5-8DE0-3EC6-50C200075C3D}"/>
              </a:ext>
            </a:extLst>
          </p:cNvPr>
          <p:cNvSpPr/>
          <p:nvPr/>
        </p:nvSpPr>
        <p:spPr>
          <a:xfrm>
            <a:off x="6569543" y="3737145"/>
            <a:ext cx="5125151" cy="12679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6CE-2B6E-A56F-E155-87324DF9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632556-1E00-9E9D-A131-1B94AC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replyMap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jedis.hgetAll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replyId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reply.setCreatedAt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replyMap.get</a:t>
            </a:r>
            <a:r>
              <a:rPr lang="en-US" strike="sngStrike" dirty="0">
                <a:solidFill>
                  <a:srgbClr val="B8B8B8"/>
                </a:solidFill>
              </a:rPr>
              <a:t>(“</a:t>
            </a:r>
            <a:r>
              <a:rPr lang="en-US" strike="sngStrike" dirty="0" err="1">
                <a:solidFill>
                  <a:srgbClr val="B8B8B8"/>
                </a:solidFill>
              </a:rPr>
              <a:t>createdAt</a:t>
            </a:r>
            <a:r>
              <a:rPr lang="en-US" strike="sngStrike" dirty="0">
                <a:solidFill>
                  <a:srgbClr val="B8B8B8"/>
                </a:solidFill>
              </a:rPr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229C24-2F65-48EE-5209-CE0C009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7C8EE8-458F-A37E-2EC0-0A1C520CAD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 with lazy loading</a:t>
            </a:r>
          </a:p>
          <a:p>
            <a:pPr lvl="1"/>
            <a:r>
              <a:rPr lang="en-US" dirty="0"/>
              <a:t>Only load the post fields and the ids of the replies</a:t>
            </a:r>
          </a:p>
          <a:p>
            <a:r>
              <a:rPr lang="en-US" dirty="0"/>
              <a:t>How many database accesses?</a:t>
            </a:r>
          </a:p>
          <a:p>
            <a:r>
              <a:rPr lang="en-US" dirty="0"/>
              <a:t>Much faster (even more so for on-disk SQL databases)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8AF45-AC14-C21C-5866-91222C4729A1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1ACC2-0595-70D3-B2F6-00BB7AB91629}"/>
              </a:ext>
            </a:extLst>
          </p:cNvPr>
          <p:cNvSpPr/>
          <p:nvPr/>
        </p:nvSpPr>
        <p:spPr>
          <a:xfrm>
            <a:off x="6352974" y="3721596"/>
            <a:ext cx="5518183" cy="13076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A737-0765-F575-3073-CB99889D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CA2EC-ED83-08A8-4920-A66E94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8150B9-ED75-0253-FAE9-A433BCC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C7299-4189-9277-F56C-F3CBA90683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fetches the replies only if the button is clicked</a:t>
            </a:r>
            <a:endParaRPr lang="en-US" dirty="0"/>
          </a:p>
          <a:p>
            <a:pPr lvl="1"/>
            <a:r>
              <a:rPr lang="en-US" dirty="0"/>
              <a:t>Fetch all the replies</a:t>
            </a:r>
          </a:p>
          <a:p>
            <a:pPr lvl="1"/>
            <a:r>
              <a:rPr lang="en-US" dirty="0"/>
              <a:t>Draw them on the UI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FF78-FCE5-A5FD-B333-93FB71E428BD}"/>
              </a:ext>
            </a:extLst>
          </p:cNvPr>
          <p:cNvSpPr/>
          <p:nvPr/>
        </p:nvSpPr>
        <p:spPr>
          <a:xfrm>
            <a:off x="7131017" y="1587674"/>
            <a:ext cx="4780246" cy="1259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4425-B5A1-726E-0FC5-ACF3201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029F3-74FF-A7FC-B585-4164115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68960C-C778-2936-F3B5-E694905879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UI designers shouldn’t have to worry about backend concerns</a:t>
            </a:r>
          </a:p>
          <a:p>
            <a:r>
              <a:rPr lang="en-US" dirty="0"/>
              <a:t>Shouldn’t have to know which method to know which method to invoke to load the reply</a:t>
            </a:r>
          </a:p>
          <a:p>
            <a:r>
              <a:rPr lang="en-US" dirty="0"/>
              <a:t>Only </a:t>
            </a:r>
            <a:r>
              <a:rPr lang="en-US" sz="2400" dirty="0" err="1">
                <a:latin typeface="Consolas" panose="020B0609020204030204" pitchFamily="49" charset="0"/>
              </a:rPr>
              <a:t>window.add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UIText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reply.getContent</a:t>
            </a:r>
            <a:r>
              <a:rPr lang="en-US" sz="2400" dirty="0">
                <a:latin typeface="Consolas" panose="020B0609020204030204" pitchFamily="49" charset="0"/>
              </a:rPr>
              <a:t>()));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achieve this?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9993-2FD6-842A-A5C9-B56CCFBF8B58}"/>
              </a:ext>
            </a:extLst>
          </p:cNvPr>
          <p:cNvSpPr/>
          <p:nvPr/>
        </p:nvSpPr>
        <p:spPr>
          <a:xfrm>
            <a:off x="7155080" y="2502569"/>
            <a:ext cx="4780246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12087</TotalTime>
  <Words>11790</Words>
  <Application>Microsoft Office PowerPoint</Application>
  <PresentationFormat>Widescreen</PresentationFormat>
  <Paragraphs>2051</Paragraphs>
  <Slides>130</Slides>
  <Notes>50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Proxies: recap</vt:lpstr>
      <vt:lpstr>Proxies: recap</vt:lpstr>
      <vt:lpstr>PowerPoint Presentation</vt:lpstr>
      <vt:lpstr>Real world use cases of proxies</vt:lpstr>
      <vt:lpstr>Loading posts</vt:lpstr>
      <vt:lpstr>Loading posts</vt:lpstr>
      <vt:lpstr>Loading posts from Redis</vt:lpstr>
      <vt:lpstr>Lazy loading posts UI</vt:lpstr>
      <vt:lpstr>Lazy loading posts UI</vt:lpstr>
      <vt:lpstr>Mock UI code for posts</vt:lpstr>
      <vt:lpstr>Lazy loading replies</vt:lpstr>
      <vt:lpstr>Lazy loading replies</vt:lpstr>
      <vt:lpstr>Lazy loading replies</vt:lpstr>
      <vt:lpstr>Lazy loading replies</vt:lpstr>
      <vt:lpstr>Problem</vt:lpstr>
      <vt:lpstr>An option …</vt:lpstr>
      <vt:lpstr>PowerPoint Presentation</vt:lpstr>
      <vt:lpstr>Proxies: recap</vt:lpstr>
      <vt:lpstr>Proxies for lazy loading</vt:lpstr>
      <vt:lpstr>Proxies for lazy loading</vt:lpstr>
      <vt:lpstr>Proxies for lazy loading</vt:lpstr>
      <vt:lpstr>Reflection + annotations + dynamic proxies</vt:lpstr>
      <vt:lpstr>Lazy loading</vt:lpstr>
      <vt:lpstr>PowerPoint Presentation</vt:lpstr>
      <vt:lpstr>Mocking overview</vt:lpstr>
      <vt:lpstr>Mocking overview</vt:lpstr>
      <vt:lpstr>Mockito overview</vt:lpstr>
      <vt:lpstr>Proxy can hijack functionality</vt:lpstr>
      <vt:lpstr>Proxy can hijack functionality</vt:lpstr>
      <vt:lpstr>Proxy can hijack functionality</vt:lpstr>
      <vt:lpstr>Mock an ArrayList</vt:lpstr>
      <vt:lpstr>Writing a JUnit test with Mockito</vt:lpstr>
      <vt:lpstr>Concluding points</vt:lpstr>
      <vt:lpstr>Concluding points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  <vt:lpstr>Motivation for proxies – lazy loading (extra-credit HW2)</vt:lpstr>
      <vt:lpstr>Motivation for proxies – lazy loading (extra-credit HW2)</vt:lpstr>
      <vt:lpstr>Motivation for proxies – lazy loading (extra-credit HW2)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1313</cp:revision>
  <dcterms:created xsi:type="dcterms:W3CDTF">2019-06-30T03:25:06Z</dcterms:created>
  <dcterms:modified xsi:type="dcterms:W3CDTF">2025-03-13T01:53:29Z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