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2" r:id="rId4"/>
    <p:sldId id="258" r:id="rId5"/>
    <p:sldId id="260" r:id="rId6"/>
    <p:sldId id="259" r:id="rId7"/>
    <p:sldId id="265" r:id="rId8"/>
    <p:sldId id="264" r:id="rId9"/>
    <p:sldId id="266" r:id="rId10"/>
    <p:sldId id="267" r:id="rId11"/>
    <p:sldId id="268" r:id="rId12"/>
    <p:sldId id="269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Spring boot microservices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04D0-9D59-8C61-9E3D-2F251B5D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AD4EE-FDD8-4628-9182-DA5AA58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POST /users HTTP/1.1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json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AA85F-E1E8-52DB-3D71-E7EB724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9480-4355-80F4-C00E-A8F57A8FCB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Includes a body to send data to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User registration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Submitting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189A-EF85-0B4C-7BD1-C443306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28010-0CB6-B992-1A5F-D83C9A0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PUT /users/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HTTP/1.1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json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0034C-BB2D-9F39-FFE2-FDF019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520D-2398-9EB0-3B1F-E21D30A2A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Includes a body to send updated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Updating user information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9112-23C2-001D-1952-0F9417A39F33}"/>
              </a:ext>
            </a:extLst>
          </p:cNvPr>
          <p:cNvSpPr/>
          <p:nvPr/>
        </p:nvSpPr>
        <p:spPr>
          <a:xfrm>
            <a:off x="6705600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4581-718F-F1ED-5DC9-A08A4BA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4E58-191A-C7AC-838F-0E1079A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DELETE /users/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HTTP/1.1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633ED-C8B9-EC3E-BE32-723EC1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7433F-72D5-9530-BD45-1FA0EC4EBB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  <a:p>
            <a:r>
              <a:rPr lang="en-US" dirty="0"/>
              <a:t>Typically, does not have a request body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Deleting user account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Removing items from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E4B16-FD39-48A4-0AF7-1CF8014A3BAD}"/>
              </a:ext>
            </a:extLst>
          </p:cNvPr>
          <p:cNvSpPr/>
          <p:nvPr/>
        </p:nvSpPr>
        <p:spPr>
          <a:xfrm>
            <a:off x="7033846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28BE-9A53-400D-C487-24B1AB6F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D1740-D1FF-8902-44EE-12118F86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// Example of REST API using Spring Boot</a:t>
            </a:r>
          </a:p>
          <a:p>
            <a:r>
              <a:rPr lang="en-US" b="1" dirty="0"/>
              <a:t>@RestController</a:t>
            </a:r>
          </a:p>
          <a:p>
            <a:r>
              <a:rPr lang="en-US" b="1" dirty="0"/>
              <a:t>@RequestMapping("/orders")</a:t>
            </a:r>
          </a:p>
          <a:p>
            <a:r>
              <a:rPr lang="en-US" dirty="0"/>
              <a:t>public class </a:t>
            </a:r>
            <a:r>
              <a:rPr lang="en-US" dirty="0" err="1"/>
              <a:t>OrderController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b="1" dirty="0"/>
              <a:t>@GetMapping("/{id}")    </a:t>
            </a:r>
          </a:p>
          <a:p>
            <a:r>
              <a:rPr lang="en-US" dirty="0"/>
              <a:t>	public Order </a:t>
            </a:r>
            <a:r>
              <a:rPr lang="en-US" dirty="0" err="1"/>
              <a:t>getOrder</a:t>
            </a:r>
            <a:r>
              <a:rPr lang="en-US" dirty="0"/>
              <a:t>(</a:t>
            </a:r>
            <a:r>
              <a:rPr lang="en-US" b="1" dirty="0"/>
              <a:t>@PathVariable</a:t>
            </a:r>
            <a:r>
              <a:rPr lang="en-US" dirty="0"/>
              <a:t> int id){        </a:t>
            </a:r>
          </a:p>
          <a:p>
            <a:r>
              <a:rPr lang="en-US" dirty="0"/>
              <a:t>		return </a:t>
            </a:r>
            <a:r>
              <a:rPr lang="en-US" dirty="0" err="1"/>
              <a:t>orderService.getOrderById</a:t>
            </a:r>
            <a:r>
              <a:rPr lang="en-US" dirty="0"/>
              <a:t>(id);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7F7040-8E0F-D1BB-3270-E1FEF86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microservices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1E4CCD-9D2C-7069-29DE-42DBFE1B04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classes that can act as REST endpoints</a:t>
            </a:r>
          </a:p>
          <a:p>
            <a:r>
              <a:rPr lang="en-US" dirty="0"/>
              <a:t>Uses annotations to denote REST endpoint URLs</a:t>
            </a:r>
          </a:p>
          <a:p>
            <a:pPr lvl="1"/>
            <a:r>
              <a:rPr lang="en-US" dirty="0"/>
              <a:t>Allows complete decoupling from the boilerplate code</a:t>
            </a:r>
          </a:p>
          <a:p>
            <a:r>
              <a:rPr lang="en-US" dirty="0"/>
              <a:t>Types of requests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@GetMapping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@PostMapping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@PutMapping</a:t>
            </a:r>
            <a:r>
              <a:rPr lang="en-US" dirty="0"/>
              <a:t>, and so on… for all HTTP methods</a:t>
            </a:r>
          </a:p>
          <a:p>
            <a:r>
              <a:rPr lang="en-US" dirty="0">
                <a:latin typeface="Consolas" panose="020B0609020204030204" pitchFamily="49" charset="0"/>
              </a:rPr>
              <a:t>@PathVariable </a:t>
            </a:r>
            <a:r>
              <a:rPr lang="en-US" dirty="0"/>
              <a:t>– extract variable from request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6A6F3-43D4-0DA2-1096-E131A38D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microservice that processes the social media posts</a:t>
            </a:r>
          </a:p>
          <a:p>
            <a:r>
              <a:rPr lang="en-US" dirty="0"/>
              <a:t>Spring Boot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7AE36C-2431-805C-EA52-9E2269A7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– create a microservice</a:t>
            </a:r>
          </a:p>
        </p:txBody>
      </p:sp>
    </p:spTree>
    <p:extLst>
      <p:ext uri="{BB962C8B-B14F-4D97-AF65-F5344CB8AC3E}">
        <p14:creationId xmlns:p14="http://schemas.microsoft.com/office/powerpoint/2010/main" val="40278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1B0B39-6616-1703-5568-01D2686A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architectural style for building distributed systems</a:t>
            </a:r>
          </a:p>
          <a:p>
            <a:r>
              <a:rPr lang="en-US" dirty="0"/>
              <a:t>Applications are divided into small, independent 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0D6B3D-9411-0A8A-A242-3417E90A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are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93807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14E25-0A51-3E9F-A8BB-7D0E3C554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B2B6B-106B-F3AD-2309-A3B4D095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program logic</a:t>
            </a:r>
          </a:p>
          <a:p>
            <a:r>
              <a:rPr lang="en-US" dirty="0"/>
              <a:t>An URL the microservice can be accessed at</a:t>
            </a:r>
          </a:p>
          <a:p>
            <a:r>
              <a:rPr lang="en-US" dirty="0"/>
              <a:t>A server to host the microservice</a:t>
            </a:r>
          </a:p>
          <a:p>
            <a:r>
              <a:rPr lang="en-US" b="1" i="1" dirty="0"/>
              <a:t>... too much boilerplate configuration code!!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FBD27-4D4B-4027-766D-D09CD5B3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all do you need to launch a microservice?</a:t>
            </a:r>
          </a:p>
        </p:txBody>
      </p:sp>
    </p:spTree>
    <p:extLst>
      <p:ext uri="{BB962C8B-B14F-4D97-AF65-F5344CB8AC3E}">
        <p14:creationId xmlns:p14="http://schemas.microsoft.com/office/powerpoint/2010/main" val="9914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AAFBB-A9E4-4B03-80A1-EEDEF784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CCEB6-3545-0066-0E23-0052C4EA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Framework for creating standalone, production-grade Spring-based applications</a:t>
            </a:r>
          </a:p>
          <a:p>
            <a:pPr lvl="1"/>
            <a:r>
              <a:rPr lang="en-US" dirty="0"/>
              <a:t>Reduces boilerplate configuration code</a:t>
            </a:r>
          </a:p>
          <a:p>
            <a:r>
              <a:rPr lang="en-US" dirty="0"/>
              <a:t>Embedded server (Tomcat/Jetty)</a:t>
            </a:r>
          </a:p>
          <a:p>
            <a:r>
              <a:rPr lang="en-US" dirty="0"/>
              <a:t>Simplifies microservice creation through annotations</a:t>
            </a:r>
          </a:p>
          <a:p>
            <a:r>
              <a:rPr lang="en-US" dirty="0"/>
              <a:t>Built-in support for REST APIs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7E414-B97C-CB18-82CF-F79725E4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Overview</a:t>
            </a:r>
          </a:p>
        </p:txBody>
      </p:sp>
    </p:spTree>
    <p:extLst>
      <p:ext uri="{BB962C8B-B14F-4D97-AF65-F5344CB8AC3E}">
        <p14:creationId xmlns:p14="http://schemas.microsoft.com/office/powerpoint/2010/main" val="15671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AAF45-486C-8E5E-A36C-0145D0EF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Spring Boot Project using Spring </a:t>
            </a:r>
            <a:r>
              <a:rPr lang="en-US" dirty="0" err="1"/>
              <a:t>Initializr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https://start.spring.io/</a:t>
            </a:r>
            <a:endParaRPr lang="en-US" dirty="0"/>
          </a:p>
          <a:p>
            <a:r>
              <a:rPr lang="en-US" dirty="0"/>
              <a:t>Select your desired dependencies</a:t>
            </a:r>
          </a:p>
          <a:p>
            <a:r>
              <a:rPr lang="en-US" dirty="0"/>
              <a:t>Generates a project structure with </a:t>
            </a:r>
            <a:r>
              <a:rPr lang="en-US" dirty="0">
                <a:latin typeface="Consolas" panose="020B0609020204030204" pitchFamily="49" charset="0"/>
              </a:rPr>
              <a:t>pom.xml</a:t>
            </a:r>
            <a:r>
              <a:rPr lang="en-US" dirty="0"/>
              <a:t> prepopulated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484B2-3D85-E4C2-1DEB-082817E1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270739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27CEE-3CBC-0532-E8CD-9FE7453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r>
              <a:rPr lang="en-US" dirty="0"/>
              <a:t>Supports multiple “methods” or “verbs”</a:t>
            </a:r>
          </a:p>
          <a:p>
            <a:pPr lvl="1"/>
            <a:r>
              <a:rPr lang="en-US" dirty="0"/>
              <a:t>Common ones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  <a:p>
            <a:pPr lvl="2"/>
            <a:r>
              <a:rPr lang="en-US" dirty="0"/>
              <a:t>PUT</a:t>
            </a:r>
          </a:p>
          <a:p>
            <a:pPr lvl="2"/>
            <a:r>
              <a:rPr lang="en-US" dirty="0"/>
              <a:t>DELETE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00560-DF09-C5CF-37CC-A38FDE00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HTTP and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38185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635C-9C9E-026D-8595-9236A532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13919-006A-17D4-4600-8AE0E489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Line</a:t>
            </a:r>
            <a:r>
              <a:rPr lang="en-US" dirty="0"/>
              <a:t>: Method, URL, HTTP version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GET /index.html HTTP/1.1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Content-Type, Authorization</a:t>
            </a:r>
          </a:p>
          <a:p>
            <a:r>
              <a:rPr lang="en-US" b="1" dirty="0"/>
              <a:t>Body</a:t>
            </a:r>
            <a:r>
              <a:rPr lang="en-US" dirty="0"/>
              <a:t>: Optional, contains data for POST/PUT requests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0FD3E-B5E5-4EB8-446E-73E42AC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80611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5DB-40A5-196F-B000-4402311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407A-BF90-F4D1-465F-0B0098E7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Status Line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HTTP version, status code (e.g.,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200 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Content-Length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Body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Optional, contains response data (e.g., HTML, JSON)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CE230-C7DB-D949-0458-D4B8664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558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57EB-7274-3337-64B0-BB479CA3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2D538-F814-1B6B-26FC-E79182C8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&gt; telnet google.com 80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GET /index.html HTTP/1.1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&lt;html&gt;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&lt;head&gt;&lt;title&gt;…. &lt;/title&gt;&lt;/head&gt;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&lt;body&gt; … &lt;/body&gt;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89B1-BD75-63EB-2570-1A8EE73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F4DEE-59E4-0651-4577-872C74ABB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not modify the server state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send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url?id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=100 HTTP 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Fetching a webpage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Retrieving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72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6594</TotalTime>
  <Words>619</Words>
  <Application>Microsoft Office PowerPoint</Application>
  <PresentationFormat>Widescreen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Recall: what are microservices?</vt:lpstr>
      <vt:lpstr>What all do you need to launch a microservice?</vt:lpstr>
      <vt:lpstr>Spring Boot Overview</vt:lpstr>
      <vt:lpstr>Setting up a Spring Boot application</vt:lpstr>
      <vt:lpstr>Detour: HTTP and HTTP methods</vt:lpstr>
      <vt:lpstr>HTTP request</vt:lpstr>
      <vt:lpstr>HTTP response</vt:lpstr>
      <vt:lpstr>HTTP GET method</vt:lpstr>
      <vt:lpstr>HTTP POST method</vt:lpstr>
      <vt:lpstr>HTTP PUT method</vt:lpstr>
      <vt:lpstr>HTTP DELETE method</vt:lpstr>
      <vt:lpstr>RESTful microservices</vt:lpstr>
      <vt:lpstr>HW3 – create a microservice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782</cp:revision>
  <dcterms:created xsi:type="dcterms:W3CDTF">2019-06-30T03:25:06Z</dcterms:created>
  <dcterms:modified xsi:type="dcterms:W3CDTF">2024-12-26T02:26:43Z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