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403" r:id="rId2"/>
    <p:sldId id="407" r:id="rId3"/>
    <p:sldId id="372" r:id="rId4"/>
    <p:sldId id="383" r:id="rId5"/>
    <p:sldId id="384" r:id="rId6"/>
    <p:sldId id="405" r:id="rId7"/>
    <p:sldId id="385" r:id="rId8"/>
    <p:sldId id="386" r:id="rId9"/>
    <p:sldId id="387" r:id="rId10"/>
    <p:sldId id="406" r:id="rId11"/>
    <p:sldId id="404" r:id="rId1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B9B9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you are designing your class, keep this in mind</a:t>
            </a:r>
          </a:p>
        </p:txBody>
      </p:sp>
    </p:spTree>
    <p:extLst>
      <p:ext uri="{BB962C8B-B14F-4D97-AF65-F5344CB8AC3E}">
        <p14:creationId xmlns:p14="http://schemas.microsoft.com/office/powerpoint/2010/main" val="258124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doing anything insanely wrong</a:t>
            </a:r>
          </a:p>
          <a:p>
            <a:r>
              <a:rPr lang="en-US" dirty="0"/>
              <a:t>Even seasoned programmers who have been doing software engineering for years fall into this trap</a:t>
            </a:r>
          </a:p>
          <a:p>
            <a:r>
              <a:rPr lang="en-US" dirty="0"/>
              <a:t>Do a bad design because they want to make something go faster</a:t>
            </a:r>
          </a:p>
        </p:txBody>
      </p:sp>
    </p:spTree>
    <p:extLst>
      <p:ext uri="{BB962C8B-B14F-4D97-AF65-F5344CB8AC3E}">
        <p14:creationId xmlns:p14="http://schemas.microsoft.com/office/powerpoint/2010/main" val="70171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Stays agnostic of how the posts entered the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manager can stream requests – come over multiple requests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Reflect real life</a:t>
            </a:r>
          </a:p>
        </p:txBody>
      </p:sp>
    </p:spTree>
    <p:extLst>
      <p:ext uri="{BB962C8B-B14F-4D97-AF65-F5344CB8AC3E}">
        <p14:creationId xmlns:p14="http://schemas.microsoft.com/office/powerpoint/2010/main" val="162878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A443-DA04-3447-3B8C-0E7D7382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E12F-3700-D0E6-45CD-EA6A1D46D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028AB-CEF7-0736-FFDC-7B86B698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Stays agnostic of how the posts entered the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Network manager can stream requests – come over multiple requests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Reflect real life</a:t>
            </a:r>
          </a:p>
        </p:txBody>
      </p:sp>
    </p:spTree>
    <p:extLst>
      <p:ext uri="{BB962C8B-B14F-4D97-AF65-F5344CB8AC3E}">
        <p14:creationId xmlns:p14="http://schemas.microsoft.com/office/powerpoint/2010/main" val="7792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7,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7,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February 7,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316276-9722-C629-9357-C602FE9F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14CE9C-25B0-BBFB-8A42-C3BDE5378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HW1 class design</a:t>
            </a:r>
          </a:p>
        </p:txBody>
      </p:sp>
    </p:spTree>
    <p:extLst>
      <p:ext uri="{BB962C8B-B14F-4D97-AF65-F5344CB8AC3E}">
        <p14:creationId xmlns:p14="http://schemas.microsoft.com/office/powerpoint/2010/main" val="33528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A24EC-5390-EAEE-05C8-0BE4FDF46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AE416-C293-E09D-AAC2-B2BAE0EA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6015488" cy="556890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class Analyzer() {</a:t>
            </a:r>
          </a:p>
          <a:p>
            <a:r>
              <a:rPr lang="en-US" dirty="0"/>
              <a:t>	public Analyzer() {}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accumulateAvg</a:t>
            </a:r>
            <a:r>
              <a:rPr lang="en-US" dirty="0"/>
              <a:t>(List&lt;Post&gt; posts) {</a:t>
            </a:r>
          </a:p>
          <a:p>
            <a:r>
              <a:rPr lang="en-US" dirty="0"/>
              <a:t>		// accumulate stats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printAvg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DatabaseManager</a:t>
            </a:r>
            <a:r>
              <a:rPr lang="en-US" dirty="0"/>
              <a:t> </a:t>
            </a:r>
            <a:r>
              <a:rPr lang="en-US" dirty="0" err="1"/>
              <a:t>dbmgr</a:t>
            </a:r>
            <a:r>
              <a:rPr lang="en-US" dirty="0"/>
              <a:t> = new </a:t>
            </a:r>
            <a:r>
              <a:rPr lang="en-US" dirty="0" err="1"/>
              <a:t>DatabaseManager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RedisManager</a:t>
            </a:r>
            <a:r>
              <a:rPr lang="en-US" dirty="0"/>
              <a:t> </a:t>
            </a:r>
            <a:r>
              <a:rPr lang="en-US" dirty="0" err="1"/>
              <a:t>rmgr</a:t>
            </a:r>
            <a:r>
              <a:rPr lang="en-US" dirty="0"/>
              <a:t> = new </a:t>
            </a:r>
            <a:r>
              <a:rPr lang="en-US" dirty="0" err="1"/>
              <a:t>RedisManager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NetworkManager</a:t>
            </a:r>
            <a:r>
              <a:rPr lang="en-US" dirty="0"/>
              <a:t> </a:t>
            </a:r>
            <a:r>
              <a:rPr lang="en-US" dirty="0" err="1"/>
              <a:t>nmgr</a:t>
            </a:r>
            <a:r>
              <a:rPr lang="en-US" dirty="0"/>
              <a:t> = new </a:t>
            </a:r>
            <a:r>
              <a:rPr lang="en-US" dirty="0" err="1"/>
              <a:t>NetworkManager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Analyzer </a:t>
            </a:r>
            <a:r>
              <a:rPr lang="en-US" dirty="0" err="1"/>
              <a:t>analyzer</a:t>
            </a:r>
            <a:r>
              <a:rPr lang="en-US" dirty="0"/>
              <a:t> = new Analyzer();</a:t>
            </a:r>
          </a:p>
          <a:p>
            <a:r>
              <a:rPr lang="en-US" dirty="0"/>
              <a:t>	while (</a:t>
            </a:r>
            <a:r>
              <a:rPr lang="en-US" dirty="0" err="1"/>
              <a:t>dmgr.hasNext</a:t>
            </a:r>
            <a:r>
              <a:rPr lang="en-US" dirty="0"/>
              <a:t>() || </a:t>
            </a:r>
            <a:r>
              <a:rPr lang="en-US" dirty="0" err="1"/>
              <a:t>rmgr.hasNext</a:t>
            </a:r>
            <a:r>
              <a:rPr lang="en-US" dirty="0"/>
              <a:t>() || </a:t>
            </a:r>
            <a:r>
              <a:rPr lang="en-US" dirty="0" err="1"/>
              <a:t>nmgr.hasNext</a:t>
            </a:r>
            <a:r>
              <a:rPr lang="en-US" dirty="0"/>
              <a:t>()) {</a:t>
            </a:r>
          </a:p>
          <a:p>
            <a:r>
              <a:rPr lang="en-US" dirty="0"/>
              <a:t>		List&lt;Post&gt; posts = … // load next batch ; </a:t>
            </a:r>
          </a:p>
          <a:p>
            <a:r>
              <a:rPr lang="en-US" dirty="0"/>
              <a:t>		</a:t>
            </a:r>
            <a:r>
              <a:rPr lang="en-US" dirty="0" err="1"/>
              <a:t>analyzer.accumulateAvg</a:t>
            </a:r>
            <a:r>
              <a:rPr lang="en-US" dirty="0"/>
              <a:t>(posts);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analyzer.printAvg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183560-3380-9867-3ABB-56F144D2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memory usage?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058AD-2E31-7CB2-7A9F-FBF7964FC7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Why is this better?</a:t>
            </a:r>
          </a:p>
          <a:p>
            <a:pPr lvl="1"/>
            <a:r>
              <a:rPr lang="en-US" dirty="0"/>
              <a:t>Easily add support for Redis and network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FCE45F-99EA-E3CB-8C1F-DC3169D9B95B}"/>
              </a:ext>
            </a:extLst>
          </p:cNvPr>
          <p:cNvSpPr/>
          <p:nvPr/>
        </p:nvSpPr>
        <p:spPr>
          <a:xfrm>
            <a:off x="6518030" y="3429000"/>
            <a:ext cx="5291896" cy="94724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6307F-B0B4-5772-6322-C06D061E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Analyzer stays agnostic of how the posts entered the system</a:t>
            </a:r>
          </a:p>
          <a:p>
            <a:r>
              <a:rPr lang="en-US" i="1" dirty="0"/>
              <a:t>Suggestion: </a:t>
            </a:r>
          </a:p>
          <a:p>
            <a:pPr lvl="1"/>
            <a:r>
              <a:rPr lang="en-US" dirty="0"/>
              <a:t>When designing classes try to think about real world equivalents</a:t>
            </a:r>
          </a:p>
          <a:p>
            <a:pPr lvl="1"/>
            <a:r>
              <a:rPr lang="en-US" dirty="0"/>
              <a:t>A statistician working in an office shouldn’t need to go and collect the data they want to analyze</a:t>
            </a:r>
          </a:p>
          <a:p>
            <a:pPr lvl="1"/>
            <a:r>
              <a:rPr lang="en-US" dirty="0"/>
              <a:t>Someone else should collect all the data and give it to them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7AAB53-35E7-F221-007A-51F42298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73811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664D1-38AE-BE3C-05BF-BB3BA99D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software architecture discussion next Wednesday during discussion</a:t>
            </a:r>
          </a:p>
          <a:p>
            <a:r>
              <a:rPr lang="en-US" dirty="0"/>
              <a:t>Team changes -&gt; send me an email, cc Hsin-Ai (TA)</a:t>
            </a:r>
          </a:p>
          <a:p>
            <a:r>
              <a:rPr lang="en-US" dirty="0"/>
              <a:t>Team member search -&gt; post on Piazza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881DA5-7BDD-71CE-6AC0-98463032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0683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FE55A-208B-4BC3-B26E-25699900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HW1 general feedback</a:t>
            </a:r>
          </a:p>
          <a:p>
            <a:r>
              <a:rPr lang="en-US" dirty="0"/>
              <a:t>Sample midterm questions</a:t>
            </a:r>
          </a:p>
          <a:p>
            <a:r>
              <a:rPr lang="en-US" dirty="0"/>
              <a:t>Networking basics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Client server architecture</a:t>
            </a:r>
          </a:p>
          <a:p>
            <a:pPr lvl="1"/>
            <a:r>
              <a:rPr lang="en-US" dirty="0"/>
              <a:t>HTTP methods overview</a:t>
            </a:r>
          </a:p>
          <a:p>
            <a:pPr lvl="1"/>
            <a:r>
              <a:rPr lang="en-US" dirty="0"/>
              <a:t>Apache Httpd demo</a:t>
            </a:r>
          </a:p>
          <a:p>
            <a:r>
              <a:rPr lang="en-US" dirty="0"/>
              <a:t>Application servers</a:t>
            </a:r>
          </a:p>
          <a:p>
            <a:r>
              <a:rPr lang="en-US" dirty="0"/>
              <a:t>Microservices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585D5C-B3D9-15F7-9D7D-6270C26D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2CC97A-87EA-6CCC-33F6-096185059E02}"/>
              </a:ext>
            </a:extLst>
          </p:cNvPr>
          <p:cNvCxnSpPr>
            <a:cxnSpLocks/>
          </p:cNvCxnSpPr>
          <p:nvPr/>
        </p:nvCxnSpPr>
        <p:spPr>
          <a:xfrm>
            <a:off x="0" y="3094892"/>
            <a:ext cx="1207476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7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10903-FD98-96DD-24DF-10E43E77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Analyzer() {</a:t>
            </a:r>
          </a:p>
          <a:p>
            <a:r>
              <a:rPr lang="en-US" dirty="0"/>
              <a:t>	</a:t>
            </a:r>
            <a:r>
              <a:rPr lang="en-US" dirty="0" err="1"/>
              <a:t>DatabaseManager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	public Analyzer() {</a:t>
            </a:r>
          </a:p>
          <a:p>
            <a:r>
              <a:rPr lang="en-US" dirty="0"/>
              <a:t>		</a:t>
            </a:r>
            <a:r>
              <a:rPr lang="en-US" dirty="0" err="1"/>
              <a:t>mgr</a:t>
            </a:r>
            <a:r>
              <a:rPr lang="en-US" dirty="0"/>
              <a:t> = new </a:t>
            </a:r>
            <a:r>
              <a:rPr lang="en-US" dirty="0" err="1"/>
              <a:t>DatabaseManager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computeAvg</a:t>
            </a:r>
            <a:r>
              <a:rPr lang="en-US" dirty="0"/>
              <a:t>() {</a:t>
            </a:r>
          </a:p>
          <a:p>
            <a:r>
              <a:rPr lang="en-US" dirty="0"/>
              <a:t>		for (Post p: </a:t>
            </a:r>
            <a:r>
              <a:rPr lang="en-US" dirty="0" err="1"/>
              <a:t>mgr.getNextPost</a:t>
            </a:r>
            <a:r>
              <a:rPr lang="en-US" dirty="0"/>
              <a:t>()) {</a:t>
            </a:r>
          </a:p>
          <a:p>
            <a:r>
              <a:rPr lang="en-US" dirty="0"/>
              <a:t>		    // record stats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95DAF-6F2E-0CD0-3A55-D4716156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78DF2-196E-5093-1FCE-0F36385395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must have a single responsibility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Analyzer</a:t>
            </a:r>
            <a:r>
              <a:rPr lang="en-US" dirty="0"/>
              <a:t> class must only analyze posts</a:t>
            </a:r>
          </a:p>
          <a:p>
            <a:pPr lvl="1"/>
            <a:r>
              <a:rPr lang="en-US" dirty="0"/>
              <a:t>It must not be responsible for loading database records</a:t>
            </a:r>
          </a:p>
          <a:p>
            <a:pPr lvl="2"/>
            <a:r>
              <a:rPr lang="en-US" dirty="0"/>
              <a:t>Even if the database loading itself is done by an object of a different class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3A972-7F0D-E626-D78A-9D0488F43902}"/>
              </a:ext>
            </a:extLst>
          </p:cNvPr>
          <p:cNvGrpSpPr/>
          <p:nvPr/>
        </p:nvGrpSpPr>
        <p:grpSpPr>
          <a:xfrm>
            <a:off x="8182707" y="3429000"/>
            <a:ext cx="2975381" cy="1217104"/>
            <a:chOff x="8182707" y="3429000"/>
            <a:chExt cx="2975381" cy="1217104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9AEA1C31-4D55-7DB5-3136-E3FAF90EB847}"/>
                </a:ext>
              </a:extLst>
            </p:cNvPr>
            <p:cNvSpPr/>
            <p:nvPr/>
          </p:nvSpPr>
          <p:spPr>
            <a:xfrm>
              <a:off x="8182707" y="3429000"/>
              <a:ext cx="1148862" cy="1049215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2AD211-8F25-C8CF-DE38-8D3E36B39E0A}"/>
                </a:ext>
              </a:extLst>
            </p:cNvPr>
            <p:cNvSpPr txBox="1"/>
            <p:nvPr/>
          </p:nvSpPr>
          <p:spPr>
            <a:xfrm>
              <a:off x="9211721" y="3691997"/>
              <a:ext cx="19463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Non-ideal</a:t>
              </a:r>
            </a:p>
            <a:p>
              <a:r>
                <a:rPr lang="en-US" sz="2800" b="1" i="1" dirty="0"/>
                <a:t>class design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19DD00-0A6F-1D36-CAFD-6714D2E1CE93}"/>
              </a:ext>
            </a:extLst>
          </p:cNvPr>
          <p:cNvSpPr/>
          <p:nvPr/>
        </p:nvSpPr>
        <p:spPr>
          <a:xfrm>
            <a:off x="6459416" y="1812760"/>
            <a:ext cx="4841631" cy="149547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4BE3-ADC4-35F8-114E-E7946030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81CAF-395B-278B-5CAB-967B72BF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Analyzer() {</a:t>
            </a:r>
          </a:p>
          <a:p>
            <a:r>
              <a:rPr lang="en-US" dirty="0"/>
              <a:t>	</a:t>
            </a:r>
            <a:r>
              <a:rPr lang="en-US" dirty="0" err="1"/>
              <a:t>DatabaseManager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= null;</a:t>
            </a:r>
          </a:p>
          <a:p>
            <a:endParaRPr lang="en-US" dirty="0"/>
          </a:p>
          <a:p>
            <a:r>
              <a:rPr lang="en-US" dirty="0"/>
              <a:t>	public Analyzer() {</a:t>
            </a:r>
          </a:p>
          <a:p>
            <a:r>
              <a:rPr lang="en-US" dirty="0"/>
              <a:t>		</a:t>
            </a:r>
            <a:r>
              <a:rPr lang="en-US" dirty="0" err="1"/>
              <a:t>mgr</a:t>
            </a:r>
            <a:r>
              <a:rPr lang="en-US" dirty="0"/>
              <a:t> = new </a:t>
            </a:r>
            <a:r>
              <a:rPr lang="en-US" dirty="0" err="1"/>
              <a:t>DatabaseManager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computeAvg</a:t>
            </a:r>
            <a:r>
              <a:rPr lang="en-US" dirty="0"/>
              <a:t>() {</a:t>
            </a:r>
          </a:p>
          <a:p>
            <a:r>
              <a:rPr lang="en-US" dirty="0"/>
              <a:t>		for (Post p: </a:t>
            </a:r>
            <a:r>
              <a:rPr lang="en-US" dirty="0" err="1"/>
              <a:t>mgr.getNextPost</a:t>
            </a:r>
            <a:r>
              <a:rPr lang="en-US" dirty="0"/>
              <a:t>()) {</a:t>
            </a:r>
          </a:p>
          <a:p>
            <a:r>
              <a:rPr lang="en-US" dirty="0"/>
              <a:t>		    // record stats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F6900-7505-0350-2CDA-D4B87950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non-ideal?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A2E0C-8310-2E75-0CED-64C504EE0F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Introduces dependency between the </a:t>
            </a:r>
            <a:r>
              <a:rPr lang="en-US" dirty="0">
                <a:latin typeface="Consolas" panose="020B0609020204030204" pitchFamily="49" charset="0"/>
              </a:rPr>
              <a:t>Analysis</a:t>
            </a:r>
            <a:r>
              <a:rPr lang="en-US" dirty="0"/>
              <a:t> class and the </a:t>
            </a:r>
            <a:r>
              <a:rPr lang="en-US" dirty="0" err="1">
                <a:latin typeface="Consolas" panose="020B0609020204030204" pitchFamily="49" charset="0"/>
              </a:rPr>
              <a:t>DatabaseManager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DatabaseManager</a:t>
            </a:r>
            <a:r>
              <a:rPr lang="en-US" dirty="0"/>
              <a:t> class API changes all the Analyzer classes must be updated</a:t>
            </a:r>
          </a:p>
          <a:p>
            <a:r>
              <a:rPr lang="en-US" dirty="0"/>
              <a:t>What if I want to analyze posts that come from multiple sources</a:t>
            </a:r>
          </a:p>
          <a:p>
            <a:pPr lvl="1"/>
            <a:r>
              <a:rPr lang="en-US" dirty="0"/>
              <a:t>Postgres database, Redis, read over the network, or some other source</a:t>
            </a:r>
          </a:p>
          <a:p>
            <a:r>
              <a:rPr lang="en-US" dirty="0"/>
              <a:t>Hard to reuse analysis code</a:t>
            </a:r>
          </a:p>
          <a:p>
            <a:r>
              <a:rPr lang="en-US" dirty="0"/>
              <a:t>Hard to test in isolation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E7334F-6B06-730F-5AE3-7D65DD95A685}"/>
              </a:ext>
            </a:extLst>
          </p:cNvPr>
          <p:cNvGrpSpPr/>
          <p:nvPr/>
        </p:nvGrpSpPr>
        <p:grpSpPr>
          <a:xfrm>
            <a:off x="8182707" y="3429000"/>
            <a:ext cx="2975381" cy="1217104"/>
            <a:chOff x="8182707" y="3429000"/>
            <a:chExt cx="2975381" cy="1217104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C90FAA39-D102-84E9-3C14-468045F848D4}"/>
                </a:ext>
              </a:extLst>
            </p:cNvPr>
            <p:cNvSpPr/>
            <p:nvPr/>
          </p:nvSpPr>
          <p:spPr>
            <a:xfrm>
              <a:off x="8182707" y="3429000"/>
              <a:ext cx="1148862" cy="1049215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83F28D-5CF5-31CD-2A94-BA46643E08A2}"/>
                </a:ext>
              </a:extLst>
            </p:cNvPr>
            <p:cNvSpPr txBox="1"/>
            <p:nvPr/>
          </p:nvSpPr>
          <p:spPr>
            <a:xfrm>
              <a:off x="9211721" y="3691997"/>
              <a:ext cx="19463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Non-ideal</a:t>
              </a:r>
            </a:p>
            <a:p>
              <a:r>
                <a:rPr lang="en-US" sz="2800" b="1" i="1" dirty="0"/>
                <a:t>class design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803ACAA-49C8-3C76-DE3B-8FAAFF8601B6}"/>
              </a:ext>
            </a:extLst>
          </p:cNvPr>
          <p:cNvSpPr/>
          <p:nvPr/>
        </p:nvSpPr>
        <p:spPr>
          <a:xfrm>
            <a:off x="6459416" y="1812760"/>
            <a:ext cx="4841631" cy="149547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E457B-BCBE-6D72-D0A5-54D72FA4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good dependencies for the Analyzer class</a:t>
            </a:r>
          </a:p>
          <a:p>
            <a:pPr lvl="1"/>
            <a:r>
              <a:rPr lang="en-US" dirty="0"/>
              <a:t>Analyzer uses another class for Regression Analysis</a:t>
            </a:r>
          </a:p>
          <a:p>
            <a:pPr lvl="1"/>
            <a:r>
              <a:rPr lang="en-US" dirty="0"/>
              <a:t>Analyzer uses another class for Machine Learning-based analysis</a:t>
            </a:r>
          </a:p>
          <a:p>
            <a:pPr lvl="2"/>
            <a:r>
              <a:rPr lang="en-US" dirty="0"/>
              <a:t>… must include only </a:t>
            </a:r>
            <a:r>
              <a:rPr lang="en-US" b="1" i="1" dirty="0"/>
              <a:t>essential </a:t>
            </a:r>
            <a:r>
              <a:rPr lang="en-US" dirty="0"/>
              <a:t>dependencies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27FD04-359E-EE41-390E-41A569DE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dependencies </a:t>
            </a:r>
            <a:r>
              <a:rPr lang="en-US"/>
              <a:t>are 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D383-4F60-6885-0AEB-9B97CBFC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E37C46-92D8-9322-CA66-5464AD3F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class Analyzer() {</a:t>
            </a:r>
          </a:p>
          <a:p>
            <a:r>
              <a:rPr lang="en-US" dirty="0"/>
              <a:t>	public Analyzer() 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computeAvg</a:t>
            </a:r>
            <a:r>
              <a:rPr lang="en-US" dirty="0"/>
              <a:t>(List&lt;Post&gt; posts</a:t>
            </a:r>
            <a:r>
              <a:rPr lang="en-US"/>
              <a:t>) {</a:t>
            </a:r>
            <a:br>
              <a:rPr lang="en-US"/>
            </a:br>
            <a:r>
              <a:rPr lang="en-US"/>
              <a:t>		for (Post p: posts) { … }</a:t>
            </a:r>
            <a:endParaRPr lang="en-US" dirty="0"/>
          </a:p>
          <a:p>
            <a:r>
              <a:rPr lang="en-US" dirty="0"/>
              <a:t>		// record stats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DatabaseManager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= new </a:t>
            </a:r>
            <a:r>
              <a:rPr lang="en-US" dirty="0" err="1"/>
              <a:t>DatabaseManager</a:t>
            </a:r>
            <a:r>
              <a:rPr lang="en-US" dirty="0"/>
              <a:t>();</a:t>
            </a:r>
          </a:p>
          <a:p>
            <a:r>
              <a:rPr lang="en-US" dirty="0"/>
              <a:t>	List&lt;Post&gt; posts = </a:t>
            </a:r>
            <a:r>
              <a:rPr lang="en-US" dirty="0" err="1"/>
              <a:t>mgr.loadPosts</a:t>
            </a:r>
            <a:r>
              <a:rPr lang="en-US" dirty="0"/>
              <a:t>();</a:t>
            </a:r>
          </a:p>
          <a:p>
            <a:r>
              <a:rPr lang="en-US" dirty="0"/>
              <a:t>	Analyzer </a:t>
            </a:r>
            <a:r>
              <a:rPr lang="en-US" dirty="0" err="1"/>
              <a:t>analyzer</a:t>
            </a:r>
            <a:r>
              <a:rPr lang="en-US" dirty="0"/>
              <a:t> = new Analyzer();</a:t>
            </a:r>
          </a:p>
          <a:p>
            <a:r>
              <a:rPr lang="en-US" dirty="0"/>
              <a:t>	</a:t>
            </a:r>
            <a:r>
              <a:rPr lang="en-US" dirty="0" err="1"/>
              <a:t>analyzer.computeAvg</a:t>
            </a:r>
            <a:r>
              <a:rPr lang="en-US" dirty="0"/>
              <a:t>(posts);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2E7AE-C382-A5FE-4750-DE34292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BC9F8-FF92-C334-C909-A364E375027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onsolas" panose="020B0609020204030204" pitchFamily="49" charset="0"/>
              </a:rPr>
              <a:t>Analyzer</a:t>
            </a:r>
            <a:r>
              <a:rPr lang="en-US" dirty="0"/>
              <a:t> class methods accept lists of posts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function orchestrates the loading of posts via the </a:t>
            </a:r>
            <a:r>
              <a:rPr lang="en-US" dirty="0" err="1">
                <a:latin typeface="Consolas" panose="020B0609020204030204" pitchFamily="49" charset="0"/>
              </a:rPr>
              <a:t>DatabaseManager</a:t>
            </a:r>
            <a:r>
              <a:rPr lang="en-US" dirty="0"/>
              <a:t> and sending it to the </a:t>
            </a:r>
            <a:r>
              <a:rPr lang="en-US" dirty="0">
                <a:latin typeface="Consolas" panose="020B0609020204030204" pitchFamily="49" charset="0"/>
              </a:rPr>
              <a:t>Analyzer</a:t>
            </a:r>
          </a:p>
          <a:p>
            <a:r>
              <a:rPr lang="en-US" dirty="0">
                <a:latin typeface="Consolas" panose="020B0609020204030204" pitchFamily="49" charset="0"/>
              </a:rPr>
              <a:t>Analyzer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only uses Java objects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Doesn’t care where the data came from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25FAF2-AC3D-5775-4B91-A8A00CDAB8C1}"/>
              </a:ext>
            </a:extLst>
          </p:cNvPr>
          <p:cNvSpPr/>
          <p:nvPr/>
        </p:nvSpPr>
        <p:spPr>
          <a:xfrm>
            <a:off x="6412524" y="3429000"/>
            <a:ext cx="5298830" cy="1143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37680E-82A1-707D-9212-AAD0792685C3}"/>
              </a:ext>
            </a:extLst>
          </p:cNvPr>
          <p:cNvGrpSpPr/>
          <p:nvPr/>
        </p:nvGrpSpPr>
        <p:grpSpPr>
          <a:xfrm>
            <a:off x="7436826" y="4658488"/>
            <a:ext cx="3123385" cy="1261696"/>
            <a:chOff x="7436826" y="4658488"/>
            <a:chExt cx="3123385" cy="1261696"/>
          </a:xfrm>
        </p:grpSpPr>
        <p:pic>
          <p:nvPicPr>
            <p:cNvPr id="1028" name="Picture 4" descr="30,500+ Green Check Mark Stock Photos, Pictures &amp; Royalty-Free Images -  iStock | Green check mark transparent, Green check mark icon, Green check  mark vector">
              <a:extLst>
                <a:ext uri="{FF2B5EF4-FFF2-40B4-BE49-F238E27FC236}">
                  <a16:creationId xmlns:a16="http://schemas.microsoft.com/office/drawing/2014/main" id="{4AE2FA74-970F-91B6-2D43-E22912BFD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826" y="4658488"/>
              <a:ext cx="1261696" cy="126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6FAAD0-A89D-F4DE-299C-6CEB39909221}"/>
                </a:ext>
              </a:extLst>
            </p:cNvPr>
            <p:cNvSpPr txBox="1"/>
            <p:nvPr/>
          </p:nvSpPr>
          <p:spPr>
            <a:xfrm>
              <a:off x="8613844" y="4812282"/>
              <a:ext cx="19463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Better</a:t>
              </a:r>
            </a:p>
            <a:p>
              <a:r>
                <a:rPr lang="en-US" sz="2800" b="1" i="1" dirty="0"/>
                <a:t>class design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49386-4D09-6300-04F8-6192F28BF6EB}"/>
              </a:ext>
            </a:extLst>
          </p:cNvPr>
          <p:cNvSpPr/>
          <p:nvPr/>
        </p:nvSpPr>
        <p:spPr>
          <a:xfrm>
            <a:off x="6343803" y="1934308"/>
            <a:ext cx="5298830" cy="9026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5F785-48B0-819F-BA6E-EC76C51F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It’s very </a:t>
            </a:r>
            <a:r>
              <a:rPr lang="en-US" dirty="0"/>
              <a:t>good to worry about performance</a:t>
            </a:r>
          </a:p>
          <a:p>
            <a:pPr lvl="1"/>
            <a:r>
              <a:rPr lang="en-US" dirty="0"/>
              <a:t>But not at the cost of design</a:t>
            </a:r>
          </a:p>
          <a:p>
            <a:r>
              <a:rPr lang="en-US" dirty="0"/>
              <a:t>First create a clean design</a:t>
            </a:r>
          </a:p>
          <a:p>
            <a:r>
              <a:rPr lang="en-US" dirty="0"/>
              <a:t>Then optimize for performance</a:t>
            </a:r>
          </a:p>
          <a:p>
            <a:pPr lvl="1"/>
            <a:r>
              <a:rPr lang="en-US" dirty="0"/>
              <a:t>Start with the previous non-optimal design and improve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52A144-3B51-A13A-6410-2E3AF53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memory usage?</a:t>
            </a:r>
          </a:p>
        </p:txBody>
      </p:sp>
    </p:spTree>
    <p:extLst>
      <p:ext uri="{BB962C8B-B14F-4D97-AF65-F5344CB8AC3E}">
        <p14:creationId xmlns:p14="http://schemas.microsoft.com/office/powerpoint/2010/main" val="37841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CD1B8-25F4-2335-DA60-D6FEA9D5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6015488" cy="556890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class Analyzer() {</a:t>
            </a:r>
          </a:p>
          <a:p>
            <a:r>
              <a:rPr lang="en-US" dirty="0"/>
              <a:t>	public Analyzer() {}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accumulateAvg</a:t>
            </a:r>
            <a:r>
              <a:rPr lang="en-US" dirty="0"/>
              <a:t>(List&lt;Post&gt; posts) {</a:t>
            </a:r>
          </a:p>
          <a:p>
            <a:r>
              <a:rPr lang="en-US" dirty="0"/>
              <a:t>		// accumulate stats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</a:t>
            </a:r>
            <a:r>
              <a:rPr lang="en-US" dirty="0" err="1"/>
              <a:t>printAvg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DatabaseManager</a:t>
            </a:r>
            <a:r>
              <a:rPr lang="en-US" dirty="0"/>
              <a:t> </a:t>
            </a:r>
            <a:r>
              <a:rPr lang="en-US" dirty="0" err="1"/>
              <a:t>mgr</a:t>
            </a:r>
            <a:r>
              <a:rPr lang="en-US" dirty="0"/>
              <a:t> = new </a:t>
            </a:r>
            <a:r>
              <a:rPr lang="en-US" dirty="0" err="1"/>
              <a:t>DatabaseManager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Analyzer </a:t>
            </a:r>
            <a:r>
              <a:rPr lang="en-US" dirty="0" err="1"/>
              <a:t>analyzer</a:t>
            </a:r>
            <a:r>
              <a:rPr lang="en-US" dirty="0"/>
              <a:t> = new Analyzer();</a:t>
            </a:r>
          </a:p>
          <a:p>
            <a:r>
              <a:rPr lang="en-US" dirty="0"/>
              <a:t>	while (</a:t>
            </a:r>
            <a:r>
              <a:rPr lang="en-US" dirty="0" err="1"/>
              <a:t>mgr.hasNext</a:t>
            </a:r>
            <a:r>
              <a:rPr lang="en-US" dirty="0"/>
              <a:t>()) {</a:t>
            </a:r>
          </a:p>
          <a:p>
            <a:r>
              <a:rPr lang="en-US" dirty="0"/>
              <a:t>		List&lt;Post&gt; posts = </a:t>
            </a:r>
            <a:r>
              <a:rPr lang="en-US" dirty="0" err="1"/>
              <a:t>mgr.loadNext</a:t>
            </a:r>
            <a:r>
              <a:rPr lang="en-US" dirty="0"/>
              <a:t>(10);</a:t>
            </a:r>
          </a:p>
          <a:p>
            <a:r>
              <a:rPr lang="en-US" dirty="0"/>
              <a:t>		</a:t>
            </a:r>
            <a:r>
              <a:rPr lang="en-US" dirty="0" err="1"/>
              <a:t>analyzer.accumulateAvg</a:t>
            </a:r>
            <a:r>
              <a:rPr lang="en-US" dirty="0"/>
              <a:t>(posts);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analyzer.printAvg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A6ABA-EAA1-B377-B028-517A795E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memory usage?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A0581-34B1-AB3D-FE4D-60A7E08405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Even better solution</a:t>
            </a:r>
          </a:p>
          <a:p>
            <a:pPr lvl="1"/>
            <a:r>
              <a:rPr lang="en-US" dirty="0"/>
              <a:t>Use an iterator design pattern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DatabaseManager</a:t>
            </a:r>
            <a:r>
              <a:rPr lang="en-US" dirty="0"/>
              <a:t> class contains an iterator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hasNext</a:t>
            </a:r>
            <a:r>
              <a:rPr lang="en-US" dirty="0"/>
              <a:t>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loadNext</a:t>
            </a:r>
            <a:r>
              <a:rPr lang="en-US" dirty="0"/>
              <a:t> method</a:t>
            </a:r>
          </a:p>
          <a:p>
            <a:r>
              <a:rPr lang="en-US" dirty="0"/>
              <a:t>Analyzer </a:t>
            </a:r>
            <a:r>
              <a:rPr lang="en-US" i="1" dirty="0"/>
              <a:t>accumulates</a:t>
            </a:r>
            <a:r>
              <a:rPr lang="en-US" dirty="0"/>
              <a:t> the statistics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54BE15-B128-2F14-03D0-B15BF616C10E}"/>
              </a:ext>
            </a:extLst>
          </p:cNvPr>
          <p:cNvSpPr/>
          <p:nvPr/>
        </p:nvSpPr>
        <p:spPr>
          <a:xfrm>
            <a:off x="7346900" y="4517811"/>
            <a:ext cx="1817077" cy="2813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2C06F-4713-221F-6525-4D7A2EF5D6CA}"/>
              </a:ext>
            </a:extLst>
          </p:cNvPr>
          <p:cNvSpPr/>
          <p:nvPr/>
        </p:nvSpPr>
        <p:spPr>
          <a:xfrm>
            <a:off x="9163977" y="4658488"/>
            <a:ext cx="2274278" cy="3751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00E6D-1958-A097-C7D8-2BDAC141D01F}"/>
              </a:ext>
            </a:extLst>
          </p:cNvPr>
          <p:cNvSpPr/>
          <p:nvPr/>
        </p:nvSpPr>
        <p:spPr>
          <a:xfrm>
            <a:off x="6518029" y="1430216"/>
            <a:ext cx="5291896" cy="2227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337693-F2AD-8C8D-041E-20BD797BB1BC}"/>
              </a:ext>
            </a:extLst>
          </p:cNvPr>
          <p:cNvGrpSpPr/>
          <p:nvPr/>
        </p:nvGrpSpPr>
        <p:grpSpPr>
          <a:xfrm>
            <a:off x="3400356" y="4658488"/>
            <a:ext cx="3194430" cy="1261696"/>
            <a:chOff x="7436826" y="4658488"/>
            <a:chExt cx="3194430" cy="1261696"/>
          </a:xfrm>
        </p:grpSpPr>
        <p:pic>
          <p:nvPicPr>
            <p:cNvPr id="12" name="Picture 4" descr="30,500+ Green Check Mark Stock Photos, Pictures &amp; Royalty-Free Images -  iStock | Green check mark transparent, Green check mark icon, Green check  mark vector">
              <a:extLst>
                <a:ext uri="{FF2B5EF4-FFF2-40B4-BE49-F238E27FC236}">
                  <a16:creationId xmlns:a16="http://schemas.microsoft.com/office/drawing/2014/main" id="{E8763CA6-2BB7-1894-5EE5-9D8BAC2A7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826" y="4658488"/>
              <a:ext cx="1261696" cy="126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129400-C4A4-96A2-E2DB-AA8A5EBC970C}"/>
                </a:ext>
              </a:extLst>
            </p:cNvPr>
            <p:cNvSpPr txBox="1"/>
            <p:nvPr/>
          </p:nvSpPr>
          <p:spPr>
            <a:xfrm>
              <a:off x="8613844" y="4812282"/>
              <a:ext cx="20174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Much better</a:t>
              </a:r>
            </a:p>
            <a:p>
              <a:r>
                <a:rPr lang="en-US" sz="2800" b="1" i="1" dirty="0"/>
                <a:t>class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1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11901</TotalTime>
  <Words>890</Words>
  <Application>Microsoft Office PowerPoint</Application>
  <PresentationFormat>Widescreen</PresentationFormat>
  <Paragraphs>166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Agenda</vt:lpstr>
      <vt:lpstr>Single responsibility principle (SRP)</vt:lpstr>
      <vt:lpstr>Why is it non-ideal?</vt:lpstr>
      <vt:lpstr>Not all dependencies are bad</vt:lpstr>
      <vt:lpstr>Better design</vt:lpstr>
      <vt:lpstr>But what about memory usage?</vt:lpstr>
      <vt:lpstr>But what about memory usage?</vt:lpstr>
      <vt:lpstr>But what about memory usage?</vt:lpstr>
      <vt:lpstr>Benefits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1120</cp:revision>
  <dcterms:created xsi:type="dcterms:W3CDTF">2019-06-30T03:25:06Z</dcterms:created>
  <dcterms:modified xsi:type="dcterms:W3CDTF">2025-02-07T21:51:58Z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