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7" r:id="rId10"/>
    <p:sldId id="1161" r:id="rId11"/>
    <p:sldId id="268" r:id="rId12"/>
    <p:sldId id="275" r:id="rId13"/>
    <p:sldId id="271" r:id="rId14"/>
    <p:sldId id="340" r:id="rId15"/>
    <p:sldId id="269" r:id="rId16"/>
    <p:sldId id="361" r:id="rId17"/>
    <p:sldId id="362" r:id="rId18"/>
    <p:sldId id="371" r:id="rId19"/>
    <p:sldId id="434" r:id="rId20"/>
    <p:sldId id="436" r:id="rId21"/>
    <p:sldId id="359" r:id="rId22"/>
    <p:sldId id="360" r:id="rId23"/>
    <p:sldId id="437" r:id="rId24"/>
    <p:sldId id="274" r:id="rId25"/>
    <p:sldId id="273" r:id="rId26"/>
    <p:sldId id="438" r:id="rId27"/>
    <p:sldId id="435" r:id="rId28"/>
    <p:sldId id="277" r:id="rId29"/>
    <p:sldId id="296" r:id="rId30"/>
    <p:sldId id="295" r:id="rId31"/>
    <p:sldId id="279" r:id="rId32"/>
    <p:sldId id="297" r:id="rId33"/>
    <p:sldId id="439" r:id="rId34"/>
    <p:sldId id="440" r:id="rId35"/>
    <p:sldId id="442" r:id="rId36"/>
    <p:sldId id="443" r:id="rId37"/>
    <p:sldId id="444" r:id="rId38"/>
    <p:sldId id="334" r:id="rId39"/>
    <p:sldId id="445" r:id="rId40"/>
    <p:sldId id="284" r:id="rId41"/>
    <p:sldId id="289" r:id="rId42"/>
    <p:sldId id="355" r:id="rId43"/>
    <p:sldId id="278" r:id="rId44"/>
    <p:sldId id="282" r:id="rId45"/>
    <p:sldId id="446" r:id="rId46"/>
    <p:sldId id="447" r:id="rId47"/>
    <p:sldId id="448" r:id="rId48"/>
    <p:sldId id="449" r:id="rId49"/>
    <p:sldId id="1162" r:id="rId50"/>
    <p:sldId id="450" r:id="rId51"/>
    <p:sldId id="451" r:id="rId52"/>
    <p:sldId id="310" r:id="rId53"/>
    <p:sldId id="396" r:id="rId54"/>
    <p:sldId id="392" r:id="rId55"/>
    <p:sldId id="393" r:id="rId56"/>
    <p:sldId id="394" r:id="rId57"/>
    <p:sldId id="452" r:id="rId58"/>
    <p:sldId id="453" r:id="rId59"/>
    <p:sldId id="1104" r:id="rId60"/>
    <p:sldId id="1126" r:id="rId61"/>
    <p:sldId id="1135" r:id="rId62"/>
    <p:sldId id="1136" r:id="rId63"/>
    <p:sldId id="1156" r:id="rId64"/>
    <p:sldId id="1153" r:id="rId65"/>
    <p:sldId id="1154" r:id="rId66"/>
    <p:sldId id="1175" r:id="rId67"/>
    <p:sldId id="1221" r:id="rId68"/>
    <p:sldId id="1111" r:id="rId69"/>
    <p:sldId id="263" r:id="rId70"/>
    <p:sldId id="264" r:id="rId71"/>
    <p:sldId id="265" r:id="rId72"/>
    <p:sldId id="372" r:id="rId73"/>
    <p:sldId id="433" r:id="rId74"/>
    <p:sldId id="270" r:id="rId75"/>
    <p:sldId id="1158" r:id="rId76"/>
    <p:sldId id="1159" r:id="rId77"/>
    <p:sldId id="1160" r:id="rId78"/>
    <p:sldId id="272" r:id="rId79"/>
    <p:sldId id="1219" r:id="rId80"/>
    <p:sldId id="1163" r:id="rId8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0000FF"/>
    <a:srgbClr val="B9B9FF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1840" autoAdjust="0"/>
  </p:normalViewPr>
  <p:slideViewPr>
    <p:cSldViewPr snapToGrid="0">
      <p:cViewPr varScale="1">
        <p:scale>
          <a:sx n="144" d="100"/>
          <a:sy n="144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8/10/relationships/authors" Target="author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4B140-9B05-F047-55E7-C997224C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1FECE-A482-6E02-628A-7D8DFB79F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6BF51-4963-E0F1-CAAA-9A939F6C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2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4C440-1D4E-1A52-0A09-0BAB9A72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E58F-061A-9077-7210-5C3172EBA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92EA-38B6-E5D4-D165-4D33BB3BC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0B85-74BF-F9FC-1D4C-A7A96D8E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52918-9E4F-51F5-23F3-6EDE667D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76445-71E7-8394-B9F5-58A8D5D2D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9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AD028-2D50-BE82-F7A4-8E561497D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514C2-BEFB-A973-D947-4BC038DF2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980A17-A8AD-21D1-8249-5DFFC8A8E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59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AF35-C224-4B14-5EEE-DD629DE80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544DF-F92B-ECF1-CC4C-EE1F75FCC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8E87F-FD2A-F1D5-B59A-8FD089DD0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26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D51D2-CFB8-FA91-D642-2FD9C25D8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EB285-3C92-93C7-5E8E-056AFF4E2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FC74D-D1B9-ADBB-6F4A-66DBAD88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25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64C51-0A7F-C15C-73E5-CB3423A22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3777C-1BC4-ED78-90B8-0D012D865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8B72CF-4E06-0998-9CDC-601EA105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96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87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Want to do is stub out or “simulate” some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91020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64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5951-DB51-4939-C07E-A63104A7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2A89F-2141-1132-6F52-5ACE00FC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CE477-0154-2615-866B-2EA742494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50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http://httpforever.com/</a:t>
            </a:r>
          </a:p>
        </p:txBody>
      </p:sp>
    </p:spTree>
    <p:extLst>
      <p:ext uri="{BB962C8B-B14F-4D97-AF65-F5344CB8AC3E}">
        <p14:creationId xmlns:p14="http://schemas.microsoft.com/office/powerpoint/2010/main" val="711171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B499-0518-A669-FD36-9AE2972F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D88F5-B301-1926-48B2-7BB28E137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0E3F6-9115-D878-3171-D0BF7F8F1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3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5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658E-D2D7-7BD5-D912-84D3C2E72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59422-34C2-BA83-851C-BCBABD6C2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3A89D-7F0F-2122-47BF-C8927B85A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E967-D3B3-986D-0D16-7B6E4EF12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C1A68-9343-A691-3743-81CB6D58D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AF2FA-AA45-2365-4160-B39EB09F2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March 12,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94CE2-1EC9-C542-D9C4-62EAE14B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Meta-programming technique</a:t>
            </a:r>
          </a:p>
          <a:p>
            <a:r>
              <a:rPr lang="en-US" dirty="0"/>
              <a:t>Allows you to access fields, methods, and classes like regular Java objects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9C243-2F49-4A21-C6E8-4B3C93DC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153693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31224-3944-2673-04C4-373801B5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java.lang.reflect.Class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An object of this type encapsulates the class information for a particular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(“com.ecs160.MyApp”);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obj.getClass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bypass access modifiers using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setAccessible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(true)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D1C248-A8B8-1334-52F9-55D9AD71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 API</a:t>
            </a:r>
          </a:p>
        </p:txBody>
      </p:sp>
    </p:spTree>
    <p:extLst>
      <p:ext uri="{BB962C8B-B14F-4D97-AF65-F5344CB8AC3E}">
        <p14:creationId xmlns:p14="http://schemas.microsoft.com/office/powerpoint/2010/main" val="83701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framework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 </a:t>
            </a:r>
            <a:r>
              <a:rPr lang="en-US" sz="2400" b="1" i="1" dirty="0"/>
              <a:t>annotation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myField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950DC-8867-977A-F835-83D0ACD9F92E}"/>
              </a:ext>
            </a:extLst>
          </p:cNvPr>
          <p:cNvSpPr/>
          <p:nvPr/>
        </p:nvSpPr>
        <p:spPr>
          <a:xfrm>
            <a:off x="7111007" y="846785"/>
            <a:ext cx="48934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separately into a JAR file</a:t>
            </a: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that use reflection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" y="1046602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8FCC31F1-E1D9-AFB1-C156-F8B76C354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01" y="945928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naut Framework · GitHub">
            <a:extLst>
              <a:ext uri="{FF2B5EF4-FFF2-40B4-BE49-F238E27FC236}">
                <a16:creationId xmlns:a16="http://schemas.microsoft.com/office/drawing/2014/main" id="{5F923D73-EC7B-0F6A-5B5B-86D29D029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285" y="1049970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A858DBF1-4FEF-E05A-ECF8-D9C3F25C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68" y="2425097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Log4j - Wikipedia">
            <a:extLst>
              <a:ext uri="{FF2B5EF4-FFF2-40B4-BE49-F238E27FC236}">
                <a16:creationId xmlns:a16="http://schemas.microsoft.com/office/drawing/2014/main" id="{31DC2B33-3040-EAA6-E099-9CEF01E2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24" y="3143970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ibernate (ORM) - in 11 steps - Apps on Google Play">
            <a:extLst>
              <a:ext uri="{FF2B5EF4-FFF2-40B4-BE49-F238E27FC236}">
                <a16:creationId xmlns:a16="http://schemas.microsoft.com/office/drawing/2014/main" id="{D220FC37-A7A7-6917-6DBA-8CA093A7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285" y="3136258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7D3D9-2E48-53B5-613B-B7265E9B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</a:t>
            </a:r>
            <a:r>
              <a:rPr lang="en-US" i="1" dirty="0"/>
              <a:t>generate </a:t>
            </a:r>
            <a:r>
              <a:rPr lang="en-US" dirty="0"/>
              <a:t>new methods, fields, etc.</a:t>
            </a:r>
          </a:p>
          <a:p>
            <a:r>
              <a:rPr lang="en-US" dirty="0"/>
              <a:t>Reflection causes full loss of type safety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s.setName</a:t>
            </a:r>
            <a:r>
              <a:rPr lang="en-US" dirty="0">
                <a:latin typeface="Consolas" panose="020B0609020204030204" pitchFamily="49" charset="0"/>
              </a:rPr>
              <a:t>(new Integer(123)); </a:t>
            </a:r>
            <a:r>
              <a:rPr lang="en-US" dirty="0"/>
              <a:t>compiler will catch it at compile time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setNameMethod.invoke</a:t>
            </a:r>
            <a:r>
              <a:rPr lang="en-US" dirty="0">
                <a:latin typeface="Consolas" panose="020B0609020204030204" pitchFamily="49" charset="0"/>
              </a:rPr>
              <a:t>(s, new Integer(123));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will throw an exception at runtime</a:t>
            </a:r>
          </a:p>
          <a:p>
            <a:r>
              <a:rPr lang="en-US" dirty="0"/>
              <a:t>Performance is slower than directly accessing the field/method</a:t>
            </a:r>
          </a:p>
          <a:p>
            <a:pPr lvl="1"/>
            <a:r>
              <a:rPr lang="en-US" dirty="0"/>
              <a:t>In some cases, it is okay</a:t>
            </a:r>
          </a:p>
          <a:p>
            <a:pPr lvl="2"/>
            <a:r>
              <a:rPr lang="en-US" dirty="0"/>
              <a:t>Database persistence, network communications</a:t>
            </a:r>
          </a:p>
          <a:p>
            <a:pPr lvl="2"/>
            <a:r>
              <a:rPr lang="en-US" dirty="0"/>
              <a:t>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121AB-441A-9B77-5A1C-1B5429D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79239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7E78B4-F91E-0BBE-E23B-E55B615A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object wraps and extends target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CC306-CF20-FA2F-CD4B-CE1146AD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design pattern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D8CAD0-D883-A4AF-B4CD-A77071D3AC57}"/>
              </a:ext>
            </a:extLst>
          </p:cNvPr>
          <p:cNvGrpSpPr/>
          <p:nvPr/>
        </p:nvGrpSpPr>
        <p:grpSpPr>
          <a:xfrm>
            <a:off x="4778213" y="1793772"/>
            <a:ext cx="3414514" cy="2923828"/>
            <a:chOff x="7080738" y="1430215"/>
            <a:chExt cx="3414514" cy="29238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C2C6D1-FC00-5583-62B5-C5E718015B3A}"/>
                </a:ext>
              </a:extLst>
            </p:cNvPr>
            <p:cNvSpPr/>
            <p:nvPr/>
          </p:nvSpPr>
          <p:spPr>
            <a:xfrm>
              <a:off x="7080738" y="1430215"/>
              <a:ext cx="3414514" cy="2888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F67104-95F3-D6AD-DE00-2715DEAC418A}"/>
                </a:ext>
              </a:extLst>
            </p:cNvPr>
            <p:cNvSpPr txBox="1"/>
            <p:nvPr/>
          </p:nvSpPr>
          <p:spPr>
            <a:xfrm>
              <a:off x="7852913" y="1430215"/>
              <a:ext cx="2334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ProxyObject</a:t>
              </a:r>
              <a:endParaRPr lang="en-US" sz="28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10E0F-D414-5224-8493-137C854267F2}"/>
                </a:ext>
              </a:extLst>
            </p:cNvPr>
            <p:cNvSpPr/>
            <p:nvPr/>
          </p:nvSpPr>
          <p:spPr>
            <a:xfrm>
              <a:off x="8637591" y="4104540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96DED8-7836-677F-6330-ACB1BD2D371C}"/>
                </a:ext>
              </a:extLst>
            </p:cNvPr>
            <p:cNvSpPr txBox="1"/>
            <p:nvPr/>
          </p:nvSpPr>
          <p:spPr>
            <a:xfrm>
              <a:off x="9260072" y="3984711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func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F7C291-14B9-0844-7667-41252FD802F4}"/>
                </a:ext>
              </a:extLst>
            </p:cNvPr>
            <p:cNvCxnSpPr>
              <a:cxnSpLocks/>
              <a:stCxn id="9" idx="0"/>
              <a:endCxn id="14" idx="2"/>
            </p:cNvCxnSpPr>
            <p:nvPr/>
          </p:nvCxnSpPr>
          <p:spPr>
            <a:xfrm flipH="1" flipV="1">
              <a:off x="8924967" y="3308230"/>
              <a:ext cx="5701" cy="796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0D09D-EFD3-0A92-ACF1-9B2FC88094CE}"/>
              </a:ext>
            </a:extLst>
          </p:cNvPr>
          <p:cNvGrpSpPr/>
          <p:nvPr/>
        </p:nvGrpSpPr>
        <p:grpSpPr>
          <a:xfrm>
            <a:off x="5280757" y="2295129"/>
            <a:ext cx="2804610" cy="1376658"/>
            <a:chOff x="7583282" y="1931572"/>
            <a:chExt cx="2804610" cy="13766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3E2E8F-DE58-629E-94E4-E6B7C6E6C11A}"/>
                </a:ext>
              </a:extLst>
            </p:cNvPr>
            <p:cNvSpPr/>
            <p:nvPr/>
          </p:nvSpPr>
          <p:spPr>
            <a:xfrm>
              <a:off x="7583282" y="1931572"/>
              <a:ext cx="2604072" cy="137665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42590A-A0E2-704F-42A5-BE52E28173DE}"/>
                </a:ext>
              </a:extLst>
            </p:cNvPr>
            <p:cNvSpPr/>
            <p:nvPr/>
          </p:nvSpPr>
          <p:spPr>
            <a:xfrm>
              <a:off x="8631890" y="3097214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77F9FC-9088-892B-8643-91FE05DDD00B}"/>
                </a:ext>
              </a:extLst>
            </p:cNvPr>
            <p:cNvSpPr txBox="1"/>
            <p:nvPr/>
          </p:nvSpPr>
          <p:spPr>
            <a:xfrm>
              <a:off x="9203861" y="2833390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8EB775-BC2C-6118-27DD-270F493E47F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622442" y="4679113"/>
            <a:ext cx="5701" cy="827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162D0-723D-3A77-957C-A405FB6EB129}"/>
              </a:ext>
            </a:extLst>
          </p:cNvPr>
          <p:cNvSpPr/>
          <p:nvPr/>
        </p:nvSpPr>
        <p:spPr>
          <a:xfrm>
            <a:off x="5280758" y="3879218"/>
            <a:ext cx="2604071" cy="5012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additional_functionality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731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C80-DCA4-A2F3-68CB-B34A12AA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6B47569-8DB3-FC60-EAEF-9C27B888621E}"/>
              </a:ext>
            </a:extLst>
          </p:cNvPr>
          <p:cNvGrpSpPr/>
          <p:nvPr/>
        </p:nvGrpSpPr>
        <p:grpSpPr>
          <a:xfrm>
            <a:off x="1055077" y="1406768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44DAFC-8440-8D74-5434-7B150617869E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07D3C6-F0B8-5E53-1C94-B84402F3903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476910-F87F-D22C-E793-C00A67F72758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EC17F4-151A-FE6B-AA7A-06725AF6F604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00A58-6D13-19D8-A3D3-67F57C1DB035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BBBF-EF97-1F04-C922-5792C2EAF778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09E86A-CB42-8767-31E5-8264A38FEC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AE7FB-78C4-EF60-31DE-F01BBE1B243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19D73-3A4F-1952-D5D5-64D3581C136C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F15233-0357-E5FB-978B-C8C49A1B978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620A36-DC1D-57AC-4958-BE3968A550C5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EA1FB9F-46E5-090A-04BF-25D09A068E07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BB24F2-7083-1D0C-07AE-F60741C9E463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487434-A16E-FA8A-B8C1-BD6D661CA7BD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A5902F-C6BD-8E9A-D319-A813594BEF7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F7E8A-566C-CBDB-7599-D8865044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33425" cy="5046453"/>
          </a:xfrm>
        </p:spPr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JedisProxy</a:t>
            </a:r>
            <a:r>
              <a:rPr lang="en-US" dirty="0"/>
              <a:t> </a:t>
            </a:r>
            <a:r>
              <a:rPr lang="en-US" b="1" dirty="0"/>
              <a:t>extends Jedis</a:t>
            </a:r>
            <a:r>
              <a:rPr lang="en-US" dirty="0"/>
              <a:t>{</a:t>
            </a:r>
          </a:p>
          <a:p>
            <a:r>
              <a:rPr lang="en-US" dirty="0"/>
              <a:t>	private Jedis </a:t>
            </a:r>
            <a:r>
              <a:rPr lang="en-US" dirty="0" err="1"/>
              <a:t>jedis</a:t>
            </a:r>
            <a:r>
              <a:rPr lang="en-US" dirty="0"/>
              <a:t>; // Wrap jedis obj</a:t>
            </a:r>
          </a:p>
          <a:p>
            <a:endParaRPr lang="en-US" dirty="0"/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return </a:t>
            </a:r>
            <a:r>
              <a:rPr lang="en-US" dirty="0" err="1"/>
              <a:t>jedis.hget</a:t>
            </a:r>
            <a:r>
              <a:rPr lang="en-US" dirty="0"/>
              <a:t>(id);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hset</a:t>
            </a:r>
            <a:r>
              <a:rPr lang="en-US" dirty="0"/>
              <a:t>(id,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5D4868-2E65-9E86-5EB1-4C9A543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Proxy object wraps and extends target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455C6-C0CD-FAC3-3B41-90C481704CBD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B5C5B5-30FA-ED5C-C165-0D90B57B8290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0E506-2D25-82A7-8A42-E63FADD97413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73EC3C-78B4-53A2-3C3D-968B3DFB308E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C153E-09ED-C471-3F73-D984E3C1F99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9C690-BA7F-29F1-E72A-8E3C2C5928FF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8E1C5-5A33-BBEA-75AC-E6FFA242A5F6}"/>
              </a:ext>
            </a:extLst>
          </p:cNvPr>
          <p:cNvSpPr/>
          <p:nvPr/>
        </p:nvSpPr>
        <p:spPr>
          <a:xfrm>
            <a:off x="6096000" y="1969476"/>
            <a:ext cx="4841631" cy="69735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B0751-5F1D-BC8F-961C-D8F98C8112AB}"/>
              </a:ext>
            </a:extLst>
          </p:cNvPr>
          <p:cNvSpPr/>
          <p:nvPr/>
        </p:nvSpPr>
        <p:spPr>
          <a:xfrm>
            <a:off x="6176512" y="3182813"/>
            <a:ext cx="4841631" cy="10153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1D447-E2AC-FF60-76E1-CBAC67D9F281}"/>
              </a:ext>
            </a:extLst>
          </p:cNvPr>
          <p:cNvSpPr/>
          <p:nvPr/>
        </p:nvSpPr>
        <p:spPr>
          <a:xfrm>
            <a:off x="286814" y="5362056"/>
            <a:ext cx="6307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 intercept the method invocations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73071-C02C-FBDF-3CBA-0E03E9589E26}"/>
              </a:ext>
            </a:extLst>
          </p:cNvPr>
          <p:cNvSpPr/>
          <p:nvPr/>
        </p:nvSpPr>
        <p:spPr>
          <a:xfrm>
            <a:off x="6095999" y="2651201"/>
            <a:ext cx="4841631" cy="52322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0B7DD-92E9-F334-8FFC-2ADACE3F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dynamically create proxy classes</a:t>
            </a:r>
          </a:p>
          <a:p>
            <a:r>
              <a:rPr lang="en-US" dirty="0"/>
              <a:t>Uses Java bytecode generation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222DB7-22E1-4C6B-FE54-52EA0E67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proxies</a:t>
            </a:r>
          </a:p>
        </p:txBody>
      </p:sp>
    </p:spTree>
    <p:extLst>
      <p:ext uri="{BB962C8B-B14F-4D97-AF65-F5344CB8AC3E}">
        <p14:creationId xmlns:p14="http://schemas.microsoft.com/office/powerpoint/2010/main" val="6304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9FA-3BEB-C027-4D9B-D7C7CC1E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6DD47-3F7A-BC22-597C-1625A0963DF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prstDash val="sysDot"/>
          </a:ln>
        </p:spPr>
        <p:txBody>
          <a:bodyPr>
            <a:normAutofit lnSpcReduction="10000"/>
          </a:bodyPr>
          <a:lstStyle/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jedisProxy</a:t>
            </a:r>
            <a:r>
              <a:rPr lang="en-US" dirty="0"/>
              <a:t> = (Jedis) </a:t>
            </a:r>
            <a:r>
              <a:rPr lang="en-US" dirty="0" err="1"/>
              <a:t>createProxy</a:t>
            </a:r>
            <a:r>
              <a:rPr lang="en-US" dirty="0"/>
              <a:t>(jedis);</a:t>
            </a:r>
          </a:p>
          <a:p>
            <a:r>
              <a:rPr lang="en-US" dirty="0" err="1"/>
              <a:t>jedisProxy.hset</a:t>
            </a:r>
            <a:r>
              <a:rPr lang="en-US" dirty="0"/>
              <a:t>(…); 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jedisProxy</a:t>
            </a:r>
            <a:r>
              <a:rPr lang="en-US" dirty="0"/>
              <a:t> has type “subclass of Jedis”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hset</a:t>
            </a:r>
            <a:r>
              <a:rPr lang="en-US" dirty="0"/>
              <a:t> will first print the log and then perform </a:t>
            </a:r>
            <a:r>
              <a:rPr lang="en-US" dirty="0" err="1"/>
              <a:t>hset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(student);</a:t>
            </a:r>
          </a:p>
          <a:p>
            <a:r>
              <a:rPr lang="en-US" dirty="0" err="1"/>
              <a:t>studentProxy.getName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studentProxy</a:t>
            </a:r>
            <a:r>
              <a:rPr lang="en-US" dirty="0"/>
              <a:t> has type “subclass of Student”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getName</a:t>
            </a:r>
            <a:r>
              <a:rPr lang="en-US" dirty="0"/>
              <a:t>() will first print the log and then perform the </a:t>
            </a:r>
            <a:r>
              <a:rPr lang="en-US" dirty="0" err="1"/>
              <a:t>getName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// … Can dynamically create proxies of _any_</a:t>
            </a:r>
          </a:p>
          <a:p>
            <a:r>
              <a:rPr lang="en-US" dirty="0"/>
              <a:t>// object using </a:t>
            </a:r>
            <a:r>
              <a:rPr lang="en-US" dirty="0" err="1"/>
              <a:t>createProxy</a:t>
            </a:r>
            <a:r>
              <a:rPr lang="en-US" dirty="0"/>
              <a:t>() method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93581-EA23-91F2-69DE-5D0E919D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proxy code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64A63B1-2A9F-C6C7-A56E-B9D936C8C574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9E116-71D5-BF4B-637D-54EBDA7CB197}"/>
              </a:ext>
            </a:extLst>
          </p:cNvPr>
          <p:cNvSpPr/>
          <p:nvPr/>
        </p:nvSpPr>
        <p:spPr>
          <a:xfrm>
            <a:off x="301701" y="1894247"/>
            <a:ext cx="5874811" cy="21033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72D97-1A2A-B4C4-D006-4429052A4E47}"/>
              </a:ext>
            </a:extLst>
          </p:cNvPr>
          <p:cNvSpPr/>
          <p:nvPr/>
        </p:nvSpPr>
        <p:spPr>
          <a:xfrm>
            <a:off x="301700" y="3980954"/>
            <a:ext cx="5874811" cy="1423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0A13A-E983-F7E2-6296-527B3816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3B48D7-D528-5867-CF63-1432137FB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2384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7ACF2F-B274-58E3-D37F-F5D9C185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concepts </a:t>
            </a:r>
          </a:p>
          <a:p>
            <a:r>
              <a:rPr lang="en-US" dirty="0"/>
              <a:t>Reflective programming (reflection, dynamic proxies)</a:t>
            </a:r>
          </a:p>
          <a:p>
            <a:r>
              <a:rPr lang="en-US" dirty="0"/>
              <a:t>Software architecture (HTTP methods, monolithic vs. microservice, RPC, MQ, pub/sub)</a:t>
            </a:r>
          </a:p>
          <a:p>
            <a:r>
              <a:rPr lang="en-US" dirty="0"/>
              <a:t>Design patterns (12 design patterns)</a:t>
            </a:r>
          </a:p>
          <a:p>
            <a:r>
              <a:rPr lang="en-US" dirty="0"/>
              <a:t>Software security (spatial and temporal safety, smart pointers, </a:t>
            </a:r>
            <a:r>
              <a:rPr lang="en-US" dirty="0" err="1"/>
              <a:t>gc</a:t>
            </a:r>
            <a:r>
              <a:rPr lang="en-US" dirty="0"/>
              <a:t>)</a:t>
            </a:r>
          </a:p>
          <a:p>
            <a:r>
              <a:rPr lang="en-US" dirty="0"/>
              <a:t>Testing (unit testing, mock testing, fuzz testing)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FC2A1-D78E-A83F-BEDF-361B8C17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topics</a:t>
            </a:r>
          </a:p>
        </p:txBody>
      </p:sp>
    </p:spTree>
    <p:extLst>
      <p:ext uri="{BB962C8B-B14F-4D97-AF65-F5344CB8AC3E}">
        <p14:creationId xmlns:p14="http://schemas.microsoft.com/office/powerpoint/2010/main" val="4227343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A45F4-F1E5-2946-37E9-78782761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bind to ports</a:t>
            </a:r>
          </a:p>
          <a:p>
            <a:pPr lvl="1"/>
            <a:r>
              <a:rPr lang="en-US" dirty="0"/>
              <a:t>Multiple instances of the same app needs different ports</a:t>
            </a:r>
          </a:p>
          <a:p>
            <a:r>
              <a:rPr lang="en-US" dirty="0"/>
              <a:t>Every physical interface has a corresponding IP address</a:t>
            </a:r>
          </a:p>
          <a:p>
            <a:r>
              <a:rPr lang="en-US" dirty="0"/>
              <a:t>(port, IP address) is a socket pair and uniquely identifies an internet end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A087-830D-C013-AAFA-E7B7A3D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key points</a:t>
            </a:r>
          </a:p>
        </p:txBody>
      </p:sp>
    </p:spTree>
    <p:extLst>
      <p:ext uri="{BB962C8B-B14F-4D97-AF65-F5344CB8AC3E}">
        <p14:creationId xmlns:p14="http://schemas.microsoft.com/office/powerpoint/2010/main" val="280529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58100-9B53-6641-2EEB-69300A4E4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ve tested over 59 laptops: this is the best laptop of 2024 | Mashable">
            <a:extLst>
              <a:ext uri="{FF2B5EF4-FFF2-40B4-BE49-F238E27FC236}">
                <a16:creationId xmlns:a16="http://schemas.microsoft.com/office/drawing/2014/main" id="{D0C30C6E-5B21-52F1-06E5-B0B072FED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18906" b="1"/>
          <a:stretch/>
        </p:blipFill>
        <p:spPr bwMode="auto">
          <a:xfrm>
            <a:off x="6374633" y="2789282"/>
            <a:ext cx="1428248" cy="12794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E83E43-C6EE-5FB4-A70A-BCC494E9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Client server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4F2BC-A732-3C89-BCC6-F1536155FA2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 wrap="square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distributed computing model where the client and server interact to fulfill requests</a:t>
            </a:r>
          </a:p>
          <a:p>
            <a:pPr>
              <a:lnSpc>
                <a:spcPct val="110000"/>
              </a:lnSpc>
            </a:pPr>
            <a:r>
              <a:rPr lang="en-US" dirty="0"/>
              <a:t>The client initiates requests, and the server processes them and sends back responses</a:t>
            </a:r>
          </a:p>
        </p:txBody>
      </p:sp>
      <p:pic>
        <p:nvPicPr>
          <p:cNvPr id="1028" name="Picture 4" descr="Server Png Images - Free Download on Freepik">
            <a:extLst>
              <a:ext uri="{FF2B5EF4-FFF2-40B4-BE49-F238E27FC236}">
                <a16:creationId xmlns:a16="http://schemas.microsoft.com/office/drawing/2014/main" id="{9F1F949E-C286-124B-26FB-6CA8B44B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5" y="1857824"/>
            <a:ext cx="2900812" cy="290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EFFABE8-44EE-2EE7-2935-073AE07A26FA}"/>
              </a:ext>
            </a:extLst>
          </p:cNvPr>
          <p:cNvSpPr/>
          <p:nvPr/>
        </p:nvSpPr>
        <p:spPr>
          <a:xfrm>
            <a:off x="7985760" y="2789282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BEFC35-2D3F-0A1F-1A81-30DC64B39F7F}"/>
              </a:ext>
            </a:extLst>
          </p:cNvPr>
          <p:cNvSpPr/>
          <p:nvPr/>
        </p:nvSpPr>
        <p:spPr>
          <a:xfrm rot="10800000">
            <a:off x="7974832" y="3550920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85AEE-ADB9-0DFF-592C-B1316CE18D2E}"/>
              </a:ext>
            </a:extLst>
          </p:cNvPr>
          <p:cNvSpPr txBox="1"/>
          <p:nvPr/>
        </p:nvSpPr>
        <p:spPr>
          <a:xfrm>
            <a:off x="6571692" y="4758636"/>
            <a:ext cx="103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Client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BB582-7A72-C3C6-24D6-0DB1FA54245B}"/>
              </a:ext>
            </a:extLst>
          </p:cNvPr>
          <p:cNvSpPr txBox="1"/>
          <p:nvPr/>
        </p:nvSpPr>
        <p:spPr>
          <a:xfrm>
            <a:off x="10448816" y="4758636"/>
            <a:ext cx="1128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Server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5949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6BC8B-B6FF-4369-70FB-98CF198E9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ve tested over 59 laptops: this is the best laptop of 2024 | Mashable">
            <a:extLst>
              <a:ext uri="{FF2B5EF4-FFF2-40B4-BE49-F238E27FC236}">
                <a16:creationId xmlns:a16="http://schemas.microsoft.com/office/drawing/2014/main" id="{919C4DC6-AC00-7486-0734-77D9622C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18906" b="1"/>
          <a:stretch/>
        </p:blipFill>
        <p:spPr bwMode="auto">
          <a:xfrm>
            <a:off x="6374633" y="2789282"/>
            <a:ext cx="1428248" cy="12794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8C6C79-7EA5-9523-5474-0CAC9AF0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Client server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EBF64D-8293-2562-ECED-673C7062DA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 wrap="square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Centralized Control: Servers manage data and business logic centrally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Clients provide user interfaces, interacting with the server over a network</a:t>
            </a:r>
          </a:p>
        </p:txBody>
      </p:sp>
      <p:pic>
        <p:nvPicPr>
          <p:cNvPr id="1028" name="Picture 4" descr="Server Png Images - Free Download on Freepik">
            <a:extLst>
              <a:ext uri="{FF2B5EF4-FFF2-40B4-BE49-F238E27FC236}">
                <a16:creationId xmlns:a16="http://schemas.microsoft.com/office/drawing/2014/main" id="{868E744B-2F22-2713-BD38-756C9E69F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5" y="1857824"/>
            <a:ext cx="2900812" cy="290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1C0FC87-3A63-F880-180D-FD74ED42C8E8}"/>
              </a:ext>
            </a:extLst>
          </p:cNvPr>
          <p:cNvSpPr/>
          <p:nvPr/>
        </p:nvSpPr>
        <p:spPr>
          <a:xfrm>
            <a:off x="7985760" y="2789282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D3F8336-C39F-8B30-4068-6BACEF1AA01B}"/>
              </a:ext>
            </a:extLst>
          </p:cNvPr>
          <p:cNvSpPr/>
          <p:nvPr/>
        </p:nvSpPr>
        <p:spPr>
          <a:xfrm rot="10800000">
            <a:off x="7974832" y="3550920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76C50-5B45-47CD-0F85-17C3821B947D}"/>
              </a:ext>
            </a:extLst>
          </p:cNvPr>
          <p:cNvSpPr txBox="1"/>
          <p:nvPr/>
        </p:nvSpPr>
        <p:spPr>
          <a:xfrm>
            <a:off x="6571692" y="4758636"/>
            <a:ext cx="103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Client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F50EB-E4AA-A5E3-BB6D-2A4BAB3F7564}"/>
              </a:ext>
            </a:extLst>
          </p:cNvPr>
          <p:cNvSpPr txBox="1"/>
          <p:nvPr/>
        </p:nvSpPr>
        <p:spPr>
          <a:xfrm>
            <a:off x="10448816" y="4758636"/>
            <a:ext cx="1128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Server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9942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03007-4781-55DD-3C65-A065C11C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Centralized management of data: all data is on the server and can be easily secured</a:t>
            </a:r>
          </a:p>
          <a:p>
            <a:pPr lvl="2"/>
            <a:r>
              <a:rPr lang="en-US" dirty="0"/>
              <a:t>No complex data flows</a:t>
            </a:r>
          </a:p>
          <a:p>
            <a:pPr lvl="1"/>
            <a:r>
              <a:rPr lang="en-US" dirty="0"/>
              <a:t>Separation between client and server business logic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Single point of failure</a:t>
            </a:r>
          </a:p>
          <a:p>
            <a:pPr lvl="1"/>
            <a:r>
              <a:rPr lang="en-US" dirty="0"/>
              <a:t>Poor scaling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46EA62-2F57-0951-ABC0-CFC2F48F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895833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B3AC6-DB52-8BFC-8C13-A72F01AA2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FD3687-E7C5-99C8-3924-B2AFF510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overview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63F1C0-0153-986E-9AC1-AFC4F2BBD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52500"/>
            <a:ext cx="80962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E22D2D-01EC-0112-1044-E081232E6D7C}"/>
              </a:ext>
            </a:extLst>
          </p:cNvPr>
          <p:cNvSpPr txBox="1"/>
          <p:nvPr/>
        </p:nvSpPr>
        <p:spPr>
          <a:xfrm>
            <a:off x="7786932" y="5774695"/>
            <a:ext cx="3291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3270034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30045-2F1B-D89F-5FF3-50EC228C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98C1E-E718-DF7E-4037-5EFA53B5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microservice can have its own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10D8-11B1-49BF-29E4-B930F908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to microservices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EAD9932-E852-5DB7-2186-46F436CC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349619"/>
            <a:ext cx="7219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0DD429-E7E6-4F3D-4FFB-6463D01313EA}"/>
              </a:ext>
            </a:extLst>
          </p:cNvPr>
          <p:cNvSpPr txBox="1"/>
          <p:nvPr/>
        </p:nvSpPr>
        <p:spPr>
          <a:xfrm>
            <a:off x="8326193" y="5632277"/>
            <a:ext cx="3291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2448580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BC6C2-8A5B-4274-0FA0-356B5243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B7460-C333-0CA1-A065-9371FF52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Strong encapsulation and modularity</a:t>
            </a:r>
          </a:p>
          <a:p>
            <a:pPr lvl="1"/>
            <a:r>
              <a:rPr lang="en-US" dirty="0"/>
              <a:t>Better reusability</a:t>
            </a:r>
          </a:p>
          <a:p>
            <a:pPr lvl="1"/>
            <a:r>
              <a:rPr lang="en-US" dirty="0"/>
              <a:t>Each microservice can be scaled independently </a:t>
            </a:r>
            <a:endParaRPr lang="en-US" i="1" dirty="0"/>
          </a:p>
          <a:p>
            <a:pPr lvl="1"/>
            <a:r>
              <a:rPr lang="en-US" dirty="0"/>
              <a:t>Each microservice can be written in its own programming language</a:t>
            </a:r>
          </a:p>
          <a:p>
            <a:pPr lvl="1"/>
            <a:r>
              <a:rPr lang="en-US" dirty="0"/>
              <a:t>Fault isolation</a:t>
            </a:r>
          </a:p>
          <a:p>
            <a:pPr lvl="1"/>
            <a:r>
              <a:rPr lang="en-US" dirty="0"/>
              <a:t>Supports CI/CD (easier to deploy microservices than monolithic services)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Higher complexity</a:t>
            </a:r>
          </a:p>
          <a:p>
            <a:pPr lvl="1"/>
            <a:r>
              <a:rPr lang="en-US" dirty="0"/>
              <a:t>Debugging complex interactions is harder</a:t>
            </a:r>
          </a:p>
          <a:p>
            <a:pPr lvl="1"/>
            <a:r>
              <a:rPr lang="en-US" dirty="0"/>
              <a:t>Network overhead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A20E2-DE50-AC21-1030-4EBAD968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07642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9D794D-E9ED-2033-C832-4C40A314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-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r</a:t>
            </a:r>
            <a:r>
              <a:rPr lang="en-US" dirty="0"/>
              <a:t>etrieve data from the server</a:t>
            </a:r>
          </a:p>
          <a:p>
            <a:r>
              <a:rPr lang="en-US" dirty="0"/>
              <a:t>POST -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send data to the server</a:t>
            </a:r>
            <a:endParaRPr lang="en-US" dirty="0"/>
          </a:p>
          <a:p>
            <a:r>
              <a:rPr lang="en-US" dirty="0"/>
              <a:t>PUT -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u</a:t>
            </a:r>
            <a:r>
              <a:rPr lang="en-US" dirty="0"/>
              <a:t>pdate or replace an existing resource on the server</a:t>
            </a:r>
          </a:p>
          <a:p>
            <a:r>
              <a:rPr lang="en-US" dirty="0"/>
              <a:t>DELETE -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dirty="0"/>
              <a:t>remove a resource from the server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820B90-9F0C-387B-C040-2B2C1FB2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2938309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9B9F2D-22A7-CC88-C1F4-7803E642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Library/framework gives the illusion that the other microservice is running locally</a:t>
            </a:r>
          </a:p>
          <a:p>
            <a:pPr lvl="1"/>
            <a:r>
              <a:rPr lang="en-US" dirty="0"/>
              <a:t>Protocol that allows a program to execute a procedure on a remote server as if it were local</a:t>
            </a:r>
          </a:p>
          <a:p>
            <a:r>
              <a:rPr lang="en-US" dirty="0"/>
              <a:t>Synchronous communication – caller waits for response before proceeding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B7FD5-53FD-524A-6E8B-E0B6837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ADC11C-D3B6-35EE-56FD-8AEE817D1815}"/>
              </a:ext>
            </a:extLst>
          </p:cNvPr>
          <p:cNvGrpSpPr/>
          <p:nvPr/>
        </p:nvGrpSpPr>
        <p:grpSpPr>
          <a:xfrm>
            <a:off x="2836985" y="3739661"/>
            <a:ext cx="6956860" cy="2264324"/>
            <a:chOff x="2142041" y="3516866"/>
            <a:chExt cx="6956860" cy="2264324"/>
          </a:xfrm>
        </p:grpSpPr>
        <p:pic>
          <p:nvPicPr>
            <p:cNvPr id="5124" name="Picture 4" descr="Microservice - Free web icons">
              <a:extLst>
                <a:ext uri="{FF2B5EF4-FFF2-40B4-BE49-F238E27FC236}">
                  <a16:creationId xmlns:a16="http://schemas.microsoft.com/office/drawing/2014/main" id="{F7D82BC4-C285-09E5-EBA8-C09CDB6D9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041" y="3596885"/>
              <a:ext cx="1805353" cy="180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Microservice - Free networking icons">
              <a:extLst>
                <a:ext uri="{FF2B5EF4-FFF2-40B4-BE49-F238E27FC236}">
                  <a16:creationId xmlns:a16="http://schemas.microsoft.com/office/drawing/2014/main" id="{3D43B62C-B0B1-6B8C-72ED-175DC3EB0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548" y="3596885"/>
              <a:ext cx="1805353" cy="180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7B2485-2779-2DD9-BBE6-C7565659BDC8}"/>
                </a:ext>
              </a:extLst>
            </p:cNvPr>
            <p:cNvCxnSpPr/>
            <p:nvPr/>
          </p:nvCxnSpPr>
          <p:spPr>
            <a:xfrm>
              <a:off x="4237892" y="3997566"/>
              <a:ext cx="3000570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0107CB-8001-9816-B4AD-B656757A1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892" y="4888520"/>
              <a:ext cx="3000570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12C362-E15A-BDD9-F53F-12AD9460CB55}"/>
                </a:ext>
              </a:extLst>
            </p:cNvPr>
            <p:cNvSpPr txBox="1"/>
            <p:nvPr/>
          </p:nvSpPr>
          <p:spPr>
            <a:xfrm>
              <a:off x="5259295" y="3516866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Request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1D580-9735-A433-0081-8A79B3A32D9E}"/>
                </a:ext>
              </a:extLst>
            </p:cNvPr>
            <p:cNvSpPr txBox="1"/>
            <p:nvPr/>
          </p:nvSpPr>
          <p:spPr>
            <a:xfrm>
              <a:off x="5260105" y="5032906"/>
              <a:ext cx="1086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Response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8CAB65-957D-2C17-5BED-9BCC6D27575A}"/>
                </a:ext>
              </a:extLst>
            </p:cNvPr>
            <p:cNvSpPr txBox="1"/>
            <p:nvPr/>
          </p:nvSpPr>
          <p:spPr>
            <a:xfrm>
              <a:off x="2142041" y="5411858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B52F21-C219-36EE-FC85-3CBE9F49E0F6}"/>
                </a:ext>
              </a:extLst>
            </p:cNvPr>
            <p:cNvSpPr txBox="1"/>
            <p:nvPr/>
          </p:nvSpPr>
          <p:spPr>
            <a:xfrm>
              <a:off x="7399178" y="5411858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964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A6ACD-FCC8-3D7E-F3A7-32E76558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D47D5-2DDA-BD47-7300-EE065128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agnostic: the RPC itself does not depend on the service language</a:t>
            </a:r>
          </a:p>
          <a:p>
            <a:r>
              <a:rPr lang="en-US" dirty="0"/>
              <a:t>Abstracts network details</a:t>
            </a:r>
          </a:p>
          <a:p>
            <a:pPr lvl="1"/>
            <a:r>
              <a:rPr lang="en-US" dirty="0"/>
              <a:t>Typically, over HTTP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29A51-83A7-CB52-5641-507E3E09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key features</a:t>
            </a:r>
          </a:p>
        </p:txBody>
      </p:sp>
    </p:spTree>
    <p:extLst>
      <p:ext uri="{BB962C8B-B14F-4D97-AF65-F5344CB8AC3E}">
        <p14:creationId xmlns:p14="http://schemas.microsoft.com/office/powerpoint/2010/main" val="138748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7B935E-D263-73A3-5287-A27217DB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3CF3-2F0A-AAFF-03C3-45D11467A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OO concepts</a:t>
            </a:r>
          </a:p>
        </p:txBody>
      </p:sp>
    </p:spTree>
    <p:extLst>
      <p:ext uri="{BB962C8B-B14F-4D97-AF65-F5344CB8AC3E}">
        <p14:creationId xmlns:p14="http://schemas.microsoft.com/office/powerpoint/2010/main" val="2657021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EA6C8-5421-FC72-2A73-6A16B0B6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A304C-1BA9-A3AC-B838-B56034F7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Text-based (e.g. REST APIs)</a:t>
            </a:r>
          </a:p>
          <a:p>
            <a:pPr lvl="1"/>
            <a:r>
              <a:rPr lang="en-US" dirty="0"/>
              <a:t>Uses JSON or XML for data exchange</a:t>
            </a:r>
          </a:p>
          <a:p>
            <a:pPr lvl="1"/>
            <a:r>
              <a:rPr lang="en-US" dirty="0"/>
              <a:t>Human-readable, but larger payloads</a:t>
            </a:r>
          </a:p>
          <a:p>
            <a:r>
              <a:rPr lang="en-US" dirty="0"/>
              <a:t>Binary formats (e.g.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Uses binary standards (such as </a:t>
            </a:r>
            <a:r>
              <a:rPr lang="en-US" dirty="0" err="1">
                <a:latin typeface="Consolas" panose="020B0609020204030204" pitchFamily="49" charset="0"/>
              </a:rPr>
              <a:t>protobuf</a:t>
            </a:r>
            <a:r>
              <a:rPr lang="en-US" dirty="0"/>
              <a:t>) for serialization</a:t>
            </a:r>
          </a:p>
          <a:p>
            <a:pPr lvl="1"/>
            <a:r>
              <a:rPr lang="en-US" dirty="0"/>
              <a:t>Compact but faster, but less human-readable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81904-3287-7EE7-FBF4-98A9495F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formats</a:t>
            </a:r>
          </a:p>
        </p:txBody>
      </p:sp>
    </p:spTree>
    <p:extLst>
      <p:ext uri="{BB962C8B-B14F-4D97-AF65-F5344CB8AC3E}">
        <p14:creationId xmlns:p14="http://schemas.microsoft.com/office/powerpoint/2010/main" val="305021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1CC20-E095-8911-0600-DC24CBBD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6FE7F-435E-49DD-47B3-537D8425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communication model </a:t>
            </a:r>
          </a:p>
          <a:p>
            <a:pPr lvl="1"/>
            <a:r>
              <a:rPr lang="en-US" dirty="0"/>
              <a:t>Messages sent to a queue and processed by consumers independently of the producer</a:t>
            </a:r>
          </a:p>
          <a:p>
            <a:r>
              <a:rPr lang="en-US" dirty="0"/>
              <a:t>Stronger decoupling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7A8E02-8FCF-5930-0398-289C9B35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queuing (MQ)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B4D45B-3875-A94E-3103-CE2C1F4F1EE8}"/>
              </a:ext>
            </a:extLst>
          </p:cNvPr>
          <p:cNvGrpSpPr/>
          <p:nvPr/>
        </p:nvGrpSpPr>
        <p:grpSpPr>
          <a:xfrm>
            <a:off x="2206869" y="3336681"/>
            <a:ext cx="7680965" cy="2248841"/>
            <a:chOff x="2206869" y="3336681"/>
            <a:chExt cx="7680965" cy="2248841"/>
          </a:xfrm>
        </p:grpSpPr>
        <p:pic>
          <p:nvPicPr>
            <p:cNvPr id="2" name="Picture 4" descr="Microservice - Free web icons">
              <a:extLst>
                <a:ext uri="{FF2B5EF4-FFF2-40B4-BE49-F238E27FC236}">
                  <a16:creationId xmlns:a16="http://schemas.microsoft.com/office/drawing/2014/main" id="{DD7181FC-CE09-733E-001A-230CDACA6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869" y="3390293"/>
              <a:ext cx="1641231" cy="164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6" descr="Microservice - Free networking icons">
              <a:extLst>
                <a:ext uri="{FF2B5EF4-FFF2-40B4-BE49-F238E27FC236}">
                  <a16:creationId xmlns:a16="http://schemas.microsoft.com/office/drawing/2014/main" id="{6148EDC7-1AD2-0D07-A24A-A8A98E1EE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733" y="3336681"/>
              <a:ext cx="1641231" cy="164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7C6E18-47B3-F367-5399-C0DE6C74B949}"/>
                </a:ext>
              </a:extLst>
            </p:cNvPr>
            <p:cNvCxnSpPr>
              <a:cxnSpLocks/>
            </p:cNvCxnSpPr>
            <p:nvPr/>
          </p:nvCxnSpPr>
          <p:spPr>
            <a:xfrm>
              <a:off x="4237892" y="3997566"/>
              <a:ext cx="861646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67A19E4-12F7-8217-74E8-4360C9083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892" y="4888520"/>
              <a:ext cx="767324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7162F6-0260-6D7F-5D1D-583BEABA4EA5}"/>
                </a:ext>
              </a:extLst>
            </p:cNvPr>
            <p:cNvSpPr txBox="1"/>
            <p:nvPr/>
          </p:nvSpPr>
          <p:spPr>
            <a:xfrm>
              <a:off x="4148380" y="351896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4194A-BC9B-97ED-82F4-F6B095725EB9}"/>
                </a:ext>
              </a:extLst>
            </p:cNvPr>
            <p:cNvSpPr txBox="1"/>
            <p:nvPr/>
          </p:nvSpPr>
          <p:spPr>
            <a:xfrm>
              <a:off x="4148380" y="507692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0CEC34-6576-9659-301E-871C2B6B11D4}"/>
                </a:ext>
              </a:extLst>
            </p:cNvPr>
            <p:cNvSpPr txBox="1"/>
            <p:nvPr/>
          </p:nvSpPr>
          <p:spPr>
            <a:xfrm>
              <a:off x="2230438" y="5216190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9B34F2-ED94-45FD-97C6-6EB879927C19}"/>
                </a:ext>
              </a:extLst>
            </p:cNvPr>
            <p:cNvSpPr txBox="1"/>
            <p:nvPr/>
          </p:nvSpPr>
          <p:spPr>
            <a:xfrm>
              <a:off x="8293743" y="5216190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B</a:t>
              </a:r>
            </a:p>
          </p:txBody>
        </p:sp>
        <p:pic>
          <p:nvPicPr>
            <p:cNvPr id="7170" name="Picture 2" descr="queue&quot; Icon - Download for free – Iconduck">
              <a:extLst>
                <a:ext uri="{FF2B5EF4-FFF2-40B4-BE49-F238E27FC236}">
                  <a16:creationId xmlns:a16="http://schemas.microsoft.com/office/drawing/2014/main" id="{3388D505-EBD1-AE83-275E-288B4B17B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9050" y="3703627"/>
              <a:ext cx="1481381" cy="1345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C7B6BB-FDCF-194D-40AB-E0CA87D2875C}"/>
                </a:ext>
              </a:extLst>
            </p:cNvPr>
            <p:cNvCxnSpPr>
              <a:cxnSpLocks/>
            </p:cNvCxnSpPr>
            <p:nvPr/>
          </p:nvCxnSpPr>
          <p:spPr>
            <a:xfrm>
              <a:off x="6986259" y="3997566"/>
              <a:ext cx="861646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EAB9B9-0F7F-F8A4-B72B-E86EA04D4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259" y="4888520"/>
              <a:ext cx="767324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2142D0-E11B-50DC-806F-160A3627D3AC}"/>
                </a:ext>
              </a:extLst>
            </p:cNvPr>
            <p:cNvSpPr txBox="1"/>
            <p:nvPr/>
          </p:nvSpPr>
          <p:spPr>
            <a:xfrm>
              <a:off x="6896747" y="351896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5563D7-166D-07C2-D566-5371DC6A2814}"/>
                </a:ext>
              </a:extLst>
            </p:cNvPr>
            <p:cNvSpPr txBox="1"/>
            <p:nvPr/>
          </p:nvSpPr>
          <p:spPr>
            <a:xfrm>
              <a:off x="6896747" y="507692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818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7F75-7DFC-AD09-F513-A54B105DF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814C8-D1FA-F6D0-C1C3-04D75A7D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architecture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8D7D8A-C35E-F9DE-1457-2F2D8595E8E3}"/>
              </a:ext>
            </a:extLst>
          </p:cNvPr>
          <p:cNvGrpSpPr/>
          <p:nvPr/>
        </p:nvGrpSpPr>
        <p:grpSpPr>
          <a:xfrm>
            <a:off x="1639990" y="668155"/>
            <a:ext cx="9439433" cy="4864335"/>
            <a:chOff x="1639990" y="668155"/>
            <a:chExt cx="9439433" cy="486433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9ACA655-870F-E18F-50F9-C32988B4C5C9}"/>
                </a:ext>
              </a:extLst>
            </p:cNvPr>
            <p:cNvGrpSpPr/>
            <p:nvPr/>
          </p:nvGrpSpPr>
          <p:grpSpPr>
            <a:xfrm>
              <a:off x="1639990" y="668155"/>
              <a:ext cx="9439433" cy="4864335"/>
              <a:chOff x="1065563" y="1066737"/>
              <a:chExt cx="9439433" cy="4864335"/>
            </a:xfrm>
          </p:grpSpPr>
          <p:pic>
            <p:nvPicPr>
              <p:cNvPr id="3" name="Picture 4" descr="Microservice - Free web icons">
                <a:extLst>
                  <a:ext uri="{FF2B5EF4-FFF2-40B4-BE49-F238E27FC236}">
                    <a16:creationId xmlns:a16="http://schemas.microsoft.com/office/drawing/2014/main" id="{541BDBBC-7A8F-F57E-AEC3-75132D02AE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5563" y="2543489"/>
                <a:ext cx="1641231" cy="164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Microservice - Free networking icons">
                <a:extLst>
                  <a:ext uri="{FF2B5EF4-FFF2-40B4-BE49-F238E27FC236}">
                    <a16:creationId xmlns:a16="http://schemas.microsoft.com/office/drawing/2014/main" id="{41E606A4-735C-14B1-84A2-C9AA4F1AF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273" y="2673483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19F7E53-C083-BF93-180C-A2801473C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713" y="3547269"/>
                <a:ext cx="861646" cy="0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C53DC-0887-A47E-52D5-7CE6E5441EC2}"/>
                  </a:ext>
                </a:extLst>
              </p:cNvPr>
              <p:cNvSpPr txBox="1"/>
              <p:nvPr/>
            </p:nvSpPr>
            <p:spPr>
              <a:xfrm>
                <a:off x="3097427" y="3711721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30391-7794-75EC-5D77-F798AD4CE02A}"/>
                  </a:ext>
                </a:extLst>
              </p:cNvPr>
              <p:cNvSpPr txBox="1"/>
              <p:nvPr/>
            </p:nvSpPr>
            <p:spPr>
              <a:xfrm>
                <a:off x="1089132" y="4369386"/>
                <a:ext cx="1401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Publisher</a:t>
                </a:r>
              </a:p>
              <a:p>
                <a:r>
                  <a:rPr lang="en-US" b="1" i="1" dirty="0"/>
                  <a:t>Microservice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776AB6-78A7-8D11-8067-12E51C950E5D}"/>
                  </a:ext>
                </a:extLst>
              </p:cNvPr>
              <p:cNvSpPr txBox="1"/>
              <p:nvPr/>
            </p:nvSpPr>
            <p:spPr>
              <a:xfrm>
                <a:off x="7861892" y="3815388"/>
                <a:ext cx="2638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B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3C150F6-0285-84E6-BBC5-BFF0E49F2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086" y="3713075"/>
                <a:ext cx="1509316" cy="13586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AE167B-61E3-4421-B484-C9A0FBC86022}"/>
                  </a:ext>
                </a:extLst>
              </p:cNvPr>
              <p:cNvSpPr txBox="1"/>
              <p:nvPr/>
            </p:nvSpPr>
            <p:spPr>
              <a:xfrm>
                <a:off x="6451409" y="3357329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pic>
            <p:nvPicPr>
              <p:cNvPr id="9218" name="Picture 2" descr="Event driven message broker Icons, Logos, Symbols – Free Download PNG, SVG">
                <a:extLst>
                  <a:ext uri="{FF2B5EF4-FFF2-40B4-BE49-F238E27FC236}">
                    <a16:creationId xmlns:a16="http://schemas.microsoft.com/office/drawing/2014/main" id="{7BCD3B95-BD9F-CD60-E1BB-2AD7512A1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4829" y="2686947"/>
                <a:ext cx="2052257" cy="205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Microservice - Free networking icons">
                <a:extLst>
                  <a:ext uri="{FF2B5EF4-FFF2-40B4-BE49-F238E27FC236}">
                    <a16:creationId xmlns:a16="http://schemas.microsoft.com/office/drawing/2014/main" id="{27885891-BAF5-1244-02C4-056432F6F6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1927" y="4338193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BADDCA-BB28-ACA4-48F8-51C39980F87A}"/>
                  </a:ext>
                </a:extLst>
              </p:cNvPr>
              <p:cNvSpPr txBox="1"/>
              <p:nvPr/>
            </p:nvSpPr>
            <p:spPr>
              <a:xfrm>
                <a:off x="7876520" y="5561740"/>
                <a:ext cx="2628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C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D30B89-A89A-58D0-03BF-24D812C93026}"/>
                  </a:ext>
                </a:extLst>
              </p:cNvPr>
              <p:cNvCxnSpPr>
                <a:cxnSpLocks/>
                <a:stCxn id="9218" idx="3"/>
              </p:cNvCxnSpPr>
              <p:nvPr/>
            </p:nvCxnSpPr>
            <p:spPr>
              <a:xfrm>
                <a:off x="6217086" y="3713076"/>
                <a:ext cx="1509316" cy="1433355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35AF49-EDEC-0923-523D-79178F565942}"/>
                  </a:ext>
                </a:extLst>
              </p:cNvPr>
              <p:cNvSpPr txBox="1"/>
              <p:nvPr/>
            </p:nvSpPr>
            <p:spPr>
              <a:xfrm>
                <a:off x="6451409" y="4915371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pic>
            <p:nvPicPr>
              <p:cNvPr id="42" name="Picture 6" descr="Microservice - Free networking icons">
                <a:extLst>
                  <a:ext uri="{FF2B5EF4-FFF2-40B4-BE49-F238E27FC236}">
                    <a16:creationId xmlns:a16="http://schemas.microsoft.com/office/drawing/2014/main" id="{8E0663FD-FE02-16A7-90CE-A1B77E228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273" y="1066737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53A8D3-9169-1971-7EBA-986168193FD8}"/>
                  </a:ext>
                </a:extLst>
              </p:cNvPr>
              <p:cNvSpPr txBox="1"/>
              <p:nvPr/>
            </p:nvSpPr>
            <p:spPr>
              <a:xfrm>
                <a:off x="7861892" y="2208642"/>
                <a:ext cx="2638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6B52A58-5851-D528-7DEF-7CAE684F8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2315" y="1992923"/>
                <a:ext cx="1554087" cy="1715863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98181F-A7ED-2A01-5B78-4D31FCFF49A1}"/>
                  </a:ext>
                </a:extLst>
              </p:cNvPr>
              <p:cNvSpPr txBox="1"/>
              <p:nvPr/>
            </p:nvSpPr>
            <p:spPr>
              <a:xfrm>
                <a:off x="6358088" y="2108639"/>
                <a:ext cx="104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40764D-3681-02B5-D75A-26B720574F80}"/>
                </a:ext>
              </a:extLst>
            </p:cNvPr>
            <p:cNvSpPr txBox="1"/>
            <p:nvPr/>
          </p:nvSpPr>
          <p:spPr>
            <a:xfrm>
              <a:off x="5447766" y="4432469"/>
              <a:ext cx="817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Broker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911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AFE09A-C0BB-3D98-939A-B134236D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89DB2-C8A1-1FAE-73F1-C5BF38A7F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916249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321E7B-A0E6-FDEC-19E7-A3CBA43A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how objects are created</a:t>
            </a:r>
          </a:p>
          <a:p>
            <a:r>
              <a:rPr lang="en-US" dirty="0"/>
              <a:t>Abstract the instantiation process</a:t>
            </a:r>
          </a:p>
          <a:p>
            <a:r>
              <a:rPr lang="en-US" dirty="0"/>
              <a:t>Provides flexibility in</a:t>
            </a:r>
          </a:p>
          <a:p>
            <a:pPr lvl="1"/>
            <a:r>
              <a:rPr lang="en-US" i="1" dirty="0"/>
              <a:t>What </a:t>
            </a:r>
            <a:r>
              <a:rPr lang="en-US" dirty="0"/>
              <a:t>gets created</a:t>
            </a:r>
          </a:p>
          <a:p>
            <a:pPr lvl="1"/>
            <a:r>
              <a:rPr lang="en-US" i="1" dirty="0"/>
              <a:t>Who </a:t>
            </a:r>
            <a:r>
              <a:rPr lang="en-US" dirty="0"/>
              <a:t>creates it</a:t>
            </a:r>
          </a:p>
          <a:p>
            <a:pPr lvl="1"/>
            <a:r>
              <a:rPr lang="en-US" i="1" dirty="0"/>
              <a:t>How </a:t>
            </a:r>
            <a:r>
              <a:rPr lang="en-US" dirty="0"/>
              <a:t>it is created and when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D17C33-2BC6-E281-C6F6-DD96FD06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3393297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59A3-34A1-87E3-F8EF-72060003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BAF0D-ABC2-D46B-F95D-023EB44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static Logger </a:t>
            </a:r>
            <a:r>
              <a:rPr lang="en-US" b="1" dirty="0" err="1"/>
              <a:t>getLogger</a:t>
            </a:r>
            <a:r>
              <a:rPr lang="en-US" b="1" dirty="0"/>
              <a:t>(</a:t>
            </a:r>
          </a:p>
          <a:p>
            <a:r>
              <a:rPr lang="en-US" b="1" dirty="0"/>
              <a:t>		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34688-0C58-1444-CD37-E44A7FA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C0734-FCFC-4240-03F8-BF978321B2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Ensures a single object of a class is created</a:t>
            </a:r>
          </a:p>
          <a:p>
            <a:r>
              <a:rPr lang="en-US" dirty="0"/>
              <a:t>Provide a static method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instantiates the logger</a:t>
            </a:r>
          </a:p>
          <a:p>
            <a:r>
              <a:rPr lang="en-US" dirty="0"/>
              <a:t>Turn the constructor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pPr lvl="1"/>
            <a:r>
              <a:rPr lang="en-US" dirty="0"/>
              <a:t>All object creation goes through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reuses existing logger if already created, if not, creates a new logger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3A70B-C30D-3978-1981-E36057ACC286}"/>
              </a:ext>
            </a:extLst>
          </p:cNvPr>
          <p:cNvSpPr/>
          <p:nvPr/>
        </p:nvSpPr>
        <p:spPr>
          <a:xfrm>
            <a:off x="6444399" y="2034727"/>
            <a:ext cx="5261762" cy="139427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5AA00-715F-9AC0-633D-208DE36B696F}"/>
              </a:ext>
            </a:extLst>
          </p:cNvPr>
          <p:cNvSpPr/>
          <p:nvPr/>
        </p:nvSpPr>
        <p:spPr>
          <a:xfrm>
            <a:off x="6548163" y="1322132"/>
            <a:ext cx="5261762" cy="71259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36153-919C-F476-D1CC-1DB0D8FF29B9}"/>
              </a:ext>
            </a:extLst>
          </p:cNvPr>
          <p:cNvSpPr/>
          <p:nvPr/>
        </p:nvSpPr>
        <p:spPr>
          <a:xfrm>
            <a:off x="6176512" y="4844143"/>
            <a:ext cx="5261762" cy="84154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3B8A-853E-53CE-9951-8641BE569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39BD09-DF50-DA7D-8F9A-24ED3E42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…}</a:t>
            </a:r>
          </a:p>
          <a:p>
            <a:endParaRPr lang="en-US" dirty="0"/>
          </a:p>
          <a:p>
            <a:r>
              <a:rPr lang="en-US" dirty="0"/>
              <a:t>public class Application {</a:t>
            </a:r>
          </a:p>
          <a:p>
            <a:r>
              <a:rPr lang="en-US" dirty="0"/>
              <a:t>	private </a:t>
            </a:r>
            <a:r>
              <a:rPr lang="en-US" dirty="0" err="1"/>
              <a:t>UIFactory</a:t>
            </a:r>
            <a:r>
              <a:rPr lang="en-US" dirty="0"/>
              <a:t> </a:t>
            </a:r>
            <a:r>
              <a:rPr lang="en-US" dirty="0" err="1"/>
              <a:t>uiFactory</a:t>
            </a:r>
            <a:r>
              <a:rPr lang="en-US" dirty="0"/>
              <a:t>;</a:t>
            </a:r>
          </a:p>
          <a:p>
            <a:r>
              <a:rPr lang="en-US" dirty="0"/>
              <a:t>	public Application() {</a:t>
            </a:r>
          </a:p>
          <a:p>
            <a:r>
              <a:rPr lang="en-US" dirty="0"/>
              <a:t>		String platform = </a:t>
            </a:r>
            <a:r>
              <a:rPr lang="en-US" dirty="0" err="1"/>
              <a:t>detectPlatform</a:t>
            </a:r>
            <a:r>
              <a:rPr lang="en-US" dirty="0"/>
              <a:t>();</a:t>
            </a:r>
          </a:p>
          <a:p>
            <a:r>
              <a:rPr lang="en-US" dirty="0"/>
              <a:t>		if (platform == “win”)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WinFactory</a:t>
            </a:r>
            <a:r>
              <a:rPr lang="en-US" dirty="0"/>
              <a:t>();</a:t>
            </a:r>
          </a:p>
          <a:p>
            <a:r>
              <a:rPr lang="en-US" dirty="0"/>
              <a:t>		} else if (platform == “</a:t>
            </a:r>
            <a:r>
              <a:rPr lang="en-US" dirty="0" err="1"/>
              <a:t>macos</a:t>
            </a:r>
            <a:r>
              <a:rPr lang="en-US" dirty="0"/>
              <a:t>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MacOSFactory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drawGUI</a:t>
            </a:r>
            <a:r>
              <a:rPr lang="en-US" dirty="0"/>
              <a:t>() {</a:t>
            </a:r>
          </a:p>
          <a:p>
            <a:r>
              <a:rPr lang="en-US" dirty="0"/>
              <a:t>		Button </a:t>
            </a:r>
            <a:r>
              <a:rPr lang="en-US" dirty="0" err="1"/>
              <a:t>button</a:t>
            </a:r>
            <a:r>
              <a:rPr lang="en-US" dirty="0"/>
              <a:t> = </a:t>
            </a:r>
            <a:r>
              <a:rPr lang="en-US" dirty="0" err="1"/>
              <a:t>uiFactory.createButton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2B860F-921F-88F5-348B-C715EC59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Abstract factory </a:t>
            </a:r>
            <a:r>
              <a:rPr lang="en-US" dirty="0"/>
              <a:t>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BE575A-4F5A-22CF-B6DF-AAAB8390FF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an interface for creating families of related or dependent objects without specifying their concrete classes</a:t>
            </a:r>
          </a:p>
          <a:p>
            <a:r>
              <a:rPr lang="en-US" dirty="0"/>
              <a:t>An abstract factory class provides an abstract interface for object creation</a:t>
            </a:r>
          </a:p>
          <a:p>
            <a:r>
              <a:rPr lang="en-US" dirty="0"/>
              <a:t>Concrete factory sub-classes implement that abstract interface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13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DE5FC-986A-C03B-F1A5-3D5B107AF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624D8C-0609-3782-A298-45DB0BA1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850808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777D-41B7-8594-04C9-1C60F628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53C1F-F6C1-5073-518C-C2DF129F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StripeProcessor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makePayment</a:t>
            </a:r>
            <a:r>
              <a:rPr lang="en-US" dirty="0"/>
              <a:t>(double amount) {</a:t>
            </a:r>
          </a:p>
          <a:p>
            <a:r>
              <a:rPr lang="en-US" dirty="0"/>
              <a:t>		// stripe functionality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D2BE8-ED05-64E2-2B6C-9217E458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92F6B4-87E6-BF2A-B5CD-9EB526B0B6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Convert the interface of a class into another interface clients expect</a:t>
            </a:r>
          </a:p>
          <a:p>
            <a:r>
              <a:rPr lang="en-US" dirty="0"/>
              <a:t>Allows classes to work together that couldn't otherwise because of incompatible interfaces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E05887-031A-C61F-677A-649440796468}"/>
              </a:ext>
            </a:extLst>
          </p:cNvPr>
          <p:cNvGrpSpPr/>
          <p:nvPr/>
        </p:nvGrpSpPr>
        <p:grpSpPr>
          <a:xfrm>
            <a:off x="6015487" y="4396153"/>
            <a:ext cx="5633413" cy="1435303"/>
            <a:chOff x="6015487" y="4038545"/>
            <a:chExt cx="5633413" cy="17929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5D9286-6B37-D700-F666-53CD5725BFE9}"/>
                </a:ext>
              </a:extLst>
            </p:cNvPr>
            <p:cNvSpPr/>
            <p:nvPr/>
          </p:nvSpPr>
          <p:spPr>
            <a:xfrm>
              <a:off x="6015487" y="4407877"/>
              <a:ext cx="4746298" cy="1423580"/>
            </a:xfrm>
            <a:prstGeom prst="rect">
              <a:avLst/>
            </a:prstGeom>
            <a:noFill/>
            <a:ln w="317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104984-B080-B71B-9980-23887F883084}"/>
                </a:ext>
              </a:extLst>
            </p:cNvPr>
            <p:cNvSpPr txBox="1"/>
            <p:nvPr/>
          </p:nvSpPr>
          <p:spPr>
            <a:xfrm flipH="1">
              <a:off x="8074360" y="4038545"/>
              <a:ext cx="35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Third party payment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40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68719-C6B0-DD6F-5C3D-F19F3016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StripeAdapter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stripeProcessor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StripeAdapter</a:t>
            </a:r>
            <a:r>
              <a:rPr lang="en-US" dirty="0"/>
              <a:t>(</a:t>
            </a:r>
            <a:r>
              <a:rPr lang="en-US" dirty="0" err="1"/>
              <a:t>StripeProcessor</a:t>
            </a:r>
            <a:r>
              <a:rPr lang="en-US" dirty="0"/>
              <a:t> p) {</a:t>
            </a:r>
          </a:p>
          <a:p>
            <a:r>
              <a:rPr lang="en-US" dirty="0"/>
              <a:t>		</a:t>
            </a:r>
            <a:r>
              <a:rPr lang="en-US" dirty="0" err="1"/>
              <a:t>this.stripeProcessor</a:t>
            </a:r>
            <a:r>
              <a:rPr lang="en-US" dirty="0"/>
              <a:t> = p;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pay(double amount) {</a:t>
            </a:r>
          </a:p>
          <a:p>
            <a:r>
              <a:rPr lang="en-US" dirty="0"/>
              <a:t>		</a:t>
            </a:r>
            <a:r>
              <a:rPr lang="en-US" dirty="0" err="1"/>
              <a:t>stripeProcessor.makePayment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stripe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StripeAdapter</a:t>
            </a:r>
            <a:r>
              <a:rPr lang="en-US" dirty="0"/>
              <a:t>(stripe);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1281-26A2-0368-5120-D2CB253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27576-E03B-D6FF-3E7A-C506FFCE0E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</p:spTree>
    <p:extLst>
      <p:ext uri="{BB962C8B-B14F-4D97-AF65-F5344CB8AC3E}">
        <p14:creationId xmlns:p14="http://schemas.microsoft.com/office/powerpoint/2010/main" val="12480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49A3A-F05D-2FD6-B687-4E16891E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reference to a parent class can point to an object of the child class</a:t>
            </a:r>
          </a:p>
          <a:p>
            <a:r>
              <a:rPr lang="en-US" dirty="0"/>
              <a:t>Invoking a method on such a reference will invoke the method of the child class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BF9F46-5C37-D20C-69DB-76A6FB04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</p:spTree>
    <p:extLst>
      <p:ext uri="{BB962C8B-B14F-4D97-AF65-F5344CB8AC3E}">
        <p14:creationId xmlns:p14="http://schemas.microsoft.com/office/powerpoint/2010/main" val="3293014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FF56C-4D31-BB15-7442-7174815D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BE7A-F0B0-9497-CBEE-66A692DB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Composite pattern allows clients to treat individual objects and compositions of objects uniformly 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an individual social media entry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a collection of posts and/or threads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should have similar operations such as </a:t>
            </a:r>
            <a:r>
              <a:rPr lang="en-US" dirty="0" err="1">
                <a:latin typeface="Consolas" panose="020B0609020204030204" pitchFamily="49" charset="0"/>
              </a:rPr>
              <a:t>show,hide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343A9-75DE-EF04-D389-2492EF4B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C4AD0-824C-53EB-B07A-2FF3AE46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3" y="696277"/>
            <a:ext cx="4693955" cy="4913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D501CE-4735-BA2D-FDAB-E799B83728CA}"/>
              </a:ext>
            </a:extLst>
          </p:cNvPr>
          <p:cNvGrpSpPr/>
          <p:nvPr/>
        </p:nvGrpSpPr>
        <p:grpSpPr>
          <a:xfrm>
            <a:off x="6635262" y="696277"/>
            <a:ext cx="5267607" cy="696277"/>
            <a:chOff x="6635262" y="696277"/>
            <a:chExt cx="5267607" cy="696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E49EB-AA6C-0771-CBFD-14CE529736BC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7DD562-E00A-BB02-B66B-446A007E2CBF}"/>
                </a:ext>
              </a:extLst>
            </p:cNvPr>
            <p:cNvSpPr txBox="1"/>
            <p:nvPr/>
          </p:nvSpPr>
          <p:spPr>
            <a:xfrm>
              <a:off x="11172092" y="785004"/>
              <a:ext cx="730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Post</a:t>
              </a:r>
              <a:endParaRPr lang="en-US" b="1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AF79D4-AB40-BF75-1E7D-F19767A1B9E3}"/>
              </a:ext>
            </a:extLst>
          </p:cNvPr>
          <p:cNvGrpSpPr/>
          <p:nvPr/>
        </p:nvGrpSpPr>
        <p:grpSpPr>
          <a:xfrm>
            <a:off x="6635262" y="1403835"/>
            <a:ext cx="5619178" cy="4295153"/>
            <a:chOff x="6635262" y="696277"/>
            <a:chExt cx="5619178" cy="696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0BF9DE-78D6-CB1F-08BA-1E72CF629CDE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7460FE-23D3-02A3-E3CD-0D7369DA3ED6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BBF05A-036B-105F-782D-63CE8FABF8CC}"/>
              </a:ext>
            </a:extLst>
          </p:cNvPr>
          <p:cNvGrpSpPr/>
          <p:nvPr/>
        </p:nvGrpSpPr>
        <p:grpSpPr>
          <a:xfrm>
            <a:off x="6787662" y="2215662"/>
            <a:ext cx="5619178" cy="3635726"/>
            <a:chOff x="6635262" y="696277"/>
            <a:chExt cx="5619178" cy="6962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A548EA-FFA3-5EAD-F780-88B8ED061A6B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19350F-AAB8-3FF1-ECF0-FFA614F1E5D0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8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444EF-A6E2-79A8-5146-89583F5C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3BFD1-71D2-5B1B-87C7-1C6670B9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attach additional functionalities to an object dynamically</a:t>
            </a:r>
          </a:p>
          <a:p>
            <a:r>
              <a:rPr lang="en-US" dirty="0"/>
              <a:t>Basic idea: enclose the object in another object (the decorator) that adds the additional functionality</a:t>
            </a:r>
          </a:p>
          <a:p>
            <a:r>
              <a:rPr lang="en-US" dirty="0"/>
              <a:t>Implementation can look the same as a proxy</a:t>
            </a:r>
          </a:p>
          <a:p>
            <a:pPr lvl="1"/>
            <a:r>
              <a:rPr lang="en-US" dirty="0"/>
              <a:t>Intent is somewhat different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D24D32-296F-1576-A272-75C584E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838207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1D563-7BCA-DB0D-97A0-38520BB7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15C328-70F0-6E48-927E-1970BF4B9D8D}"/>
              </a:ext>
            </a:extLst>
          </p:cNvPr>
          <p:cNvGrpSpPr/>
          <p:nvPr/>
        </p:nvGrpSpPr>
        <p:grpSpPr>
          <a:xfrm>
            <a:off x="906403" y="1254368"/>
            <a:ext cx="4892814" cy="3697333"/>
            <a:chOff x="6087997" y="1477107"/>
            <a:chExt cx="4892814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0A364A-C4BF-1F03-EDA7-0EA2EAC18E87}"/>
                </a:ext>
              </a:extLst>
            </p:cNvPr>
            <p:cNvGrpSpPr/>
            <p:nvPr/>
          </p:nvGrpSpPr>
          <p:grpSpPr>
            <a:xfrm>
              <a:off x="6087997" y="1477107"/>
              <a:ext cx="4892814" cy="3348422"/>
              <a:chOff x="6087997" y="1477107"/>
              <a:chExt cx="4892814" cy="334842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242A35-C7A1-E9D5-C4E2-A22A9D3BF718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1928EB-5F41-34F4-EC63-D32F088F9BAA}"/>
                  </a:ext>
                </a:extLst>
              </p:cNvPr>
              <p:cNvSpPr/>
              <p:nvPr/>
            </p:nvSpPr>
            <p:spPr>
              <a:xfrm>
                <a:off x="6087997" y="1507802"/>
                <a:ext cx="489281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FraudDetectionDecorator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BC54CA-C163-8354-2CBF-33DF2BFD3FD7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871EB5-98FC-F329-F16A-96A7A0110F27}"/>
                  </a:ext>
                </a:extLst>
              </p:cNvPr>
              <p:cNvSpPr txBox="1"/>
              <p:nvPr/>
            </p:nvSpPr>
            <p:spPr>
              <a:xfrm>
                <a:off x="7079200" y="4456197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AED6FF-9F4E-FFF3-E571-FBB808E565D1}"/>
                  </a:ext>
                </a:extLst>
              </p:cNvPr>
              <p:cNvSpPr txBox="1"/>
              <p:nvPr/>
            </p:nvSpPr>
            <p:spPr>
              <a:xfrm>
                <a:off x="7141629" y="388408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detectFraud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3C2D4FD-0D81-FCB1-6FCB-27BC8C9B657D}"/>
                  </a:ext>
                </a:extLst>
              </p:cNvPr>
              <p:cNvCxnSpPr>
                <a:cxnSpLocks/>
                <a:stCxn id="27" idx="0"/>
                <a:endCxn id="31" idx="2"/>
              </p:cNvCxnSpPr>
              <p:nvPr/>
            </p:nvCxnSpPr>
            <p:spPr>
              <a:xfrm flipV="1">
                <a:off x="8000999" y="4253417"/>
                <a:ext cx="0" cy="371337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0EB31A0-5610-8BB6-08A8-0C8E384B0460}"/>
                  </a:ext>
                </a:extLst>
              </p:cNvPr>
              <p:cNvCxnSpPr>
                <a:cxnSpLocks/>
                <a:stCxn id="31" idx="0"/>
                <a:endCxn id="39" idx="2"/>
              </p:cNvCxnSpPr>
              <p:nvPr/>
            </p:nvCxnSpPr>
            <p:spPr>
              <a:xfrm flipV="1">
                <a:off x="8000999" y="3613637"/>
                <a:ext cx="0" cy="27044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2855E80-332C-9BDA-D4ED-DB911BBE470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73B435-B367-F89B-1EFB-AAF6B7447F61}"/>
              </a:ext>
            </a:extLst>
          </p:cNvPr>
          <p:cNvGrpSpPr/>
          <p:nvPr/>
        </p:nvGrpSpPr>
        <p:grpSpPr>
          <a:xfrm>
            <a:off x="2151190" y="1817076"/>
            <a:ext cx="2403231" cy="1582615"/>
            <a:chOff x="7332784" y="2039815"/>
            <a:chExt cx="2403231" cy="15826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395E84-A032-6EDC-D8F3-A89C78A183F4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PaypalProcessor</a:t>
              </a:r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CE12FC-B505-270E-1421-BFF65F6DFA9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07F78B-5649-4E6A-D067-88151833CF11}"/>
                </a:ext>
              </a:extLst>
            </p:cNvPr>
            <p:cNvSpPr txBox="1"/>
            <p:nvPr/>
          </p:nvSpPr>
          <p:spPr>
            <a:xfrm>
              <a:off x="8229599" y="3244305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91057B-A478-6466-6C19-E79164DF62B1}"/>
              </a:ext>
            </a:extLst>
          </p:cNvPr>
          <p:cNvGrpSpPr/>
          <p:nvPr/>
        </p:nvGrpSpPr>
        <p:grpSpPr>
          <a:xfrm>
            <a:off x="5998796" y="687728"/>
            <a:ext cx="5562036" cy="5361380"/>
            <a:chOff x="5998796" y="687728"/>
            <a:chExt cx="5562036" cy="53613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BDEDD8-D3DD-986F-FC8B-08D9C1022430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C380861-F541-B498-22B8-F5B17D4D186A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29616D4-022A-28FB-87A0-4112B28020DC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E736A53-E657-DBBE-72DA-D6FC4BB881C9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589C8B0-6561-F471-4297-4B7C7CE342EF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4E27130-354E-4153-609F-65E97A8DBF53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834D90B-C34F-4837-20B8-B2531D228F27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F5A4069-3434-8759-D6BF-94B2DAC22E7A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161AED36-6A52-3056-3301-7E9C687B0FEB}"/>
                    </a:ext>
                  </a:extLst>
                </p:cNvPr>
                <p:cNvCxnSpPr>
                  <a:cxnSpLocks/>
                  <a:stCxn id="50" idx="0"/>
                  <a:endCxn id="52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A87C2251-8DD1-BAC4-B72D-0282DA38DDF4}"/>
                    </a:ext>
                  </a:extLst>
                </p:cNvPr>
                <p:cNvCxnSpPr>
                  <a:cxnSpLocks/>
                  <a:stCxn id="52" idx="0"/>
                  <a:endCxn id="57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2D8395-82B9-3EDA-B219-BF56249EA8DE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F2E0AD6-A1D0-110B-3565-0B5EB0371609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D8A3FA4-A40A-0858-2243-3978513241CD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PaypalProcessor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464D73-C018-F62C-208E-5AF69D92616A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E54A58-8B1B-F851-0048-3F895F0BD43D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5EA1C0-3E80-706F-4449-57C3F3693025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85524C-83B5-6616-9473-363B9F04DFB3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8ED3660-7405-4833-7BAA-3BB861766AF2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69361F-A0A9-3D3F-7CC6-D610AF4A191C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879A9E6-C2EE-06A6-CB5D-AAE790A44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3549E4-6F05-A0E8-2F00-5E48C1415302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7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DB3-A114-18B9-A72C-754673E8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CD6D-F055-8AED-DDC8-E50B2AC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class or group of classes into two separate hierarchies – abstraction and implementation – which can be developed independently of each other </a:t>
            </a:r>
          </a:p>
          <a:p>
            <a:r>
              <a:rPr lang="en-US" dirty="0"/>
              <a:t>When an abstraction can have one of several possible implementations, the usual way to accommodate them is to use inheritance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F6F0E-322E-0BDF-EC19-8FDC869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76485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C8D6-CA14-CE8E-74A9-CA2298ED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DE54-06B8-CAE2-C10B-400EBBD1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16ED1-2D63-42D5-9B0C-CF1AE86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2DE1E0-8833-8776-C25B-515788113524}"/>
              </a:ext>
            </a:extLst>
          </p:cNvPr>
          <p:cNvSpPr/>
          <p:nvPr/>
        </p:nvSpPr>
        <p:spPr>
          <a:xfrm>
            <a:off x="1409385" y="1579036"/>
            <a:ext cx="1499963" cy="477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614C5-4B93-B29A-0198-BEF3CBB97D66}"/>
              </a:ext>
            </a:extLst>
          </p:cNvPr>
          <p:cNvSpPr/>
          <p:nvPr/>
        </p:nvSpPr>
        <p:spPr>
          <a:xfrm>
            <a:off x="51578" y="2856269"/>
            <a:ext cx="931841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EE0C2-D55E-81F5-E87A-430739C0B06B}"/>
              </a:ext>
            </a:extLst>
          </p:cNvPr>
          <p:cNvSpPr/>
          <p:nvPr/>
        </p:nvSpPr>
        <p:spPr>
          <a:xfrm>
            <a:off x="5741825" y="2823789"/>
            <a:ext cx="1805065" cy="477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EEA740-AAD6-9A63-9D23-677C9CDF4C9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17499" y="2056256"/>
            <a:ext cx="1641868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8C442-2809-91E0-455D-98853B3AE6A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6644358" y="2056256"/>
            <a:ext cx="1283188" cy="767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45AEAD-5FCB-AE90-4883-13D362994E84}"/>
              </a:ext>
            </a:extLst>
          </p:cNvPr>
          <p:cNvSpPr txBox="1"/>
          <p:nvPr/>
        </p:nvSpPr>
        <p:spPr>
          <a:xfrm>
            <a:off x="6261097" y="21987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A16D0-CDDF-645E-EF1D-41A92FA6DE1B}"/>
              </a:ext>
            </a:extLst>
          </p:cNvPr>
          <p:cNvSpPr txBox="1"/>
          <p:nvPr/>
        </p:nvSpPr>
        <p:spPr>
          <a:xfrm>
            <a:off x="337161" y="21446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F206-9575-FAE3-FD1B-D207F4FD47BC}"/>
              </a:ext>
            </a:extLst>
          </p:cNvPr>
          <p:cNvSpPr/>
          <p:nvPr/>
        </p:nvSpPr>
        <p:spPr>
          <a:xfrm>
            <a:off x="1161912" y="2856269"/>
            <a:ext cx="1499964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Bicycle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0C07DB-9AB5-FCFD-F24B-9606CC3FB4FC}"/>
              </a:ext>
            </a:extLst>
          </p:cNvPr>
          <p:cNvSpPr/>
          <p:nvPr/>
        </p:nvSpPr>
        <p:spPr>
          <a:xfrm>
            <a:off x="7755452" y="2824450"/>
            <a:ext cx="997576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8DA568-F019-05FC-2D0E-CAB6CA91397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927546" y="2056256"/>
            <a:ext cx="326694" cy="768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4995C1-2A03-D256-002F-B583B70D918A}"/>
              </a:ext>
            </a:extLst>
          </p:cNvPr>
          <p:cNvSpPr txBox="1"/>
          <p:nvPr/>
        </p:nvSpPr>
        <p:spPr>
          <a:xfrm>
            <a:off x="3462412" y="22569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1E3C9-6339-7431-D077-60804C6D3BE0}"/>
              </a:ext>
            </a:extLst>
          </p:cNvPr>
          <p:cNvSpPr txBox="1"/>
          <p:nvPr/>
        </p:nvSpPr>
        <p:spPr>
          <a:xfrm>
            <a:off x="1178714" y="23765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F44365-265B-B06D-C85E-73105E59DA58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1911894" y="2056256"/>
            <a:ext cx="247473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BB8CDE-D851-DC94-4033-B2833E04FBD9}"/>
              </a:ext>
            </a:extLst>
          </p:cNvPr>
          <p:cNvSpPr/>
          <p:nvPr/>
        </p:nvSpPr>
        <p:spPr>
          <a:xfrm>
            <a:off x="6644358" y="1579036"/>
            <a:ext cx="2566375" cy="4772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EnergySource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E49FAC-6E24-CF3D-0023-02405652F5E5}"/>
              </a:ext>
            </a:extLst>
          </p:cNvPr>
          <p:cNvSpPr/>
          <p:nvPr/>
        </p:nvSpPr>
        <p:spPr>
          <a:xfrm>
            <a:off x="8925122" y="2807556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44BC528-3F02-E4D3-93CF-839B49671662}"/>
              </a:ext>
            </a:extLst>
          </p:cNvPr>
          <p:cNvSpPr/>
          <p:nvPr/>
        </p:nvSpPr>
        <p:spPr>
          <a:xfrm>
            <a:off x="10519324" y="2801113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A08829-8C42-CAC9-A672-129A0B42F5A3}"/>
              </a:ext>
            </a:extLst>
          </p:cNvPr>
          <p:cNvSpPr/>
          <p:nvPr/>
        </p:nvSpPr>
        <p:spPr>
          <a:xfrm>
            <a:off x="2848903" y="2839648"/>
            <a:ext cx="2285463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405CA-4DC0-9FD6-E97E-1EAC4091D069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2159367" y="2056256"/>
            <a:ext cx="1832268" cy="783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E64DC1-C0FD-7132-AFBF-A67D637E8A88}"/>
              </a:ext>
            </a:extLst>
          </p:cNvPr>
          <p:cNvSpPr txBox="1"/>
          <p:nvPr/>
        </p:nvSpPr>
        <p:spPr>
          <a:xfrm>
            <a:off x="7243671" y="24203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27C977-4460-3B6A-5C9A-EF5FF8245B69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7927546" y="2056256"/>
            <a:ext cx="1744120" cy="751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7EFAF5-BDC9-EF60-9805-0A11ACDF7E88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7927546" y="2056256"/>
            <a:ext cx="3338322" cy="744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6C00DE-7AC5-FF18-EAE4-A873237D1CC5}"/>
              </a:ext>
            </a:extLst>
          </p:cNvPr>
          <p:cNvSpPr txBox="1"/>
          <p:nvPr/>
        </p:nvSpPr>
        <p:spPr>
          <a:xfrm>
            <a:off x="9807578" y="219317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F5A07E-A9D2-F1AE-48D2-7AEB6FB13B3E}"/>
              </a:ext>
            </a:extLst>
          </p:cNvPr>
          <p:cNvSpPr txBox="1"/>
          <p:nvPr/>
        </p:nvSpPr>
        <p:spPr>
          <a:xfrm>
            <a:off x="8226245" y="241400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89F95E-F8DE-B2AE-7B14-1ED38E8D229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909348" y="1817646"/>
            <a:ext cx="3735010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7488A16-0D10-2743-5347-339C2C6A925C}"/>
              </a:ext>
            </a:extLst>
          </p:cNvPr>
          <p:cNvSpPr txBox="1"/>
          <p:nvPr/>
        </p:nvSpPr>
        <p:spPr>
          <a:xfrm>
            <a:off x="4197019" y="144993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contains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27DFB0-420D-5421-EE79-5A71520D3DA5}"/>
              </a:ext>
            </a:extLst>
          </p:cNvPr>
          <p:cNvSpPr txBox="1"/>
          <p:nvPr/>
        </p:nvSpPr>
        <p:spPr>
          <a:xfrm>
            <a:off x="1178714" y="3856892"/>
            <a:ext cx="2357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Abstraction*</a:t>
            </a:r>
            <a:endParaRPr lang="en-US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307D01-6228-6B36-D48A-35BC8E5939D1}"/>
              </a:ext>
            </a:extLst>
          </p:cNvPr>
          <p:cNvSpPr txBox="1"/>
          <p:nvPr/>
        </p:nvSpPr>
        <p:spPr>
          <a:xfrm>
            <a:off x="7194366" y="3807255"/>
            <a:ext cx="2918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Implementation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FF4E0-E1F4-2004-0B19-2D3A33287EF9}"/>
              </a:ext>
            </a:extLst>
          </p:cNvPr>
          <p:cNvSpPr txBox="1"/>
          <p:nvPr/>
        </p:nvSpPr>
        <p:spPr>
          <a:xfrm>
            <a:off x="1699846" y="5322277"/>
            <a:ext cx="747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an abstract class; just means that it abstracts the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261464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9C10D3-17FC-C4E2-39A9-3F5F37FB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unified interface to a set of interfaces in a subsystem</a:t>
            </a:r>
          </a:p>
          <a:p>
            <a:r>
              <a:rPr lang="en-US" dirty="0"/>
              <a:t>It shields clients from subsystem components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D01AF-60F9-ABB8-923C-134E2FE9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87CE6-4FBF-14D0-DAAF-434530CF8DB5}"/>
              </a:ext>
            </a:extLst>
          </p:cNvPr>
          <p:cNvSpPr/>
          <p:nvPr/>
        </p:nvSpPr>
        <p:spPr>
          <a:xfrm>
            <a:off x="4994774" y="2089988"/>
            <a:ext cx="2028092" cy="6962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48486F-EA9B-EE43-0CD9-2E80E293E75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08820" y="2786266"/>
            <a:ext cx="7688" cy="575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832EA2-246D-6B72-0F85-36671397A1AF}"/>
              </a:ext>
            </a:extLst>
          </p:cNvPr>
          <p:cNvSpPr/>
          <p:nvPr/>
        </p:nvSpPr>
        <p:spPr>
          <a:xfrm>
            <a:off x="5002462" y="3362147"/>
            <a:ext cx="2028092" cy="6916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CompilerFacade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93D50E-E983-3D13-028E-9329C5BA846D}"/>
              </a:ext>
            </a:extLst>
          </p:cNvPr>
          <p:cNvGrpSpPr/>
          <p:nvPr/>
        </p:nvGrpSpPr>
        <p:grpSpPr>
          <a:xfrm>
            <a:off x="1774189" y="3080494"/>
            <a:ext cx="9024744" cy="2923491"/>
            <a:chOff x="787472" y="2621865"/>
            <a:chExt cx="9024744" cy="2923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1CD0969-2222-173E-1A15-7B30750CD162}"/>
                </a:ext>
              </a:extLst>
            </p:cNvPr>
            <p:cNvGrpSpPr/>
            <p:nvPr/>
          </p:nvGrpSpPr>
          <p:grpSpPr>
            <a:xfrm>
              <a:off x="787472" y="2621865"/>
              <a:ext cx="9024744" cy="2923491"/>
              <a:chOff x="1385349" y="1719188"/>
              <a:chExt cx="9024744" cy="292349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FF9C00-6A06-3AF8-82A6-073409ABADC9}"/>
                  </a:ext>
                </a:extLst>
              </p:cNvPr>
              <p:cNvSpPr/>
              <p:nvPr/>
            </p:nvSpPr>
            <p:spPr>
              <a:xfrm>
                <a:off x="1657413" y="2559184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Scanner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9A6FF0-5849-0678-CFB9-4AA2D0A14B96}"/>
                  </a:ext>
                </a:extLst>
              </p:cNvPr>
              <p:cNvSpPr/>
              <p:nvPr/>
            </p:nvSpPr>
            <p:spPr>
              <a:xfrm>
                <a:off x="1657413" y="3687239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Parser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0ECF1E-F8E3-BFFE-F35C-0D5E3D560852}"/>
                  </a:ext>
                </a:extLst>
              </p:cNvPr>
              <p:cNvSpPr/>
              <p:nvPr/>
            </p:nvSpPr>
            <p:spPr>
              <a:xfrm>
                <a:off x="4605934" y="3691854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C52603E-265D-1419-2BAE-3E56A3EEBDBF}"/>
                  </a:ext>
                </a:extLst>
              </p:cNvPr>
              <p:cNvSpPr/>
              <p:nvPr/>
            </p:nvSpPr>
            <p:spPr>
              <a:xfrm>
                <a:off x="7965830" y="2525119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BytecodeStream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DAAE1D3-8B3A-A884-A02E-DC2A40B44014}"/>
                  </a:ext>
                </a:extLst>
              </p:cNvPr>
              <p:cNvSpPr/>
              <p:nvPr/>
            </p:nvSpPr>
            <p:spPr>
              <a:xfrm>
                <a:off x="4614005" y="2909050"/>
                <a:ext cx="2028092" cy="69166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Builder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09FAFD1-7D01-4ECA-3CB3-1064FB772B85}"/>
                  </a:ext>
                </a:extLst>
              </p:cNvPr>
              <p:cNvSpPr/>
              <p:nvPr/>
            </p:nvSpPr>
            <p:spPr>
              <a:xfrm>
                <a:off x="7965830" y="3427796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ObjectWriter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978F1EB-C0CD-E018-374D-F9B11B7136BB}"/>
                  </a:ext>
                </a:extLst>
              </p:cNvPr>
              <p:cNvSpPr/>
              <p:nvPr/>
            </p:nvSpPr>
            <p:spPr>
              <a:xfrm>
                <a:off x="1385349" y="1719188"/>
                <a:ext cx="9024744" cy="292349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3D38C5-06C4-E1DF-F9B1-3C0AB3C7C2B7}"/>
                  </a:ext>
                </a:extLst>
              </p:cNvPr>
              <p:cNvSpPr txBox="1"/>
              <p:nvPr/>
            </p:nvSpPr>
            <p:spPr>
              <a:xfrm>
                <a:off x="6828261" y="4119459"/>
                <a:ext cx="2577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Compiler library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9105BE-7346-1CE4-9A34-C60D7C8FE245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3087628" y="3810000"/>
              <a:ext cx="928500" cy="3475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954BB9-4C4E-2D05-7261-21CEA5495156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3087628" y="3810000"/>
              <a:ext cx="920429" cy="11303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4A3CCD-87C3-B4C2-958B-421C5CF67B44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3087628" y="4938055"/>
              <a:ext cx="920429" cy="23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D288297-1F64-676C-C2F9-6662DB337320}"/>
                </a:ext>
              </a:extLst>
            </p:cNvPr>
            <p:cNvCxnSpPr>
              <a:cxnSpLocks/>
              <a:stCxn id="21" idx="3"/>
              <a:endCxn id="20" idx="1"/>
            </p:cNvCxnSpPr>
            <p:nvPr/>
          </p:nvCxnSpPr>
          <p:spPr>
            <a:xfrm flipV="1">
              <a:off x="6044220" y="3773628"/>
              <a:ext cx="1323733" cy="3839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7773D6-E5E9-430B-3476-659B9D66EB59}"/>
                </a:ext>
              </a:extLst>
            </p:cNvPr>
            <p:cNvCxnSpPr>
              <a:cxnSpLocks/>
              <a:stCxn id="20" idx="1"/>
              <a:endCxn id="19" idx="3"/>
            </p:cNvCxnSpPr>
            <p:nvPr/>
          </p:nvCxnSpPr>
          <p:spPr>
            <a:xfrm flipH="1">
              <a:off x="6036149" y="3773628"/>
              <a:ext cx="1331804" cy="11667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C43A64-DDFD-C41B-C133-B2868055790A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 flipV="1">
              <a:off x="6036149" y="4676305"/>
              <a:ext cx="1331804" cy="2640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CAFB1D-6CE8-993D-C39F-5BDB4AE932D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974370" y="3707978"/>
            <a:ext cx="2028092" cy="3032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559769-C352-7180-7CBE-19F01771C24A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7030554" y="3707978"/>
            <a:ext cx="2338162" cy="1784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223195-CB22-3094-43B7-43BCFFE289B4}"/>
              </a:ext>
            </a:extLst>
          </p:cNvPr>
          <p:cNvSpPr txBox="1"/>
          <p:nvPr/>
        </p:nvSpPr>
        <p:spPr>
          <a:xfrm>
            <a:off x="6008820" y="2978601"/>
            <a:ext cx="15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compile()</a:t>
            </a:r>
          </a:p>
        </p:txBody>
      </p:sp>
    </p:spTree>
    <p:extLst>
      <p:ext uri="{BB962C8B-B14F-4D97-AF65-F5344CB8AC3E}">
        <p14:creationId xmlns:p14="http://schemas.microsoft.com/office/powerpoint/2010/main" val="401445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35D9C9-C42B-755F-3FFC-7244F23A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// With flyweight design pattern</a:t>
            </a:r>
          </a:p>
          <a:p>
            <a:r>
              <a:rPr lang="en-US" dirty="0"/>
              <a:t>class Flyweight {</a:t>
            </a:r>
          </a:p>
          <a:p>
            <a:r>
              <a:rPr lang="en-US" dirty="0"/>
              <a:t>	private Sprite </a:t>
            </a:r>
            <a:r>
              <a:rPr lang="en-US" dirty="0" err="1"/>
              <a:t>terrainSprite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FlyWeight</a:t>
            </a:r>
            <a:r>
              <a:rPr lang="en-US" dirty="0"/>
              <a:t>(String key) { // create sprite images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TerrainTile</a:t>
            </a:r>
            <a:r>
              <a:rPr lang="en-US" dirty="0"/>
              <a:t> {</a:t>
            </a:r>
          </a:p>
          <a:p>
            <a:r>
              <a:rPr lang="en-US" dirty="0"/>
              <a:t>	private int </a:t>
            </a:r>
            <a:r>
              <a:rPr lang="en-US" dirty="0" err="1"/>
              <a:t>xLoc</a:t>
            </a:r>
            <a:r>
              <a:rPr lang="en-US" dirty="0"/>
              <a:t>;</a:t>
            </a:r>
          </a:p>
          <a:p>
            <a:r>
              <a:rPr lang="en-US" dirty="0"/>
              <a:t>	private int </a:t>
            </a:r>
            <a:r>
              <a:rPr lang="en-US" dirty="0" err="1"/>
              <a:t>yLoc</a:t>
            </a:r>
            <a:r>
              <a:rPr lang="en-US" dirty="0"/>
              <a:t>;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FlyweightFactory</a:t>
            </a:r>
            <a:r>
              <a:rPr lang="en-US" dirty="0"/>
              <a:t> { </a:t>
            </a:r>
          </a:p>
          <a:p>
            <a:r>
              <a:rPr lang="en-US" dirty="0"/>
              <a:t>	private static Map&lt;String, Flyweight&gt; flyweights = new HashMap&lt;&gt;(); </a:t>
            </a:r>
          </a:p>
          <a:p>
            <a:endParaRPr lang="en-US" dirty="0"/>
          </a:p>
          <a:p>
            <a:r>
              <a:rPr lang="en-US" dirty="0"/>
              <a:t>	public static Flyweight </a:t>
            </a:r>
            <a:r>
              <a:rPr lang="en-US" dirty="0" err="1"/>
              <a:t>getFlyweight</a:t>
            </a:r>
            <a:r>
              <a:rPr lang="en-US" dirty="0"/>
              <a:t>(String key) {</a:t>
            </a:r>
          </a:p>
          <a:p>
            <a:r>
              <a:rPr lang="en-US" dirty="0"/>
              <a:t>		if (!</a:t>
            </a:r>
            <a:r>
              <a:rPr lang="en-US" dirty="0" err="1"/>
              <a:t>flyweights.containsKey</a:t>
            </a:r>
            <a:r>
              <a:rPr lang="en-US" dirty="0"/>
              <a:t>(key)) {</a:t>
            </a:r>
          </a:p>
          <a:p>
            <a:r>
              <a:rPr lang="en-US" dirty="0"/>
              <a:t>		  </a:t>
            </a:r>
            <a:r>
              <a:rPr lang="en-US" dirty="0" err="1"/>
              <a:t>flyweights.put</a:t>
            </a:r>
            <a:r>
              <a:rPr lang="en-US" dirty="0"/>
              <a:t>(key, new Flyweight(key)); 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</a:t>
            </a:r>
            <a:r>
              <a:rPr lang="en-US" dirty="0" err="1"/>
              <a:t>flyweights.get</a:t>
            </a:r>
            <a:r>
              <a:rPr lang="en-US" dirty="0"/>
              <a:t>(key);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B3FF39-F6CD-5A80-8150-AC173159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Flyweight pattern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6C626-D8C4-ADBA-37B7-B492C3F07D8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Aims to reduce memory consumption</a:t>
            </a:r>
          </a:p>
          <a:p>
            <a:r>
              <a:rPr lang="en-US" dirty="0"/>
              <a:t>Separate </a:t>
            </a:r>
            <a:r>
              <a:rPr lang="en-US" b="1" i="1" dirty="0"/>
              <a:t>shared </a:t>
            </a:r>
            <a:r>
              <a:rPr lang="en-US" dirty="0"/>
              <a:t>and </a:t>
            </a:r>
            <a:r>
              <a:rPr lang="en-US" b="1" i="1" dirty="0"/>
              <a:t>unique </a:t>
            </a:r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122815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8A7AFC-6049-022E-4AB4-5185E45A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Concerned with algorithms and the assignment of responsibilities between objects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7EDD10-E159-5F4A-C935-F47B81A2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233143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75C74-A429-F1EA-8A48-955C8BB9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</a:t>
            </a:r>
          </a:p>
          <a:p>
            <a:r>
              <a:rPr lang="en-US" dirty="0"/>
              <a:t>The object being observed is called “subject” or “model”</a:t>
            </a:r>
          </a:p>
          <a:p>
            <a:r>
              <a:rPr lang="en-US" dirty="0"/>
              <a:t>The object doing the observing is called “observer”</a:t>
            </a:r>
          </a:p>
          <a:p>
            <a:r>
              <a:rPr lang="en-US" dirty="0"/>
              <a:t>E.g. in Design Pattern slide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C4ED59-CEF0-1194-3D11-2938CB3E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2619177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7D329-E16C-0E5C-3E59-D270BC01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FED6D6-C7EB-19F1-2381-F01DCECD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Subject/model role</a:t>
            </a:r>
          </a:p>
          <a:p>
            <a:pPr lvl="1"/>
            <a:r>
              <a:rPr lang="en-US" dirty="0"/>
              <a:t>Stores all registered observers in a list</a:t>
            </a:r>
          </a:p>
          <a:p>
            <a:pPr lvl="1"/>
            <a:r>
              <a:rPr lang="en-US" dirty="0"/>
              <a:t>Register/de-register API for observers to register or de-register themselves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observer.update</a:t>
            </a:r>
            <a:r>
              <a:rPr lang="en-US" dirty="0"/>
              <a:t>() for each registered observer when model values change</a:t>
            </a:r>
          </a:p>
          <a:p>
            <a:r>
              <a:rPr lang="en-US" dirty="0"/>
              <a:t>Observer role</a:t>
            </a:r>
          </a:p>
          <a:p>
            <a:pPr lvl="1"/>
            <a:r>
              <a:rPr lang="en-US" dirty="0"/>
              <a:t>Provides an update() method that performs actions in response to subject updates</a:t>
            </a:r>
          </a:p>
          <a:p>
            <a:pPr marL="230187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7A26DF-4EFC-842E-267F-4E1EE8B8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40019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E93A90-8615-BAEF-2650-FE144E14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 are part of the class hierarchy</a:t>
            </a:r>
          </a:p>
          <a:p>
            <a:pPr lvl="1"/>
            <a:r>
              <a:rPr lang="en-US" dirty="0"/>
              <a:t>Vehicle is an abstract class. Car and Bicycle are concrete subclasses that extend it</a:t>
            </a:r>
          </a:p>
          <a:p>
            <a:r>
              <a:rPr lang="en-US" dirty="0"/>
              <a:t>Interfaces can be implemented</a:t>
            </a:r>
          </a:p>
          <a:p>
            <a:pPr lvl="1"/>
            <a:r>
              <a:rPr lang="en-US" dirty="0" err="1"/>
              <a:t>Illuminatable</a:t>
            </a:r>
            <a:r>
              <a:rPr lang="en-US" dirty="0"/>
              <a:t> is an interface. Firefly and Lamp implement this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E5BCFB-AF91-DA4A-AB8B-054A600B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1456205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D9FC4-80BB-42FF-C999-DCA29790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MediaPlayerState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MediaPlayer</a:t>
            </a:r>
            <a:r>
              <a:rPr lang="en-US" dirty="0"/>
              <a:t>() {</a:t>
            </a:r>
          </a:p>
          <a:p>
            <a:r>
              <a:rPr lang="en-US" dirty="0"/>
              <a:t>        // Default state is "Stopped"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new </a:t>
            </a:r>
            <a:r>
              <a:rPr lang="en-US" dirty="0" err="1"/>
              <a:t>StoppedState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setState</a:t>
            </a:r>
            <a:r>
              <a:rPr lang="en-US" dirty="0"/>
              <a:t>(</a:t>
            </a:r>
            <a:r>
              <a:rPr lang="en-US" dirty="0" err="1"/>
              <a:t>MediaPlayerState</a:t>
            </a:r>
            <a:r>
              <a:rPr lang="en-US" dirty="0"/>
              <a:t> state) {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state;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play()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currentState.play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pause()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currentState.pause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stop()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currentState.stop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CB4870-8F59-F65D-C984-59D63842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475C9-1246-D030-38B8-024F7B2846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Localizes state-specific behavior and partitions behavior for different states</a:t>
            </a:r>
          </a:p>
          <a:p>
            <a:r>
              <a:rPr lang="en-US" dirty="0"/>
              <a:t>Makes state transitions explicit</a:t>
            </a:r>
          </a:p>
          <a:p>
            <a:r>
              <a:rPr lang="en-US" dirty="0"/>
              <a:t>The class contains a </a:t>
            </a:r>
            <a:r>
              <a:rPr lang="en-US" dirty="0" err="1">
                <a:latin typeface="Consolas" panose="020B0609020204030204" pitchFamily="49" charset="0"/>
              </a:rPr>
              <a:t>currentState</a:t>
            </a:r>
            <a:r>
              <a:rPr lang="en-US" dirty="0"/>
              <a:t> object that encapsulates current state</a:t>
            </a:r>
          </a:p>
          <a:p>
            <a:r>
              <a:rPr lang="en-US" dirty="0"/>
              <a:t>The operation simply forward the operation to the </a:t>
            </a:r>
            <a:r>
              <a:rPr lang="en-US" dirty="0" err="1">
                <a:latin typeface="Consolas" panose="020B0609020204030204" pitchFamily="49" charset="0"/>
              </a:rPr>
              <a:t>currentState</a:t>
            </a:r>
            <a:r>
              <a:rPr lang="en-US" dirty="0"/>
              <a:t>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63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A8C8-0FF0-E475-4747-5EEDEE19B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3A2667-2C0C-2CDA-F072-4A359D37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void play(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pause(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stop(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PlayState</a:t>
            </a:r>
            <a:r>
              <a:rPr lang="en-US" dirty="0"/>
              <a:t> implements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play(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("Media is already playing.");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pause(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("Pausing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PausedState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stop(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("Stopping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StoppedState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Similarly, for </a:t>
            </a:r>
            <a:r>
              <a:rPr lang="en-US" dirty="0" err="1"/>
              <a:t>PauseState</a:t>
            </a:r>
            <a:r>
              <a:rPr lang="en-US" dirty="0"/>
              <a:t> and </a:t>
            </a:r>
            <a:r>
              <a:rPr lang="en-US" dirty="0" err="1"/>
              <a:t>StopState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6094A-31CF-083A-6E62-F56CD82E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42C4C-81D1-A3BF-0236-6F496A64B9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Localizes state-specific behavior and partitions behavior for different states</a:t>
            </a:r>
          </a:p>
          <a:p>
            <a:r>
              <a:rPr lang="en-US" dirty="0"/>
              <a:t>Makes state transitions explicit</a:t>
            </a:r>
          </a:p>
          <a:p>
            <a:r>
              <a:rPr lang="en-US" dirty="0"/>
              <a:t>The class contains a </a:t>
            </a:r>
            <a:r>
              <a:rPr lang="en-US" dirty="0" err="1">
                <a:latin typeface="Consolas" panose="020B0609020204030204" pitchFamily="49" charset="0"/>
              </a:rPr>
              <a:t>currentState</a:t>
            </a:r>
            <a:r>
              <a:rPr lang="en-US" dirty="0"/>
              <a:t> object that encapsulates current state</a:t>
            </a:r>
          </a:p>
          <a:p>
            <a:r>
              <a:rPr lang="en-US" dirty="0"/>
              <a:t>The operation simply forward the operation to the </a:t>
            </a:r>
            <a:r>
              <a:rPr lang="en-US" dirty="0" err="1">
                <a:latin typeface="Consolas" panose="020B0609020204030204" pitchFamily="49" charset="0"/>
              </a:rPr>
              <a:t>currentState</a:t>
            </a:r>
            <a:r>
              <a:rPr lang="en-US" dirty="0"/>
              <a:t>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611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3A0A-D44A-C3E6-AD5B-314E89311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FFB13D-5442-7F69-A732-7E217858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skeleton of an algorithm in an operation, deferring some steps to subclasses</a:t>
            </a:r>
          </a:p>
          <a:p>
            <a:r>
              <a:rPr lang="en-US" dirty="0"/>
              <a:t>Allows subclasses to redefine certain steps of an algorithm without changing the algorithm's structure</a:t>
            </a:r>
          </a:p>
          <a:p>
            <a:r>
              <a:rPr lang="en-US" dirty="0"/>
              <a:t>Typically used to design variants of the same algorithm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F78799-F068-6FE8-50BD-33BAF6D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</p:spTree>
    <p:extLst>
      <p:ext uri="{BB962C8B-B14F-4D97-AF65-F5344CB8AC3E}">
        <p14:creationId xmlns:p14="http://schemas.microsoft.com/office/powerpoint/2010/main" val="2544097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9F577-AE64-7D6E-8430-D4D8FA11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Abstracts visiting logic</a:t>
            </a:r>
          </a:p>
          <a:p>
            <a:r>
              <a:rPr lang="en-US" dirty="0"/>
              <a:t>Separates operations (behavior) from the object structure (elements) they act upon</a:t>
            </a:r>
          </a:p>
          <a:p>
            <a:r>
              <a:rPr lang="en-US" dirty="0"/>
              <a:t>Makes it easy to add operations after class is created</a:t>
            </a:r>
            <a:endParaRPr lang="en-US" b="1" i="1" dirty="0"/>
          </a:p>
          <a:p>
            <a:r>
              <a:rPr lang="en-US" dirty="0"/>
              <a:t>Widely used in </a:t>
            </a:r>
          </a:p>
          <a:p>
            <a:pPr lvl="1"/>
            <a:r>
              <a:rPr lang="en-US" dirty="0"/>
              <a:t>Compilers/interpreters</a:t>
            </a:r>
          </a:p>
          <a:p>
            <a:pPr lvl="1"/>
            <a:r>
              <a:rPr lang="en-US" dirty="0"/>
              <a:t>Serialization/deserialization (JSON parsing)</a:t>
            </a:r>
          </a:p>
          <a:p>
            <a:pPr lvl="1"/>
            <a:r>
              <a:rPr lang="en-US" dirty="0"/>
              <a:t>Static analysis/code auditing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4D0007-5D78-C237-5757-901B4B54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pattern</a:t>
            </a:r>
          </a:p>
        </p:txBody>
      </p:sp>
    </p:spTree>
    <p:extLst>
      <p:ext uri="{BB962C8B-B14F-4D97-AF65-F5344CB8AC3E}">
        <p14:creationId xmlns:p14="http://schemas.microsoft.com/office/powerpoint/2010/main" val="30975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48D68B-519D-ECB9-8307-CB470220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Circle extends Shape {</a:t>
            </a:r>
          </a:p>
          <a:p>
            <a:r>
              <a:rPr lang="en-US" dirty="0"/>
              <a:t>	/// … fields and getters/setters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Rectangle extends Shape {</a:t>
            </a:r>
          </a:p>
          <a:p>
            <a:r>
              <a:rPr lang="en-US" dirty="0"/>
              <a:t>	/// … 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ECD28-7076-12F4-F5C0-AA1AB1A9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E8AD2-22BB-0899-733D-4BEC8DFEBE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  <a:p>
            <a:r>
              <a:rPr lang="en-US" dirty="0"/>
              <a:t>Provide concrete implementations of the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 for each type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 invokes the visitor on the shape object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41047-92A1-784A-16F9-BC0E643D96F7}"/>
              </a:ext>
            </a:extLst>
          </p:cNvPr>
          <p:cNvSpPr/>
          <p:nvPr/>
        </p:nvSpPr>
        <p:spPr>
          <a:xfrm>
            <a:off x="6096000" y="1179095"/>
            <a:ext cx="5871110" cy="9625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B3B14F-27B8-730F-BFF3-0750A65414EE}"/>
              </a:ext>
            </a:extLst>
          </p:cNvPr>
          <p:cNvSpPr/>
          <p:nvPr/>
        </p:nvSpPr>
        <p:spPr>
          <a:xfrm>
            <a:off x="6096000" y="2230347"/>
            <a:ext cx="5871110" cy="329615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313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E6046-A7F2-4D6B-E4EA-1108AA3CB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0313-9974-C21F-2CC9-A863664B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void visit(Circle circle) {}</a:t>
            </a:r>
          </a:p>
          <a:p>
            <a:r>
              <a:rPr lang="en-US" dirty="0"/>
              <a:t>    void visit(Rectangle rectangle)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CompoundShape</a:t>
            </a:r>
            <a:r>
              <a:rPr lang="en-US" dirty="0"/>
              <a:t> c)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c.getShapeList</a:t>
            </a:r>
            <a:r>
              <a:rPr lang="en-US" dirty="0"/>
              <a:t>()) {</a:t>
            </a:r>
          </a:p>
          <a:p>
            <a:r>
              <a:rPr lang="en-US" dirty="0"/>
              <a:t>			</a:t>
            </a:r>
            <a:r>
              <a:rPr lang="en-US" dirty="0" err="1"/>
              <a:t>shape.accept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B5E36A-01FF-2841-745F-3FE83730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8151AA-98F6-EE9E-ACE3-586BD77444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>
                <a:latin typeface="Consolas" panose="020B0609020204030204" pitchFamily="49" charset="0"/>
              </a:rPr>
              <a:t>Shape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Provide a concrete default implementation of 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visit(</a:t>
            </a:r>
            <a:r>
              <a:rPr lang="en-US" dirty="0" err="1">
                <a:latin typeface="Consolas" panose="020B0609020204030204" pitchFamily="49" charset="0"/>
                <a:cs typeface="Helvetica" panose="020B0604020202020204"/>
              </a:rPr>
              <a:t>CompoundShape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 c)</a:t>
            </a:r>
            <a:endParaRPr lang="en-US" b="1" i="1" dirty="0">
              <a:latin typeface="Consolas" panose="020B0609020204030204" pitchFamily="49" charset="0"/>
              <a:cs typeface="Helvetica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8B33E-D944-3AE9-0141-96E24B61DC56}"/>
              </a:ext>
            </a:extLst>
          </p:cNvPr>
          <p:cNvSpPr/>
          <p:nvPr/>
        </p:nvSpPr>
        <p:spPr>
          <a:xfrm>
            <a:off x="6096000" y="1026543"/>
            <a:ext cx="5871110" cy="32161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DADD4-5D8C-8111-3C67-1FE0F00F9898}"/>
              </a:ext>
            </a:extLst>
          </p:cNvPr>
          <p:cNvSpPr/>
          <p:nvPr/>
        </p:nvSpPr>
        <p:spPr>
          <a:xfrm>
            <a:off x="6096000" y="1348154"/>
            <a:ext cx="5871110" cy="32161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50E56-3C0A-53B6-8CF0-F2B592A0C158}"/>
              </a:ext>
            </a:extLst>
          </p:cNvPr>
          <p:cNvSpPr/>
          <p:nvPr/>
        </p:nvSpPr>
        <p:spPr>
          <a:xfrm>
            <a:off x="6096000" y="1689893"/>
            <a:ext cx="5871110" cy="42026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12ECC-99AB-9727-3DBD-3EF07703D346}"/>
              </a:ext>
            </a:extLst>
          </p:cNvPr>
          <p:cNvSpPr/>
          <p:nvPr/>
        </p:nvSpPr>
        <p:spPr>
          <a:xfrm>
            <a:off x="6096000" y="1778620"/>
            <a:ext cx="5871110" cy="12928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30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BA876-1710-AC94-41A4-17714B0EF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92D3-EE67-456B-53E0-C38677DD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TranslationVisitor</a:t>
            </a:r>
            <a:r>
              <a:rPr lang="en-US" dirty="0"/>
              <a:t> extends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	int x; int 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TranslationVisitor</a:t>
            </a:r>
            <a:r>
              <a:rPr lang="en-US" dirty="0"/>
              <a:t>(int x, int y) {</a:t>
            </a:r>
          </a:p>
          <a:p>
            <a:r>
              <a:rPr lang="en-US" dirty="0"/>
              <a:t>	</a:t>
            </a:r>
            <a:r>
              <a:rPr lang="en-US" dirty="0" err="1"/>
              <a:t>this.x</a:t>
            </a:r>
            <a:r>
              <a:rPr lang="en-US" dirty="0"/>
              <a:t> = x;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visit(Triangle t) {</a:t>
            </a:r>
          </a:p>
          <a:p>
            <a:r>
              <a:rPr lang="en-US" dirty="0"/>
              <a:t>        	t.getP1().</a:t>
            </a:r>
            <a:r>
              <a:rPr lang="en-US" dirty="0" err="1"/>
              <a:t>setX</a:t>
            </a:r>
            <a:r>
              <a:rPr lang="en-US" dirty="0"/>
              <a:t>(t.getP1().</a:t>
            </a:r>
            <a:r>
              <a:rPr lang="en-US" dirty="0" err="1"/>
              <a:t>getX</a:t>
            </a:r>
            <a:r>
              <a:rPr lang="en-US" dirty="0"/>
              <a:t>() + x);</a:t>
            </a:r>
          </a:p>
          <a:p>
            <a:r>
              <a:rPr lang="en-US" dirty="0"/>
              <a:t>		/// for other points		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visit(Rectangle rectangle) {</a:t>
            </a:r>
          </a:p>
          <a:p>
            <a:r>
              <a:rPr lang="en-US" dirty="0"/>
              <a:t>		// translate 4 points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// No need to override visit for </a:t>
            </a:r>
            <a:r>
              <a:rPr lang="en-US" dirty="0" err="1"/>
              <a:t>CompoundShape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B9A579-C67D-137A-CC0E-48997392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4C4C3-6384-AC34-42EC-D1A51CA4BF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ShapeVisitor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Implement the 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visit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 method for each shape</a:t>
            </a:r>
          </a:p>
          <a:p>
            <a:r>
              <a:rPr lang="en-US" dirty="0" err="1">
                <a:latin typeface="Consolas" panose="020B0609020204030204" pitchFamily="49" charset="0"/>
              </a:rPr>
              <a:t>TranslationVisitor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B8713-CE21-84BB-81A3-9942450FA302}"/>
              </a:ext>
            </a:extLst>
          </p:cNvPr>
          <p:cNvSpPr/>
          <p:nvPr/>
        </p:nvSpPr>
        <p:spPr>
          <a:xfrm>
            <a:off x="6424862" y="2277979"/>
            <a:ext cx="5542247" cy="247850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89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47F609-898E-8BB4-EB9F-300A326C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EE64C-E257-6E7F-EC99-C6ABF53C5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</p:spTree>
    <p:extLst>
      <p:ext uri="{BB962C8B-B14F-4D97-AF65-F5344CB8AC3E}">
        <p14:creationId xmlns:p14="http://schemas.microsoft.com/office/powerpoint/2010/main" val="2927253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0263AB-6FA9-C440-E8C4-FD328348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memory safety</a:t>
            </a:r>
          </a:p>
          <a:p>
            <a:r>
              <a:rPr lang="en-US" dirty="0"/>
              <a:t>Temporal memory safety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2F531-AF83-D58A-0C4D-D3EAB1CA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</a:p>
        </p:txBody>
      </p:sp>
    </p:spTree>
    <p:extLst>
      <p:ext uri="{BB962C8B-B14F-4D97-AF65-F5344CB8AC3E}">
        <p14:creationId xmlns:p14="http://schemas.microsoft.com/office/powerpoint/2010/main" val="839747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0D18-88D9-C47B-E301-620F9F8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AF213-4086-FA0F-929F-383698BD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7E97F-EF54-B57F-1DF6-6CA7BEBA57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C85581-791E-B7DC-D64A-EDB68B93AEC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5C2F00-BE93-63F4-BB08-60CC41FFE4A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BE036-635B-D73A-0169-04946F7735B3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EA1014-1550-71B4-CD19-1AA7B6E8EB8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9466E4-FF0E-ED99-E2BD-CEECAAF1074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7B5E0-1D04-CE6A-9C57-A9754939630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860F4-5165-76AF-059D-AE676C02B071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C4D33-61AB-D6EC-0B1C-B5F957F72D6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BC3621D-202F-24DD-0C0E-58E7FAAA44B5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3FE7BAE-D691-DD69-E2C5-2A32482B499B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9E5FD1-F3C5-DF8C-8162-9CE229461213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0314A1-2B76-FB75-F82A-C773493A3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C92E900-D30A-B2CF-76E8-444310A12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5FAC96-A0C1-8E6A-9237-8B4A492AE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24D5903-1A96-95F3-3554-41F110B1E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B870B2-4EA3-7DF7-9593-D001154565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1B2692E-ACC9-B586-1FA4-8C71B02949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9563DF93-1A83-1D68-1C05-CF66DD8F5D8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E00812-1BEC-53FB-B220-96394FDAB6F3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672605-EF47-1C3A-E5DB-C478D8ACD811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45D70C-3040-F940-4764-242CECA6E1C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9B86257-B76D-936F-26A2-833CBCA92BC6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BA54C2-A30B-A6DD-FE85-C43F91BAE182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7392D-A49B-B1D7-098A-AE7F7615D6F4}"/>
              </a:ext>
            </a:extLst>
          </p:cNvPr>
          <p:cNvSpPr/>
          <p:nvPr/>
        </p:nvSpPr>
        <p:spPr>
          <a:xfrm>
            <a:off x="560007" y="3758468"/>
            <a:ext cx="4355124" cy="95542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FE76-EC58-8D78-0D13-4474CFC90173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8DB7D-7446-96DB-F6EB-1920C5763584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2EDCC-E269-C283-1405-17649BBB4E62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EB7D1-3C45-305B-D4D1-C15F128D1F41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27D9-9151-2B56-21BF-5D68B2EA84F8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4861C-8642-B2E4-3E6B-EF9ACA029518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3F6C6-4657-2BE3-2523-F9739226ED88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28799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10CB3-20E1-F9D6-2A85-9CE278A9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engine;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static int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static { </a:t>
            </a:r>
            <a:r>
              <a:rPr lang="en-US" dirty="0" err="1"/>
              <a:t>numberOfCars</a:t>
            </a:r>
            <a:r>
              <a:rPr lang="en-US" dirty="0"/>
              <a:t> = 0; }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Car() {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++;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static int </a:t>
            </a:r>
            <a:r>
              <a:rPr lang="en-US" sz="1600" dirty="0" err="1">
                <a:latin typeface="Consolas" panose="020B0609020204030204" pitchFamily="49" charset="0"/>
              </a:rPr>
              <a:t>getNumberOfCars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return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}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static void main(..)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(“Total number of cars: “ + </a:t>
            </a:r>
            <a:r>
              <a:rPr lang="en-US" sz="1600" dirty="0" err="1">
                <a:latin typeface="Consolas" panose="020B0609020204030204" pitchFamily="49" charset="0"/>
              </a:rPr>
              <a:t>Car.getNumberOfCars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// Prints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A2546-8239-F785-BBB8-3DD022D9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fields and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632E9-900C-1574-5A2C-CCF03C1EC8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Static fields are shared by all instances of that class</a:t>
            </a:r>
          </a:p>
          <a:p>
            <a:r>
              <a:rPr lang="en-US" dirty="0"/>
              <a:t>Static methods do not need an object to invoke them</a:t>
            </a:r>
          </a:p>
        </p:txBody>
      </p:sp>
    </p:spTree>
    <p:extLst>
      <p:ext uri="{BB962C8B-B14F-4D97-AF65-F5344CB8AC3E}">
        <p14:creationId xmlns:p14="http://schemas.microsoft.com/office/powerpoint/2010/main" val="2769372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683B-BA77-14A3-1A77-1AAF60EF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6B9B9-AABC-FE1C-FA62-1E008046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ED48-4089-872F-28AA-1BC685018D5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overflow if user enters “AAAAAA”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9589AC-D3C2-2498-5440-074FBA9FF5A0}"/>
              </a:ext>
            </a:extLst>
          </p:cNvPr>
          <p:cNvGrpSpPr/>
          <p:nvPr/>
        </p:nvGrpSpPr>
        <p:grpSpPr>
          <a:xfrm>
            <a:off x="6613934" y="991518"/>
            <a:ext cx="4264301" cy="4396154"/>
            <a:chOff x="6613934" y="991518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85F3A4-DCFC-4E1C-3AA8-F319084C6049}"/>
                </a:ext>
              </a:extLst>
            </p:cNvPr>
            <p:cNvSpPr txBox="1"/>
            <p:nvPr/>
          </p:nvSpPr>
          <p:spPr>
            <a:xfrm>
              <a:off x="9614748" y="1054748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B75EC-EAC3-8FC5-5406-08AC88B36003}"/>
                </a:ext>
              </a:extLst>
            </p:cNvPr>
            <p:cNvSpPr txBox="1"/>
            <p:nvPr/>
          </p:nvSpPr>
          <p:spPr>
            <a:xfrm>
              <a:off x="9614748" y="1680244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75E3C-BF68-76D0-A961-DA23E0195EE3}"/>
                </a:ext>
              </a:extLst>
            </p:cNvPr>
            <p:cNvSpPr txBox="1"/>
            <p:nvPr/>
          </p:nvSpPr>
          <p:spPr>
            <a:xfrm>
              <a:off x="9614748" y="2336736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0033B2-18D8-5706-73D3-56A0A56B8E5F}"/>
                </a:ext>
              </a:extLst>
            </p:cNvPr>
            <p:cNvSpPr txBox="1"/>
            <p:nvPr/>
          </p:nvSpPr>
          <p:spPr>
            <a:xfrm>
              <a:off x="9605130" y="2972396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02EA82-A818-837B-031A-55C6CA084DFB}"/>
                </a:ext>
              </a:extLst>
            </p:cNvPr>
            <p:cNvSpPr txBox="1"/>
            <p:nvPr/>
          </p:nvSpPr>
          <p:spPr>
            <a:xfrm>
              <a:off x="9563451" y="3628888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E349D2-53C3-2E77-7559-7F0161B38F23}"/>
                </a:ext>
              </a:extLst>
            </p:cNvPr>
            <p:cNvSpPr txBox="1"/>
            <p:nvPr/>
          </p:nvSpPr>
          <p:spPr>
            <a:xfrm>
              <a:off x="9563451" y="4267795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96D14C-C1CD-573F-D9C9-8ED4D0B27D85}"/>
                </a:ext>
              </a:extLst>
            </p:cNvPr>
            <p:cNvGrpSpPr/>
            <p:nvPr/>
          </p:nvGrpSpPr>
          <p:grpSpPr>
            <a:xfrm>
              <a:off x="6613934" y="991518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E639BA0-FCFF-8B03-ED31-B34187ECA2F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B3AB0EF-D900-F415-3D80-4E043A142087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1D8BF86-FBFA-EA6D-A0F4-E7CF651B0A88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77A3858-F7D6-99FC-6BEE-5D4D41649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6C0945E-7BC1-56A7-CD11-F96EC351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ACFD50E-9CF3-0A73-AEF0-76E499596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F4EA34-BD86-F070-206C-08DB5E66D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CB63C9-BD51-5AF7-8305-35E857E40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11C18A-D6F6-2D4E-1335-23E710723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934" y="4791015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06AB3930-E1D6-207F-8E9E-9B1344493513}"/>
              </a:ext>
            </a:extLst>
          </p:cNvPr>
          <p:cNvSpPr/>
          <p:nvPr/>
        </p:nvSpPr>
        <p:spPr>
          <a:xfrm>
            <a:off x="5916058" y="1680244"/>
            <a:ext cx="341523" cy="318921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906C7-99F0-2575-5056-9F5987E6FCFC}"/>
              </a:ext>
            </a:extLst>
          </p:cNvPr>
          <p:cNvSpPr txBox="1"/>
          <p:nvPr/>
        </p:nvSpPr>
        <p:spPr>
          <a:xfrm>
            <a:off x="4327200" y="2962101"/>
            <a:ext cx="1612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6B787B-80DC-37B3-DEAF-24DCC69E755D}"/>
              </a:ext>
            </a:extLst>
          </p:cNvPr>
          <p:cNvSpPr txBox="1"/>
          <p:nvPr/>
        </p:nvSpPr>
        <p:spPr>
          <a:xfrm>
            <a:off x="7888652" y="426779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D637A-7928-EA87-D07A-741B6024A0CA}"/>
              </a:ext>
            </a:extLst>
          </p:cNvPr>
          <p:cNvSpPr txBox="1"/>
          <p:nvPr/>
        </p:nvSpPr>
        <p:spPr>
          <a:xfrm>
            <a:off x="7888652" y="370225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F01460-19DE-E1EA-D38E-EF13B68DC337}"/>
              </a:ext>
            </a:extLst>
          </p:cNvPr>
          <p:cNvSpPr txBox="1"/>
          <p:nvPr/>
        </p:nvSpPr>
        <p:spPr>
          <a:xfrm>
            <a:off x="7888652" y="30635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FB502-24D3-81BA-3E63-ED0CB7C2386B}"/>
              </a:ext>
            </a:extLst>
          </p:cNvPr>
          <p:cNvSpPr txBox="1"/>
          <p:nvPr/>
        </p:nvSpPr>
        <p:spPr>
          <a:xfrm>
            <a:off x="7888652" y="23793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AB42D-9B28-E196-B796-C538A23343D7}"/>
              </a:ext>
            </a:extLst>
          </p:cNvPr>
          <p:cNvSpPr txBox="1"/>
          <p:nvPr/>
        </p:nvSpPr>
        <p:spPr>
          <a:xfrm>
            <a:off x="7888652" y="168338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DAB820-2557-5D62-7B9D-FB34EC004709}"/>
              </a:ext>
            </a:extLst>
          </p:cNvPr>
          <p:cNvCxnSpPr>
            <a:cxnSpLocks/>
          </p:cNvCxnSpPr>
          <p:nvPr/>
        </p:nvCxnSpPr>
        <p:spPr>
          <a:xfrm flipH="1">
            <a:off x="6613934" y="105876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004852-00FE-F4F5-B1B3-7CC09E8AA806}"/>
              </a:ext>
            </a:extLst>
          </p:cNvPr>
          <p:cNvSpPr txBox="1"/>
          <p:nvPr/>
        </p:nvSpPr>
        <p:spPr>
          <a:xfrm>
            <a:off x="7888652" y="1099661"/>
            <a:ext cx="402674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92F865-A4CA-CCF8-B271-75111CCF56C1}"/>
              </a:ext>
            </a:extLst>
          </p:cNvPr>
          <p:cNvSpPr/>
          <p:nvPr/>
        </p:nvSpPr>
        <p:spPr>
          <a:xfrm>
            <a:off x="537973" y="1291104"/>
            <a:ext cx="4355124" cy="60379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42D87D-6F25-2A87-0D7F-82083820A673}"/>
              </a:ext>
            </a:extLst>
          </p:cNvPr>
          <p:cNvSpPr/>
          <p:nvPr/>
        </p:nvSpPr>
        <p:spPr>
          <a:xfrm>
            <a:off x="537972" y="785003"/>
            <a:ext cx="5477513" cy="4617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EC7DCE-9F39-1FEA-14CA-BBF9371933B8}"/>
              </a:ext>
            </a:extLst>
          </p:cNvPr>
          <p:cNvSpPr/>
          <p:nvPr/>
        </p:nvSpPr>
        <p:spPr>
          <a:xfrm>
            <a:off x="4483870" y="1564984"/>
            <a:ext cx="6394366" cy="3491751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4E36F-46FD-277C-A7B3-36B955D6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8DE96-E55D-EB3F-098E-0723BF0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161A9-06E0-67FF-D2F4-640442B2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7D881-DC1D-D623-33B1-E2CBF4419A5D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FF0CCAE-0D38-FBE2-7AA4-4087CC20A751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025F44-F2E9-0085-3A2F-475D9A564E28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63796C-2B94-F5FB-ABDE-B598CDE4238A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EFA67C-F60C-EEC5-7944-21029A622111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5305D-CE29-806F-E6CB-6738A950A012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CE3584-48FC-F884-1535-2416D3854625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FF575-F5AB-CA3A-FB17-E3D9476D04C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282AA1-A327-495B-4312-FBC27BC5F4A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0A8E289-D4DD-A6C5-5098-703C0132EDF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D9FA3EF-2BB5-420E-C862-70E00A3B275E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605B453D-4C67-3B74-83E2-4970BED47BA6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4176A60-C319-786D-1148-2F8CCAE28CFC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9A13FF8-692F-0EA6-9BA9-F6E104ED1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CE06B0F-7A1A-0809-3A66-F11248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66E6BFB-2929-E9D6-A636-159DA8AA3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2D63DCF-6200-D07F-8777-395D26CC3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64D5D2F-7F35-B77E-B428-A1C1DA377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1CBC8B7-5BAF-3D4E-3E79-1DA48904C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2C0DE2-E4C2-BF7C-4412-92294AFCE4FD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E46D-6E30-7BD8-3404-CED75D1FABF8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4B9CB2-D244-50C8-2A6A-FFDD4688F1DF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return_addr@7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27DAA3-BA89-15A9-950E-657EF5C025FE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161A431-1475-763A-14A7-4165F20FDDDB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A1B4C-19E8-B356-E038-E717D0B13AF8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3B46960-B5FC-1A90-5F12-5A0C5D2C31B0}"/>
              </a:ext>
            </a:extLst>
          </p:cNvPr>
          <p:cNvSpPr/>
          <p:nvPr/>
        </p:nvSpPr>
        <p:spPr>
          <a:xfrm>
            <a:off x="269031" y="1783112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9ACE40-E75E-0202-91CC-24C0806B5EBC}"/>
              </a:ext>
            </a:extLst>
          </p:cNvPr>
          <p:cNvSpPr/>
          <p:nvPr/>
        </p:nvSpPr>
        <p:spPr>
          <a:xfrm>
            <a:off x="8056570" y="3506144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974625A-0A83-5B29-CF68-5C74136DA85F}"/>
              </a:ext>
            </a:extLst>
          </p:cNvPr>
          <p:cNvSpPr/>
          <p:nvPr/>
        </p:nvSpPr>
        <p:spPr>
          <a:xfrm>
            <a:off x="279969" y="2160840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81D7EA8-526C-8730-41DB-D79F1436C27D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4829822" y="3773852"/>
            <a:ext cx="3226749" cy="880802"/>
          </a:xfrm>
          <a:prstGeom prst="curvedConnector3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1" grpId="0" animBg="1"/>
      <p:bldP spid="31" grpId="1" animBg="1"/>
      <p:bldP spid="33" grpId="0" animBg="1"/>
      <p:bldP spid="36" grpId="0" animBg="1"/>
      <p:bldP spid="36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C2EF6-AD6A-CE7E-6041-111CC456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D290CD-8A26-2B8A-8E71-6B19E1D7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A2E75-928B-77C9-BA2B-9834DA8C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EF73173-B7A7-FA08-38A1-248B7AB009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The attacker can not only overwrite stack variables</a:t>
            </a:r>
          </a:p>
          <a:p>
            <a:r>
              <a:rPr lang="en-US" dirty="0"/>
              <a:t>But also </a:t>
            </a:r>
            <a:r>
              <a:rPr lang="en-US" b="1" i="1" dirty="0"/>
              <a:t>hijack </a:t>
            </a:r>
            <a:r>
              <a:rPr lang="en-US" dirty="0"/>
              <a:t>control flow</a:t>
            </a:r>
          </a:p>
          <a:p>
            <a:r>
              <a:rPr lang="en-US" dirty="0"/>
              <a:t>Known as</a:t>
            </a:r>
          </a:p>
          <a:p>
            <a:pPr lvl="1"/>
            <a:r>
              <a:rPr lang="en-US" dirty="0"/>
              <a:t>Control flow hijack attacks</a:t>
            </a:r>
          </a:p>
          <a:p>
            <a:pPr lvl="1"/>
            <a:r>
              <a:rPr lang="en-US" dirty="0"/>
              <a:t>Extremely powerful!!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79E71C-DD50-D5BF-94D8-FBF62DABFDF8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2A54E9-0B21-669F-3684-C2EC5DC6C16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10AEF-CF3D-118C-7052-658B85AACA8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A273A6-E3C3-BEDA-5A1F-728A7FA44AC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442C6-1F9B-65D9-E07D-99CDD90F4400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DDAE5-F2E2-F7A2-0955-49C9C61D362C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6FAFF2-2B18-76D5-F76B-3B25D2568810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6B02A2-5AC2-F705-8A98-27F837A766F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2936AD-E26E-B5DB-D07B-E263C6E4833A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EEDC1DF-23EB-594D-51E9-700FFC8914AF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298E279-4E39-1E4D-FF9B-899A4EBC6C91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CC6A6E1-7768-BF72-B134-232AC82F89C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2DF7EE30-F952-10BD-EA3E-9D50914F2A65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F260C85-8378-ACC3-056C-8178491BC9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F93D19-4103-D10B-7D2C-A2E2A41EB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A9EE5B7-0483-7B15-C0CA-5AAC16C17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EADFFE9-49F0-ACF8-0A70-3B0BC1136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109C797-94DD-438E-262E-17931F4B0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5A9315B-EB06-2FA4-39B4-638EFAB3D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C526D2B-F266-133F-6F88-0C46586789C2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7490C-5CE0-ACAB-B94B-5007BEC4EA0B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DDC8D3-E004-5D6F-A653-CC61AEEE0D89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AF85E-CC82-2296-2CFA-B6E66343C7C7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14386BC-CF91-F11A-839A-D6FAED5289EE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08387-AC27-D03E-972E-4FB66BBA186E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D7DF08-3A90-EB1C-F6F2-FD0506B62DF7}"/>
              </a:ext>
            </a:extLst>
          </p:cNvPr>
          <p:cNvSpPr/>
          <p:nvPr/>
        </p:nvSpPr>
        <p:spPr>
          <a:xfrm>
            <a:off x="8041120" y="350605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6190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F8A787-C9E8-6667-9D7F-C28F8432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canaries</a:t>
            </a:r>
          </a:p>
          <a:p>
            <a:r>
              <a:rPr lang="en-US" dirty="0"/>
              <a:t>Address Space Layout Randomization (ASLR)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EFD13F-5A11-7CB7-3865-BA3681C6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</p:spTree>
    <p:extLst>
      <p:ext uri="{BB962C8B-B14F-4D97-AF65-F5344CB8AC3E}">
        <p14:creationId xmlns:p14="http://schemas.microsoft.com/office/powerpoint/2010/main" val="1282430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4069A-0163-6963-D6D6-509B8142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710947-04CC-BA7F-375E-DEB16663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char* SSL_KEY = malloc(8);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// 1000 statements later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buffer[2] = ‘A’; // will overwrite SSL_KEY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6324AD-CB42-3342-2645-0648CDC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AFCE83-6471-8CCB-1AB6-6E1C945A92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  <a:p>
            <a:r>
              <a:rPr lang="en-US" b="1" i="1" dirty="0"/>
              <a:t>Use-after-free (UAF) vulnerability</a:t>
            </a:r>
          </a:p>
          <a:p>
            <a:r>
              <a:rPr lang="en-US" dirty="0"/>
              <a:t>The pointer involved is called a dangling pointer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1D78C5B-6B71-C050-CA4A-0360CAED6899}"/>
              </a:ext>
            </a:extLst>
          </p:cNvPr>
          <p:cNvSpPr/>
          <p:nvPr/>
        </p:nvSpPr>
        <p:spPr>
          <a:xfrm>
            <a:off x="5713803" y="17239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9AF986F-F75F-20EE-90E7-EC20C6C24FCF}"/>
              </a:ext>
            </a:extLst>
          </p:cNvPr>
          <p:cNvSpPr/>
          <p:nvPr/>
        </p:nvSpPr>
        <p:spPr>
          <a:xfrm>
            <a:off x="5713803" y="3777702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11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E6AA-F8CC-2F89-A4AB-8FE6F2D66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E0BDA0-3E3B-380E-3D9D-A960F11D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free(buffer); // again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73542-13A2-1F21-E84C-BC85BF4C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A33F1A-12DF-DE4B-8A1A-AB1AF38735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if an object is freed twice</a:t>
            </a:r>
          </a:p>
          <a:p>
            <a:r>
              <a:rPr lang="en-US" dirty="0"/>
              <a:t>Messes up the heap allocator’s meta-data</a:t>
            </a:r>
          </a:p>
          <a:p>
            <a:pPr lvl="1"/>
            <a:r>
              <a:rPr lang="en-US" dirty="0"/>
              <a:t>Can be exploited by the attacker</a:t>
            </a:r>
          </a:p>
          <a:p>
            <a:r>
              <a:rPr lang="en-US" b="1" i="1" dirty="0"/>
              <a:t>Double-free vulnerability</a:t>
            </a:r>
          </a:p>
          <a:p>
            <a:endParaRPr lang="en-US" b="1" i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2A901F5-5014-4543-A9E3-7D1EE91B02CD}"/>
              </a:ext>
            </a:extLst>
          </p:cNvPr>
          <p:cNvSpPr/>
          <p:nvPr/>
        </p:nvSpPr>
        <p:spPr>
          <a:xfrm>
            <a:off x="5713803" y="17239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5AA436E-90DE-5E04-8180-2602BD84AD1B}"/>
              </a:ext>
            </a:extLst>
          </p:cNvPr>
          <p:cNvSpPr/>
          <p:nvPr/>
        </p:nvSpPr>
        <p:spPr>
          <a:xfrm>
            <a:off x="5713803" y="287818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18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7F261-146A-AA1E-63FD-BCBDC3B0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F35DDC-B68D-0BB1-A7E8-A865177F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{}</a:t>
            </a:r>
          </a:p>
          <a:p>
            <a:r>
              <a:rPr lang="en-US" dirty="0"/>
              <a:t>	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“Dropping object\n”;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void function() {</a:t>
            </a:r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</a:t>
            </a:r>
            <a:r>
              <a:rPr lang="en-US" dirty="0" err="1"/>
              <a:t>ptr</a:t>
            </a:r>
            <a:r>
              <a:rPr lang="en-US" dirty="0"/>
              <a:t> = 				std::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&gt;(42);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-&gt;value &lt;&lt; “\n”;</a:t>
            </a:r>
          </a:p>
          <a:p>
            <a:endParaRPr lang="en-US" dirty="0"/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ptr2 = </a:t>
            </a:r>
          </a:p>
          <a:p>
            <a:r>
              <a:rPr lang="en-US" dirty="0"/>
              <a:t>			std::move(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ptr2-&gt;value &lt;&lt; “\n”;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	function();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516DFD-B2FC-86F3-C791-E193C62A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smart pointers: </a:t>
            </a:r>
            <a:r>
              <a:rPr lang="en-US" dirty="0" err="1"/>
              <a:t>unique_ptr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9D1E61-3387-4683-3B82-4D5B5DBE69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std::</a:t>
            </a:r>
            <a:r>
              <a:rPr lang="en-US" dirty="0" err="1"/>
              <a:t>make_unique</a:t>
            </a:r>
            <a:r>
              <a:rPr lang="en-US" dirty="0"/>
              <a:t> to create new </a:t>
            </a:r>
            <a:r>
              <a:rPr lang="en-US" dirty="0" err="1"/>
              <a:t>unique_ptr</a:t>
            </a:r>
            <a:endParaRPr lang="en-US" dirty="0"/>
          </a:p>
          <a:p>
            <a:r>
              <a:rPr lang="en-US" dirty="0" err="1"/>
              <a:t>unique_ptr</a:t>
            </a:r>
            <a:r>
              <a:rPr lang="en-US" dirty="0"/>
              <a:t> “owns” the heap object</a:t>
            </a:r>
          </a:p>
          <a:p>
            <a:r>
              <a:rPr lang="en-US" dirty="0"/>
              <a:t>When the pointer goes out of scope the heap object is automatically deleted</a:t>
            </a:r>
          </a:p>
          <a:p>
            <a:r>
              <a:rPr lang="en-US" dirty="0"/>
              <a:t>The pointer can be used transparently as its </a:t>
            </a:r>
            <a:r>
              <a:rPr lang="en-US" b="1" i="1" dirty="0"/>
              <a:t>managed</a:t>
            </a:r>
            <a:r>
              <a:rPr lang="en-US" dirty="0"/>
              <a:t> type</a:t>
            </a:r>
          </a:p>
          <a:p>
            <a:r>
              <a:rPr lang="en-US" dirty="0"/>
              <a:t>Ownership can be moved to another </a:t>
            </a:r>
            <a:r>
              <a:rPr lang="en-US" dirty="0" err="1"/>
              <a:t>unique_ptr</a:t>
            </a:r>
            <a:endParaRPr lang="en-US" dirty="0"/>
          </a:p>
          <a:p>
            <a:r>
              <a:rPr lang="en-US" dirty="0"/>
              <a:t>Moving the ownership automatically sets the source pointer to zero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73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5C952-6D17-B51B-C413-57EFA83C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C59D59-A97C-8F79-2AE5-5D4E833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(" &lt;&lt; value &lt;&lt; ") created\n";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(" &lt;&lt; value &lt;&lt; ") destroyed\n";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std::</a:t>
            </a: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ptr1 = 				std::</a:t>
            </a:r>
            <a:r>
              <a:rPr lang="en-US" dirty="0" err="1"/>
              <a:t>make_shared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&gt;(42);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	std::</a:t>
            </a: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ptr2 = ptr1;  // Shared ownership</a:t>
            </a:r>
          </a:p>
          <a:p>
            <a:r>
              <a:rPr lang="en-US" dirty="0"/>
              <a:t>        	std::</a:t>
            </a:r>
            <a:r>
              <a:rPr lang="en-US" dirty="0" err="1"/>
              <a:t>cout</a:t>
            </a:r>
            <a:r>
              <a:rPr lang="en-US" dirty="0"/>
              <a:t> &lt;&lt; "Value: " &lt;&lt; ptr2-&gt;value &lt;&lt; "\n";</a:t>
            </a:r>
          </a:p>
          <a:p>
            <a:r>
              <a:rPr lang="en-US" dirty="0"/>
              <a:t>	   	std::</a:t>
            </a:r>
            <a:r>
              <a:rPr lang="en-US" dirty="0" err="1"/>
              <a:t>cout</a:t>
            </a:r>
            <a:r>
              <a:rPr lang="en-US" dirty="0"/>
              <a:t> &lt;&lt; ptr1-&gt;value &lt;&lt; "\n";</a:t>
            </a:r>
          </a:p>
          <a:p>
            <a:r>
              <a:rPr lang="en-US" dirty="0"/>
              <a:t>    } // ptr2 goes out of scope</a:t>
            </a:r>
          </a:p>
          <a:p>
            <a:endParaRPr lang="en-US" dirty="0"/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ptr1-&gt;value &lt;&lt; "\n";</a:t>
            </a:r>
          </a:p>
          <a:p>
            <a:r>
              <a:rPr lang="en-US" dirty="0"/>
              <a:t>}  // ptr1 goes out of scope, and object is destroyed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B4AB0C-E1FF-08DE-5F2B-E48356B0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smart pointers: </a:t>
            </a:r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750859-1247-4BD3-A001-B544299ECB3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</a:t>
            </a:r>
            <a:r>
              <a:rPr lang="en-US" b="1" i="1" dirty="0"/>
              <a:t>share </a:t>
            </a:r>
            <a:r>
              <a:rPr lang="en-US" dirty="0"/>
              <a:t>the object</a:t>
            </a:r>
          </a:p>
          <a:p>
            <a:r>
              <a:rPr lang="en-US" dirty="0"/>
              <a:t>Maintains a </a:t>
            </a:r>
            <a:r>
              <a:rPr lang="en-US" b="1" i="1" dirty="0"/>
              <a:t>reference count</a:t>
            </a:r>
            <a:r>
              <a:rPr lang="en-US" dirty="0"/>
              <a:t> of how many pointers point to the object</a:t>
            </a:r>
          </a:p>
          <a:p>
            <a:r>
              <a:rPr lang="en-US" dirty="0"/>
              <a:t>Object automatically deleted if the reference count goes to zero</a:t>
            </a:r>
          </a:p>
          <a:p>
            <a:r>
              <a:rPr lang="en-US" dirty="0"/>
              <a:t>At no point can you accidentally free an object too early!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8681F-FEB2-DBE0-67F5-E7996A4BA1E7}"/>
              </a:ext>
            </a:extLst>
          </p:cNvPr>
          <p:cNvSpPr/>
          <p:nvPr/>
        </p:nvSpPr>
        <p:spPr>
          <a:xfrm>
            <a:off x="6347194" y="3552212"/>
            <a:ext cx="5292047" cy="39247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AFCB6-A8F4-6FFB-84B6-4A48CC05A37F}"/>
              </a:ext>
            </a:extLst>
          </p:cNvPr>
          <p:cNvSpPr/>
          <p:nvPr/>
        </p:nvSpPr>
        <p:spPr>
          <a:xfrm>
            <a:off x="6347194" y="4033414"/>
            <a:ext cx="5292047" cy="1100445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8F48-81E3-22FE-F75A-C672482E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8C019-CFB0-EA37-569B-78E10E532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of automatic memory management for dynamically allocated memory</a:t>
            </a:r>
          </a:p>
          <a:p>
            <a:r>
              <a:rPr lang="en-US" dirty="0"/>
              <a:t>Java runtime maintains object reachability graph</a:t>
            </a:r>
          </a:p>
          <a:p>
            <a:r>
              <a:rPr lang="en-US" b="1" dirty="0"/>
              <a:t>Garbage</a:t>
            </a:r>
            <a:r>
              <a:rPr lang="en-US" dirty="0"/>
              <a:t>: Objects no longer reachable or usable by the program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/>
              <a:t>Once an object is classified as “garbage” it is automatically reclaimed by a </a:t>
            </a:r>
            <a:r>
              <a:rPr lang="en-US" i="1" dirty="0"/>
              <a:t>garbage collector </a:t>
            </a:r>
            <a:r>
              <a:rPr lang="en-US" dirty="0"/>
              <a:t>thread</a:t>
            </a:r>
          </a:p>
          <a:p>
            <a:r>
              <a:rPr lang="en-US" dirty="0"/>
              <a:t>Prevents both dangling pointers and memory leaks</a:t>
            </a:r>
          </a:p>
          <a:p>
            <a:r>
              <a:rPr lang="en-US" dirty="0"/>
              <a:t>Many possible algorithms – e.g., Mark and Sweep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448DB-7A23-0486-3A11-22488E36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59844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2505F-21AB-0846-3A81-DE04849E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8E3349-FA73-0DFC-275D-6E4DD99D2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6386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17EC1-CA05-F4C0-34AC-9E5EE65B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compilation and execution 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47FAC5A4-C5F6-A628-E99C-5ACDB378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9BECB9-64C6-39DF-6581-F63580EC7F24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0770-C569-3944-9A8A-8D27D553A5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087407-B912-FEC8-2F63-EFD09085BD29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3137-D5D5-AF69-9347-D3C4FF4881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D321A7-F95C-6DC3-8434-62D02BD1AAF2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91546-B6E5-CDF1-811F-423AF26314F6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12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DC069CE6-05A5-4B11-E512-A1195778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C5D5595-1E68-989B-F00A-D324E2768C3F}"/>
              </a:ext>
            </a:extLst>
          </p:cNvPr>
          <p:cNvCxnSpPr>
            <a:stCxn id="12" idx="0"/>
            <a:endCxn id="12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E8B985-64F0-578D-6EBB-F4281D0CD53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63D13A-1CD8-4166-445C-887224A7E86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F5DD1F-044F-2AF6-6536-19F5FF585C0C}"/>
              </a:ext>
            </a:extLst>
          </p:cNvPr>
          <p:cNvSpPr/>
          <p:nvPr/>
        </p:nvSpPr>
        <p:spPr>
          <a:xfrm>
            <a:off x="9067622" y="2582514"/>
            <a:ext cx="1054204" cy="8464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17" name="Picture 4" descr="Intro to x86 Assembly with FASM – Coding">
            <a:extLst>
              <a:ext uri="{FF2B5EF4-FFF2-40B4-BE49-F238E27FC236}">
                <a16:creationId xmlns:a16="http://schemas.microsoft.com/office/drawing/2014/main" id="{1CB581EC-C57C-C7B4-DCEA-5EDDD7159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D9C2C9-A7FB-EB16-8ED8-EA1DFDD50B44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5A8238-F1CA-C515-A741-AD88D2CA302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B6D178-4F34-0CF0-2BC1-B4125A01D914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11357406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32B2F-3FC4-58AF-BFAC-7EAEB68B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@Test annotation indicate test cases</a:t>
            </a:r>
          </a:p>
          <a:p>
            <a:r>
              <a:rPr lang="en-US" dirty="0"/>
              <a:t>@BeforeEach, @AfterEach annotations indicate methods to run before and after each test case (method)</a:t>
            </a:r>
          </a:p>
          <a:p>
            <a:r>
              <a:rPr lang="en-US" dirty="0"/>
              <a:t>@BeforeClass, @AfterClass annotations indicate methods to run before and after each test class</a:t>
            </a:r>
          </a:p>
          <a:p>
            <a:r>
              <a:rPr lang="en-US" dirty="0"/>
              <a:t>Assertion methods validate expected outcomes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assertEquals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assertNotEquals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and so on…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B30BBC-23A6-3E3C-9938-82B95710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with JUnit</a:t>
            </a:r>
          </a:p>
        </p:txBody>
      </p:sp>
    </p:spTree>
    <p:extLst>
      <p:ext uri="{BB962C8B-B14F-4D97-AF65-F5344CB8AC3E}">
        <p14:creationId xmlns:p14="http://schemas.microsoft.com/office/powerpoint/2010/main" val="13413677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ACC959-068D-39CB-2FC7-3CC97FA8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testAccelerate</a:t>
            </a:r>
            <a:r>
              <a:rPr lang="en-US" dirty="0"/>
              <a:t>() {</a:t>
            </a:r>
          </a:p>
          <a:p>
            <a:r>
              <a:rPr lang="en-US" dirty="0"/>
              <a:t>		Car </a:t>
            </a:r>
            <a:r>
              <a:rPr lang="en-US" dirty="0" err="1"/>
              <a:t>car</a:t>
            </a:r>
            <a:r>
              <a:rPr lang="en-US" dirty="0"/>
              <a:t> = new Car(“Toyota”, 50);</a:t>
            </a:r>
          </a:p>
          <a:p>
            <a:r>
              <a:rPr lang="en-US" dirty="0"/>
              <a:t>		</a:t>
            </a:r>
            <a:r>
              <a:rPr lang="en-US" dirty="0" err="1"/>
              <a:t>car.accelerate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car.getSpeed</a:t>
            </a:r>
            <a:r>
              <a:rPr lang="en-US" dirty="0"/>
              <a:t>(), 60);</a:t>
            </a:r>
          </a:p>
          <a:p>
            <a:r>
              <a:rPr lang="en-US" dirty="0"/>
              <a:t>		</a:t>
            </a:r>
            <a:r>
              <a:rPr lang="en-US" b="1" dirty="0"/>
              <a:t>// Why not </a:t>
            </a:r>
            <a:r>
              <a:rPr lang="en-US" b="1"/>
              <a:t>the following?</a:t>
            </a:r>
            <a:endParaRPr lang="en-US" b="1" dirty="0"/>
          </a:p>
          <a:p>
            <a:r>
              <a:rPr lang="en-US" b="1" dirty="0"/>
              <a:t>		// if (</a:t>
            </a:r>
            <a:r>
              <a:rPr lang="en-US" b="1" dirty="0" err="1"/>
              <a:t>car.getSpeed</a:t>
            </a:r>
            <a:r>
              <a:rPr lang="en-US" b="1" dirty="0"/>
              <a:t>() != 60) {</a:t>
            </a:r>
            <a:br>
              <a:rPr lang="en-US" b="1" dirty="0"/>
            </a:br>
            <a:r>
              <a:rPr lang="en-US" b="1" dirty="0"/>
              <a:t>		//    </a:t>
            </a:r>
            <a:r>
              <a:rPr lang="en-US" b="1" dirty="0" err="1"/>
              <a:t>System.out.println</a:t>
            </a:r>
            <a:r>
              <a:rPr lang="en-US" b="1" dirty="0"/>
              <a:t>(“FAILED”);</a:t>
            </a:r>
          </a:p>
          <a:p>
            <a:r>
              <a:rPr lang="en-US" b="1" dirty="0"/>
              <a:t>		//}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E63A02-C6F3-B6E0-AA18-CC77F4D3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question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FC650-26EF-BC0A-54DE-AEC64CEB39B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Why should you use </a:t>
            </a:r>
            <a:r>
              <a:rPr lang="en-US" dirty="0" err="1"/>
              <a:t>assertEquals</a:t>
            </a:r>
            <a:r>
              <a:rPr lang="en-US" dirty="0"/>
              <a:t> and not just !=?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316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9706-6586-29C9-6091-5E951452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EAD-B118-E117-410C-7DE61959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mocking?</a:t>
            </a:r>
          </a:p>
          <a:p>
            <a:pPr lvl="1"/>
            <a:r>
              <a:rPr lang="en-US" dirty="0"/>
              <a:t>Simulate the behavior of real objects in a controlled way</a:t>
            </a:r>
          </a:p>
          <a:p>
            <a:r>
              <a:rPr lang="en-US" dirty="0"/>
              <a:t>Useful during unit-testing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Isolate components for unit testing</a:t>
            </a:r>
          </a:p>
          <a:p>
            <a:pPr lvl="1"/>
            <a:r>
              <a:rPr lang="en-US" dirty="0"/>
              <a:t>External systems (APIs, Databases)</a:t>
            </a:r>
          </a:p>
          <a:p>
            <a:pPr lvl="1"/>
            <a:r>
              <a:rPr lang="en-US" dirty="0"/>
              <a:t>Complex or time-consuming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91668-141D-5DDD-D72C-F6389ACB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</p:spTree>
    <p:extLst>
      <p:ext uri="{BB962C8B-B14F-4D97-AF65-F5344CB8AC3E}">
        <p14:creationId xmlns:p14="http://schemas.microsoft.com/office/powerpoint/2010/main" val="608079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6169-479E-D042-4BD0-8D4E74C5D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8517E-C712-6E60-74DE-61F1ACAE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F9B4-EA73-4E27-6070-996A79395D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unit test </a:t>
            </a:r>
            <a:r>
              <a:rPr lang="en-US" dirty="0" err="1">
                <a:latin typeface="Consolas" panose="020B0609020204030204" pitchFamily="49" charset="0"/>
              </a:rPr>
              <a:t>composeEmail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But don’t want to actually send an email to a client!!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14D26-493F-DE54-2A83-4DB6B76E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98257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41DF5-2DC1-BDC5-0838-2EF436512ACC}"/>
              </a:ext>
            </a:extLst>
          </p:cNvPr>
          <p:cNvSpPr/>
          <p:nvPr/>
        </p:nvSpPr>
        <p:spPr>
          <a:xfrm>
            <a:off x="6176512" y="3694125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4FCBF-3848-AE49-DEA8-950F9CBC4440}"/>
              </a:ext>
            </a:extLst>
          </p:cNvPr>
          <p:cNvSpPr/>
          <p:nvPr/>
        </p:nvSpPr>
        <p:spPr>
          <a:xfrm>
            <a:off x="6160247" y="696277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2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A5691-3FEE-84B6-62F3-16BA4D1E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6ED10-1118-B776-F3A4-33DF8728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programmer to inject mock objects to </a:t>
            </a:r>
            <a:r>
              <a:rPr lang="en-US" b="1" i="1" dirty="0"/>
              <a:t>stub</a:t>
            </a:r>
            <a:r>
              <a:rPr lang="en-US" i="1" dirty="0"/>
              <a:t> </a:t>
            </a:r>
            <a:r>
              <a:rPr lang="en-US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A4667-CB5E-1937-7164-1CF62637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CAA2C-C68F-47CB-FDF7-EF23A153A742}"/>
              </a:ext>
            </a:extLst>
          </p:cNvPr>
          <p:cNvSpPr/>
          <p:nvPr/>
        </p:nvSpPr>
        <p:spPr>
          <a:xfrm>
            <a:off x="2414952" y="1711572"/>
            <a:ext cx="2532185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EmailManager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28BF3-0821-A217-84C3-DE8E91191471}"/>
              </a:ext>
            </a:extLst>
          </p:cNvPr>
          <p:cNvSpPr/>
          <p:nvPr/>
        </p:nvSpPr>
        <p:spPr>
          <a:xfrm>
            <a:off x="7176052" y="1711572"/>
            <a:ext cx="2532185" cy="119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6A026-5BDF-D629-9819-8916C36D990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15949" y="2287510"/>
            <a:ext cx="2160103" cy="21939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0774A-3994-B6D9-403A-E9829F2ACEB5}"/>
              </a:ext>
            </a:extLst>
          </p:cNvPr>
          <p:cNvSpPr txBox="1"/>
          <p:nvPr/>
        </p:nvSpPr>
        <p:spPr>
          <a:xfrm>
            <a:off x="5380890" y="182584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contains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E812-960D-E03F-979E-E9486B619878}"/>
              </a:ext>
            </a:extLst>
          </p:cNvPr>
          <p:cNvSpPr/>
          <p:nvPr/>
        </p:nvSpPr>
        <p:spPr>
          <a:xfrm>
            <a:off x="7176049" y="3292589"/>
            <a:ext cx="2532185" cy="11957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9F1D768-8982-0812-09E4-F1789B968AA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4947137" y="2309450"/>
            <a:ext cx="2228912" cy="158101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F4518B-D244-7475-791F-66DEA8D3023D}"/>
              </a:ext>
            </a:extLst>
          </p:cNvPr>
          <p:cNvSpPr txBox="1"/>
          <p:nvPr/>
        </p:nvSpPr>
        <p:spPr>
          <a:xfrm>
            <a:off x="5015952" y="31981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inject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4B9C9-0D01-8B66-B84C-0F3450E2A4B3}"/>
              </a:ext>
            </a:extLst>
          </p:cNvPr>
          <p:cNvSpPr txBox="1"/>
          <p:nvPr/>
        </p:nvSpPr>
        <p:spPr>
          <a:xfrm>
            <a:off x="5997878" y="4779183"/>
            <a:ext cx="488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Stubbed </a:t>
            </a:r>
            <a:r>
              <a:rPr lang="en-US" sz="2400" b="1" dirty="0" err="1">
                <a:latin typeface="Consolas" panose="020B0609020204030204" pitchFamily="49" charset="0"/>
              </a:rPr>
              <a:t>sendEmail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/>
              <a:t>function that does nothing</a:t>
            </a:r>
          </a:p>
        </p:txBody>
      </p:sp>
      <p:pic>
        <p:nvPicPr>
          <p:cNvPr id="6146" name="Picture 2" descr="EasyMock">
            <a:extLst>
              <a:ext uri="{FF2B5EF4-FFF2-40B4-BE49-F238E27FC236}">
                <a16:creationId xmlns:a16="http://schemas.microsoft.com/office/drawing/2014/main" id="{9859C29C-892B-E821-3245-3816412E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3" y="3309506"/>
            <a:ext cx="4400084" cy="6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 Test - What is Mocking? and Why? - Mkyong.com">
            <a:extLst>
              <a:ext uri="{FF2B5EF4-FFF2-40B4-BE49-F238E27FC236}">
                <a16:creationId xmlns:a16="http://schemas.microsoft.com/office/drawing/2014/main" id="{12E46800-1802-4659-266C-5E9120A9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11" y="40945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0A80F-F787-02A7-0F56-D1061D3B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36491-1F5E-43D9-3B3D-E6ADD289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CF4EC-C69C-D4C6-F8A7-5B7C4DDDFBCB}"/>
              </a:ext>
            </a:extLst>
          </p:cNvPr>
          <p:cNvSpPr/>
          <p:nvPr/>
        </p:nvSpPr>
        <p:spPr>
          <a:xfrm>
            <a:off x="1172308" y="2708031"/>
            <a:ext cx="2192215" cy="7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/dev/random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9A49DA-DA15-395B-5EF8-B05BB699B656}"/>
              </a:ext>
            </a:extLst>
          </p:cNvPr>
          <p:cNvSpPr/>
          <p:nvPr/>
        </p:nvSpPr>
        <p:spPr>
          <a:xfrm>
            <a:off x="5148825" y="2708031"/>
            <a:ext cx="2192215" cy="7209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38BA5F-1D1E-F04D-27D3-167B31968D2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364523" y="3068516"/>
            <a:ext cx="178430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026AC5-2A5B-3AA3-F0F9-5577CE7A09C5}"/>
              </a:ext>
            </a:extLst>
          </p:cNvPr>
          <p:cNvSpPr txBox="1"/>
          <p:nvPr/>
        </p:nvSpPr>
        <p:spPr>
          <a:xfrm>
            <a:off x="3717904" y="2483740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96C380-81A1-A326-F033-AC52AA77F3A3}"/>
              </a:ext>
            </a:extLst>
          </p:cNvPr>
          <p:cNvCxnSpPr/>
          <p:nvPr/>
        </p:nvCxnSpPr>
        <p:spPr>
          <a:xfrm>
            <a:off x="7341040" y="3065585"/>
            <a:ext cx="178430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7AD22F-BAB5-5308-1EA0-861982795151}"/>
              </a:ext>
            </a:extLst>
          </p:cNvPr>
          <p:cNvSpPr txBox="1"/>
          <p:nvPr/>
        </p:nvSpPr>
        <p:spPr>
          <a:xfrm>
            <a:off x="7483709" y="2409783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execute</a:t>
            </a:r>
          </a:p>
        </p:txBody>
      </p:sp>
      <p:pic>
        <p:nvPicPr>
          <p:cNvPr id="2050" name="Picture 2" descr="Bug Vector Art, Icons, and Graphics for Free Download">
            <a:extLst>
              <a:ext uri="{FF2B5EF4-FFF2-40B4-BE49-F238E27FC236}">
                <a16:creationId xmlns:a16="http://schemas.microsoft.com/office/drawing/2014/main" id="{7593ADCF-3CEE-86C5-96FD-EC83B4BA2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337" y="2263616"/>
            <a:ext cx="1603937" cy="16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178DC8-9684-CA7F-C793-1B0E41D5A6D2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H="1">
            <a:off x="2268416" y="3068516"/>
            <a:ext cx="5072624" cy="360484"/>
          </a:xfrm>
          <a:prstGeom prst="bentConnector4">
            <a:avLst>
              <a:gd name="adj1" fmla="val -15138"/>
              <a:gd name="adj2" fmla="val 31626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4991EC-5314-E56E-82BD-A81D933CE5F4}"/>
              </a:ext>
            </a:extLst>
          </p:cNvPr>
          <p:cNvSpPr txBox="1"/>
          <p:nvPr/>
        </p:nvSpPr>
        <p:spPr>
          <a:xfrm>
            <a:off x="946885" y="1756354"/>
            <a:ext cx="334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Source for random input on *nix systems</a:t>
            </a:r>
          </a:p>
        </p:txBody>
      </p:sp>
    </p:spTree>
    <p:extLst>
      <p:ext uri="{BB962C8B-B14F-4D97-AF65-F5344CB8AC3E}">
        <p14:creationId xmlns:p14="http://schemas.microsoft.com/office/powerpoint/2010/main" val="32130649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CBC4B-F214-100A-91BD-E9E13E94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some known valid inputs called </a:t>
            </a:r>
            <a:r>
              <a:rPr lang="en-US" i="1" dirty="0"/>
              <a:t>“seeds”</a:t>
            </a:r>
          </a:p>
          <a:p>
            <a:r>
              <a:rPr lang="en-US" dirty="0"/>
              <a:t>Keep mutating them based on some “strategy”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D3D1A3-DE35-9A90-E285-94F7E79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</a:t>
            </a:r>
            <a:r>
              <a:rPr lang="en-US" dirty="0" err="1"/>
              <a:t>fuzzer</a:t>
            </a:r>
            <a:r>
              <a:rPr lang="en-US" dirty="0"/>
              <a:t> - generate inputs via mutation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12D19A-D15A-A2ED-CDFB-ABDD5EAF45E5}"/>
              </a:ext>
            </a:extLst>
          </p:cNvPr>
          <p:cNvSpPr/>
          <p:nvPr/>
        </p:nvSpPr>
        <p:spPr>
          <a:xfrm>
            <a:off x="5169132" y="3226296"/>
            <a:ext cx="1426610" cy="7209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input’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B46B2D-2E13-1EFF-FC18-F81ABF0D4E0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366007" y="3590938"/>
            <a:ext cx="762828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3A831E-21C6-2E5E-A545-29978A18E0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95742" y="3586781"/>
            <a:ext cx="3727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9645E2-BBD5-3057-3440-CC5EC7130D23}"/>
              </a:ext>
            </a:extLst>
          </p:cNvPr>
          <p:cNvSpPr txBox="1"/>
          <p:nvPr/>
        </p:nvSpPr>
        <p:spPr>
          <a:xfrm>
            <a:off x="8539521" y="2719293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execute</a:t>
            </a:r>
          </a:p>
        </p:txBody>
      </p:sp>
      <p:pic>
        <p:nvPicPr>
          <p:cNvPr id="12" name="Picture 2" descr="Bug Vector Art, Icons, and Graphics for Free Download">
            <a:extLst>
              <a:ext uri="{FF2B5EF4-FFF2-40B4-BE49-F238E27FC236}">
                <a16:creationId xmlns:a16="http://schemas.microsoft.com/office/drawing/2014/main" id="{1970E00B-667B-6F68-CCEA-0DD42C83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456" y="2796534"/>
            <a:ext cx="1603937" cy="16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DF5DC9A-2DB0-D57D-BE00-62C75478EFD4}"/>
              </a:ext>
            </a:extLst>
          </p:cNvPr>
          <p:cNvGrpSpPr/>
          <p:nvPr/>
        </p:nvGrpSpPr>
        <p:grpSpPr>
          <a:xfrm>
            <a:off x="616861" y="2739463"/>
            <a:ext cx="1749146" cy="1211960"/>
            <a:chOff x="1058859" y="2964386"/>
            <a:chExt cx="2543474" cy="121196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52FB30-EBFF-ECA5-8BFA-8EA8DAF2CEF7}"/>
                </a:ext>
              </a:extLst>
            </p:cNvPr>
            <p:cNvSpPr/>
            <p:nvPr/>
          </p:nvSpPr>
          <p:spPr>
            <a:xfrm>
              <a:off x="1058859" y="2964386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90F5A6-4776-B026-EE9F-7A0E11B73EE3}"/>
                </a:ext>
              </a:extLst>
            </p:cNvPr>
            <p:cNvSpPr/>
            <p:nvPr/>
          </p:nvSpPr>
          <p:spPr>
            <a:xfrm>
              <a:off x="1168337" y="3168507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FD54A6-DF31-95C4-DDE7-352585BF6DEE}"/>
                </a:ext>
              </a:extLst>
            </p:cNvPr>
            <p:cNvSpPr/>
            <p:nvPr/>
          </p:nvSpPr>
          <p:spPr>
            <a:xfrm>
              <a:off x="1277815" y="3317631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6CAFABF-3FC5-7A6C-3ADB-9442C7DE7524}"/>
                </a:ext>
              </a:extLst>
            </p:cNvPr>
            <p:cNvSpPr/>
            <p:nvPr/>
          </p:nvSpPr>
          <p:spPr>
            <a:xfrm>
              <a:off x="1410118" y="3455377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4F13FD-814D-0237-7787-7EA681808594}"/>
              </a:ext>
            </a:extLst>
          </p:cNvPr>
          <p:cNvSpPr/>
          <p:nvPr/>
        </p:nvSpPr>
        <p:spPr>
          <a:xfrm>
            <a:off x="3128835" y="3230453"/>
            <a:ext cx="1506640" cy="7209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US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7AD3A9-E74E-9F8B-86B5-F57BC7CAD6F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4635475" y="3586781"/>
            <a:ext cx="533657" cy="415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10CD67-9A37-99F8-C577-89CAAC11B619}"/>
              </a:ext>
            </a:extLst>
          </p:cNvPr>
          <p:cNvSpPr txBox="1"/>
          <p:nvPr/>
        </p:nvSpPr>
        <p:spPr>
          <a:xfrm>
            <a:off x="2613035" y="4154632"/>
            <a:ext cx="2559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mytable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7862C4-D4D6-1C67-555B-BE51018AB056}"/>
              </a:ext>
            </a:extLst>
          </p:cNvPr>
          <p:cNvSpPr txBox="1"/>
          <p:nvPr/>
        </p:nvSpPr>
        <p:spPr>
          <a:xfrm>
            <a:off x="5016869" y="4176013"/>
            <a:ext cx="2359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lang="en-US" dirty="0" err="1">
                <a:latin typeface="Consolas" panose="020B0609020204030204" pitchFamily="49" charset="0"/>
              </a:rPr>
              <a:t>tabl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FEE090-A2C0-D3E3-2750-464E0A8ACADD}"/>
              </a:ext>
            </a:extLst>
          </p:cNvPr>
          <p:cNvSpPr/>
          <p:nvPr/>
        </p:nvSpPr>
        <p:spPr>
          <a:xfrm>
            <a:off x="6968443" y="3238018"/>
            <a:ext cx="1909716" cy="7209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2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BC0C03-29E1-E4A6-0C77-37A372758CA3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>
            <a:off x="8878159" y="3598503"/>
            <a:ext cx="134929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7F61D1A-32B5-6452-A0A0-4300B4F7B348}"/>
              </a:ext>
            </a:extLst>
          </p:cNvPr>
          <p:cNvGrpSpPr/>
          <p:nvPr/>
        </p:nvGrpSpPr>
        <p:grpSpPr>
          <a:xfrm>
            <a:off x="2351798" y="2236913"/>
            <a:ext cx="867545" cy="1148182"/>
            <a:chOff x="2351798" y="2236913"/>
            <a:chExt cx="867545" cy="11481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035C5C-58C7-E1B7-2916-48F61E31997B}"/>
                </a:ext>
              </a:extLst>
            </p:cNvPr>
            <p:cNvSpPr txBox="1"/>
            <p:nvPr/>
          </p:nvSpPr>
          <p:spPr>
            <a:xfrm>
              <a:off x="2351798" y="28003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C8C216-5C64-5F40-2097-084756518014}"/>
                </a:ext>
              </a:extLst>
            </p:cNvPr>
            <p:cNvSpPr/>
            <p:nvPr/>
          </p:nvSpPr>
          <p:spPr>
            <a:xfrm>
              <a:off x="2431511" y="2236913"/>
              <a:ext cx="631820" cy="58087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97B814-D6F4-9882-5713-E5F6AE186A73}"/>
              </a:ext>
            </a:extLst>
          </p:cNvPr>
          <p:cNvGrpSpPr/>
          <p:nvPr/>
        </p:nvGrpSpPr>
        <p:grpSpPr>
          <a:xfrm>
            <a:off x="4303565" y="2215485"/>
            <a:ext cx="1426609" cy="1092289"/>
            <a:chOff x="4303565" y="2215485"/>
            <a:chExt cx="1426609" cy="1092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8624DA-EFF4-8772-BC84-4F59CF0B5B7B}"/>
                </a:ext>
              </a:extLst>
            </p:cNvPr>
            <p:cNvSpPr txBox="1"/>
            <p:nvPr/>
          </p:nvSpPr>
          <p:spPr>
            <a:xfrm>
              <a:off x="4303565" y="27229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713EE3-300B-82CD-7ECA-782117D0130C}"/>
                </a:ext>
              </a:extLst>
            </p:cNvPr>
            <p:cNvSpPr/>
            <p:nvPr/>
          </p:nvSpPr>
          <p:spPr>
            <a:xfrm>
              <a:off x="4586393" y="2215485"/>
              <a:ext cx="631820" cy="58087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US" sz="2400" dirty="0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4901CF0-5A96-EE86-5C7C-8AF8153ABBC2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 flipV="1">
            <a:off x="1612215" y="3609555"/>
            <a:ext cx="7966750" cy="341867"/>
          </a:xfrm>
          <a:prstGeom prst="bentConnector4">
            <a:avLst>
              <a:gd name="adj1" fmla="val -348"/>
              <a:gd name="adj2" fmla="val 5612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574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D9263C-3105-7E60-005D-6FA8DC6F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which input seed to mutate?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91697D-A3AE-28B6-AFAF-A1C7F2B58D86}"/>
              </a:ext>
            </a:extLst>
          </p:cNvPr>
          <p:cNvGrpSpPr/>
          <p:nvPr/>
        </p:nvGrpSpPr>
        <p:grpSpPr>
          <a:xfrm>
            <a:off x="616861" y="1793173"/>
            <a:ext cx="11214532" cy="2380050"/>
            <a:chOff x="226210" y="2871693"/>
            <a:chExt cx="11214532" cy="2380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42FD3C0-BBBF-62DA-9BD2-52576425862E}"/>
                </a:ext>
              </a:extLst>
            </p:cNvPr>
            <p:cNvSpPr/>
            <p:nvPr/>
          </p:nvSpPr>
          <p:spPr>
            <a:xfrm>
              <a:off x="4778481" y="3378696"/>
              <a:ext cx="1426610" cy="7209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Input’</a:t>
              </a:r>
              <a:endParaRPr lang="en-US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5282F4-C7F0-5E7E-8532-891C5D4D00B3}"/>
                </a:ext>
              </a:extLst>
            </p:cNvPr>
            <p:cNvCxnSpPr>
              <a:cxnSpLocks/>
              <a:stCxn id="24" idx="3"/>
              <a:endCxn id="14" idx="1"/>
            </p:cNvCxnSpPr>
            <p:nvPr/>
          </p:nvCxnSpPr>
          <p:spPr>
            <a:xfrm flipV="1">
              <a:off x="1975356" y="3743338"/>
              <a:ext cx="762828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A9196C-04D0-6C62-0D66-02D7C4429B8A}"/>
                </a:ext>
              </a:extLst>
            </p:cNvPr>
            <p:cNvSpPr txBox="1"/>
            <p:nvPr/>
          </p:nvSpPr>
          <p:spPr>
            <a:xfrm>
              <a:off x="1961147" y="29527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96AD91-9A69-3B0A-A77F-175CE8BEBDB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205091" y="3739181"/>
              <a:ext cx="3727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AB4650-B5AD-068C-BD62-30B4824D3205}"/>
                </a:ext>
              </a:extLst>
            </p:cNvPr>
            <p:cNvSpPr txBox="1"/>
            <p:nvPr/>
          </p:nvSpPr>
          <p:spPr>
            <a:xfrm>
              <a:off x="8148870" y="2871693"/>
              <a:ext cx="1485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execute</a:t>
              </a:r>
            </a:p>
          </p:txBody>
        </p:sp>
        <p:pic>
          <p:nvPicPr>
            <p:cNvPr id="12" name="Picture 2" descr="Bug Vector Art, Icons, and Graphics for Free Download">
              <a:extLst>
                <a:ext uri="{FF2B5EF4-FFF2-40B4-BE49-F238E27FC236}">
                  <a16:creationId xmlns:a16="http://schemas.microsoft.com/office/drawing/2014/main" id="{DA4D4CAE-639D-1EDD-131F-15D007FC4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805" y="2948934"/>
              <a:ext cx="1603937" cy="16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8D8A86-DEB6-FB9F-1747-AAD490E47EB6}"/>
                </a:ext>
              </a:extLst>
            </p:cNvPr>
            <p:cNvGrpSpPr/>
            <p:nvPr/>
          </p:nvGrpSpPr>
          <p:grpSpPr>
            <a:xfrm>
              <a:off x="226210" y="2891863"/>
              <a:ext cx="1749146" cy="1211960"/>
              <a:chOff x="1058859" y="2964386"/>
              <a:chExt cx="2543474" cy="121196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8D62B9A-4FC9-454B-8426-2DA95F12BDA8}"/>
                  </a:ext>
                </a:extLst>
              </p:cNvPr>
              <p:cNvSpPr/>
              <p:nvPr/>
            </p:nvSpPr>
            <p:spPr>
              <a:xfrm>
                <a:off x="1058859" y="2964386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3E98203-74D8-372C-89FA-658904276FE0}"/>
                  </a:ext>
                </a:extLst>
              </p:cNvPr>
              <p:cNvSpPr/>
              <p:nvPr/>
            </p:nvSpPr>
            <p:spPr>
              <a:xfrm>
                <a:off x="1168337" y="316850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C98E13A-0089-1917-4816-12C6DDA06589}"/>
                  </a:ext>
                </a:extLst>
              </p:cNvPr>
              <p:cNvSpPr/>
              <p:nvPr/>
            </p:nvSpPr>
            <p:spPr>
              <a:xfrm>
                <a:off x="1277815" y="3317631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F504DD9-BF13-6E53-DEE8-58858E8E8B4E}"/>
                  </a:ext>
                </a:extLst>
              </p:cNvPr>
              <p:cNvSpPr/>
              <p:nvPr/>
            </p:nvSpPr>
            <p:spPr>
              <a:xfrm>
                <a:off x="1410118" y="345537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5F82053-BAA6-4A6D-4994-11839B7E1D58}"/>
                </a:ext>
              </a:extLst>
            </p:cNvPr>
            <p:cNvSpPr/>
            <p:nvPr/>
          </p:nvSpPr>
          <p:spPr>
            <a:xfrm>
              <a:off x="2738184" y="3382853"/>
              <a:ext cx="1506640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  <a:endParaRPr lang="en-US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4F9582-F3E2-0D54-6F0C-09025654DE68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 flipV="1">
              <a:off x="4244824" y="3739181"/>
              <a:ext cx="533657" cy="415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B82BC3-B2A8-EA2A-AE5F-124ADD559193}"/>
                </a:ext>
              </a:extLst>
            </p:cNvPr>
            <p:cNvSpPr txBox="1"/>
            <p:nvPr/>
          </p:nvSpPr>
          <p:spPr>
            <a:xfrm>
              <a:off x="3912914" y="28753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FEAB3A-928E-8978-2114-BDAB65DD04C4}"/>
                </a:ext>
              </a:extLst>
            </p:cNvPr>
            <p:cNvSpPr txBox="1"/>
            <p:nvPr/>
          </p:nvSpPr>
          <p:spPr>
            <a:xfrm>
              <a:off x="2222384" y="4307032"/>
              <a:ext cx="25590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mytable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766B5-BA25-95E4-7B38-AD1FA1708DD1}"/>
                </a:ext>
              </a:extLst>
            </p:cNvPr>
            <p:cNvSpPr txBox="1"/>
            <p:nvPr/>
          </p:nvSpPr>
          <p:spPr>
            <a:xfrm>
              <a:off x="4626218" y="4328413"/>
              <a:ext cx="23591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 err="1">
                  <a:latin typeface="Consolas" panose="020B0609020204030204" pitchFamily="49" charset="0"/>
                </a:rPr>
                <a:t>tabl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CD2028-7BB5-3A34-5B42-B8F0CD7C5DA5}"/>
                </a:ext>
              </a:extLst>
            </p:cNvPr>
            <p:cNvSpPr/>
            <p:nvPr/>
          </p:nvSpPr>
          <p:spPr>
            <a:xfrm>
              <a:off x="6577792" y="3390418"/>
              <a:ext cx="1909716" cy="72096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2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1C1387-C9F7-1DEE-FE0D-038629516449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8487508" y="3750903"/>
              <a:ext cx="134929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287D09FC-DB53-54B7-1DDA-0E3B75708411}"/>
              </a:ext>
            </a:extLst>
          </p:cNvPr>
          <p:cNvSpPr/>
          <p:nvPr/>
        </p:nvSpPr>
        <p:spPr>
          <a:xfrm>
            <a:off x="2431511" y="1310793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73F07E-62BE-ACB2-A3D0-47D7866FB3E3}"/>
              </a:ext>
            </a:extLst>
          </p:cNvPr>
          <p:cNvSpPr/>
          <p:nvPr/>
        </p:nvSpPr>
        <p:spPr>
          <a:xfrm>
            <a:off x="4586393" y="1289365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C0229C9-8C83-7AD2-1C47-F5E288C7B244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 flipV="1">
            <a:off x="1612215" y="2683435"/>
            <a:ext cx="7966750" cy="341867"/>
          </a:xfrm>
          <a:prstGeom prst="bentConnector4">
            <a:avLst>
              <a:gd name="adj1" fmla="val -348"/>
              <a:gd name="adj2" fmla="val 5612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083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CBCC6-5E0A-EAF7-10F3-E6CA7419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Coverage-guided </a:t>
            </a:r>
            <a:r>
              <a:rPr lang="en-US" dirty="0" err="1"/>
              <a:t>fuzzer</a:t>
            </a:r>
            <a:r>
              <a:rPr lang="en-US" dirty="0"/>
              <a:t> pipeline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3CD121-1F3C-6716-457F-87AC4B62ACD7}"/>
              </a:ext>
            </a:extLst>
          </p:cNvPr>
          <p:cNvGrpSpPr/>
          <p:nvPr/>
        </p:nvGrpSpPr>
        <p:grpSpPr>
          <a:xfrm>
            <a:off x="616861" y="1793173"/>
            <a:ext cx="11214532" cy="2380050"/>
            <a:chOff x="226210" y="2871693"/>
            <a:chExt cx="11214532" cy="2380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C0DFCB-18A9-57F0-EC23-582FF88369B5}"/>
                </a:ext>
              </a:extLst>
            </p:cNvPr>
            <p:cNvSpPr/>
            <p:nvPr/>
          </p:nvSpPr>
          <p:spPr>
            <a:xfrm>
              <a:off x="4778481" y="3378696"/>
              <a:ext cx="1426610" cy="7209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input’</a:t>
              </a:r>
              <a:endParaRPr lang="en-US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5995E1-5556-FF55-509C-27130F66359B}"/>
                </a:ext>
              </a:extLst>
            </p:cNvPr>
            <p:cNvCxnSpPr>
              <a:cxnSpLocks/>
              <a:stCxn id="24" idx="3"/>
              <a:endCxn id="14" idx="1"/>
            </p:cNvCxnSpPr>
            <p:nvPr/>
          </p:nvCxnSpPr>
          <p:spPr>
            <a:xfrm flipV="1">
              <a:off x="1975356" y="3743338"/>
              <a:ext cx="762828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15CD7E-EC15-F452-1258-3EEF67D57EAC}"/>
                </a:ext>
              </a:extLst>
            </p:cNvPr>
            <p:cNvSpPr txBox="1"/>
            <p:nvPr/>
          </p:nvSpPr>
          <p:spPr>
            <a:xfrm>
              <a:off x="1961147" y="29527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44A672-C60A-ADCD-F518-B76CA2EA633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205091" y="3739181"/>
              <a:ext cx="3727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3B6BE-96BA-A94A-F304-F5DC6DD85823}"/>
                </a:ext>
              </a:extLst>
            </p:cNvPr>
            <p:cNvSpPr txBox="1"/>
            <p:nvPr/>
          </p:nvSpPr>
          <p:spPr>
            <a:xfrm>
              <a:off x="8148870" y="2871693"/>
              <a:ext cx="1485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execute</a:t>
              </a:r>
            </a:p>
          </p:txBody>
        </p:sp>
        <p:pic>
          <p:nvPicPr>
            <p:cNvPr id="12" name="Picture 2" descr="Bug Vector Art, Icons, and Graphics for Free Download">
              <a:extLst>
                <a:ext uri="{FF2B5EF4-FFF2-40B4-BE49-F238E27FC236}">
                  <a16:creationId xmlns:a16="http://schemas.microsoft.com/office/drawing/2014/main" id="{19EFB74A-5B40-5098-32EF-5395218C0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805" y="2948934"/>
              <a:ext cx="1603937" cy="16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C3E769-B251-931E-C104-78AC5E7C622B}"/>
                </a:ext>
              </a:extLst>
            </p:cNvPr>
            <p:cNvGrpSpPr/>
            <p:nvPr/>
          </p:nvGrpSpPr>
          <p:grpSpPr>
            <a:xfrm>
              <a:off x="226210" y="2891863"/>
              <a:ext cx="1749146" cy="1211960"/>
              <a:chOff x="1058859" y="2964386"/>
              <a:chExt cx="2543474" cy="121196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BFC4C92-2743-6C88-F5B2-B10CCF7F65D6}"/>
                  </a:ext>
                </a:extLst>
              </p:cNvPr>
              <p:cNvSpPr/>
              <p:nvPr/>
            </p:nvSpPr>
            <p:spPr>
              <a:xfrm>
                <a:off x="1058859" y="2964386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6D59FD8-4D86-D34E-AF0D-0C5179A9EAC6}"/>
                  </a:ext>
                </a:extLst>
              </p:cNvPr>
              <p:cNvSpPr/>
              <p:nvPr/>
            </p:nvSpPr>
            <p:spPr>
              <a:xfrm>
                <a:off x="1168337" y="316850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69A736F-3EE8-AC2D-EAAD-1697174D7B90}"/>
                  </a:ext>
                </a:extLst>
              </p:cNvPr>
              <p:cNvSpPr/>
              <p:nvPr/>
            </p:nvSpPr>
            <p:spPr>
              <a:xfrm>
                <a:off x="1277815" y="3317631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D09DB08-FA78-6D85-40DC-1C5F214126EC}"/>
                  </a:ext>
                </a:extLst>
              </p:cNvPr>
              <p:cNvSpPr/>
              <p:nvPr/>
            </p:nvSpPr>
            <p:spPr>
              <a:xfrm>
                <a:off x="1410118" y="345537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713684B-374D-EC65-FC57-CB4E6604FF9D}"/>
                </a:ext>
              </a:extLst>
            </p:cNvPr>
            <p:cNvSpPr/>
            <p:nvPr/>
          </p:nvSpPr>
          <p:spPr>
            <a:xfrm>
              <a:off x="2738184" y="3382853"/>
              <a:ext cx="1506640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  <a:endParaRPr lang="en-US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64D7DE-5F61-0769-0594-6205FF7A0D4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 flipV="1">
              <a:off x="4244824" y="3739181"/>
              <a:ext cx="533657" cy="415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13C4EA-53AB-5C79-2C27-1AC80EC7A301}"/>
                </a:ext>
              </a:extLst>
            </p:cNvPr>
            <p:cNvSpPr txBox="1"/>
            <p:nvPr/>
          </p:nvSpPr>
          <p:spPr>
            <a:xfrm>
              <a:off x="3912914" y="28753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464F52-A91D-BCFA-595F-1D24270A04A0}"/>
                </a:ext>
              </a:extLst>
            </p:cNvPr>
            <p:cNvSpPr txBox="1"/>
            <p:nvPr/>
          </p:nvSpPr>
          <p:spPr>
            <a:xfrm>
              <a:off x="2222384" y="4307032"/>
              <a:ext cx="25590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mytable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973DF3-ED26-A5F9-D61A-3F85062BBEB3}"/>
                </a:ext>
              </a:extLst>
            </p:cNvPr>
            <p:cNvSpPr txBox="1"/>
            <p:nvPr/>
          </p:nvSpPr>
          <p:spPr>
            <a:xfrm>
              <a:off x="4626218" y="4328413"/>
              <a:ext cx="23591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 err="1">
                  <a:latin typeface="Consolas" panose="020B0609020204030204" pitchFamily="49" charset="0"/>
                </a:rPr>
                <a:t>tabl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C6DA63-202A-2124-76E3-755C87EF65EF}"/>
                </a:ext>
              </a:extLst>
            </p:cNvPr>
            <p:cNvSpPr/>
            <p:nvPr/>
          </p:nvSpPr>
          <p:spPr>
            <a:xfrm>
              <a:off x="6577792" y="3390418"/>
              <a:ext cx="1909716" cy="72096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2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F2BB8E-407D-6E8A-4FE2-20F205D73DA8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8487508" y="3750903"/>
              <a:ext cx="134929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40F6800-216B-BD49-D992-597F8A55B8E3}"/>
              </a:ext>
            </a:extLst>
          </p:cNvPr>
          <p:cNvCxnSpPr>
            <a:cxnSpLocks/>
            <a:stCxn id="28" idx="2"/>
            <a:endCxn id="24" idx="2"/>
          </p:cNvCxnSpPr>
          <p:nvPr/>
        </p:nvCxnSpPr>
        <p:spPr>
          <a:xfrm rot="5400000" flipH="1">
            <a:off x="4975417" y="-337898"/>
            <a:ext cx="1441188" cy="8167591"/>
          </a:xfrm>
          <a:prstGeom prst="bentConnector3">
            <a:avLst>
              <a:gd name="adj1" fmla="val -158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02767B-6053-9503-C7A7-A4802B9C4B0E}"/>
              </a:ext>
            </a:extLst>
          </p:cNvPr>
          <p:cNvSpPr/>
          <p:nvPr/>
        </p:nvSpPr>
        <p:spPr>
          <a:xfrm>
            <a:off x="8824948" y="3657714"/>
            <a:ext cx="1909716" cy="80877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Coverage detection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73CBB-3ED8-24A2-E72A-8070A6A4F50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779806" y="2672383"/>
            <a:ext cx="0" cy="98533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1AE26A-BAA6-7967-8A7E-2F46226DCA28}"/>
              </a:ext>
            </a:extLst>
          </p:cNvPr>
          <p:cNvSpPr txBox="1"/>
          <p:nvPr/>
        </p:nvSpPr>
        <p:spPr>
          <a:xfrm>
            <a:off x="3882155" y="4710407"/>
            <a:ext cx="382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Add </a:t>
            </a:r>
            <a:r>
              <a:rPr lang="en-US" sz="2800" b="1" dirty="0"/>
              <a:t>input’</a:t>
            </a:r>
            <a:r>
              <a:rPr lang="en-US" sz="2800" b="1" i="1" dirty="0"/>
              <a:t> to </a:t>
            </a:r>
            <a:r>
              <a:rPr lang="en-US" sz="2800" b="1" dirty="0"/>
              <a:t>seeds</a:t>
            </a:r>
            <a:r>
              <a:rPr lang="en-US" sz="2800" b="1" i="1" dirty="0"/>
              <a:t> if new coverage observed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68762D-7C8A-AC63-5BF3-250ABF38246B}"/>
              </a:ext>
            </a:extLst>
          </p:cNvPr>
          <p:cNvSpPr/>
          <p:nvPr/>
        </p:nvSpPr>
        <p:spPr>
          <a:xfrm>
            <a:off x="2431511" y="1310793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008B1F-55BD-FB63-2D12-D7B957BFB31F}"/>
              </a:ext>
            </a:extLst>
          </p:cNvPr>
          <p:cNvSpPr/>
          <p:nvPr/>
        </p:nvSpPr>
        <p:spPr>
          <a:xfrm>
            <a:off x="4586393" y="1289365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B9CCA-546F-AD76-73D8-9C519FD8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True/false and Multiple-choice (10 points) [any topic]</a:t>
            </a:r>
          </a:p>
          <a:p>
            <a:r>
              <a:rPr lang="en-US" dirty="0"/>
              <a:t>Short answers (10 </a:t>
            </a:r>
            <a:r>
              <a:rPr lang="en-US"/>
              <a:t>points) [any topic]</a:t>
            </a:r>
            <a:endParaRPr lang="en-US" dirty="0"/>
          </a:p>
          <a:p>
            <a:r>
              <a:rPr lang="en-US" dirty="0"/>
              <a:t>Design pattern (20 points)</a:t>
            </a:r>
          </a:p>
          <a:p>
            <a:r>
              <a:rPr lang="en-US" dirty="0"/>
              <a:t>Software security (10 points)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5C7D6-37CC-CD12-BEC8-6BEDFF13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format</a:t>
            </a:r>
          </a:p>
        </p:txBody>
      </p:sp>
    </p:spTree>
    <p:extLst>
      <p:ext uri="{BB962C8B-B14F-4D97-AF65-F5344CB8AC3E}">
        <p14:creationId xmlns:p14="http://schemas.microsoft.com/office/powerpoint/2010/main" val="144003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79668-4BE4-56B9-F58B-DF9A9BE3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@Retention(RetentionPolicy.RUNTIME)</a:t>
            </a:r>
          </a:p>
          <a:p>
            <a:r>
              <a:rPr lang="en-US" sz="1600" b="1" dirty="0"/>
              <a:t>public @interface </a:t>
            </a:r>
            <a:r>
              <a:rPr lang="en-US" sz="1600" b="1" dirty="0" err="1"/>
              <a:t>Persistable</a:t>
            </a:r>
            <a:r>
              <a:rPr lang="en-US" sz="1600" b="1" dirty="0"/>
              <a:t> {</a:t>
            </a:r>
          </a:p>
          <a:p>
            <a:r>
              <a:rPr lang="en-US" sz="1600" b="1" dirty="0"/>
              <a:t>}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class Post { </a:t>
            </a:r>
          </a:p>
          <a:p>
            <a:r>
              <a:rPr lang="en-US" sz="1600" dirty="0"/>
              <a:t>	</a:t>
            </a:r>
            <a:r>
              <a:rPr lang="en-US" sz="1600" b="1" dirty="0"/>
              <a:t>@Persistable</a:t>
            </a:r>
          </a:p>
          <a:p>
            <a:r>
              <a:rPr lang="en-US" sz="1600" dirty="0"/>
              <a:t>	private String content;</a:t>
            </a:r>
          </a:p>
          <a:p>
            <a:r>
              <a:rPr lang="en-US" sz="1600" dirty="0"/>
              <a:t>	private Integer </a:t>
            </a:r>
            <a:r>
              <a:rPr lang="en-US" sz="1600" dirty="0" err="1"/>
              <a:t>tempVal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F5AC63-CD40-8384-F2AB-8BE60339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4C4ED-A492-63E0-BDEF-8465245A17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Meta-data added to Java classes, fields, methods</a:t>
            </a:r>
          </a:p>
          <a:p>
            <a:r>
              <a:rPr lang="en-US" dirty="0"/>
              <a:t>Retention policy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408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87290E-CB8A-8006-BE65-328E6491746F}"/>
              </a:ext>
            </a:extLst>
          </p:cNvPr>
          <p:cNvSpPr/>
          <p:nvPr/>
        </p:nvSpPr>
        <p:spPr>
          <a:xfrm>
            <a:off x="4301951" y="2427508"/>
            <a:ext cx="3588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the best!</a:t>
            </a:r>
          </a:p>
        </p:txBody>
      </p:sp>
    </p:spTree>
    <p:extLst>
      <p:ext uri="{BB962C8B-B14F-4D97-AF65-F5344CB8AC3E}">
        <p14:creationId xmlns:p14="http://schemas.microsoft.com/office/powerpoint/2010/main" val="371627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E9352-F587-BAB5-F114-1FCC8CAB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CB857E-3C08-6E20-1BD3-0B4327836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Reflective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3651996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10862</TotalTime>
  <Words>5023</Words>
  <Application>Microsoft Office PowerPoint</Application>
  <PresentationFormat>Widescreen</PresentationFormat>
  <Paragraphs>949</Paragraphs>
  <Slides>80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Main topics</vt:lpstr>
      <vt:lpstr>PowerPoint Presentation</vt:lpstr>
      <vt:lpstr>Runtime polymorphism</vt:lpstr>
      <vt:lpstr>Abstract classes and interfaces</vt:lpstr>
      <vt:lpstr>Static fields and methods</vt:lpstr>
      <vt:lpstr>Java compilation and execution </vt:lpstr>
      <vt:lpstr>Annotations</vt:lpstr>
      <vt:lpstr>PowerPoint Presentation</vt:lpstr>
      <vt:lpstr>Reflection</vt:lpstr>
      <vt:lpstr>Java reflection API</vt:lpstr>
      <vt:lpstr>Persistence framework</vt:lpstr>
      <vt:lpstr>Frameworks that use reflection</vt:lpstr>
      <vt:lpstr>Downsides of reflection</vt:lpstr>
      <vt:lpstr>Proxy design pattern</vt:lpstr>
      <vt:lpstr>Proxy object wraps and extends target class</vt:lpstr>
      <vt:lpstr>Dynamic proxies</vt:lpstr>
      <vt:lpstr>Dynamic proxy code</vt:lpstr>
      <vt:lpstr>PowerPoint Presentation</vt:lpstr>
      <vt:lpstr>Networking key points</vt:lpstr>
      <vt:lpstr>Client server architecture</vt:lpstr>
      <vt:lpstr>Client server architecture</vt:lpstr>
      <vt:lpstr>Pros and cons</vt:lpstr>
      <vt:lpstr>Microservices overview</vt:lpstr>
      <vt:lpstr>Monolithic to microservices</vt:lpstr>
      <vt:lpstr>Pros and cons</vt:lpstr>
      <vt:lpstr>HTTP methods</vt:lpstr>
      <vt:lpstr>Remote procedure call (RPC)</vt:lpstr>
      <vt:lpstr>RPC key features</vt:lpstr>
      <vt:lpstr>RPC formats</vt:lpstr>
      <vt:lpstr>Message queuing (MQ)</vt:lpstr>
      <vt:lpstr>Pub-sub architecture</vt:lpstr>
      <vt:lpstr>PowerPoint Presentation</vt:lpstr>
      <vt:lpstr>Creational patterns</vt:lpstr>
      <vt:lpstr>Singleton pattern</vt:lpstr>
      <vt:lpstr>Abstract factory pattern</vt:lpstr>
      <vt:lpstr>Structural design patterns</vt:lpstr>
      <vt:lpstr>Adapter pattern</vt:lpstr>
      <vt:lpstr>Payment adapter</vt:lpstr>
      <vt:lpstr>Composite pattern</vt:lpstr>
      <vt:lpstr>Decorator design pattern</vt:lpstr>
      <vt:lpstr>Decorators visually</vt:lpstr>
      <vt:lpstr>Bridge design pattern</vt:lpstr>
      <vt:lpstr>Bridge pattern</vt:lpstr>
      <vt:lpstr>Façade pattern</vt:lpstr>
      <vt:lpstr>Flyweight pattern</vt:lpstr>
      <vt:lpstr>Behavioral patterns</vt:lpstr>
      <vt:lpstr>Observer pattern</vt:lpstr>
      <vt:lpstr>Observer pattern</vt:lpstr>
      <vt:lpstr>State pattern</vt:lpstr>
      <vt:lpstr>State pattern</vt:lpstr>
      <vt:lpstr>Template method pattern</vt:lpstr>
      <vt:lpstr>Visitor pattern</vt:lpstr>
      <vt:lpstr>Visitor design pattern</vt:lpstr>
      <vt:lpstr>Visitor design pattern</vt:lpstr>
      <vt:lpstr>Visitor design pattern</vt:lpstr>
      <vt:lpstr>PowerPoint Presentation</vt:lpstr>
      <vt:lpstr>Memory safety</vt:lpstr>
      <vt:lpstr>Buffer overflow</vt:lpstr>
      <vt:lpstr>Vulnerable string-related libc functions</vt:lpstr>
      <vt:lpstr>Control flow hijack</vt:lpstr>
      <vt:lpstr>Control flow hijack</vt:lpstr>
      <vt:lpstr>Defenses</vt:lpstr>
      <vt:lpstr>Temporal safety vulnerabilities</vt:lpstr>
      <vt:lpstr>Temporal safety vulnerabilities</vt:lpstr>
      <vt:lpstr>C++ smart pointers: unique_ptr</vt:lpstr>
      <vt:lpstr>C++ smart pointers: shared_ptr</vt:lpstr>
      <vt:lpstr>Java: garbage collection</vt:lpstr>
      <vt:lpstr>PowerPoint Presentation</vt:lpstr>
      <vt:lpstr>Unit testing with JUnit</vt:lpstr>
      <vt:lpstr>JUnit question</vt:lpstr>
      <vt:lpstr>Mocking overview</vt:lpstr>
      <vt:lpstr>Mocking overview</vt:lpstr>
      <vt:lpstr>Mockito overview</vt:lpstr>
      <vt:lpstr>Fuzz testing</vt:lpstr>
      <vt:lpstr>Mutation fuzzer - generate inputs via mutation</vt:lpstr>
      <vt:lpstr>How to pick which input seed to mutate?</vt:lpstr>
      <vt:lpstr>Coverage-guided fuzzer pipeline</vt:lpstr>
      <vt:lpstr>Final exam format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1474</cp:revision>
  <dcterms:created xsi:type="dcterms:W3CDTF">2019-06-30T03:25:06Z</dcterms:created>
  <dcterms:modified xsi:type="dcterms:W3CDTF">2025-03-14T16:44:34Z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