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298" r:id="rId3"/>
    <p:sldId id="257" r:id="rId4"/>
    <p:sldId id="258" r:id="rId5"/>
    <p:sldId id="265" r:id="rId6"/>
    <p:sldId id="266" r:id="rId7"/>
    <p:sldId id="272" r:id="rId8"/>
    <p:sldId id="278" r:id="rId9"/>
    <p:sldId id="283" r:id="rId10"/>
    <p:sldId id="284" r:id="rId11"/>
    <p:sldId id="285" r:id="rId12"/>
    <p:sldId id="287" r:id="rId13"/>
    <p:sldId id="259" r:id="rId14"/>
    <p:sldId id="260" r:id="rId15"/>
    <p:sldId id="281" r:id="rId16"/>
    <p:sldId id="261" r:id="rId17"/>
    <p:sldId id="279" r:id="rId18"/>
    <p:sldId id="264" r:id="rId19"/>
    <p:sldId id="275" r:id="rId20"/>
    <p:sldId id="263" r:id="rId21"/>
    <p:sldId id="288" r:id="rId22"/>
    <p:sldId id="291" r:id="rId23"/>
    <p:sldId id="292" r:id="rId24"/>
    <p:sldId id="293" r:id="rId25"/>
    <p:sldId id="290" r:id="rId26"/>
    <p:sldId id="289" r:id="rId27"/>
    <p:sldId id="276" r:id="rId28"/>
    <p:sldId id="267" r:id="rId29"/>
    <p:sldId id="294" r:id="rId30"/>
    <p:sldId id="268" r:id="rId31"/>
    <p:sldId id="1089" r:id="rId32"/>
    <p:sldId id="269" r:id="rId33"/>
    <p:sldId id="282" r:id="rId34"/>
    <p:sldId id="1090" r:id="rId35"/>
    <p:sldId id="277" r:id="rId36"/>
    <p:sldId id="271" r:id="rId37"/>
    <p:sldId id="273" r:id="rId38"/>
    <p:sldId id="296" r:id="rId39"/>
    <p:sldId id="274" r:id="rId40"/>
    <p:sldId id="297" r:id="rId41"/>
    <p:sldId id="1091" r:id="rId4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FFD5D5"/>
    <a:srgbClr val="0000FF"/>
    <a:srgbClr val="B9B9FF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552" autoAdjust="0"/>
  </p:normalViewPr>
  <p:slideViewPr>
    <p:cSldViewPr snapToGrid="0">
      <p:cViewPr varScale="1">
        <p:scale>
          <a:sx n="104" d="100"/>
          <a:sy n="10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3B38-6DEB-E4A3-0DFB-3F50E00E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67D94-D218-3246-9E13-7AA59CA3C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D3B83-2FA3-FF1E-0568-FF779AF7F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8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9847-671C-BF99-4764-9B631611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99411-3E00-A47B-DA34-3F18177F5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26C68-848A-1AD9-3C45-2F952F69B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25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A4EE-43DC-B544-3144-63B1672F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D3758-603E-AC21-DE03-D0DD86316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409FA7-3424-E203-D643-BE3CA54AC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0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3E30-D390-DB20-714E-E0066EC4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E6D23-957B-0563-00F6-217519E8C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E5857-40A6-374E-1E3A-DE4EDA147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4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5AC00-667D-7ED7-7D98-161F9B75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EE256-5BF5-ED01-B8C5-CB23DD6B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9D6BD-C382-39D3-5A23-EF76BB1F1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3599316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3B7-65C3-00AE-F33C-DEB9124A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BE937-4060-54BD-34AF-575299A90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C49517-DB3F-F04B-F4ED-A6436EB39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subjective</a:t>
            </a:r>
          </a:p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798092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dimensions</a:t>
            </a:r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B783-9787-AAD8-BAD9-B68B74D1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54B53-3402-AF87-4D7B-2A7BD73A9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2DE70-B774-4E7F-9AE9-B026362D7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2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https://docs.github.com/en/rest/using-the-rest-api/getting-started-with-the-rest-api?apiVersion=2022-11-28&amp;tool=curl</a:t>
            </a:r>
          </a:p>
        </p:txBody>
      </p:sp>
    </p:spTree>
    <p:extLst>
      <p:ext uri="{BB962C8B-B14F-4D97-AF65-F5344CB8AC3E}">
        <p14:creationId xmlns:p14="http://schemas.microsoft.com/office/powerpoint/2010/main" val="721217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1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3871-D0BC-32A5-80EC-61F18C8A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BCB3F-BBC7-CC11-1B59-DDF88E74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B0E2BC-D61F-98CE-EE5F-0B911483B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7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90CF9-97AD-DA0E-80A3-8AB0ED2E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9F298-92EF-3520-461D-960A855AC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28AB72-B0AD-7AEC-A9D3-7095898B6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September 23,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120.67.11.8:9090/graphdelete" TargetMode="External"/><Relationship Id="rId4" Type="http://schemas.openxmlformats.org/officeDocument/2006/relationships/hyperlink" Target="https://120.67.11.8:9090/graphad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delete" TargetMode="External"/><Relationship Id="rId5" Type="http://schemas.openxmlformats.org/officeDocument/2006/relationships/hyperlink" Target="https://120.67.11.8:9090/graphadd" TargetMode="Externa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hyperlink" Target="https://120.67.11.8:9090/graphdele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120.67.11.8:9090/graphad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xmxu@ucdavis.edu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fall2025/ecs160f25/home" TargetMode="External"/><Relationship Id="rId2" Type="http://schemas.openxmlformats.org/officeDocument/2006/relationships/hyperlink" Target="https://github.com/davsec-teaching/ecs160-f25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ZUUYkR8ZKuD7HUs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EFA28-A651-2993-1CAB-E51452E2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LLMs learn things?</a:t>
            </a:r>
          </a:p>
        </p:txBody>
      </p:sp>
      <p:pic>
        <p:nvPicPr>
          <p:cNvPr id="1026" name="Picture 2" descr="Data icon - Free download on Iconfinder">
            <a:extLst>
              <a:ext uri="{FF2B5EF4-FFF2-40B4-BE49-F238E27FC236}">
                <a16:creationId xmlns:a16="http://schemas.microsoft.com/office/drawing/2014/main" id="{B82CA5A8-AA2A-4AE4-505B-DF7DC4F5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75" y="936537"/>
            <a:ext cx="1300162" cy="130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FE8F495-1607-79A7-AB81-F6F6D59D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86" y="2476958"/>
            <a:ext cx="1398940" cy="13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- Free business and finance icons">
            <a:extLst>
              <a:ext uri="{FF2B5EF4-FFF2-40B4-BE49-F238E27FC236}">
                <a16:creationId xmlns:a16="http://schemas.microsoft.com/office/drawing/2014/main" id="{8E92E4F6-C047-22A2-00B2-D225C1B78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3806685"/>
            <a:ext cx="1919110" cy="19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 all the LLM Models in this Guide">
            <a:extLst>
              <a:ext uri="{FF2B5EF4-FFF2-40B4-BE49-F238E27FC236}">
                <a16:creationId xmlns:a16="http://schemas.microsoft.com/office/drawing/2014/main" id="{BD8DA883-49A6-868A-239E-853F1545C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95" y="2099846"/>
            <a:ext cx="3966809" cy="215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3D4D85-B0EA-D82B-8CBB-BFDD04394FB7}"/>
              </a:ext>
            </a:extLst>
          </p:cNvPr>
          <p:cNvCxnSpPr>
            <a:stCxn id="1026" idx="3"/>
            <a:endCxn id="1032" idx="1"/>
          </p:cNvCxnSpPr>
          <p:nvPr/>
        </p:nvCxnSpPr>
        <p:spPr>
          <a:xfrm>
            <a:off x="2930437" y="1586618"/>
            <a:ext cx="1182158" cy="158981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9A77FE0-F28A-BF32-C865-70D8F3543B70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>
            <a:off x="2979826" y="3176428"/>
            <a:ext cx="1132769" cy="1"/>
          </a:xfrm>
          <a:prstGeom prst="bentConnector3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73351E-4951-4ED0-6CFC-EA0A152186F2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3239911" y="3176429"/>
            <a:ext cx="872684" cy="15898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02FC24-6F72-7480-6D44-45806DD69D3C}"/>
              </a:ext>
            </a:extLst>
          </p:cNvPr>
          <p:cNvSpPr txBox="1"/>
          <p:nvPr/>
        </p:nvSpPr>
        <p:spPr>
          <a:xfrm>
            <a:off x="257375" y="2270678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E4EB99-636C-DC8B-D32B-5E0BE826C88C}"/>
              </a:ext>
            </a:extLst>
          </p:cNvPr>
          <p:cNvSpPr txBox="1"/>
          <p:nvPr/>
        </p:nvSpPr>
        <p:spPr>
          <a:xfrm>
            <a:off x="5651006" y="442470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LLM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2CC9F7-4062-154F-5989-125FBC0930D9}"/>
              </a:ext>
            </a:extLst>
          </p:cNvPr>
          <p:cNvCxnSpPr>
            <a:endCxn id="1032" idx="0"/>
          </p:cNvCxnSpPr>
          <p:nvPr/>
        </p:nvCxnSpPr>
        <p:spPr>
          <a:xfrm>
            <a:off x="6095999" y="1343378"/>
            <a:ext cx="1" cy="7564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069DE-48FF-D5ED-1275-4F1AA70F96AE}"/>
              </a:ext>
            </a:extLst>
          </p:cNvPr>
          <p:cNvSpPr txBox="1"/>
          <p:nvPr/>
        </p:nvSpPr>
        <p:spPr>
          <a:xfrm>
            <a:off x="5253460" y="736856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PROMPT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8A55E5-A9DD-AAAD-5A74-87E8BE78DBB8}"/>
              </a:ext>
            </a:extLst>
          </p:cNvPr>
          <p:cNvSpPr txBox="1"/>
          <p:nvPr/>
        </p:nvSpPr>
        <p:spPr>
          <a:xfrm>
            <a:off x="8273238" y="2625079"/>
            <a:ext cx="1619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605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2494C-98C8-338F-4BBA-E095203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B12A9-4F7D-9FA2-3E8D-3F47AF0C3A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Imagine we use LLMs for our course projects</a:t>
            </a:r>
          </a:p>
          <a:p>
            <a:r>
              <a:rPr lang="en-US" dirty="0"/>
              <a:t>Quantum computing becomes the next hot thing</a:t>
            </a:r>
          </a:p>
          <a:p>
            <a:r>
              <a:rPr lang="en-US" dirty="0"/>
              <a:t>… what are the challenges?</a:t>
            </a:r>
          </a:p>
          <a:p>
            <a:pPr lvl="1"/>
            <a:r>
              <a:rPr lang="en-US" dirty="0"/>
              <a:t>LLMs have no data on quantum computing and will perform poorly</a:t>
            </a:r>
          </a:p>
          <a:p>
            <a:pPr lvl="1"/>
            <a:r>
              <a:rPr lang="en-US" dirty="0"/>
              <a:t>Plus, we didn’t learn the meta-skills necessary to pick up a new skills</a:t>
            </a:r>
          </a:p>
        </p:txBody>
      </p:sp>
      <p:pic>
        <p:nvPicPr>
          <p:cNvPr id="2050" name="Picture 2" descr="2+ Thousand Bell Curve Icon Royalty-Free Images, Stock Photos &amp; Pictures |  Shutterstock">
            <a:extLst>
              <a:ext uri="{FF2B5EF4-FFF2-40B4-BE49-F238E27FC236}">
                <a16:creationId xmlns:a16="http://schemas.microsoft.com/office/drawing/2014/main" id="{ABA7370F-8AC1-0A21-A2FE-8023FE052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512" y="1656066"/>
            <a:ext cx="5349028" cy="267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9A90A52-0416-28D6-3B5D-ED81834006DF}"/>
              </a:ext>
            </a:extLst>
          </p:cNvPr>
          <p:cNvGrpSpPr/>
          <p:nvPr/>
        </p:nvGrpSpPr>
        <p:grpSpPr>
          <a:xfrm>
            <a:off x="9595555" y="2623991"/>
            <a:ext cx="2423997" cy="1123920"/>
            <a:chOff x="9595555" y="2623991"/>
            <a:chExt cx="2423997" cy="11239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BE70-21AC-0E1D-4086-4948E3DDE48C}"/>
                </a:ext>
              </a:extLst>
            </p:cNvPr>
            <p:cNvSpPr txBox="1"/>
            <p:nvPr/>
          </p:nvSpPr>
          <p:spPr>
            <a:xfrm>
              <a:off x="9595555" y="2623991"/>
              <a:ext cx="2423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YOU WANT TO BE HERE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5E3D4A2-BAA5-7D99-7775-1916C9EA0B45}"/>
                </a:ext>
              </a:extLst>
            </p:cNvPr>
            <p:cNvCxnSpPr>
              <a:stCxn id="7" idx="2"/>
            </p:cNvCxnSpPr>
            <p:nvPr/>
          </p:nvCxnSpPr>
          <p:spPr>
            <a:xfrm rot="5400000">
              <a:off x="10230661" y="3171018"/>
              <a:ext cx="754588" cy="399198"/>
            </a:xfrm>
            <a:prstGeom prst="curvedConnector3">
              <a:avLst/>
            </a:prstGeom>
            <a:ln w="412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5E50AD-CD48-FCBD-A2A5-6E3D59545EFC}"/>
              </a:ext>
            </a:extLst>
          </p:cNvPr>
          <p:cNvSpPr txBox="1"/>
          <p:nvPr/>
        </p:nvSpPr>
        <p:spPr>
          <a:xfrm>
            <a:off x="8293052" y="4145914"/>
            <a:ext cx="111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Skill Level</a:t>
            </a:r>
          </a:p>
        </p:txBody>
      </p:sp>
    </p:spTree>
    <p:extLst>
      <p:ext uri="{BB962C8B-B14F-4D97-AF65-F5344CB8AC3E}">
        <p14:creationId xmlns:p14="http://schemas.microsoft.com/office/powerpoint/2010/main" val="18385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528521-D9E6-FA5E-D38B-F62E5DA8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upskill if you rely on LLMs?</a:t>
            </a:r>
          </a:p>
          <a:p>
            <a:r>
              <a:rPr lang="en-US" dirty="0"/>
              <a:t>… wait for next GPT model?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Bottomline – please don’t use LLMs for writing code 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AA3B8E-8DB2-9CCF-CDA3-A16AC98E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over-reliance on LLMs</a:t>
            </a:r>
          </a:p>
        </p:txBody>
      </p:sp>
    </p:spTree>
    <p:extLst>
      <p:ext uri="{BB962C8B-B14F-4D97-AF65-F5344CB8AC3E}">
        <p14:creationId xmlns:p14="http://schemas.microsoft.com/office/powerpoint/2010/main" val="31877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pPr lvl="1"/>
            <a:r>
              <a:rPr lang="en-US" dirty="0"/>
              <a:t>Concerned with runtime complexity, storage complexity, and so on…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4EB64FA-95C1-CF4C-48CA-A25249AA9435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>
            <a:off x="3071450" y="1230922"/>
            <a:ext cx="1219202" cy="2063261"/>
          </a:xfrm>
          <a:prstGeom prst="bentConnector3">
            <a:avLst>
              <a:gd name="adj1" fmla="val 2272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(duplicated services for redundancy)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Multiple programmers must coordinate their development work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736FE-58EE-2428-D415-964C3DFE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 and TA introductions</a:t>
            </a:r>
          </a:p>
          <a:p>
            <a:r>
              <a:rPr lang="en-US" dirty="0"/>
              <a:t>Course information and policies</a:t>
            </a:r>
          </a:p>
          <a:p>
            <a:r>
              <a:rPr lang="en-US" dirty="0"/>
              <a:t>Software engineering overview</a:t>
            </a:r>
          </a:p>
          <a:p>
            <a:r>
              <a:rPr lang="en-US" dirty="0"/>
              <a:t>Course details</a:t>
            </a:r>
          </a:p>
          <a:p>
            <a:r>
              <a:rPr lang="en-US" dirty="0"/>
              <a:t>Demo: GitHub and GitHub API</a:t>
            </a:r>
          </a:p>
          <a:p>
            <a:r>
              <a:rPr lang="en-US" dirty="0"/>
              <a:t>Networking fundamentals and OO overview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0188F9-AAD3-2C3E-E5A5-64A127B7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9122FB-23B1-CF20-B513-551DEAD176F0}"/>
              </a:ext>
            </a:extLst>
          </p:cNvPr>
          <p:cNvCxnSpPr/>
          <p:nvPr/>
        </p:nvCxnSpPr>
        <p:spPr>
          <a:xfrm>
            <a:off x="0" y="4257964"/>
            <a:ext cx="121920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28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0B7-4C6A-A36C-6DCD-BF98A55E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626C2-9750-6315-78A1-FAAB8025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36F518-E322-953A-46AB-72DD725DF290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79D444-4D60-D6A6-7348-C4CC14FEB067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F40D2-36A6-806C-D23F-7CFBBBD16849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EEDD69-EF4B-A716-9315-662661035393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931D3-BF0B-C602-92D7-01E32CCD136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499BB9-7A0A-C9D4-139C-871F624308D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B987CC-E097-C803-7E64-0886AB932FD1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621D96-4217-0352-2C19-D1B468FAFEA6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4AACE6-D1C1-4A9F-E7E3-D915762D1EAF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F01C0-3D26-F3AA-0757-97211C448CC2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8FFE7F-C444-6067-44F7-0A1D82F24A3A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CF0C32-995A-2B1B-9A2B-1EBA80FA3342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998C24-DFD9-A08D-BF61-4D92452D77BC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973CD7-DBF5-37E6-15C6-31E5D90EE729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FD4E63-B1F2-8B23-2D56-1BB5DC1BCB6D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903453-BC7A-6863-CDCF-35321DD7CE2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895767-71FC-3422-E9A3-EC4447F2551D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7D28CA-CCCE-214C-8FE7-39AB812CD301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81B6CF-BA44-5352-C296-0FF7D1B002BF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72BD5E7-D34A-0629-9AA9-B983E273C00B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632002-759E-8147-7B75-8AC3E174C1C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9401A6-E5D8-5D21-DE8F-EAD7700C4A12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5B6D3F2-F977-F8D2-8683-344D4B68F926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EC92B1-079A-1C29-04CB-A746DB9B415C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15D1B6-A6D1-5BB8-CE7D-7AFCCA317630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CD0409-9BB4-DFE9-0852-33FA74BF5966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B0BB08-E18E-AF44-1D12-8735616137B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6A6C29-6662-6391-1F4F-B96408EEA16F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0616D11-59B1-41D3-B6D3-C77CA0A88A06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18B6A2-0D14-B781-8C57-252375D2F04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26F1A7-B891-9BD2-C692-95C4BD4B2840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C9BE00-0372-D83D-EE07-BFF3385CFAB2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2F3446-F889-21AC-9DAB-B3624C096C9D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E9A761-FB70-44AA-02B5-3205F8F3081B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90CCC1-B766-EDA2-42B5-F54AD2D462E9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CBF1A67-EA0E-CCC6-3570-4C024B070E97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ACAAC-B701-4508-F845-1E6EE047F9B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CC5D965-59C1-D685-C4FA-AE7493F5A2F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8A1388-41B7-14C1-A1F6-D35210532805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7C40567-6769-E259-F8DA-2FAE622312E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0A41CF-04E4-8FE0-CD3F-CE009C82767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7AE6B79-3D1B-90EF-817B-77952B13E3E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7C49A9-ED1B-1007-A3B3-A9FBC3F2BF79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39D2581-9CE3-9A1A-764B-7669071B863F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A726302-EF61-4091-85DF-F42FF6D1A61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A40DF16C-E96C-D830-0628-54C1AC7B9B3A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A01AF54A-70B6-01A3-8D05-48BED3792C0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C3203FC1-B7AF-B658-0696-1940959AFE07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84E12107-03E8-79E0-1302-8CB8703158AC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DE409CF5-FA06-2E6A-B04D-A2E0FB5EE0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FF7B12C7-BA48-9904-7A1D-BB7F3B35C786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120A6E25-69A8-3339-C76D-FF4B7330A5B0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5FC05B0-AEE6-1463-2642-93C118248A3E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BC83BE03-A250-4D75-4F59-0D470DE3498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EE30212D-8986-542B-4FBF-4F10172E08B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24025A76-8D02-BE31-01BA-880CFD90924A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F2964E39-68C2-4E1D-DE50-8D56AFB3AB7D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CC29F917-2EF1-56A3-D5F5-5FC1BB8E179D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EC0930FC-994B-3C14-B396-F07E9B989691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E393FF11-BFEC-40BA-8571-1FE6420982F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152BF35F-21CE-F880-5C58-3CB36207AA38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0A824C6-FEEF-A668-9B5F-F5846233D865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77645267-DF66-D6DF-0DBA-84A9644082DF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502FA358-ED16-2417-3EFE-46FE1E1E5D23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991C2304-CA91-BE3E-C0B7-1C83EA06CC4B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DBBF8AE-FD42-548F-8F72-5E170625BA61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FA52A431-7A32-13C2-C182-16EBE3A0CF44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BC04309A-240A-29D0-491A-93797070BFCE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7FE116B8-96D2-ABB7-8AE4-69665C3215B9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A957B85F-B6A1-D497-80C3-8A88C0C1E6EF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C34DADCF-418F-A755-115B-44ECEE46D28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311B5E97-E831-50C8-D796-5C22D0319A64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34311C5B-6ED1-07CB-89E3-90E88AE5203C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4ED6AB7-58F9-1912-103F-322FD4A27C41}"/>
              </a:ext>
            </a:extLst>
          </p:cNvPr>
          <p:cNvSpPr/>
          <p:nvPr/>
        </p:nvSpPr>
        <p:spPr>
          <a:xfrm>
            <a:off x="1" y="1617378"/>
            <a:ext cx="3232920" cy="1015708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91978A4E-344F-DF52-B5BD-EC03C243F2AF}"/>
              </a:ext>
            </a:extLst>
          </p:cNvPr>
          <p:cNvCxnSpPr>
            <a:cxnSpLocks/>
          </p:cNvCxnSpPr>
          <p:nvPr/>
        </p:nvCxnSpPr>
        <p:spPr>
          <a:xfrm>
            <a:off x="3071450" y="1230922"/>
            <a:ext cx="1219202" cy="2063261"/>
          </a:xfrm>
          <a:prstGeom prst="bentConnector3">
            <a:avLst>
              <a:gd name="adj1" fmla="val 2272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538C4-F678-7FCC-37EC-2DC1DB37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6B0CB5-3A1A-73E4-3672-735CC9C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214C31-12A1-248C-780B-F5C455BE9E0F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D1037C-8B25-D433-A381-748A9808CA58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DD968C-ECA5-B34E-8568-8307F308600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9E7153-BE37-46DF-5557-4DA19881F9D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F6F078-F05B-E368-7433-FCF88425BB05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BE161F1D-750A-09DD-3BB9-C9A616D4101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642D4-7A3A-2E18-C96C-FA05065FEE24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73B9FD1-560C-9941-1911-738B70138E7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7A93-4D19-21F4-1D10-F8B265246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9A0F8-371E-AFB0-A1FF-A5E2A3D0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 Programming Interface (API) is just a standard of data-interchange agreed upon by the sender and receiver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A7A456-680C-DC11-AE98-38C31E07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864B56-B724-28A7-78F6-49CA3BB41AD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1F1907-B31C-BC53-35C8-DADD3D6CB67B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314364-3984-0383-4CE4-6CF5C6F623A3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356135-0CB9-076B-AA4E-00C5C8477816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EE45499-C978-4D03-A65D-C499E0F9813D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40F87380-C48F-EFD5-D8AB-D9C43BAD8539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289DB8-D71B-A971-6D7D-0D18F3F0E381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998A218-3D03-52ED-18B7-2273F4DD3ED1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122" name="Picture 2" descr="Jar Jar File Vector SVG Icon - SVG Repo">
            <a:extLst>
              <a:ext uri="{FF2B5EF4-FFF2-40B4-BE49-F238E27FC236}">
                <a16:creationId xmlns:a16="http://schemas.microsoft.com/office/drawing/2014/main" id="{660828E7-E228-CD43-34F0-A5BD4068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682" y="3523300"/>
            <a:ext cx="1036318" cy="103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49056-BD69-0C65-1686-90A6DAA1ECBE}"/>
              </a:ext>
            </a:extLst>
          </p:cNvPr>
          <p:cNvSpPr txBox="1"/>
          <p:nvPr/>
        </p:nvSpPr>
        <p:spPr>
          <a:xfrm>
            <a:off x="4727845" y="4566286"/>
            <a:ext cx="1699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graphservice.jar</a:t>
            </a:r>
          </a:p>
        </p:txBody>
      </p:sp>
    </p:spTree>
    <p:extLst>
      <p:ext uri="{BB962C8B-B14F-4D97-AF65-F5344CB8AC3E}">
        <p14:creationId xmlns:p14="http://schemas.microsoft.com/office/powerpoint/2010/main" val="276408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6894-846B-95CB-2868-0631912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A9E0BC-030D-9C19-C373-4367DCEBF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“standards” are industry standards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021396-4FD1-7604-BFCE-8D3075AC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C49ECD-A5D8-B5B5-9B00-FF60837EDA37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1F5C4E-4E40-BDCB-1332-0E8975824E9A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C6231A-EF99-DA3B-AD7C-EB9B41CB7C2D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6B079-9FE5-4B82-1360-986A87D30828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107FFD-4BA8-F377-6C79-7810A9555EF3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EF73C5DE-F68E-B745-A13F-D9D07F8F9A77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0242E3-9267-2523-6933-130D8B03035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12AC22C-8D7E-D771-AE05-3033AAF5E915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40EE1F-49C1-0864-98ED-724A153E3FF8}"/>
              </a:ext>
            </a:extLst>
          </p:cNvPr>
          <p:cNvGrpSpPr/>
          <p:nvPr/>
        </p:nvGrpSpPr>
        <p:grpSpPr>
          <a:xfrm>
            <a:off x="4621532" y="3523300"/>
            <a:ext cx="3766031" cy="2004658"/>
            <a:chOff x="4621532" y="3523300"/>
            <a:chExt cx="3766031" cy="2004658"/>
          </a:xfrm>
        </p:grpSpPr>
        <p:pic>
          <p:nvPicPr>
            <p:cNvPr id="6146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636E440-E55B-89DF-680A-798278ACA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FBA3FCB-F7EF-7061-591D-4E0E523EEA46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4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5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3E4925-4318-8E5E-DFBD-9F9CE5FB95F6}"/>
              </a:ext>
            </a:extLst>
          </p:cNvPr>
          <p:cNvSpPr txBox="1"/>
          <p:nvPr/>
        </p:nvSpPr>
        <p:spPr>
          <a:xfrm>
            <a:off x="3117110" y="1408869"/>
            <a:ext cx="25830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&lt;xml&gt;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&lt;data&gt;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&lt;</a:t>
            </a:r>
            <a:r>
              <a:rPr lang="en-US" sz="1200" b="1" dirty="0" err="1"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latin typeface="Consolas" panose="020B0609020204030204" pitchFamily="49" charset="0"/>
              </a:rPr>
              <a:t>&gt; ABC &lt;/</a:t>
            </a:r>
            <a:r>
              <a:rPr lang="en-US" sz="1200" b="1" dirty="0" err="1">
                <a:latin typeface="Consolas" panose="020B0609020204030204" pitchFamily="49" charset="0"/>
              </a:rPr>
              <a:t>userid</a:t>
            </a:r>
            <a:r>
              <a:rPr lang="en-US" sz="1200" b="1" dirty="0">
                <a:latin typeface="Consolas" panose="020B0609020204030204" pitchFamily="49" charset="0"/>
              </a:rPr>
              <a:t>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&lt;/data&gt;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&lt;/xml&gt;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393B-9B1F-F6A9-FA57-274B4E90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AF55BE-797E-BC53-A28F-994475CE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APIs enable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3B4B53-A700-970D-331D-D11843A274AC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31A8F-8C39-B4E0-9CF4-054917A74BB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0D3324-4912-2B0A-4EF6-10B25A2A0499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2D6B58-13CF-CD32-72C3-AFDE8C89DA6B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1FCF4E-F48D-3FF2-B411-3BDA80A2A0CE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3D174364-95FC-1209-575E-4479392F55DC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B9A5DAF-296B-F503-B5FA-01728FC31552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511145A-F49A-FB48-3F6B-C82E40D39D1D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7" name="Picture 6" descr="Java logo - Social media &amp; Logos Icons">
            <a:extLst>
              <a:ext uri="{FF2B5EF4-FFF2-40B4-BE49-F238E27FC236}">
                <a16:creationId xmlns:a16="http://schemas.microsoft.com/office/drawing/2014/main" id="{B73DF938-7FEB-203C-DA43-14DDACC0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Java logo - Social media &amp; Logos Icons">
            <a:extLst>
              <a:ext uri="{FF2B5EF4-FFF2-40B4-BE49-F238E27FC236}">
                <a16:creationId xmlns:a16="http://schemas.microsoft.com/office/drawing/2014/main" id="{AC2EC98C-CD97-7ACF-C946-87D4FF45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6" y="1764428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40C2194-C6C9-A9D4-E1F7-B6ABD92B6C44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10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270CAD84-486B-3263-7F1B-A12931A9BD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19CCA-9D5C-78A2-5E27-1187973C59C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5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6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288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D1E0-BB04-AA18-9DEE-5E233411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5D851A-BA9A-1458-EC07-6A75E4D1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following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B21032-45A4-DA27-AEF5-B4414DF4581A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E451335-74E5-E3F0-58CF-5EF1813D8C85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89FEA9-EF74-38A0-FD3B-F27088C2ACB1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2F447E-53E2-A357-F69C-068149AD397E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70F3974-A3DC-E812-B6D4-468185E101B7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5C7B3BA9-52CF-602B-4A46-8DD1A0F45CC3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1F361D-3087-C2D6-01C3-A5ECCFEE8FBD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4C2BE76-B5CD-779C-FBFF-2ABD6D01CDAC}"/>
              </a:ext>
            </a:extLst>
          </p:cNvPr>
          <p:cNvSpPr txBox="1"/>
          <p:nvPr/>
        </p:nvSpPr>
        <p:spPr>
          <a:xfrm>
            <a:off x="3816890" y="3363134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1B553618-07D5-B79B-5ECC-5B697812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A2F5EB2C-D146-4A93-4D68-19E55B6C5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11968AA0-47A3-A9A8-9360-50E2532ADD01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C75492F8-6D9E-A274-3722-4DBF8A3A2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69817E31-F96F-4474-5556-1C77C27608D5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552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  <a:p>
            <a:r>
              <a:rPr lang="en-US" dirty="0"/>
              <a:t>Abstraction and modularization are closely related concepts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Abstracting the low-level details and modularizing a component allows us to reuse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3EFF-9BA8-A616-BD6A-34A1517A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8B732-FC82-CE41-0E59-36B1B014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the graph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CFCBE2-96F9-F075-169F-34AD6BE9FCC4}"/>
              </a:ext>
            </a:extLst>
          </p:cNvPr>
          <p:cNvSpPr/>
          <p:nvPr/>
        </p:nvSpPr>
        <p:spPr>
          <a:xfrm>
            <a:off x="1912619" y="2638913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D03FC3-C59F-94B4-FD7B-E7E201F85A61}"/>
              </a:ext>
            </a:extLst>
          </p:cNvPr>
          <p:cNvSpPr/>
          <p:nvPr/>
        </p:nvSpPr>
        <p:spPr>
          <a:xfrm>
            <a:off x="4408612" y="2638424"/>
            <a:ext cx="2146493" cy="696277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9E32B-DAF3-4CC9-7A90-E8CEC1DCF6AE}"/>
              </a:ext>
            </a:extLst>
          </p:cNvPr>
          <p:cNvSpPr/>
          <p:nvPr/>
        </p:nvSpPr>
        <p:spPr>
          <a:xfrm flipH="1">
            <a:off x="4160665" y="2685313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30A5EF-6251-E997-BE2D-B924044B3292}"/>
              </a:ext>
            </a:extLst>
          </p:cNvPr>
          <p:cNvCxnSpPr>
            <a:cxnSpLocks/>
            <a:stCxn id="17" idx="1"/>
            <a:endCxn id="16" idx="1"/>
          </p:cNvCxnSpPr>
          <p:nvPr/>
        </p:nvCxnSpPr>
        <p:spPr>
          <a:xfrm>
            <a:off x="4206384" y="2980698"/>
            <a:ext cx="202228" cy="5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798C0D-8F3E-7AC2-B50C-F8CE2671AFE0}"/>
              </a:ext>
            </a:extLst>
          </p:cNvPr>
          <p:cNvCxnSpPr>
            <a:cxnSpLocks/>
          </p:cNvCxnSpPr>
          <p:nvPr/>
        </p:nvCxnSpPr>
        <p:spPr>
          <a:xfrm flipV="1">
            <a:off x="3960197" y="2975356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hought Bubble: Cloud 50">
            <a:extLst>
              <a:ext uri="{FF2B5EF4-FFF2-40B4-BE49-F238E27FC236}">
                <a16:creationId xmlns:a16="http://schemas.microsoft.com/office/drawing/2014/main" id="{FFCEFD95-9B69-2F76-E360-9A03944B7634}"/>
              </a:ext>
            </a:extLst>
          </p:cNvPr>
          <p:cNvSpPr/>
          <p:nvPr/>
        </p:nvSpPr>
        <p:spPr>
          <a:xfrm>
            <a:off x="7324725" y="2373661"/>
            <a:ext cx="2634618" cy="1219937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etc.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29935B-7EFE-B60C-234C-DB68511B9176}"/>
              </a:ext>
            </a:extLst>
          </p:cNvPr>
          <p:cNvCxnSpPr>
            <a:cxnSpLocks/>
            <a:stCxn id="16" idx="3"/>
            <a:endCxn id="51" idx="0"/>
          </p:cNvCxnSpPr>
          <p:nvPr/>
        </p:nvCxnSpPr>
        <p:spPr>
          <a:xfrm flipV="1">
            <a:off x="6555105" y="2983630"/>
            <a:ext cx="777792" cy="29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D882BE8-7E47-4BB1-CE44-F498812F3B55}"/>
              </a:ext>
            </a:extLst>
          </p:cNvPr>
          <p:cNvSpPr txBox="1"/>
          <p:nvPr/>
        </p:nvSpPr>
        <p:spPr>
          <a:xfrm>
            <a:off x="3477512" y="3467100"/>
            <a:ext cx="804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API</a:t>
            </a:r>
            <a:endParaRPr lang="en-US" dirty="0"/>
          </a:p>
        </p:txBody>
      </p:sp>
      <p:pic>
        <p:nvPicPr>
          <p:cNvPr id="59" name="Picture 6" descr="Java logo - Social media &amp; Logos Icons">
            <a:extLst>
              <a:ext uri="{FF2B5EF4-FFF2-40B4-BE49-F238E27FC236}">
                <a16:creationId xmlns:a16="http://schemas.microsoft.com/office/drawing/2014/main" id="{0467F294-EA5F-C03A-EB1C-391C9A016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9" y="1764429"/>
            <a:ext cx="1825009" cy="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ust lang logo - Social media &amp; Logos Icons">
            <a:extLst>
              <a:ext uri="{FF2B5EF4-FFF2-40B4-BE49-F238E27FC236}">
                <a16:creationId xmlns:a16="http://schemas.microsoft.com/office/drawing/2014/main" id="{73439F17-5D0A-A48D-8AEB-0E945FCF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506" y="1681017"/>
            <a:ext cx="2008591" cy="100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A844233-5755-EFB2-5108-48E97CC3F33E}"/>
              </a:ext>
            </a:extLst>
          </p:cNvPr>
          <p:cNvGrpSpPr/>
          <p:nvPr/>
        </p:nvGrpSpPr>
        <p:grpSpPr>
          <a:xfrm>
            <a:off x="4545332" y="3680650"/>
            <a:ext cx="3766031" cy="2004658"/>
            <a:chOff x="4621532" y="3523300"/>
            <a:chExt cx="3766031" cy="2004658"/>
          </a:xfrm>
        </p:grpSpPr>
        <p:pic>
          <p:nvPicPr>
            <p:cNvPr id="62" name="Picture 2" descr="IP Address vector icon. filled flat sign for mobile concept | Colourbox">
              <a:extLst>
                <a:ext uri="{FF2B5EF4-FFF2-40B4-BE49-F238E27FC236}">
                  <a16:creationId xmlns:a16="http://schemas.microsoft.com/office/drawing/2014/main" id="{5B2253B5-A014-7B63-15EE-32A13BB37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6" y="3523300"/>
              <a:ext cx="1274443" cy="1274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6" name="TextBox 4095">
              <a:extLst>
                <a:ext uri="{FF2B5EF4-FFF2-40B4-BE49-F238E27FC236}">
                  <a16:creationId xmlns:a16="http://schemas.microsoft.com/office/drawing/2014/main" id="{98390C50-57A0-58A4-10D4-52D751E43E44}"/>
                </a:ext>
              </a:extLst>
            </p:cNvPr>
            <p:cNvSpPr txBox="1"/>
            <p:nvPr/>
          </p:nvSpPr>
          <p:spPr>
            <a:xfrm>
              <a:off x="4621532" y="4604628"/>
              <a:ext cx="37660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linkClick r:id="rId6"/>
                </a:rPr>
                <a:t>https://120.67.11.8:9090/graphadd</a:t>
              </a:r>
              <a:endParaRPr lang="en-US" dirty="0"/>
            </a:p>
            <a:p>
              <a:r>
                <a:rPr lang="en-US" dirty="0">
                  <a:hlinkClick r:id="rId7"/>
                </a:rPr>
                <a:t>https://120.67.11.8:9090/graphdelete</a:t>
              </a:r>
              <a:endParaRPr lang="en-US" dirty="0"/>
            </a:p>
            <a:p>
              <a:endParaRPr lang="en-US" dirty="0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730ADC-FAC7-5387-3BA7-D8920AFBD715}"/>
              </a:ext>
            </a:extLst>
          </p:cNvPr>
          <p:cNvSpPr/>
          <p:nvPr/>
        </p:nvSpPr>
        <p:spPr>
          <a:xfrm>
            <a:off x="1303477" y="4555134"/>
            <a:ext cx="2047578" cy="69627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details download flow</a:t>
            </a:r>
            <a:endParaRPr lang="en-US" sz="2000" dirty="0"/>
          </a:p>
        </p:txBody>
      </p:sp>
      <p:pic>
        <p:nvPicPr>
          <p:cNvPr id="7170" name="Picture 2" descr="Python logo and symbol, meaning, history, PNG">
            <a:extLst>
              <a:ext uri="{FF2B5EF4-FFF2-40B4-BE49-F238E27FC236}">
                <a16:creationId xmlns:a16="http://schemas.microsoft.com/office/drawing/2014/main" id="{621A4431-154A-D8FA-3F9D-0CC465917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6" y="3522811"/>
            <a:ext cx="2247384" cy="14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6C5CFDB-7AD5-D7D7-CF2C-A48478D55F2B}"/>
              </a:ext>
            </a:extLst>
          </p:cNvPr>
          <p:cNvCxnSpPr>
            <a:stCxn id="2" idx="3"/>
            <a:endCxn id="16" idx="1"/>
          </p:cNvCxnSpPr>
          <p:nvPr/>
        </p:nvCxnSpPr>
        <p:spPr>
          <a:xfrm flipV="1">
            <a:off x="3351055" y="2986563"/>
            <a:ext cx="1057557" cy="1916710"/>
          </a:xfrm>
          <a:prstGeom prst="bentConnector3">
            <a:avLst>
              <a:gd name="adj1" fmla="val 78849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3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Name: Tapti Palit</a:t>
            </a:r>
          </a:p>
          <a:p>
            <a:r>
              <a:rPr lang="en-US" dirty="0"/>
              <a:t>Background: Software security, program analysis, systems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offering of ECS 160</a:t>
            </a:r>
          </a:p>
          <a:p>
            <a:r>
              <a:rPr lang="en-US" dirty="0"/>
              <a:t>Contact details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r>
              <a:rPr lang="en-US" dirty="0"/>
              <a:t> (non-coursework related topics only)</a:t>
            </a:r>
          </a:p>
          <a:p>
            <a:pPr lvl="1"/>
            <a:r>
              <a:rPr lang="en-US" dirty="0"/>
              <a:t>Office: ASB 2087</a:t>
            </a:r>
          </a:p>
          <a:p>
            <a:pPr lvl="2"/>
            <a:r>
              <a:rPr lang="en-US" dirty="0"/>
              <a:t>Office hours: Wednesday 2 PM – 4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185753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01FFD0-E53B-E900-F363-230EE4197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6" y="2078827"/>
            <a:ext cx="6992326" cy="3143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215271-2888-A5AE-A1A0-3AD85BF75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301" y="2289819"/>
            <a:ext cx="5949147" cy="32033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B41E72-2ABB-01E5-03B2-3D1B06F90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24" y="1530536"/>
            <a:ext cx="7443944" cy="29489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9D71AE-1CD1-61E4-102D-E7CAB04D9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52" y="1899941"/>
            <a:ext cx="7640116" cy="22101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99B251-63EB-96AE-83AD-1324244FD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5415" y="2181051"/>
            <a:ext cx="802116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3FCA-2CBF-2976-528B-737D8208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6CE0AF-0534-FE7E-74B2-2098D1CA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programming languages have steeper learning curve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99848-BECA-768D-F83D-88BBEF10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80B84-7DC5-0D52-4FFF-09DA6D0459B4}"/>
              </a:ext>
            </a:extLst>
          </p:cNvPr>
          <p:cNvGrpSpPr/>
          <p:nvPr/>
        </p:nvGrpSpPr>
        <p:grpSpPr>
          <a:xfrm>
            <a:off x="1207911" y="1464588"/>
            <a:ext cx="9219123" cy="1964412"/>
            <a:chOff x="1128889" y="1343818"/>
            <a:chExt cx="9219123" cy="196441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5322217-C926-5D6F-B761-8F509D2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4162E7-AB7A-BC02-D73C-027FFC408529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Harder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B80C21-3CCA-31FA-7342-4AC35942D982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Easier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0616B6-DAF3-BA68-2785-F1735AFBE25E}"/>
                </a:ext>
              </a:extLst>
            </p:cNvPr>
            <p:cNvSpPr txBox="1"/>
            <p:nvPr/>
          </p:nvSpPr>
          <p:spPr>
            <a:xfrm>
              <a:off x="8612130" y="1343818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8FB841-077F-48ED-CDE6-128005CE1BE9}"/>
                </a:ext>
              </a:extLst>
            </p:cNvPr>
            <p:cNvSpPr txBox="1"/>
            <p:nvPr/>
          </p:nvSpPr>
          <p:spPr>
            <a:xfrm>
              <a:off x="4027097" y="1345141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085089-E536-A539-C00A-C61CFCB5DCF1}"/>
                </a:ext>
              </a:extLst>
            </p:cNvPr>
            <p:cNvSpPr txBox="1"/>
            <p:nvPr/>
          </p:nvSpPr>
          <p:spPr>
            <a:xfrm>
              <a:off x="6405149" y="134425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C34ED59-7B2D-1B50-066D-D095B217F667}"/>
              </a:ext>
            </a:extLst>
          </p:cNvPr>
          <p:cNvSpPr txBox="1"/>
          <p:nvPr/>
        </p:nvSpPr>
        <p:spPr>
          <a:xfrm>
            <a:off x="1488296" y="1430205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2061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63FC9A-1B11-209D-2B57-61500939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fn main() {</a:t>
            </a:r>
          </a:p>
          <a:p>
            <a:r>
              <a:rPr lang="en-US"/>
              <a:t>    let mut s = String::from("hello");</a:t>
            </a:r>
          </a:p>
          <a:p>
            <a:r>
              <a:rPr lang="en-US"/>
              <a:t>    // Strings are UTF-8, </a:t>
            </a:r>
          </a:p>
          <a:p>
            <a:r>
              <a:rPr lang="en-US"/>
              <a:t>	// so you can’t just index: s[0] = 'H'; won’t compile.</a:t>
            </a:r>
          </a:p>
          <a:p>
            <a:r>
              <a:rPr lang="en-US"/>
              <a:t>    // You must convert to bytes, mutate, then back.</a:t>
            </a:r>
          </a:p>
          <a:p>
            <a:endParaRPr lang="en-US"/>
          </a:p>
          <a:p>
            <a:r>
              <a:rPr lang="en-US"/>
              <a:t>    unsafe {</a:t>
            </a:r>
          </a:p>
          <a:p>
            <a:r>
              <a:rPr lang="en-US"/>
              <a:t>        let bytes = s.as_bytes_mut(); // requires unsafe</a:t>
            </a:r>
          </a:p>
          <a:p>
            <a:r>
              <a:rPr lang="en-US"/>
              <a:t>        bytes[0] = b'H';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println!("{}", s); // "Hello"</a:t>
            </a:r>
          </a:p>
          <a:p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11534B-1F75-A479-346B-D1655609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– C vs. 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4BCE-8AB1-C646-D3F6-C937176732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char s[] = "hello";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s[0] = 'H';   // mutate string in place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("%s\n", s); // prints "Hello"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BFE0B-3552-5FD8-20FE-66D46386BA0D}"/>
              </a:ext>
            </a:extLst>
          </p:cNvPr>
          <p:cNvSpPr/>
          <p:nvPr/>
        </p:nvSpPr>
        <p:spPr>
          <a:xfrm>
            <a:off x="7056582" y="1026543"/>
            <a:ext cx="508000" cy="4064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41F4D6-5E69-826A-236F-7A22C92CCE95}"/>
              </a:ext>
            </a:extLst>
          </p:cNvPr>
          <p:cNvSpPr/>
          <p:nvPr/>
        </p:nvSpPr>
        <p:spPr>
          <a:xfrm>
            <a:off x="7056581" y="3022600"/>
            <a:ext cx="4753343" cy="7827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B48B7F-BE17-1CE4-5F82-9F5FD7B9B309}"/>
              </a:ext>
            </a:extLst>
          </p:cNvPr>
          <p:cNvSpPr/>
          <p:nvPr/>
        </p:nvSpPr>
        <p:spPr>
          <a:xfrm>
            <a:off x="6650182" y="2752436"/>
            <a:ext cx="794328" cy="30018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necessary to deal with complexity of modern software systems</a:t>
            </a:r>
          </a:p>
          <a:p>
            <a:pPr lvl="1"/>
            <a:r>
              <a:rPr lang="en-US" dirty="0"/>
              <a:t>Modularization makes abstraction possible</a:t>
            </a:r>
          </a:p>
          <a:p>
            <a:pPr lvl="1"/>
            <a:r>
              <a:rPr lang="en-US" dirty="0"/>
              <a:t>Abstraction and modularization allows reuse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Performance vs. security</a:t>
            </a:r>
          </a:p>
          <a:p>
            <a:pPr lvl="2"/>
            <a:r>
              <a:rPr lang="en-US" dirty="0"/>
              <a:t>C/C++ highly performant but lack security</a:t>
            </a:r>
          </a:p>
          <a:p>
            <a:pPr lvl="1"/>
            <a:r>
              <a:rPr lang="en-US" dirty="0"/>
              <a:t>Modularization improves reusability, but can reduce performance</a:t>
            </a:r>
          </a:p>
          <a:p>
            <a:pPr lvl="2"/>
            <a:r>
              <a:rPr lang="en-US" dirty="0"/>
              <a:t>… </a:t>
            </a:r>
            <a:r>
              <a:rPr lang="en-US" b="1" i="1" dirty="0"/>
              <a:t>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41369"/>
              </p:ext>
            </p:extLst>
          </p:nvPr>
        </p:nvGraphicFramePr>
        <p:xfrm>
          <a:off x="2032000" y="895751"/>
          <a:ext cx="7416800" cy="385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1, 2, 3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6, 7, 8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5426B-7A76-18FF-C91B-D7BB547E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frameworks, tools and technologies</a:t>
            </a:r>
          </a:p>
          <a:p>
            <a:pPr lvl="1"/>
            <a:r>
              <a:rPr lang="en-US" dirty="0"/>
              <a:t>Spring Boot for microservices, REST API</a:t>
            </a:r>
          </a:p>
          <a:p>
            <a:pPr lvl="1"/>
            <a:r>
              <a:rPr lang="en-US" dirty="0"/>
              <a:t>JUnit and GitHub Actions</a:t>
            </a:r>
          </a:p>
          <a:p>
            <a:pPr lvl="1"/>
            <a:r>
              <a:rPr lang="en-US" dirty="0"/>
              <a:t>Maven build systems</a:t>
            </a:r>
          </a:p>
          <a:p>
            <a:pPr lvl="1"/>
            <a:r>
              <a:rPr lang="en-US" dirty="0"/>
              <a:t>LLM integration</a:t>
            </a:r>
          </a:p>
          <a:p>
            <a:r>
              <a:rPr lang="en-US" dirty="0"/>
              <a:t>Develop our own frameworks using Java Reflection and Annotations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assignments</a:t>
            </a:r>
          </a:p>
        </p:txBody>
      </p:sp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A9259-60B2-DC5E-68A3-BFB30E72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7AB82-2D2E-408E-C0E8-9DF33E8A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Answer the question - </a:t>
            </a:r>
            <a:r>
              <a:rPr lang="en-US" i="1" dirty="0"/>
              <a:t>How effective are LLMs in bug finding?</a:t>
            </a:r>
          </a:p>
          <a:p>
            <a:r>
              <a:rPr lang="en-US" b="1" u="sng" dirty="0"/>
              <a:t>HW1</a:t>
            </a:r>
            <a:r>
              <a:rPr lang="en-US" dirty="0"/>
              <a:t> - Preliminary analysis on GitHub issues using GitHub API</a:t>
            </a:r>
          </a:p>
          <a:p>
            <a:pPr lvl="1"/>
            <a:r>
              <a:rPr lang="en-US" dirty="0"/>
              <a:t>Maven, Json parsing, invoking APIs, Junit tests</a:t>
            </a:r>
          </a:p>
          <a:p>
            <a:r>
              <a:rPr lang="en-US" b="1" u="sng" dirty="0"/>
              <a:t>HW2</a:t>
            </a:r>
            <a:r>
              <a:rPr lang="en-US" b="1" dirty="0"/>
              <a:t> - </a:t>
            </a:r>
            <a:r>
              <a:rPr lang="en-US" dirty="0"/>
              <a:t>Analyze GitHub repos using locally-run LLMs</a:t>
            </a:r>
          </a:p>
          <a:p>
            <a:pPr lvl="1"/>
            <a:r>
              <a:rPr lang="en-US" dirty="0"/>
              <a:t>Develop frameworks using reflection and annotations</a:t>
            </a:r>
          </a:p>
          <a:p>
            <a:pPr lvl="1"/>
            <a:r>
              <a:rPr lang="en-US" dirty="0"/>
              <a:t>Microservices, mock testing</a:t>
            </a:r>
          </a:p>
          <a:p>
            <a:r>
              <a:rPr lang="en-US" b="1" u="sng" dirty="0"/>
              <a:t>HW3</a:t>
            </a:r>
            <a:r>
              <a:rPr lang="en-US" b="1" dirty="0"/>
              <a:t> - </a:t>
            </a:r>
            <a:r>
              <a:rPr lang="en-US" dirty="0"/>
              <a:t>Fuzz test GitHub repositories and compare against LLM results</a:t>
            </a:r>
          </a:p>
          <a:p>
            <a:pPr lvl="1"/>
            <a:r>
              <a:rPr lang="en-US" dirty="0"/>
              <a:t>Develop frameworks using reflection and annotations, fuzz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237B3F-743A-7524-D5B4-1804EF9C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theme</a:t>
            </a:r>
          </a:p>
        </p:txBody>
      </p:sp>
    </p:spTree>
    <p:extLst>
      <p:ext uri="{BB962C8B-B14F-4D97-AF65-F5344CB8AC3E}">
        <p14:creationId xmlns:p14="http://schemas.microsoft.com/office/powerpoint/2010/main" val="1271716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 is very similar</a:t>
            </a:r>
          </a:p>
          <a:p>
            <a:r>
              <a:rPr lang="en-US" dirty="0"/>
              <a:t>Assignments will be harder and open-ended</a:t>
            </a:r>
          </a:p>
          <a:p>
            <a:pPr lvl="1"/>
            <a:r>
              <a:rPr lang="en-US" dirty="0"/>
              <a:t>Must submit report along with code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</a:t>
            </a:r>
            <a:r>
              <a:rPr lang="en-US" dirty="0" err="1"/>
              <a:t>Xingming</a:t>
            </a:r>
            <a:r>
              <a:rPr lang="en-US" dirty="0"/>
              <a:t> Xu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MSCS student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xmxu@ucdavis.edu</a:t>
            </a: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3525081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B4090-494B-576F-FFCE-C01E486C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Enrollment cap will likely not increase</a:t>
            </a:r>
          </a:p>
          <a:p>
            <a:pPr lvl="1"/>
            <a:r>
              <a:rPr lang="en-US" dirty="0"/>
              <a:t>Limited by room size</a:t>
            </a:r>
          </a:p>
          <a:p>
            <a:r>
              <a:rPr lang="en-US" dirty="0"/>
              <a:t>I will likely teach ECS 160 in Winter, too</a:t>
            </a:r>
          </a:p>
          <a:p>
            <a:r>
              <a:rPr lang="en-US" dirty="0"/>
              <a:t>First HW will start on Oct 10</a:t>
            </a:r>
          </a:p>
          <a:p>
            <a:r>
              <a:rPr lang="en-US" dirty="0"/>
              <a:t>Third HW will be due on Dec 12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AE58FE-6188-3BE1-8051-8417B312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logistics</a:t>
            </a:r>
          </a:p>
        </p:txBody>
      </p:sp>
    </p:spTree>
    <p:extLst>
      <p:ext uri="{BB962C8B-B14F-4D97-AF65-F5344CB8AC3E}">
        <p14:creationId xmlns:p14="http://schemas.microsoft.com/office/powerpoint/2010/main" val="335994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CB572-2977-DB12-613C-326537AD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27D33-1FF5-BE66-B481-B7BBB44A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GitHub API Demo</a:t>
            </a:r>
          </a:p>
        </p:txBody>
      </p:sp>
    </p:spTree>
    <p:extLst>
      <p:ext uri="{BB962C8B-B14F-4D97-AF65-F5344CB8AC3E}">
        <p14:creationId xmlns:p14="http://schemas.microsoft.com/office/powerpoint/2010/main" val="243842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</a:t>
            </a:r>
            <a:r>
              <a:rPr lang="de-DE" dirty="0"/>
              <a:t>MWF 12:10 PM - 1:00 PM in Veihmeyer Hall 212</a:t>
            </a:r>
            <a:endParaRPr lang="en-US" dirty="0"/>
          </a:p>
          <a:p>
            <a:pPr lvl="1"/>
            <a:r>
              <a:rPr lang="en-US" dirty="0"/>
              <a:t>Discussion – </a:t>
            </a:r>
            <a:r>
              <a:rPr lang="de-DE" dirty="0"/>
              <a:t>W 10 AM - 10:50 AM in Chem 179</a:t>
            </a:r>
            <a:endParaRPr lang="en-US" dirty="0"/>
          </a:p>
          <a:p>
            <a:r>
              <a:rPr lang="en-US" dirty="0"/>
              <a:t>Lectures and discussion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https://github.com/davsec-teaching/ecs160-f25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already up; HWs will be up by weekend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might change </a:t>
            </a:r>
            <a:r>
              <a:rPr lang="en-US" dirty="0"/>
              <a:t>before the start day. </a:t>
            </a:r>
          </a:p>
          <a:p>
            <a:r>
              <a:rPr lang="en-US" dirty="0"/>
              <a:t>Piazza link: </a:t>
            </a:r>
            <a:r>
              <a:rPr lang="en-US" u="sng" dirty="0">
                <a:hlinkClick r:id="rId3"/>
              </a:rPr>
              <a:t>https://piazza.com/ucdavis/fall2025/ecs160f25/home</a:t>
            </a:r>
            <a:endParaRPr lang="en-US" dirty="0"/>
          </a:p>
          <a:p>
            <a:r>
              <a:rPr lang="en-US" dirty="0"/>
              <a:t>Textbooks: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79FA1-6CE8-148E-7C93-4FF20FC81DB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3</a:t>
            </a:r>
          </a:p>
          <a:p>
            <a:pPr lvl="1"/>
            <a:r>
              <a:rPr lang="en-US" dirty="0"/>
              <a:t>Please register your team at: </a:t>
            </a:r>
            <a:r>
              <a:rPr lang="en-US" dirty="0">
                <a:hlinkClick r:id="rId3"/>
              </a:rPr>
              <a:t>https://forms.gle/BZUUYkR8ZKuD7HUs7</a:t>
            </a:r>
            <a:endParaRPr lang="en-US" dirty="0"/>
          </a:p>
          <a:p>
            <a:pPr lvl="1"/>
            <a:r>
              <a:rPr lang="en-US" dirty="0"/>
              <a:t> A single person from a team should register</a:t>
            </a:r>
          </a:p>
          <a:p>
            <a:r>
              <a:rPr lang="en-US" dirty="0"/>
              <a:t>Homework assignments build on top of each other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40447"/>
              </p:ext>
            </p:extLst>
          </p:nvPr>
        </p:nvGraphicFramePr>
        <p:xfrm>
          <a:off x="7311818" y="1576399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</a:p>
          <a:p>
            <a:r>
              <a:rPr lang="en-US" dirty="0"/>
              <a:t>Might have extra credit assignments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B8AB0-7193-657A-F356-2A660724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86" y="215986"/>
            <a:ext cx="1558070" cy="393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 permitted</a:t>
            </a:r>
          </a:p>
          <a:p>
            <a:r>
              <a:rPr lang="en-US" dirty="0"/>
              <a:t>Submitting AI-generated code is </a:t>
            </a:r>
            <a:r>
              <a:rPr lang="en-US" b="1" dirty="0"/>
              <a:t>not permitted</a:t>
            </a:r>
          </a:p>
          <a:p>
            <a:r>
              <a:rPr lang="en-US" dirty="0"/>
              <a:t>Using AI to understand concepts, exceptions, or compilation errors is permitted</a:t>
            </a:r>
          </a:p>
          <a:p>
            <a:r>
              <a:rPr lang="en-US" b="1" i="1" dirty="0"/>
              <a:t>…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7C86B-A915-F8C1-8CB5-CAC3208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Meta-skills</a:t>
            </a:r>
          </a:p>
          <a:p>
            <a:r>
              <a:rPr lang="en-US" dirty="0"/>
              <a:t>How to study?</a:t>
            </a:r>
          </a:p>
          <a:p>
            <a:r>
              <a:rPr lang="en-US" dirty="0"/>
              <a:t>How to quickly learn new things?</a:t>
            </a:r>
          </a:p>
          <a:p>
            <a:r>
              <a:rPr lang="en-US" dirty="0"/>
              <a:t>How to persevere?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CE7A63-ACDF-E6B2-A5BA-72976BC1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go to college?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DBAF6-F704-AEE2-059F-394560B41C0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Skills</a:t>
            </a:r>
          </a:p>
          <a:p>
            <a:r>
              <a:rPr lang="en-US" dirty="0"/>
              <a:t>Programming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Designing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Programming languages – C/Java/C++/Rust/Haskell</a:t>
            </a:r>
          </a:p>
        </p:txBody>
      </p:sp>
    </p:spTree>
    <p:extLst>
      <p:ext uri="{BB962C8B-B14F-4D97-AF65-F5344CB8AC3E}">
        <p14:creationId xmlns:p14="http://schemas.microsoft.com/office/powerpoint/2010/main" val="27651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5183</TotalTime>
  <Words>2060</Words>
  <Application>Microsoft Office PowerPoint</Application>
  <PresentationFormat>Widescreen</PresentationFormat>
  <Paragraphs>412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Agenda</vt:lpstr>
      <vt:lpstr>Instructor details</vt:lpstr>
      <vt:lpstr>TA details</vt:lpstr>
      <vt:lpstr>Course information</vt:lpstr>
      <vt:lpstr>Course components</vt:lpstr>
      <vt:lpstr>Grade cutoffs</vt:lpstr>
      <vt:lpstr>Academic integrity and AI policies</vt:lpstr>
      <vt:lpstr>Why do we go to college?</vt:lpstr>
      <vt:lpstr>How do LLMs learn things?</vt:lpstr>
      <vt:lpstr>Implications of over-reliance on LLMs</vt:lpstr>
      <vt:lpstr>Implications of over-reliance on LLMs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Social media platform</vt:lpstr>
      <vt:lpstr>User following flow</vt:lpstr>
      <vt:lpstr>Types of API</vt:lpstr>
      <vt:lpstr>Types of API</vt:lpstr>
      <vt:lpstr>What APIs enable</vt:lpstr>
      <vt:lpstr>User following flow</vt:lpstr>
      <vt:lpstr>Modularization</vt:lpstr>
      <vt:lpstr>Reusability</vt:lpstr>
      <vt:lpstr>Reusing the graph service</vt:lpstr>
      <vt:lpstr>Performance</vt:lpstr>
      <vt:lpstr>C vs. Java performance</vt:lpstr>
      <vt:lpstr>Security</vt:lpstr>
      <vt:lpstr>Usability</vt:lpstr>
      <vt:lpstr>Usability – C vs. Rust</vt:lpstr>
      <vt:lpstr>Summary</vt:lpstr>
      <vt:lpstr>Syllabus overview</vt:lpstr>
      <vt:lpstr>HW assignments</vt:lpstr>
      <vt:lpstr>HW theme</vt:lpstr>
      <vt:lpstr>Comparison against previous offerings</vt:lpstr>
      <vt:lpstr>Additional logistics</vt:lpstr>
      <vt:lpstr>GitHub and GitHub API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785</cp:revision>
  <dcterms:created xsi:type="dcterms:W3CDTF">2019-06-30T03:25:06Z</dcterms:created>
  <dcterms:modified xsi:type="dcterms:W3CDTF">2025-09-24T03:05:28Z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