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256" r:id="rId2"/>
    <p:sldId id="324" r:id="rId3"/>
    <p:sldId id="356" r:id="rId4"/>
    <p:sldId id="325" r:id="rId5"/>
    <p:sldId id="352" r:id="rId6"/>
    <p:sldId id="275" r:id="rId7"/>
    <p:sldId id="276" r:id="rId8"/>
    <p:sldId id="266" r:id="rId9"/>
    <p:sldId id="278" r:id="rId10"/>
    <p:sldId id="326" r:id="rId11"/>
    <p:sldId id="262" r:id="rId12"/>
    <p:sldId id="263" r:id="rId13"/>
    <p:sldId id="329" r:id="rId14"/>
    <p:sldId id="327" r:id="rId15"/>
    <p:sldId id="280" r:id="rId16"/>
    <p:sldId id="282" r:id="rId17"/>
    <p:sldId id="286" r:id="rId18"/>
    <p:sldId id="283" r:id="rId19"/>
    <p:sldId id="351" r:id="rId20"/>
    <p:sldId id="330" r:id="rId21"/>
    <p:sldId id="331" r:id="rId22"/>
    <p:sldId id="332" r:id="rId23"/>
    <p:sldId id="333" r:id="rId24"/>
    <p:sldId id="335" r:id="rId25"/>
    <p:sldId id="336" r:id="rId26"/>
    <p:sldId id="337" r:id="rId27"/>
    <p:sldId id="338" r:id="rId28"/>
    <p:sldId id="339" r:id="rId29"/>
    <p:sldId id="353" r:id="rId30"/>
    <p:sldId id="340" r:id="rId31"/>
    <p:sldId id="355" r:id="rId32"/>
    <p:sldId id="342" r:id="rId33"/>
    <p:sldId id="328" r:id="rId34"/>
    <p:sldId id="357" r:id="rId35"/>
    <p:sldId id="358" r:id="rId36"/>
    <p:sldId id="359" r:id="rId37"/>
    <p:sldId id="360" r:id="rId38"/>
    <p:sldId id="366" r:id="rId39"/>
    <p:sldId id="361" r:id="rId40"/>
    <p:sldId id="362" r:id="rId41"/>
    <p:sldId id="343" r:id="rId42"/>
    <p:sldId id="345" r:id="rId43"/>
    <p:sldId id="363" r:id="rId44"/>
    <p:sldId id="364" r:id="rId45"/>
    <p:sldId id="346" r:id="rId46"/>
    <p:sldId id="347" r:id="rId47"/>
    <p:sldId id="365" r:id="rId48"/>
    <p:sldId id="348" r:id="rId49"/>
    <p:sldId id="349" r:id="rId50"/>
    <p:sldId id="350" r:id="rId51"/>
    <p:sldId id="287" r:id="rId52"/>
    <p:sldId id="260" r:id="rId5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8/10/relationships/authors" Target="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Look at an obviously bad solution</a:t>
            </a:r>
          </a:p>
        </p:txBody>
      </p:sp>
    </p:spTree>
    <p:extLst>
      <p:ext uri="{BB962C8B-B14F-4D97-AF65-F5344CB8AC3E}">
        <p14:creationId xmlns:p14="http://schemas.microsoft.com/office/powerpoint/2010/main" val="1739602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AF9CC-6CEB-81C2-19E3-1D768849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0FB13E-0660-5D43-1F06-908DA93F6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DA7E3-3F9E-6052-843C-D0BD3F25B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83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Set you up for HW1</a:t>
            </a:r>
          </a:p>
        </p:txBody>
      </p:sp>
    </p:spTree>
    <p:extLst>
      <p:ext uri="{BB962C8B-B14F-4D97-AF65-F5344CB8AC3E}">
        <p14:creationId xmlns:p14="http://schemas.microsoft.com/office/powerpoint/2010/main" val="149554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 completeness</a:t>
            </a:r>
          </a:p>
          <a:p>
            <a:pPr marL="171450" indent="-171450">
              <a:buFontTx/>
              <a:buChar char="-"/>
            </a:pPr>
            <a:r>
              <a:rPr lang="en-US" dirty="0"/>
              <a:t>C supports it</a:t>
            </a:r>
          </a:p>
        </p:txBody>
      </p:sp>
    </p:spTree>
    <p:extLst>
      <p:ext uri="{BB962C8B-B14F-4D97-AF65-F5344CB8AC3E}">
        <p14:creationId xmlns:p14="http://schemas.microsoft.com/office/powerpoint/2010/main" val="878684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Going back to our code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we want to prevent the instantiation of Vehicle?</a:t>
            </a:r>
          </a:p>
        </p:txBody>
      </p:sp>
    </p:spTree>
    <p:extLst>
      <p:ext uri="{BB962C8B-B14F-4D97-AF65-F5344CB8AC3E}">
        <p14:creationId xmlns:p14="http://schemas.microsoft.com/office/powerpoint/2010/main" val="56345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</a:t>
            </a:r>
          </a:p>
          <a:p>
            <a:r>
              <a:rPr lang="en-US" dirty="0"/>
              <a:t>		&amp;&amp; !</a:t>
            </a:r>
            <a:r>
              <a:rPr lang="en-US" dirty="0" err="1"/>
              <a:t>s.hasMinCredits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s.notifyEmail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b="1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4403256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Reuse code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CE1D7-A8BF-C5A5-3E44-F7AEF9D55845}"/>
              </a:ext>
            </a:extLst>
          </p:cNvPr>
          <p:cNvSpPr txBox="1"/>
          <p:nvPr/>
        </p:nvSpPr>
        <p:spPr>
          <a:xfrm>
            <a:off x="5889537" y="5566015"/>
            <a:ext cx="448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Which methods are invoked?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</a:t>
            </a:r>
            <a:r>
              <a:rPr lang="en-US" b="1" noProof="0" dirty="0">
                <a:solidFill>
                  <a:srgbClr val="C00000"/>
                </a:solidFill>
              </a:rPr>
              <a:t>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call’s Bike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call’s </a:t>
            </a:r>
            <a:r>
              <a:rPr lang="en-US" dirty="0" err="1"/>
              <a:t>ElectricBike</a:t>
            </a:r>
            <a:endParaRPr lang="en-US" dirty="0"/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power behind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378CC6-882E-4694-944C-D68105AC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library?</a:t>
            </a:r>
          </a:p>
          <a:p>
            <a:r>
              <a:rPr lang="en-US" dirty="0"/>
              <a:t>How is it different from an application?</a:t>
            </a:r>
          </a:p>
          <a:p>
            <a:r>
              <a:rPr lang="en-US" dirty="0"/>
              <a:t>What are the challenges of library design vs. application design?</a:t>
            </a:r>
          </a:p>
          <a:p>
            <a:pPr lvl="1"/>
            <a:r>
              <a:rPr lang="en-US" dirty="0"/>
              <a:t>Consider an open-source application and library</a:t>
            </a:r>
          </a:p>
          <a:p>
            <a:r>
              <a:rPr lang="en-US" dirty="0"/>
              <a:t>… REST endpoints?</a:t>
            </a:r>
          </a:p>
          <a:p>
            <a:r>
              <a:rPr lang="en-US" dirty="0"/>
              <a:t>… Frameworks?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A7E008-FF29-BA69-2090-2D5D4F3C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56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421" y="1209671"/>
            <a:ext cx="10666003" cy="42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Anticipate potential extensions</a:t>
            </a:r>
          </a:p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874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2210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880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817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3377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706858" y="388030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3040449" y="4864679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607484" y="4864679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701181" y="4413709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157171" y="4413709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2025113" y="4413709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87996" y="4324982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20" grpId="0" animBg="1"/>
      <p:bldP spid="21" grpId="0" animBg="1"/>
      <p:bldP spid="22" grpId="0" animBg="1"/>
      <p:bldP spid="25" grpId="0"/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56CAFE-B73B-2E59-56A2-3A7384ACAF64}"/>
              </a:ext>
            </a:extLst>
          </p:cNvPr>
          <p:cNvSpPr/>
          <p:nvPr/>
        </p:nvSpPr>
        <p:spPr>
          <a:xfrm>
            <a:off x="6096000" y="852740"/>
            <a:ext cx="5304160" cy="213593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BEC50-2CC9-284B-955C-A7D90581E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021546-3F79-B395-BBA4-A7307E52E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333032-0035-171C-F338-08DE3901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8F435-4325-C065-B2C5-D082D53CEBF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E4B5B-D984-5C4B-6963-130DEEBE2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F7A51A-C028-2166-D515-F461B4D5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Oct 13 and Oct 15 lecture-discussion will be swapped</a:t>
            </a:r>
          </a:p>
          <a:p>
            <a:pPr lvl="1"/>
            <a:r>
              <a:rPr lang="en-US" dirty="0"/>
              <a:t>Colloquium attendance</a:t>
            </a:r>
          </a:p>
          <a:p>
            <a:pPr lvl="1"/>
            <a:r>
              <a:rPr lang="en-US" dirty="0" err="1"/>
              <a:t>Xingming</a:t>
            </a:r>
            <a:r>
              <a:rPr lang="en-US" dirty="0"/>
              <a:t> will conduct discussion on Oct 13 during lecture hours</a:t>
            </a:r>
          </a:p>
          <a:p>
            <a:pPr lvl="1"/>
            <a:r>
              <a:rPr lang="en-US" dirty="0"/>
              <a:t>I will conduct lecture during Oct 15 discussion hours (and lecture hours)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3ABC9B-CC68-00F0-C7E3-5A3C3348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21016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1A7E5A-F1D7-FC38-8DF7-0169F2CB36FF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3A8CB-288E-F5D7-75E8-38588C982E37}"/>
              </a:ext>
            </a:extLst>
          </p:cNvPr>
          <p:cNvSpPr/>
          <p:nvPr/>
        </p:nvSpPr>
        <p:spPr>
          <a:xfrm>
            <a:off x="6906126" y="2783305"/>
            <a:ext cx="4644190" cy="49730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0D72F-6D91-E58A-25DD-93CD846EE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13F052-FC11-9C47-C0E5-81E7C1C5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With interface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BC1B87-C3EF-5E9A-2012-0B73CE88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E447C8-1093-BD71-243B-2F63623160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MySql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1484B-5AD6-C700-4068-3C25AC0A0187}"/>
              </a:ext>
            </a:extLst>
          </p:cNvPr>
          <p:cNvSpPr txBox="1"/>
          <p:nvPr/>
        </p:nvSpPr>
        <p:spPr>
          <a:xfrm>
            <a:off x="2502188" y="5338155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09756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7031B-8660-77ED-93EF-719A85DC29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Now, 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/>
              <a:t>Pg</a:t>
            </a:r>
            <a:r>
              <a:rPr lang="en-US" dirty="0" err="1">
                <a:latin typeface="Consolas" panose="020B0609020204030204" pitchFamily="49" charset="0"/>
              </a:rPr>
              <a:t>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F90038-BD59-C66D-B33D-530A27A11C46}"/>
              </a:ext>
            </a:extLst>
          </p:cNvPr>
          <p:cNvSpPr/>
          <p:nvPr/>
        </p:nvSpPr>
        <p:spPr>
          <a:xfrm>
            <a:off x="6906126" y="2521119"/>
            <a:ext cx="4644190" cy="32635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909A60-44C8-AC11-41BF-5F8B049ACEC1}"/>
              </a:ext>
            </a:extLst>
          </p:cNvPr>
          <p:cNvSpPr/>
          <p:nvPr/>
        </p:nvSpPr>
        <p:spPr>
          <a:xfrm>
            <a:off x="6906126" y="2791326"/>
            <a:ext cx="4644190" cy="52322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D8C84-CC6D-6F09-A0D9-779393F6B2E0}"/>
              </a:ext>
            </a:extLst>
          </p:cNvPr>
          <p:cNvSpPr txBox="1"/>
          <p:nvPr/>
        </p:nvSpPr>
        <p:spPr>
          <a:xfrm>
            <a:off x="2173705" y="5209805"/>
            <a:ext cx="889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Inheritance and Runtime Polymorphism enable extension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pPr lvl="1"/>
            <a:r>
              <a:rPr lang="en-US" dirty="0"/>
              <a:t>Some special rules for diamond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3AB1-845A-91D5-6DA1-CB01B179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C5201-0846-4D94-593A-B670C8A8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8A3DE-D49E-31AE-A3E9-FE0847ABE6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844541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D2D401-6894-EFF4-65F9-B1F14CE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and HW2 handouts uploaded</a:t>
            </a:r>
          </a:p>
          <a:p>
            <a:r>
              <a:rPr lang="en-US" dirty="0"/>
              <a:t>Contents can change slightly, but not by much</a:t>
            </a:r>
          </a:p>
          <a:p>
            <a:pPr lvl="1"/>
            <a:r>
              <a:rPr lang="en-US" dirty="0"/>
              <a:t>Up </a:t>
            </a:r>
            <a:r>
              <a:rPr lang="en-US"/>
              <a:t>to Oct 10</a:t>
            </a:r>
            <a:endParaRPr lang="en-US" dirty="0"/>
          </a:p>
          <a:p>
            <a:r>
              <a:rPr lang="en-US" dirty="0"/>
              <a:t>Will add more “hints”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922955-2184-8E7C-12E9-7AEF55E3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8519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17880-15FB-B699-E466-E65CEC4B1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/>
              <a:t>Networking fundamentals</a:t>
            </a:r>
          </a:p>
          <a:p>
            <a:r>
              <a:rPr lang="en-US" dirty="0"/>
              <a:t>Compilation process recap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D06578-42C6-EEDF-4D1E-18455F2E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EDBC72-158B-D175-AD29-791888A21683}"/>
              </a:ext>
            </a:extLst>
          </p:cNvPr>
          <p:cNvCxnSpPr/>
          <p:nvPr/>
        </p:nvCxnSpPr>
        <p:spPr>
          <a:xfrm>
            <a:off x="0" y="283835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9789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A6826C-6337-183F-F13A-E09826AA3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CFE3A6-A698-D343-1F9B-4D24D4A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7B194-3999-9CB5-88C0-493622E146C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OO languages allow inheritance and runtime polymorphism</a:t>
            </a:r>
          </a:p>
          <a:p>
            <a:r>
              <a:rPr lang="en-US" dirty="0"/>
              <a:t>Better to “program to interfaces” than concrete class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6ED054-06CC-35CD-0853-6CD53B45EE2E}"/>
              </a:ext>
            </a:extLst>
          </p:cNvPr>
          <p:cNvSpPr/>
          <p:nvPr/>
        </p:nvSpPr>
        <p:spPr>
          <a:xfrm>
            <a:off x="6176512" y="785004"/>
            <a:ext cx="4644190" cy="6962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9601AD-788C-2BEB-808A-E58823AD25E3}"/>
              </a:ext>
            </a:extLst>
          </p:cNvPr>
          <p:cNvSpPr/>
          <p:nvPr/>
        </p:nvSpPr>
        <p:spPr>
          <a:xfrm>
            <a:off x="6176512" y="1570008"/>
            <a:ext cx="4644190" cy="7881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0A3CC4-188A-1361-42C2-6C197D39AF70}"/>
              </a:ext>
            </a:extLst>
          </p:cNvPr>
          <p:cNvSpPr/>
          <p:nvPr/>
        </p:nvSpPr>
        <p:spPr>
          <a:xfrm>
            <a:off x="6176512" y="2429733"/>
            <a:ext cx="5069004" cy="135620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55781C-3E80-16FD-2687-F21B5B999218}"/>
              </a:ext>
            </a:extLst>
          </p:cNvPr>
          <p:cNvSpPr/>
          <p:nvPr/>
        </p:nvSpPr>
        <p:spPr>
          <a:xfrm>
            <a:off x="6176512" y="3874663"/>
            <a:ext cx="5558288" cy="195679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26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25A3-CFF3-3598-73F8-9A198E6E5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D9223-4F87-A4A4-B633-21C94D533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dirty="0" err="1"/>
              <a:t>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77165A-C65A-574A-A631-82225017D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7D734-6614-0EEA-C58B-29D193C684E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544D-3084-772B-9066-BF6756E2E4D4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D782A-4853-741F-131F-9F2697FE4480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0458B8-1580-486A-4DFA-3C751DAC67A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A039C9-E7E1-6971-E298-FDCD2E1EF473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9B88BD-9847-E7F5-30BC-1D2E0576C55B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31984AC-D3E4-E6B4-3970-F5F86FFEEB1E}"/>
              </a:ext>
            </a:extLst>
          </p:cNvPr>
          <p:cNvSpPr/>
          <p:nvPr/>
        </p:nvSpPr>
        <p:spPr>
          <a:xfrm>
            <a:off x="6445063" y="1026542"/>
            <a:ext cx="4599926" cy="85038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800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9A1C3-23C7-9844-639A-8B87E5D3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FA9BB-0D6C-125E-4A9B-5A4D13D4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/>
          <a:p>
            <a:r>
              <a:rPr lang="en-US" dirty="0"/>
              <a:t>public void </a:t>
            </a:r>
            <a:r>
              <a:rPr lang="en-US" dirty="0" err="1"/>
              <a:t>downloadSong</a:t>
            </a:r>
            <a:r>
              <a:rPr lang="en-US" dirty="0"/>
              <a:t>() {</a:t>
            </a:r>
          </a:p>
          <a:p>
            <a:r>
              <a:rPr lang="en-US" dirty="0"/>
              <a:t>  </a:t>
            </a:r>
            <a:r>
              <a:rPr lang="en-US" b="1" dirty="0" err="1"/>
              <a:t>MySqlDBInterface</a:t>
            </a:r>
            <a:r>
              <a:rPr lang="en-US" dirty="0"/>
              <a:t> </a:t>
            </a:r>
            <a:r>
              <a:rPr lang="en-US" dirty="0" err="1"/>
              <a:t>mysqlInt</a:t>
            </a:r>
            <a:r>
              <a:rPr lang="en-US" dirty="0"/>
              <a:t> = </a:t>
            </a:r>
          </a:p>
          <a:p>
            <a:r>
              <a:rPr lang="en-US" dirty="0"/>
              <a:t>			new </a:t>
            </a:r>
            <a:r>
              <a:rPr lang="en-US" dirty="0" err="1"/>
              <a:t>MySqlDBInterface</a:t>
            </a:r>
            <a:r>
              <a:rPr lang="en-US" dirty="0"/>
              <a:t>();</a:t>
            </a:r>
          </a:p>
          <a:p>
            <a:r>
              <a:rPr lang="en-US" dirty="0"/>
              <a:t>  </a:t>
            </a:r>
            <a:r>
              <a:rPr lang="en-US" b="1" dirty="0" err="1"/>
              <a:t>PgDBInterface</a:t>
            </a:r>
            <a:r>
              <a:rPr lang="en-US" dirty="0"/>
              <a:t> </a:t>
            </a:r>
            <a:r>
              <a:rPr lang="en-US" dirty="0" err="1"/>
              <a:t>pgInt</a:t>
            </a:r>
            <a:r>
              <a:rPr lang="en-US" dirty="0"/>
              <a:t> = new </a:t>
            </a:r>
            <a:r>
              <a:rPr lang="en-US" dirty="0" err="1"/>
              <a:t>PgDBInterface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DB db1 = </a:t>
            </a:r>
            <a:r>
              <a:rPr lang="en-US" dirty="0" err="1"/>
              <a:t>mySqlInt.createDB</a:t>
            </a:r>
            <a:r>
              <a:rPr lang="en-US" dirty="0"/>
              <a:t>(..);</a:t>
            </a:r>
          </a:p>
          <a:p>
            <a:r>
              <a:rPr lang="en-US" dirty="0"/>
              <a:t>  DB db2 = </a:t>
            </a:r>
            <a:r>
              <a:rPr lang="en-US" dirty="0" err="1"/>
              <a:t>pgInt.createDB</a:t>
            </a:r>
            <a:r>
              <a:rPr lang="en-US" dirty="0"/>
              <a:t>(..);</a:t>
            </a:r>
          </a:p>
          <a:p>
            <a:endParaRPr lang="en-US" dirty="0"/>
          </a:p>
          <a:p>
            <a:r>
              <a:rPr lang="en-US" dirty="0"/>
              <a:t>  // Won’t produce compiler error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Tbl</a:t>
            </a:r>
            <a:r>
              <a:rPr lang="en-US" dirty="0"/>
              <a:t> tb = </a:t>
            </a:r>
            <a:r>
              <a:rPr lang="en-US" dirty="0" err="1"/>
              <a:t>mysqlInt.createTbl</a:t>
            </a:r>
            <a:r>
              <a:rPr lang="en-US" dirty="0"/>
              <a:t>(db2, ..);</a:t>
            </a:r>
          </a:p>
          <a:p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394404-EA25-828A-1172-2AC1CC6B2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A4C09-35D1-712B-1A66-837C454E86C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Having a broader interface can allow certain bugs that narrower interface would not </a:t>
            </a:r>
          </a:p>
          <a:p>
            <a:r>
              <a:rPr lang="en-US" dirty="0"/>
              <a:t>Extensibility vs. correctness tradeoff </a:t>
            </a:r>
          </a:p>
          <a:p>
            <a:r>
              <a:rPr lang="en-US" dirty="0"/>
              <a:t>In real situations – rare to make such errors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4D24D7-2B39-31B2-33E4-027BFFA22247}"/>
              </a:ext>
            </a:extLst>
          </p:cNvPr>
          <p:cNvSpPr/>
          <p:nvPr/>
        </p:nvSpPr>
        <p:spPr>
          <a:xfrm>
            <a:off x="7391548" y="2957688"/>
            <a:ext cx="1018674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9C6DE3-1E94-B0C5-4758-E479B7ACFE8E}"/>
              </a:ext>
            </a:extLst>
          </p:cNvPr>
          <p:cNvSpPr/>
          <p:nvPr/>
        </p:nvSpPr>
        <p:spPr>
          <a:xfrm>
            <a:off x="9480609" y="2957688"/>
            <a:ext cx="629208" cy="42615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3D2EAF-6C2A-CF37-6A8C-C67307E52018}"/>
              </a:ext>
            </a:extLst>
          </p:cNvPr>
          <p:cNvGrpSpPr/>
          <p:nvPr/>
        </p:nvGrpSpPr>
        <p:grpSpPr>
          <a:xfrm>
            <a:off x="7020419" y="3449799"/>
            <a:ext cx="3378840" cy="390689"/>
            <a:chOff x="7020419" y="3449799"/>
            <a:chExt cx="3378840" cy="39068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4204D9-0FFE-D862-139F-D7FD31CAE0C5}"/>
                </a:ext>
              </a:extLst>
            </p:cNvPr>
            <p:cNvSpPr txBox="1"/>
            <p:nvPr/>
          </p:nvSpPr>
          <p:spPr>
            <a:xfrm>
              <a:off x="7020419" y="3471156"/>
              <a:ext cx="1760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MySQL interface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3024B8-BE89-F5C9-112A-BF61B9A0E228}"/>
                </a:ext>
              </a:extLst>
            </p:cNvPr>
            <p:cNvSpPr txBox="1"/>
            <p:nvPr/>
          </p:nvSpPr>
          <p:spPr>
            <a:xfrm>
              <a:off x="9069536" y="3449799"/>
              <a:ext cx="1329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Postgres DB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07314C-B4A2-41ED-6DBA-2E5D38350AF4}"/>
              </a:ext>
            </a:extLst>
          </p:cNvPr>
          <p:cNvSpPr/>
          <p:nvPr/>
        </p:nvSpPr>
        <p:spPr>
          <a:xfrm>
            <a:off x="6445063" y="1026542"/>
            <a:ext cx="4599926" cy="850384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39CCF9-F9D8-AC4D-9896-5B77CA6A64CB}"/>
              </a:ext>
            </a:extLst>
          </p:cNvPr>
          <p:cNvGrpSpPr/>
          <p:nvPr/>
        </p:nvGrpSpPr>
        <p:grpSpPr>
          <a:xfrm>
            <a:off x="7020419" y="3885086"/>
            <a:ext cx="3461511" cy="1228787"/>
            <a:chOff x="7461956" y="2814606"/>
            <a:chExt cx="3461511" cy="1228787"/>
          </a:xfrm>
        </p:grpSpPr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6985960D-BD3D-12C3-61EC-C0B23EBB482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6B95D8-31B0-65A5-8D44-ECA9D4F13BEE}"/>
                </a:ext>
              </a:extLst>
            </p:cNvPr>
            <p:cNvSpPr txBox="1"/>
            <p:nvPr/>
          </p:nvSpPr>
          <p:spPr>
            <a:xfrm>
              <a:off x="8579556" y="3239911"/>
              <a:ext cx="23439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Compiler error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933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07DA0-6688-3BCD-46D6-6C642779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</a:t>
            </a:r>
            <a:r>
              <a:rPr lang="en-US" b="1" dirty="0"/>
              <a:t>[abstract] class</a:t>
            </a:r>
            <a:r>
              <a:rPr lang="en-US" dirty="0"/>
              <a:t>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extends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extends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MysqlDBInterfacer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concrete implementation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72D2C8-2B1C-3840-02E2-1240E09ED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1E8E9-8824-63C4-490A-4F9179C349E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Runtime polymorphism applies to classes too (both, abstract and concrete)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8A94B-4E65-C491-1D93-0530A033379E}"/>
              </a:ext>
            </a:extLst>
          </p:cNvPr>
          <p:cNvSpPr/>
          <p:nvPr/>
        </p:nvSpPr>
        <p:spPr>
          <a:xfrm>
            <a:off x="6176511" y="785004"/>
            <a:ext cx="4908583" cy="6962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115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39544E-66C6-BE23-6978-AF4375D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case: read student details from a text file and save it to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8DC4B-D1CE-7637-3F58-3201B2A8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7E7D438-5C70-B36A-49D8-3F0B1CCA6292}"/>
              </a:ext>
            </a:extLst>
          </p:cNvPr>
          <p:cNvGrpSpPr/>
          <p:nvPr/>
        </p:nvGrpSpPr>
        <p:grpSpPr>
          <a:xfrm>
            <a:off x="562696" y="3429000"/>
            <a:ext cx="6570134" cy="1267178"/>
            <a:chOff x="1128889" y="1885245"/>
            <a:chExt cx="6570134" cy="12671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422EAE-A865-0159-C3D2-924E3DEAF956}"/>
                </a:ext>
              </a:extLst>
            </p:cNvPr>
            <p:cNvSpPr/>
            <p:nvPr/>
          </p:nvSpPr>
          <p:spPr>
            <a:xfrm>
              <a:off x="1128889" y="2167467"/>
              <a:ext cx="6570134" cy="9849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 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FE32C9-E451-AB5C-670C-613686B91A8F}"/>
                </a:ext>
              </a:extLst>
            </p:cNvPr>
            <p:cNvSpPr/>
            <p:nvPr/>
          </p:nvSpPr>
          <p:spPr>
            <a:xfrm>
              <a:off x="1128889" y="1885245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3FBF1A-0046-DC34-E953-F817F93A721D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6DF1AE-B11C-9233-33A5-24D2DEEB068D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856C4-BC19-9B5C-7B28-A90833B7E994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680179-291A-D702-3056-441A11563D25}"/>
              </a:ext>
            </a:extLst>
          </p:cNvPr>
          <p:cNvGrpSpPr/>
          <p:nvPr/>
        </p:nvGrpSpPr>
        <p:grpSpPr>
          <a:xfrm>
            <a:off x="7502062" y="2814606"/>
            <a:ext cx="2937329" cy="1228787"/>
            <a:chOff x="7461956" y="2814606"/>
            <a:chExt cx="2937329" cy="1228787"/>
          </a:xfrm>
        </p:grpSpPr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C2BC344F-7728-DB07-0756-4D1F02329104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FC66EB-ADD8-C3FD-51C9-8EEFCA39D184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7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FFE00-A99E-BA14-5C94-B1792DBB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5A529B-111C-93D5-C578-67E00E2A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design </a:t>
            </a:r>
          </a:p>
          <a:p>
            <a:pPr lvl="1"/>
            <a:r>
              <a:rPr lang="en-US" b="1" i="1" dirty="0"/>
              <a:t>… why?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0F005A-3573-A502-AA2D-36B9CEE2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82174F-254A-5659-5CB0-9C2DF896BAB6}"/>
              </a:ext>
            </a:extLst>
          </p:cNvPr>
          <p:cNvGrpSpPr/>
          <p:nvPr/>
        </p:nvGrpSpPr>
        <p:grpSpPr>
          <a:xfrm>
            <a:off x="562696" y="5000978"/>
            <a:ext cx="6570134" cy="767645"/>
            <a:chOff x="1128889" y="2223911"/>
            <a:chExt cx="6570134" cy="7676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8CB0B6E-57CC-68AD-D517-11A2E2CC0880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readFile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List&lt;Student&gt; students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parseStudents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(String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fileContents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99DE7-CB8A-911A-644E-0EFB5E5B47C5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TextParser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F6AD3B-D4AB-3362-2D1F-801701AB1DD4}"/>
              </a:ext>
            </a:extLst>
          </p:cNvPr>
          <p:cNvGrpSpPr/>
          <p:nvPr/>
        </p:nvGrpSpPr>
        <p:grpSpPr>
          <a:xfrm>
            <a:off x="562696" y="1875655"/>
            <a:ext cx="6570134" cy="1151469"/>
            <a:chOff x="1128889" y="2223911"/>
            <a:chExt cx="6570134" cy="115146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A8E81C-E54E-2A25-B79D-4F8592A23130}"/>
                </a:ext>
              </a:extLst>
            </p:cNvPr>
            <p:cNvSpPr/>
            <p:nvPr/>
          </p:nvSpPr>
          <p:spPr>
            <a:xfrm>
              <a:off x="1128889" y="2506134"/>
              <a:ext cx="6570134" cy="869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String name;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private int age;</a:t>
              </a:r>
            </a:p>
            <a:p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// getters and setters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F04069-7C07-9012-F8B6-CEB9081D504E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Student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7E6AFF-4710-1471-3131-267FAC06BE09}"/>
              </a:ext>
            </a:extLst>
          </p:cNvPr>
          <p:cNvGrpSpPr/>
          <p:nvPr/>
        </p:nvGrpSpPr>
        <p:grpSpPr>
          <a:xfrm>
            <a:off x="562696" y="3492790"/>
            <a:ext cx="6570134" cy="767645"/>
            <a:chOff x="1128889" y="2223911"/>
            <a:chExt cx="6570134" cy="7676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78A42B-00A0-EAA5-94A5-339467508478}"/>
                </a:ext>
              </a:extLst>
            </p:cNvPr>
            <p:cNvSpPr/>
            <p:nvPr/>
          </p:nvSpPr>
          <p:spPr>
            <a:xfrm>
              <a:off x="1128889" y="2506133"/>
              <a:ext cx="6570134" cy="4854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void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saveStudent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(Student s);</a:t>
              </a:r>
              <a:b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public Student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loadStudent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4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studentId</a:t>
              </a:r>
              <a:r>
                <a:rPr lang="en-US" sz="14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85B1BA-7AE0-B3B7-F8FC-71F931B1C04F}"/>
                </a:ext>
              </a:extLst>
            </p:cNvPr>
            <p:cNvSpPr/>
            <p:nvPr/>
          </p:nvSpPr>
          <p:spPr>
            <a:xfrm>
              <a:off x="1128889" y="2223911"/>
              <a:ext cx="6570134" cy="28222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Consolas" panose="020B0609020204030204" pitchFamily="49" charset="0"/>
                </a:rPr>
                <a:t>class </a:t>
              </a:r>
              <a:r>
                <a:rPr lang="en-US" sz="1400" dirty="0" err="1">
                  <a:latin typeface="Consolas" panose="020B0609020204030204" pitchFamily="49" charset="0"/>
                </a:rPr>
                <a:t>DBPersister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64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BDFAA8-4D12-4DAE-7B31-EEFB8374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MSDBInterfacer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   </a:t>
            </a:r>
            <a:r>
              <a:rPr lang="en-US" b="1" dirty="0" err="1"/>
              <a:t>delete_all_other_dbs</a:t>
            </a:r>
            <a:r>
              <a:rPr lang="en-US" b="1" dirty="0"/>
              <a:t>();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BEBDC2-03E0-4E4F-CD51-FDAD2936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94CBED-477C-F3C2-8A70-BC9EA5D52D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Basically, we should always be able to substitute a subclass object for a parent class reference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337A8A-FE4B-033F-A5D5-BDEFCBA0260D}"/>
              </a:ext>
            </a:extLst>
          </p:cNvPr>
          <p:cNvGrpSpPr/>
          <p:nvPr/>
        </p:nvGrpSpPr>
        <p:grpSpPr>
          <a:xfrm>
            <a:off x="8319912" y="4844209"/>
            <a:ext cx="2937329" cy="1228787"/>
            <a:chOff x="7461956" y="2814606"/>
            <a:chExt cx="2937329" cy="1228787"/>
          </a:xfrm>
        </p:grpSpPr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8229A95F-FAF4-3FAF-CF44-4ACA57C3D85D}"/>
                </a:ext>
              </a:extLst>
            </p:cNvPr>
            <p:cNvSpPr/>
            <p:nvPr/>
          </p:nvSpPr>
          <p:spPr>
            <a:xfrm>
              <a:off x="7461956" y="2814606"/>
              <a:ext cx="1117600" cy="1228787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4BEE57-1A55-592E-82CA-A942153068B8}"/>
                </a:ext>
              </a:extLst>
            </p:cNvPr>
            <p:cNvSpPr txBox="1"/>
            <p:nvPr/>
          </p:nvSpPr>
          <p:spPr>
            <a:xfrm>
              <a:off x="8579556" y="3239911"/>
              <a:ext cx="1819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Bad design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3B7308D-28F4-BDD2-515D-F541E1400275}"/>
              </a:ext>
            </a:extLst>
          </p:cNvPr>
          <p:cNvSpPr/>
          <p:nvPr/>
        </p:nvSpPr>
        <p:spPr>
          <a:xfrm>
            <a:off x="6176512" y="4012446"/>
            <a:ext cx="5080729" cy="190773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389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  <a:p>
            <a:r>
              <a:rPr lang="en-US" dirty="0" err="1"/>
              <a:t>Eg.</a:t>
            </a:r>
            <a:r>
              <a:rPr lang="en-US" dirty="0"/>
              <a:t>, </a:t>
            </a:r>
            <a:r>
              <a:rPr lang="en-US" dirty="0" err="1"/>
              <a:t>DBInterfacer</a:t>
            </a:r>
            <a:r>
              <a:rPr lang="en-US" dirty="0"/>
              <a:t>, DB, </a:t>
            </a:r>
            <a:r>
              <a:rPr lang="en-US" dirty="0" err="1"/>
              <a:t>Tbl</a:t>
            </a:r>
            <a:r>
              <a:rPr lang="en-US" dirty="0"/>
              <a:t> as interfaces and per-database-type concrete subclasses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concrete classes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  <a:p>
            <a:r>
              <a:rPr lang="en-US" b="1" i="1" dirty="0"/>
              <a:t>… examples?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EB49-0B9C-2400-85FC-DB5FC33AD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D9A09-16F5-7DBA-3867-76C0EEA41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design principles</a:t>
            </a:r>
          </a:p>
          <a:p>
            <a:r>
              <a:rPr lang="en-US" dirty="0">
                <a:solidFill>
                  <a:srgbClr val="C00000"/>
                </a:solidFill>
              </a:rPr>
              <a:t>Compilation process</a:t>
            </a:r>
          </a:p>
          <a:p>
            <a:r>
              <a:rPr lang="en-US" dirty="0">
                <a:solidFill>
                  <a:srgbClr val="C00000"/>
                </a:solidFill>
              </a:rPr>
              <a:t>Memory types: stack, heap, global</a:t>
            </a:r>
          </a:p>
          <a:p>
            <a:r>
              <a:rPr lang="en-US" dirty="0">
                <a:solidFill>
                  <a:srgbClr val="C00000"/>
                </a:solidFill>
              </a:rPr>
              <a:t>Networking fundamentals</a:t>
            </a:r>
          </a:p>
          <a:p>
            <a:r>
              <a:rPr lang="en-US" dirty="0">
                <a:solidFill>
                  <a:srgbClr val="C00000"/>
                </a:solidFill>
              </a:rPr>
              <a:t>Demo: GitHub and GitHub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DD3CAA-77A3-36D9-D7CC-EF2A2F3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391065-96EE-F13A-8911-F795A046A046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78C9C372-2F54-9E50-944A-7D9C7D869B15}"/>
              </a:ext>
            </a:extLst>
          </p:cNvPr>
          <p:cNvSpPr/>
          <p:nvPr/>
        </p:nvSpPr>
        <p:spPr>
          <a:xfrm>
            <a:off x="7010400" y="2983831"/>
            <a:ext cx="457200" cy="2558715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87737-3DF1-9689-2638-5D76675CA3F7}"/>
              </a:ext>
            </a:extLst>
          </p:cNvPr>
          <p:cNvSpPr txBox="1"/>
          <p:nvPr/>
        </p:nvSpPr>
        <p:spPr>
          <a:xfrm>
            <a:off x="7539789" y="4006514"/>
            <a:ext cx="2462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Next 3-4 lectures</a:t>
            </a:r>
          </a:p>
        </p:txBody>
      </p:sp>
    </p:spTree>
    <p:extLst>
      <p:ext uri="{BB962C8B-B14F-4D97-AF65-F5344CB8AC3E}">
        <p14:creationId xmlns:p14="http://schemas.microsoft.com/office/powerpoint/2010/main" val="41102908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0504-F2B0-3BC8-121B-E745A5134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[TBD]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D8D1CF-40D8-4B2E-030C-BDC04AA2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03C7A-A774-D912-A8A8-E346EEB0CB8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812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73C7E-6459-9E70-66D9-B94B445816AC}"/>
              </a:ext>
            </a:extLst>
          </p:cNvPr>
          <p:cNvSpPr/>
          <p:nvPr/>
        </p:nvSpPr>
        <p:spPr>
          <a:xfrm>
            <a:off x="6824261" y="3308230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60E7B5-B7E4-2D07-0432-90CD04022487}"/>
              </a:ext>
            </a:extLst>
          </p:cNvPr>
          <p:cNvSpPr/>
          <p:nvPr/>
        </p:nvSpPr>
        <p:spPr>
          <a:xfrm>
            <a:off x="7939008" y="3308229"/>
            <a:ext cx="958065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DAB1-4191-1BA6-86BD-FA7BAD9F11CF}"/>
              </a:ext>
            </a:extLst>
          </p:cNvPr>
          <p:cNvSpPr txBox="1"/>
          <p:nvPr/>
        </p:nvSpPr>
        <p:spPr>
          <a:xfrm>
            <a:off x="6667579" y="3821985"/>
            <a:ext cx="123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2ED99-D662-A210-756E-BCF59839D874}"/>
              </a:ext>
            </a:extLst>
          </p:cNvPr>
          <p:cNvSpPr txBox="1"/>
          <p:nvPr/>
        </p:nvSpPr>
        <p:spPr>
          <a:xfrm>
            <a:off x="7939008" y="3823326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2" grpId="0" animBg="1"/>
      <p:bldP spid="4" grpId="0" animBg="1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4429</TotalTime>
  <Words>3844</Words>
  <Application>Microsoft Office PowerPoint</Application>
  <PresentationFormat>Widescreen</PresentationFormat>
  <Paragraphs>675</Paragraphs>
  <Slides>52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Announcements</vt:lpstr>
      <vt:lpstr>Agenda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Library vs application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Client-side changes</vt:lpstr>
      <vt:lpstr>Other programming languages</vt:lpstr>
      <vt:lpstr>PowerPoint Presentation</vt:lpstr>
      <vt:lpstr>Announcements</vt:lpstr>
      <vt:lpstr>Agenda</vt:lpstr>
      <vt:lpstr>Recap</vt:lpstr>
      <vt:lpstr>Recap</vt:lpstr>
      <vt:lpstr>Recap</vt:lpstr>
      <vt:lpstr>Recap</vt:lpstr>
      <vt:lpstr>PowerPoint Presentation</vt:lpstr>
      <vt:lpstr>Single Responsibility Principle (SRP)</vt:lpstr>
      <vt:lpstr>Single Responsibility Principle (SRP)</vt:lpstr>
      <vt:lpstr>Single Responsibility Principle (SRP)</vt:lpstr>
      <vt:lpstr>Open/Closed Principle (OCP)</vt:lpstr>
      <vt:lpstr>Liskov Substitution Principle (LSP)</vt:lpstr>
      <vt:lpstr>Liskov Substitution Principle (LSP)</vt:lpstr>
      <vt:lpstr>Interface Segregation Principle (ISP)</vt:lpstr>
      <vt:lpstr>Dependency Inversion Principle (DIP)</vt:lpstr>
      <vt:lpstr>Types of memory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712</cp:revision>
  <dcterms:created xsi:type="dcterms:W3CDTF">2019-06-30T03:25:06Z</dcterms:created>
  <dcterms:modified xsi:type="dcterms:W3CDTF">2025-10-02T19:09:13Z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