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65" r:id="rId4"/>
    <p:sldId id="263" r:id="rId5"/>
    <p:sldId id="257" r:id="rId6"/>
    <p:sldId id="258" r:id="rId7"/>
    <p:sldId id="259" r:id="rId8"/>
    <p:sldId id="261" r:id="rId9"/>
    <p:sldId id="260" r:id="rId10"/>
    <p:sldId id="262" r:id="rId11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9B9FF"/>
    <a:srgbClr val="003399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Mention that SQL </a:t>
            </a:r>
            <a:r>
              <a:rPr lang="en-US" dirty="0" err="1"/>
              <a:t>dbs</a:t>
            </a:r>
            <a:r>
              <a:rPr lang="en-US" dirty="0"/>
              <a:t> might be better</a:t>
            </a:r>
          </a:p>
        </p:txBody>
      </p:sp>
    </p:spTree>
    <p:extLst>
      <p:ext uri="{BB962C8B-B14F-4D97-AF65-F5344CB8AC3E}">
        <p14:creationId xmlns:p14="http://schemas.microsoft.com/office/powerpoint/2010/main" val="3294867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Run with </a:t>
            </a:r>
            <a:r>
              <a:rPr lang="en-US" dirty="0" err="1"/>
              <a:t>redis</a:t>
            </a:r>
            <a:r>
              <a:rPr lang="en-US" dirty="0"/>
              <a:t>-cli to verify</a:t>
            </a:r>
          </a:p>
        </p:txBody>
      </p:sp>
    </p:spTree>
    <p:extLst>
      <p:ext uri="{BB962C8B-B14F-4D97-AF65-F5344CB8AC3E}">
        <p14:creationId xmlns:p14="http://schemas.microsoft.com/office/powerpoint/2010/main" val="171847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docs/latest/operate/oss_and_stack/install/install-redis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docs/latest/command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Databases and Redis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01A1A-903C-A2D6-1ABC-F68EAC1D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Hides network communication</a:t>
            </a:r>
          </a:p>
          <a:p>
            <a:r>
              <a:rPr lang="en-US" dirty="0">
                <a:latin typeface="Consolas" panose="020B0609020204030204" pitchFamily="49" charset="0"/>
              </a:rPr>
              <a:t>String key = ... 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value = ...;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Jedis </a:t>
            </a:r>
            <a:r>
              <a:rPr lang="en-US" dirty="0" err="1">
                <a:latin typeface="Consolas" panose="020B0609020204030204" pitchFamily="49" charset="0"/>
              </a:rPr>
              <a:t>jedisSession</a:t>
            </a:r>
            <a:r>
              <a:rPr lang="en-US" dirty="0">
                <a:latin typeface="Consolas" panose="020B0609020204030204" pitchFamily="49" charset="0"/>
              </a:rPr>
              <a:t> = new Jedis("localhost", 6379); </a:t>
            </a:r>
            <a:r>
              <a:rPr lang="en-US" dirty="0" err="1">
                <a:latin typeface="Consolas" panose="020B0609020204030204" pitchFamily="49" charset="0"/>
              </a:rPr>
              <a:t>jedisSession.set</a:t>
            </a:r>
            <a:r>
              <a:rPr lang="en-US" dirty="0">
                <a:latin typeface="Consolas" panose="020B0609020204030204" pitchFamily="49" charset="0"/>
              </a:rPr>
              <a:t>(key, value);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Demo: https://github.com/davsec-teaching/jedis-demo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6C7B2-FD4A-10D6-6BD7-254D6FA4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Jedis library</a:t>
            </a:r>
          </a:p>
        </p:txBody>
      </p:sp>
    </p:spTree>
    <p:extLst>
      <p:ext uri="{BB962C8B-B14F-4D97-AF65-F5344CB8AC3E}">
        <p14:creationId xmlns:p14="http://schemas.microsoft.com/office/powerpoint/2010/main" val="113284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A08EEE-BEC7-ADD3-B362-4D2FCC35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 skeleton code uploaded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69CFB8-E42D-EA50-DB34-2CDC88DC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96675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FAA206-843A-30F8-F6B7-E6BC50D2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and Redis</a:t>
            </a:r>
          </a:p>
          <a:p>
            <a:r>
              <a:rPr lang="en-US" dirty="0"/>
              <a:t>Complete HW1 discussion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Continuous Integration / Continuous Deployment</a:t>
            </a:r>
          </a:p>
          <a:p>
            <a:r>
              <a:rPr lang="en-US" dirty="0"/>
              <a:t>Reflection and Annotations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35A4F-6412-D0D3-D2E6-580AE0EB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400B1B-D7C7-DC4A-B3BA-F884369BC91D}"/>
              </a:ext>
            </a:extLst>
          </p:cNvPr>
          <p:cNvCxnSpPr/>
          <p:nvPr/>
        </p:nvCxnSpPr>
        <p:spPr>
          <a:xfrm>
            <a:off x="0" y="283351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61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4208E1-C2C6-CAE5-F994-2CD63176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Organized collections of data designed for efficient storage, retrieval, and management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Relational</a:t>
            </a:r>
          </a:p>
          <a:p>
            <a:pPr lvl="1"/>
            <a:r>
              <a:rPr lang="en-US" dirty="0"/>
              <a:t>NoSQL (document, </a:t>
            </a:r>
            <a:r>
              <a:rPr lang="en-US" b="1" dirty="0"/>
              <a:t>key-value</a:t>
            </a:r>
            <a:r>
              <a:rPr lang="en-US" dirty="0"/>
              <a:t>, graph, and so on…)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12670B-2D9C-50B3-0BD7-B5991AAC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databases?</a:t>
            </a:r>
          </a:p>
        </p:txBody>
      </p:sp>
    </p:spTree>
    <p:extLst>
      <p:ext uri="{BB962C8B-B14F-4D97-AF65-F5344CB8AC3E}">
        <p14:creationId xmlns:p14="http://schemas.microsoft.com/office/powerpoint/2010/main" val="423317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19345-73B3-693F-008E-CC61B1CE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REmote</a:t>
            </a:r>
            <a:r>
              <a:rPr lang="en-US" dirty="0"/>
              <a:t> </a:t>
            </a:r>
            <a:r>
              <a:rPr lang="en-US" dirty="0" err="1"/>
              <a:t>DIctionary</a:t>
            </a:r>
            <a:r>
              <a:rPr lang="en-US" dirty="0"/>
              <a:t> Server</a:t>
            </a:r>
          </a:p>
          <a:p>
            <a:r>
              <a:rPr lang="en-US" dirty="0"/>
              <a:t>In-memory data store</a:t>
            </a:r>
          </a:p>
          <a:p>
            <a:pPr lvl="1"/>
            <a:r>
              <a:rPr lang="en-US" dirty="0"/>
              <a:t>Can persist to a file</a:t>
            </a:r>
          </a:p>
          <a:p>
            <a:r>
              <a:rPr lang="en-US" dirty="0"/>
              <a:t>Key-value store</a:t>
            </a:r>
          </a:p>
          <a:p>
            <a:r>
              <a:rPr lang="en-US" dirty="0"/>
              <a:t>Keys can contain strings, hashes, lists, sets, and so 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64E53D-F949-BF15-C512-0A360358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347524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2C8F7-51A5-C9E2-B9C6-E4E98ED6D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FE564F-EDC6-7267-95DE-A2E7FBD98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database</a:t>
            </a:r>
          </a:p>
          <a:p>
            <a:pPr lvl="1"/>
            <a:r>
              <a:rPr lang="en-US" dirty="0"/>
              <a:t>HW1 – to persist social media posts</a:t>
            </a:r>
          </a:p>
          <a:p>
            <a:r>
              <a:rPr lang="en-US" dirty="0"/>
              <a:t>As a caching layer</a:t>
            </a:r>
          </a:p>
          <a:p>
            <a:pPr lvl="1"/>
            <a:r>
              <a:rPr lang="en-US" dirty="0"/>
              <a:t>Cache previously executed SQL queries</a:t>
            </a:r>
          </a:p>
          <a:p>
            <a:r>
              <a:rPr lang="en-US" dirty="0"/>
              <a:t>As a message broker</a:t>
            </a:r>
          </a:p>
          <a:p>
            <a:pPr lvl="1"/>
            <a:r>
              <a:rPr lang="en-US" dirty="0"/>
              <a:t>Communicate between two different services</a:t>
            </a:r>
          </a:p>
          <a:p>
            <a:pPr lvl="1"/>
            <a:r>
              <a:rPr lang="en-US" dirty="0"/>
              <a:t>[Will see more of this in Microservices]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100CB6-9CEC-02DB-8876-BD93F7C9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70394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E8D74-467B-E46D-5C56-CB6681BA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Redis</a:t>
            </a:r>
          </a:p>
          <a:p>
            <a:pPr lvl="1"/>
            <a:r>
              <a:rPr lang="en-US" dirty="0">
                <a:hlinkClick r:id="rId2"/>
              </a:rPr>
              <a:t>https://redis.io/docs/latest/operate/oss_and_stack/install/install-redis/</a:t>
            </a:r>
            <a:endParaRPr lang="en-US" dirty="0"/>
          </a:p>
          <a:p>
            <a:r>
              <a:rPr lang="en-US" dirty="0"/>
              <a:t>Needs Linux/mac or Ubuntu on Windows (WSL)</a:t>
            </a:r>
          </a:p>
          <a:p>
            <a:r>
              <a:rPr lang="en-US" dirty="0"/>
              <a:t>Start the service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service </a:t>
            </a:r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-server start (OR)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-server</a:t>
            </a:r>
          </a:p>
          <a:p>
            <a:r>
              <a:rPr lang="en-US" dirty="0"/>
              <a:t>Can run locally or remotely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407A91-90CE-4DC1-AED2-67EE5852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9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A0A8E-DB4F-3320-7805-71E2D989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27788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Data-stores typically hosted on a different machine than application server</a:t>
            </a:r>
          </a:p>
          <a:p>
            <a:pPr lvl="1"/>
            <a:r>
              <a:rPr lang="en-US" dirty="0"/>
              <a:t>Allows independent scalability</a:t>
            </a:r>
          </a:p>
          <a:p>
            <a:pPr lvl="1"/>
            <a:r>
              <a:rPr lang="en-US" dirty="0"/>
              <a:t>As your data-store grows you can migrate it to a more powerful machine</a:t>
            </a:r>
          </a:p>
          <a:p>
            <a:r>
              <a:rPr lang="en-US" dirty="0"/>
              <a:t>Socket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F2F31D-8893-6CB9-491B-9927EC52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communication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D603A5-E4D8-2B89-8C3C-2DA2566E646C}"/>
              </a:ext>
            </a:extLst>
          </p:cNvPr>
          <p:cNvGrpSpPr/>
          <p:nvPr/>
        </p:nvGrpSpPr>
        <p:grpSpPr>
          <a:xfrm>
            <a:off x="2396819" y="3394494"/>
            <a:ext cx="6536166" cy="2416806"/>
            <a:chOff x="2267866" y="2191772"/>
            <a:chExt cx="6536166" cy="2416806"/>
          </a:xfrm>
        </p:grpSpPr>
        <p:pic>
          <p:nvPicPr>
            <p:cNvPr id="3074" name="Picture 2" descr="Laptop - Free computer icons">
              <a:extLst>
                <a:ext uri="{FF2B5EF4-FFF2-40B4-BE49-F238E27FC236}">
                  <a16:creationId xmlns:a16="http://schemas.microsoft.com/office/drawing/2014/main" id="{6899701D-51D0-DE36-5DE9-40BAD4260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908" y="2260784"/>
              <a:ext cx="1441939" cy="144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redis original wordmark&quot; Icon - Download for free – Iconduck">
              <a:extLst>
                <a:ext uri="{FF2B5EF4-FFF2-40B4-BE49-F238E27FC236}">
                  <a16:creationId xmlns:a16="http://schemas.microsoft.com/office/drawing/2014/main" id="{52F8EC62-97E8-9E03-C69D-472750C48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0010" y="2191772"/>
              <a:ext cx="1994022" cy="1996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5921297E-9152-9FA6-4E9A-2D378CCF1C50}"/>
                </a:ext>
              </a:extLst>
            </p:cNvPr>
            <p:cNvCxnSpPr>
              <a:stCxn id="3074" idx="2"/>
              <a:endCxn id="3076" idx="2"/>
            </p:cNvCxnSpPr>
            <p:nvPr/>
          </p:nvCxnSpPr>
          <p:spPr>
            <a:xfrm rot="16200000" flipH="1">
              <a:off x="5293027" y="1674573"/>
              <a:ext cx="485844" cy="4542143"/>
            </a:xfrm>
            <a:prstGeom prst="bentConnector3">
              <a:avLst>
                <a:gd name="adj1" fmla="val 147052"/>
              </a:avLst>
            </a:prstGeom>
            <a:ln w="412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218F0A-9D40-A2C0-9072-630F33699202}"/>
                </a:ext>
              </a:extLst>
            </p:cNvPr>
            <p:cNvSpPr txBox="1"/>
            <p:nvPr/>
          </p:nvSpPr>
          <p:spPr>
            <a:xfrm>
              <a:off x="2267866" y="3945644"/>
              <a:ext cx="78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socket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7D748D-C05A-0121-8C83-B8305AA80D72}"/>
                </a:ext>
              </a:extLst>
            </p:cNvPr>
            <p:cNvSpPr txBox="1"/>
            <p:nvPr/>
          </p:nvSpPr>
          <p:spPr>
            <a:xfrm>
              <a:off x="8004658" y="4239246"/>
              <a:ext cx="78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socket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13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27169-148A-BEF1-84AB-D33D2A32E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2CB4D8-BC00-3D09-7444-86F98097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Command line utility </a:t>
            </a:r>
            <a:r>
              <a:rPr lang="en-US" dirty="0" err="1"/>
              <a:t>redis</a:t>
            </a:r>
            <a:r>
              <a:rPr lang="en-US" dirty="0"/>
              <a:t>-cli</a:t>
            </a:r>
          </a:p>
          <a:p>
            <a:pPr lvl="1"/>
            <a:r>
              <a:rPr lang="en-US" dirty="0"/>
              <a:t>Encapsulates network communication</a:t>
            </a:r>
          </a:p>
          <a:p>
            <a:pPr lvl="1"/>
            <a:r>
              <a:rPr lang="en-US" dirty="0"/>
              <a:t>Can run connect to locally or remotely running Redis server</a:t>
            </a:r>
          </a:p>
          <a:p>
            <a:r>
              <a:rPr lang="en-US" dirty="0">
                <a:latin typeface="Consolas" panose="020B0609020204030204" pitchFamily="49" charset="0"/>
              </a:rPr>
              <a:t>SET, GET, HSET, HGET, HGETALL</a:t>
            </a:r>
          </a:p>
          <a:p>
            <a:r>
              <a:rPr lang="en-US" dirty="0">
                <a:latin typeface="Consolas" panose="020B0609020204030204" pitchFamily="49" charset="0"/>
              </a:rPr>
              <a:t>scan cursor [match pattern] [count </a:t>
            </a:r>
            <a:r>
              <a:rPr lang="en-US" dirty="0" err="1">
                <a:latin typeface="Consolas" panose="020B0609020204030204" pitchFamily="49" charset="0"/>
              </a:rPr>
              <a:t>lim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scan 0 match * count 10</a:t>
            </a:r>
          </a:p>
          <a:p>
            <a:r>
              <a:rPr lang="en-US" dirty="0">
                <a:latin typeface="Consolas" panose="020B0609020204030204" pitchFamily="49" charset="0"/>
              </a:rPr>
              <a:t>keys [pattern]</a:t>
            </a:r>
          </a:p>
          <a:p>
            <a:r>
              <a:rPr lang="en-US" dirty="0">
                <a:hlinkClick r:id="rId2"/>
              </a:rPr>
              <a:t>https://redis.io/docs/latest/commands/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5D4D9C-18A1-AE12-68C4-EB39729A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Redis-cli</a:t>
            </a:r>
          </a:p>
        </p:txBody>
      </p:sp>
    </p:spTree>
    <p:extLst>
      <p:ext uri="{BB962C8B-B14F-4D97-AF65-F5344CB8AC3E}">
        <p14:creationId xmlns:p14="http://schemas.microsoft.com/office/powerpoint/2010/main" val="2294367602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7004</TotalTime>
  <Words>326</Words>
  <Application>Microsoft Office PowerPoint</Application>
  <PresentationFormat>Widescreen</PresentationFormat>
  <Paragraphs>61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Announcements</vt:lpstr>
      <vt:lpstr>Agenda</vt:lpstr>
      <vt:lpstr>Why databases?</vt:lpstr>
      <vt:lpstr>Redis</vt:lpstr>
      <vt:lpstr>Uses</vt:lpstr>
      <vt:lpstr>Installation instructions</vt:lpstr>
      <vt:lpstr>Network communication</vt:lpstr>
      <vt:lpstr>Redis-cli</vt:lpstr>
      <vt:lpstr>Jedis library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837</cp:revision>
  <dcterms:created xsi:type="dcterms:W3CDTF">2019-06-30T03:25:06Z</dcterms:created>
  <dcterms:modified xsi:type="dcterms:W3CDTF">2025-10-02T19:11:28Z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