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4" r:id="rId3"/>
    <p:sldId id="325" r:id="rId4"/>
    <p:sldId id="352" r:id="rId5"/>
    <p:sldId id="275" r:id="rId6"/>
    <p:sldId id="276" r:id="rId7"/>
    <p:sldId id="266" r:id="rId8"/>
    <p:sldId id="278" r:id="rId9"/>
    <p:sldId id="326" r:id="rId10"/>
    <p:sldId id="262" r:id="rId11"/>
    <p:sldId id="263" r:id="rId12"/>
    <p:sldId id="329" r:id="rId13"/>
    <p:sldId id="327" r:id="rId14"/>
    <p:sldId id="280" r:id="rId15"/>
    <p:sldId id="282" r:id="rId16"/>
    <p:sldId id="286" r:id="rId17"/>
    <p:sldId id="283" r:id="rId18"/>
    <p:sldId id="351" r:id="rId19"/>
    <p:sldId id="330" r:id="rId20"/>
    <p:sldId id="331" r:id="rId21"/>
    <p:sldId id="332" r:id="rId22"/>
    <p:sldId id="333" r:id="rId23"/>
    <p:sldId id="335" r:id="rId24"/>
    <p:sldId id="336" r:id="rId25"/>
    <p:sldId id="337" r:id="rId26"/>
    <p:sldId id="338" r:id="rId27"/>
    <p:sldId id="339" r:id="rId28"/>
    <p:sldId id="353" r:id="rId29"/>
    <p:sldId id="340" r:id="rId30"/>
    <p:sldId id="355" r:id="rId31"/>
    <p:sldId id="342" r:id="rId32"/>
    <p:sldId id="328" r:id="rId33"/>
    <p:sldId id="343" r:id="rId34"/>
    <p:sldId id="345" r:id="rId35"/>
    <p:sldId id="346" r:id="rId36"/>
    <p:sldId id="347" r:id="rId37"/>
    <p:sldId id="348" r:id="rId38"/>
    <p:sldId id="349" r:id="rId39"/>
    <p:sldId id="344" r:id="rId40"/>
    <p:sldId id="316" r:id="rId41"/>
    <p:sldId id="317" r:id="rId42"/>
    <p:sldId id="318" r:id="rId43"/>
    <p:sldId id="321" r:id="rId44"/>
    <p:sldId id="320" r:id="rId45"/>
    <p:sldId id="350" r:id="rId46"/>
    <p:sldId id="287" r:id="rId47"/>
    <p:sldId id="260" r:id="rId4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an obviously bad solution</a:t>
            </a:r>
          </a:p>
        </p:txBody>
      </p:sp>
    </p:spTree>
    <p:extLst>
      <p:ext uri="{BB962C8B-B14F-4D97-AF65-F5344CB8AC3E}">
        <p14:creationId xmlns:p14="http://schemas.microsoft.com/office/powerpoint/2010/main" val="173960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Set you up for HW1</a:t>
            </a:r>
          </a:p>
        </p:txBody>
      </p:sp>
    </p:spTree>
    <p:extLst>
      <p:ext uri="{BB962C8B-B14F-4D97-AF65-F5344CB8AC3E}">
        <p14:creationId xmlns:p14="http://schemas.microsoft.com/office/powerpoint/2010/main" val="149554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completeness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 supports it</a:t>
            </a:r>
          </a:p>
        </p:txBody>
      </p:sp>
    </p:spTree>
    <p:extLst>
      <p:ext uri="{BB962C8B-B14F-4D97-AF65-F5344CB8AC3E}">
        <p14:creationId xmlns:p14="http://schemas.microsoft.com/office/powerpoint/2010/main" val="87868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we want to prevent the instantiation of Vehicle?</a:t>
            </a:r>
          </a:p>
        </p:txBody>
      </p:sp>
    </p:spTree>
    <p:extLst>
      <p:ext uri="{BB962C8B-B14F-4D97-AF65-F5344CB8AC3E}">
        <p14:creationId xmlns:p14="http://schemas.microsoft.com/office/powerpoint/2010/main" val="56345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CE1D7-A8BF-C5A5-3E44-F7AEF9D55845}"/>
              </a:ext>
            </a:extLst>
          </p:cNvPr>
          <p:cNvSpPr txBox="1"/>
          <p:nvPr/>
        </p:nvSpPr>
        <p:spPr>
          <a:xfrm>
            <a:off x="5889537" y="5566015"/>
            <a:ext cx="44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Which methods are invoked?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</a:t>
            </a:r>
            <a:r>
              <a:rPr lang="en-US" b="1" noProof="0" dirty="0">
                <a:solidFill>
                  <a:srgbClr val="C00000"/>
                </a:solidFill>
              </a:rPr>
              <a:t>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prints “Bike accelerating”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prints “E-bike accelerating”</a:t>
            </a:r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power behind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  <a:p>
            <a:pPr lvl="1"/>
            <a:r>
              <a:rPr lang="en-US" dirty="0"/>
              <a:t>Consider an open-source application and library</a:t>
            </a:r>
          </a:p>
          <a:p>
            <a:r>
              <a:rPr lang="en-US" dirty="0"/>
              <a:t>… REST endpoints?</a:t>
            </a:r>
          </a:p>
          <a:p>
            <a:r>
              <a:rPr lang="en-US" dirty="0"/>
              <a:t>… Frameworks?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21" y="1209671"/>
            <a:ext cx="10666003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Anticipate potential extensions</a:t>
            </a:r>
          </a:p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874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2210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880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817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3377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7068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30404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6074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011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1571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2025113" y="4413709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87996" y="432498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CAFE-B73B-2E59-56A2-3A7384ACAF64}"/>
              </a:ext>
            </a:extLst>
          </p:cNvPr>
          <p:cNvSpPr/>
          <p:nvPr/>
        </p:nvSpPr>
        <p:spPr>
          <a:xfrm>
            <a:off x="6096000" y="852740"/>
            <a:ext cx="5304160" cy="213593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C50-2CC9-284B-955C-A7D90581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21546-3F79-B395-BBA4-A7307E52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33032-0035-171C-F338-08DE390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8F435-4325-C065-B2C5-D082D53CEB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7E5A-F1D7-FC38-8DF7-0169F2CB36FF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A8CB-288E-F5D7-75E8-38588C982E37}"/>
              </a:ext>
            </a:extLst>
          </p:cNvPr>
          <p:cNvSpPr/>
          <p:nvPr/>
        </p:nvSpPr>
        <p:spPr>
          <a:xfrm>
            <a:off x="6906126" y="2783305"/>
            <a:ext cx="4644190" cy="49730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72F-6D91-E58A-25DD-93CD846E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3F052-FC11-9C47-C0E5-81E7C1C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C1B87-C3EF-5E9A-2012-0B73CE8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447C8-1093-BD71-243B-2F63623160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484B-5AD6-C700-4068-3C25AC0A0187}"/>
              </a:ext>
            </a:extLst>
          </p:cNvPr>
          <p:cNvSpPr txBox="1"/>
          <p:nvPr/>
        </p:nvSpPr>
        <p:spPr>
          <a:xfrm>
            <a:off x="2502188" y="5338155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097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7031B-8660-77ED-93EF-719A85DC29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Pg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0038-BD59-C66D-B33D-530A27A11C46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09A60-44C8-AC11-41BF-5F8B049ACEC1}"/>
              </a:ext>
            </a:extLst>
          </p:cNvPr>
          <p:cNvSpPr/>
          <p:nvPr/>
        </p:nvSpPr>
        <p:spPr>
          <a:xfrm>
            <a:off x="6906126" y="2791326"/>
            <a:ext cx="4644190" cy="52322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D8C84-CC6D-6F09-A0D9-779393F6B2E0}"/>
              </a:ext>
            </a:extLst>
          </p:cNvPr>
          <p:cNvSpPr txBox="1"/>
          <p:nvPr/>
        </p:nvSpPr>
        <p:spPr>
          <a:xfrm>
            <a:off x="2173705" y="5209805"/>
            <a:ext cx="889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Inheritance and Runtime Polymorphism enable extension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Some special rules for diamond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r>
              <a:rPr lang="en-US" b="1" i="1" dirty="0"/>
              <a:t>… examples?</a:t>
            </a:r>
          </a:p>
          <a:p>
            <a:r>
              <a:rPr lang="en-US" b="1" i="1" dirty="0"/>
              <a:t>… ambiguities?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concretions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B49-0B9C-2400-85FC-DB5FC33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D9A09-16F5-7DBA-3867-76C0EEA4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>
                <a:solidFill>
                  <a:srgbClr val="C00000"/>
                </a:solidFill>
              </a:rPr>
              <a:t>Compilation process</a:t>
            </a:r>
          </a:p>
          <a:p>
            <a:r>
              <a:rPr lang="en-US" dirty="0">
                <a:solidFill>
                  <a:srgbClr val="C00000"/>
                </a:solidFill>
              </a:rPr>
              <a:t>Memory types: stack, heap, global</a:t>
            </a:r>
          </a:p>
          <a:p>
            <a:r>
              <a:rPr lang="en-US" dirty="0">
                <a:solidFill>
                  <a:srgbClr val="C00000"/>
                </a:solidFill>
              </a:rPr>
              <a:t>Networking fundamentals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D3CAA-77A3-36D9-D7CC-EF2A2F3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91065-96EE-F13A-8911-F795A046A046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8C9C372-2F54-9E50-944A-7D9C7D869B15}"/>
              </a:ext>
            </a:extLst>
          </p:cNvPr>
          <p:cNvSpPr/>
          <p:nvPr/>
        </p:nvSpPr>
        <p:spPr>
          <a:xfrm>
            <a:off x="7010400" y="2983832"/>
            <a:ext cx="457200" cy="187692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7737-3DF1-9689-2638-5D76675CA3F7}"/>
              </a:ext>
            </a:extLst>
          </p:cNvPr>
          <p:cNvSpPr txBox="1"/>
          <p:nvPr/>
        </p:nvSpPr>
        <p:spPr>
          <a:xfrm>
            <a:off x="7539789" y="3661609"/>
            <a:ext cx="2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Next 3-4 lectures</a:t>
            </a:r>
          </a:p>
        </p:txBody>
      </p:sp>
    </p:spTree>
    <p:extLst>
      <p:ext uri="{BB962C8B-B14F-4D97-AF65-F5344CB8AC3E}">
        <p14:creationId xmlns:p14="http://schemas.microsoft.com/office/powerpoint/2010/main" val="4110290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[TBD]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</a:t>
            </a:r>
          </a:p>
          <a:p>
            <a:r>
              <a:rPr lang="en-US" dirty="0"/>
              <a:t>		&amp;&amp; !</a:t>
            </a:r>
            <a:r>
              <a:rPr lang="en-US" dirty="0" err="1"/>
              <a:t>s.hasMinCredits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s.notifyEmail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b="1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 them to!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4403256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4040</TotalTime>
  <Words>3536</Words>
  <Application>Microsoft Office PowerPoint</Application>
  <PresentationFormat>Widescreen</PresentationFormat>
  <Paragraphs>603</Paragraphs>
  <Slides>47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Agenda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Client-side changes</vt:lpstr>
      <vt:lpstr>Other programming languages</vt:lpstr>
      <vt:lpstr>PowerPoint Presentation</vt:lpstr>
      <vt:lpstr>Single Responsibility Principle (SRP)</vt:lpstr>
      <vt:lpstr>Open/Closed Principle (OCP)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646</cp:revision>
  <dcterms:created xsi:type="dcterms:W3CDTF">2019-06-30T03:25:06Z</dcterms:created>
  <dcterms:modified xsi:type="dcterms:W3CDTF">2025-09-26T18:18:54Z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