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4" r:id="rId3"/>
    <p:sldId id="257" r:id="rId4"/>
    <p:sldId id="265" r:id="rId5"/>
    <p:sldId id="258" r:id="rId6"/>
    <p:sldId id="277" r:id="rId7"/>
    <p:sldId id="296" r:id="rId8"/>
    <p:sldId id="261" r:id="rId9"/>
    <p:sldId id="259" r:id="rId10"/>
    <p:sldId id="260" r:id="rId11"/>
    <p:sldId id="266" r:id="rId12"/>
    <p:sldId id="388" r:id="rId13"/>
    <p:sldId id="389" r:id="rId14"/>
    <p:sldId id="382" r:id="rId15"/>
    <p:sldId id="274" r:id="rId16"/>
    <p:sldId id="383" r:id="rId17"/>
    <p:sldId id="384" r:id="rId18"/>
    <p:sldId id="387" r:id="rId19"/>
    <p:sldId id="385" r:id="rId20"/>
    <p:sldId id="386" r:id="rId21"/>
    <p:sldId id="390" r:id="rId22"/>
    <p:sldId id="275" r:id="rId23"/>
    <p:sldId id="381" r:id="rId24"/>
    <p:sldId id="269" r:id="rId25"/>
    <p:sldId id="295" r:id="rId26"/>
    <p:sldId id="267" r:id="rId27"/>
    <p:sldId id="291" r:id="rId28"/>
    <p:sldId id="292" r:id="rId29"/>
    <p:sldId id="380" r:id="rId30"/>
    <p:sldId id="300" r:id="rId31"/>
    <p:sldId id="392" r:id="rId32"/>
    <p:sldId id="301" r:id="rId33"/>
    <p:sldId id="391" r:id="rId34"/>
    <p:sldId id="294" r:id="rId35"/>
    <p:sldId id="293" r:id="rId36"/>
    <p:sldId id="297" r:id="rId37"/>
    <p:sldId id="268" r:id="rId38"/>
    <p:sldId id="271" r:id="rId3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7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clean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Mvn</a:t>
            </a:r>
            <a:r>
              <a:rPr lang="en-US" dirty="0"/>
              <a:t> install</a:t>
            </a:r>
          </a:p>
          <a:p>
            <a:pPr marL="628650" lvl="1" indent="-171450">
              <a:buFontTx/>
              <a:buChar char="-"/>
            </a:pPr>
            <a:r>
              <a:rPr lang="en-US"/>
              <a:t>java -jar ./target/jedis_demo-1.0-SNAPSHOT.jar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5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85958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October 7,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October 7,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October 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October 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October 7,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maven.apache.org/maven2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install.html" TargetMode="External"/><Relationship Id="rId2" Type="http://schemas.openxmlformats.org/officeDocument/2006/relationships/hyperlink" Target="https://www.oracle.com/java/technologies/downloads/#java21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junit_demo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10C011-771B-E1A3-3A22-4FE79A8B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46F36-85B9-5FF6-A3C3-3FE45D448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 and CI</a:t>
            </a:r>
          </a:p>
        </p:txBody>
      </p:sp>
    </p:spTree>
    <p:extLst>
      <p:ext uri="{BB962C8B-B14F-4D97-AF65-F5344CB8AC3E}">
        <p14:creationId xmlns:p14="http://schemas.microsoft.com/office/powerpoint/2010/main" val="2575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98CBC-33F3-B3C0-7612-D3AA3674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recap</a:t>
            </a:r>
          </a:p>
          <a:p>
            <a:r>
              <a:rPr lang="en-US" dirty="0"/>
              <a:t>JUnit Demo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GitHub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3129D1-E7F1-0C56-B402-060DD24B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86972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2624-89C4-5ED2-C470-C4D79238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50D8-634E-46FC-CB87-053F7A98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Maven’s goal: make the build process easy and uniform</a:t>
            </a:r>
          </a:p>
          <a:p>
            <a:pPr lvl="1"/>
            <a:r>
              <a:rPr lang="en-US" dirty="0"/>
              <a:t>Dependency management</a:t>
            </a:r>
          </a:p>
          <a:p>
            <a:pPr lvl="1"/>
            <a:r>
              <a:rPr lang="en-US" dirty="0"/>
              <a:t>Build management</a:t>
            </a:r>
          </a:p>
          <a:p>
            <a:r>
              <a:rPr lang="en-US" dirty="0"/>
              <a:t>Project Object Model (POM)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24CFD6-FE08-8275-C426-FA7DCD6F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349600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9B59D-7C7D-9A95-8238-73B6681E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C160A-A2FC-B9C0-8900-6983A848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Maven project is represented by a pom.xml file</a:t>
            </a:r>
          </a:p>
          <a:p>
            <a:r>
              <a:rPr lang="en-US" dirty="0"/>
              <a:t>Contains project description, dependencies, and configures plugins for building the project</a:t>
            </a:r>
          </a:p>
          <a:p>
            <a:r>
              <a:rPr lang="en-US" dirty="0"/>
              <a:t>Project id: &lt;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version&gt; 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Plugins (will revisit after discussing build cycle)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93823-8E34-6733-B34A-2DBA1ED2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 Model (POM)</a:t>
            </a:r>
          </a:p>
        </p:txBody>
      </p:sp>
    </p:spTree>
    <p:extLst>
      <p:ext uri="{BB962C8B-B14F-4D97-AF65-F5344CB8AC3E}">
        <p14:creationId xmlns:p14="http://schemas.microsoft.com/office/powerpoint/2010/main" val="27088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CD9E-DF7D-2E6C-0781-E3ECB9B4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5B1C2-9BF9-C393-A3A5-EDD797A0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provides a centralized repository where developers can host project dependencies</a:t>
            </a:r>
          </a:p>
          <a:p>
            <a:pPr lvl="1"/>
            <a:r>
              <a:rPr lang="en-US" dirty="0">
                <a:latin typeface="Consolas" panose="020B0609020204030204" pitchFamily="49" charset="0"/>
                <a:hlinkClick r:id="rId2"/>
              </a:rPr>
              <a:t>https://repo.maven.apache.org/maven2/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These dependencies can be downloaded by any other project</a:t>
            </a:r>
          </a:p>
          <a:p>
            <a:r>
              <a:rPr lang="en-US" dirty="0"/>
              <a:t>Maven also provides a tool to download dependencies from the centralized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1865D6-049C-6DA5-0FBE-E0DEAABB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60558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B2887-BE1F-11A8-845A-B48AE58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Maven workflow</a:t>
            </a:r>
            <a:endParaRPr lang="en-US" dirty="0"/>
          </a:p>
        </p:txBody>
      </p:sp>
      <p:pic>
        <p:nvPicPr>
          <p:cNvPr id="3074" name="Picture 2" descr="Repository Icon - Free Download School &amp; Education Icons | IconScout">
            <a:extLst>
              <a:ext uri="{FF2B5EF4-FFF2-40B4-BE49-F238E27FC236}">
                <a16:creationId xmlns:a16="http://schemas.microsoft.com/office/drawing/2014/main" id="{5E57677B-114E-AB60-0BB6-537502E624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657" y="5673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58B556-35ED-033D-CB3A-D467066BA682}"/>
              </a:ext>
            </a:extLst>
          </p:cNvPr>
          <p:cNvSpPr txBox="1"/>
          <p:nvPr/>
        </p:nvSpPr>
        <p:spPr>
          <a:xfrm>
            <a:off x="5873262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Consolas" panose="020B0609020204030204" pitchFamily="49" charset="0"/>
              </a:rPr>
              <a:t>https://repo.maven.apache.org/maven2/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D962DF1-2E4C-A8BF-EA70-D4DFE40693E7}"/>
              </a:ext>
            </a:extLst>
          </p:cNvPr>
          <p:cNvSpPr txBox="1">
            <a:spLocks/>
          </p:cNvSpPr>
          <p:nvPr/>
        </p:nvSpPr>
        <p:spPr bwMode="auto">
          <a:xfrm>
            <a:off x="360607" y="785005"/>
            <a:ext cx="5735393" cy="525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pom.xml specifies the dependencies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mvn</a:t>
            </a:r>
            <a:r>
              <a:rPr lang="en-US" dirty="0"/>
              <a:t> is a command-line tool that can fetch and update all dependencies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0AE672-BEE8-E0EA-63BB-478D8E5A7985}"/>
              </a:ext>
            </a:extLst>
          </p:cNvPr>
          <p:cNvGrpSpPr/>
          <p:nvPr/>
        </p:nvGrpSpPr>
        <p:grpSpPr>
          <a:xfrm>
            <a:off x="6583154" y="3591383"/>
            <a:ext cx="3694355" cy="1890086"/>
            <a:chOff x="6583154" y="3591383"/>
            <a:chExt cx="3694355" cy="18900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90924E-F0D6-C771-ABB9-D2B8B0E02ABA}"/>
                </a:ext>
              </a:extLst>
            </p:cNvPr>
            <p:cNvGrpSpPr/>
            <p:nvPr/>
          </p:nvGrpSpPr>
          <p:grpSpPr>
            <a:xfrm>
              <a:off x="7828314" y="3926682"/>
              <a:ext cx="2449195" cy="1554787"/>
              <a:chOff x="6838950" y="4329937"/>
              <a:chExt cx="2449195" cy="1554787"/>
            </a:xfrm>
          </p:grpSpPr>
          <p:pic>
            <p:nvPicPr>
              <p:cNvPr id="3078" name="Picture 6" descr="Folder structure | Free SVG">
                <a:extLst>
                  <a:ext uri="{FF2B5EF4-FFF2-40B4-BE49-F238E27FC236}">
                    <a16:creationId xmlns:a16="http://schemas.microsoft.com/office/drawing/2014/main" id="{AB80756E-77FE-0EC8-9CEC-E8F095DB98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8950" y="4329937"/>
                <a:ext cx="1462454" cy="1462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DD2AB9-9874-2299-CCF2-0EC12539A51E}"/>
                  </a:ext>
                </a:extLst>
              </p:cNvPr>
              <p:cNvSpPr txBox="1"/>
              <p:nvPr/>
            </p:nvSpPr>
            <p:spPr>
              <a:xfrm>
                <a:off x="8008628" y="5423059"/>
                <a:ext cx="1279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pom.xml</a:t>
                </a:r>
              </a:p>
            </p:txBody>
          </p:sp>
        </p:grpSp>
        <p:pic>
          <p:nvPicPr>
            <p:cNvPr id="3080" name="Picture 8" descr="Flat Laptop Icon Laptop PNG &amp; SVG Design For T-Shirts">
              <a:extLst>
                <a:ext uri="{FF2B5EF4-FFF2-40B4-BE49-F238E27FC236}">
                  <a16:creationId xmlns:a16="http://schemas.microsoft.com/office/drawing/2014/main" id="{73B12604-0428-1EA1-3438-962C656F4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154" y="3591383"/>
              <a:ext cx="1477108" cy="147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FB16EF8-243F-347D-FA4F-8189FC24C6E3}"/>
              </a:ext>
            </a:extLst>
          </p:cNvPr>
          <p:cNvSpPr txBox="1"/>
          <p:nvPr/>
        </p:nvSpPr>
        <p:spPr>
          <a:xfrm>
            <a:off x="6583154" y="5403790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latin typeface="Consolas" panose="020B0609020204030204" pitchFamily="49" charset="0"/>
              </a:rPr>
              <a:t>mvn</a:t>
            </a:r>
            <a:r>
              <a:rPr lang="en-US" sz="2800" dirty="0">
                <a:latin typeface="Consolas" panose="020B0609020204030204" pitchFamily="49" charset="0"/>
              </a:rPr>
              <a:t> clean install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84091CC-2E51-69E3-3600-6EFE61DF2AFC}"/>
              </a:ext>
            </a:extLst>
          </p:cNvPr>
          <p:cNvCxnSpPr>
            <a:stCxn id="3080" idx="1"/>
            <a:endCxn id="3074" idx="1"/>
          </p:cNvCxnSpPr>
          <p:nvPr/>
        </p:nvCxnSpPr>
        <p:spPr>
          <a:xfrm rot="10800000" flipH="1">
            <a:off x="6583153" y="1786523"/>
            <a:ext cx="908503" cy="2543414"/>
          </a:xfrm>
          <a:prstGeom prst="curvedConnector3">
            <a:avLst>
              <a:gd name="adj1" fmla="val -2516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138C84-78B3-B796-E40E-BC3A6AC41BA6}"/>
              </a:ext>
            </a:extLst>
          </p:cNvPr>
          <p:cNvSpPr txBox="1"/>
          <p:nvPr/>
        </p:nvSpPr>
        <p:spPr>
          <a:xfrm>
            <a:off x="6096000" y="2127683"/>
            <a:ext cx="128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fetch</a:t>
            </a:r>
          </a:p>
        </p:txBody>
      </p:sp>
    </p:spTree>
    <p:extLst>
      <p:ext uri="{BB962C8B-B14F-4D97-AF65-F5344CB8AC3E}">
        <p14:creationId xmlns:p14="http://schemas.microsoft.com/office/powerpoint/2010/main" val="39195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09CF40-7BBE-758E-8F85-186F9A95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1" y="788542"/>
            <a:ext cx="11957536" cy="4990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&lt;?xml version="1.0" encoding="UTF-8"?&gt;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&lt;project </a:t>
            </a:r>
            <a:r>
              <a:rPr lang="en-US" dirty="0" err="1">
                <a:latin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</a:rPr>
              <a:t>="http://maven.apache.org/POM/4.0.0"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xmlns:xsi</a:t>
            </a:r>
            <a:r>
              <a:rPr lang="en-US" dirty="0">
                <a:latin typeface="Consolas" panose="020B0609020204030204" pitchFamily="49" charset="0"/>
              </a:rPr>
              <a:t>="http://www.w3.org/2001/XMLSchema-instance"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 err="1">
                <a:latin typeface="Consolas" panose="020B0609020204030204" pitchFamily="49" charset="0"/>
              </a:rPr>
              <a:t>xsi:schemaLocation</a:t>
            </a:r>
            <a:r>
              <a:rPr lang="en-US" dirty="0">
                <a:latin typeface="Consolas" panose="020B0609020204030204" pitchFamily="49" charset="0"/>
              </a:rPr>
              <a:t>="http://maven.apache.org/POM/4.0.0 http://maven.apache.org/xsd/maven-4.0.0.xsd"&gt;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&gt;4.0.0&lt;/</a:t>
            </a:r>
            <a:r>
              <a:rPr lang="en-US" dirty="0" err="1">
                <a:latin typeface="Consolas" panose="020B0609020204030204" pitchFamily="49" charset="0"/>
              </a:rPr>
              <a:t>modelVersion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&gt;com.ecs160&lt;/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&gt;annotations&lt;/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&lt;version&gt;1.0-SNAPSHOT&lt;/version&gt;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&lt;!-- Jedis Dependency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redis.clients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&gt;jedis&lt;/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&lt;version&gt;4.3.1&lt;/version&gt; &lt;!-- Use the latest version --&gt;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com.google.code.gson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groupId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gson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artifactId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&lt;version&gt;2.10.1&lt;/version&gt;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&lt;/dependency&gt;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&lt;/dependencies&gt;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&lt;/project&gt;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E992E-9A19-743B-A2B6-AB6329E6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pom.xml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C80AD-E5D7-5DD6-293C-D79B8A41CCED}"/>
              </a:ext>
            </a:extLst>
          </p:cNvPr>
          <p:cNvSpPr/>
          <p:nvPr/>
        </p:nvSpPr>
        <p:spPr>
          <a:xfrm>
            <a:off x="269631" y="2426677"/>
            <a:ext cx="7502769" cy="2766645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DF47-AFE0-ADEF-7A59-23324E458599}"/>
              </a:ext>
            </a:extLst>
          </p:cNvPr>
          <p:cNvSpPr txBox="1"/>
          <p:nvPr/>
        </p:nvSpPr>
        <p:spPr>
          <a:xfrm>
            <a:off x="6348351" y="3897322"/>
            <a:ext cx="4767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Multiple dependencies can be</a:t>
            </a:r>
          </a:p>
          <a:p>
            <a:r>
              <a:rPr lang="en-US" sz="2400" b="1" i="1" dirty="0"/>
              <a:t>added using multiple &lt;dependency&gt;</a:t>
            </a:r>
          </a:p>
          <a:p>
            <a:r>
              <a:rPr lang="en-US" sz="2400" b="1" i="1" dirty="0"/>
              <a:t>tags</a:t>
            </a:r>
          </a:p>
        </p:txBody>
      </p:sp>
    </p:spTree>
    <p:extLst>
      <p:ext uri="{BB962C8B-B14F-4D97-AF65-F5344CB8AC3E}">
        <p14:creationId xmlns:p14="http://schemas.microsoft.com/office/powerpoint/2010/main" val="144547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A2B40-F733-E743-E3FF-C1DEFADA9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Maven build process is divided into phases</a:t>
            </a:r>
          </a:p>
          <a:p>
            <a:r>
              <a:rPr lang="en-US" dirty="0"/>
              <a:t>Each phase has goals which correspond to individual commands such as </a:t>
            </a:r>
            <a:r>
              <a:rPr lang="en-US" dirty="0">
                <a:latin typeface="Consolas" panose="020B0609020204030204" pitchFamily="49" charset="0"/>
              </a:rPr>
              <a:t>jar </a:t>
            </a:r>
            <a:r>
              <a:rPr lang="en-US" dirty="0" err="1">
                <a:latin typeface="Consolas" panose="020B0609020204030204" pitchFamily="49" charset="0"/>
              </a:rPr>
              <a:t>cvf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… and so on.</a:t>
            </a:r>
          </a:p>
          <a:p>
            <a:r>
              <a:rPr lang="en-US" dirty="0"/>
              <a:t>Key phases</a:t>
            </a:r>
          </a:p>
          <a:p>
            <a:pPr lvl="1"/>
            <a:r>
              <a:rPr lang="en-US" dirty="0"/>
              <a:t>compile: Compile the source code</a:t>
            </a:r>
          </a:p>
          <a:p>
            <a:pPr lvl="1"/>
            <a:r>
              <a:rPr lang="en-US" dirty="0"/>
              <a:t>test: Run unit tests</a:t>
            </a:r>
          </a:p>
          <a:p>
            <a:pPr lvl="1"/>
            <a:r>
              <a:rPr lang="en-US" dirty="0"/>
              <a:t>package: Package the compiled code (e.g., JAR/WAR)</a:t>
            </a:r>
          </a:p>
          <a:p>
            <a:pPr lvl="1"/>
            <a:r>
              <a:rPr lang="en-US" dirty="0"/>
              <a:t>install: Install the package into the local repository</a:t>
            </a:r>
          </a:p>
          <a:p>
            <a:pPr lvl="1"/>
            <a:r>
              <a:rPr lang="en-US" dirty="0"/>
              <a:t>deploy: Deploy the package to a remote repository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A8C92-F0C9-EB24-F413-5D968B6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phases</a:t>
            </a:r>
          </a:p>
        </p:txBody>
      </p:sp>
    </p:spTree>
    <p:extLst>
      <p:ext uri="{BB962C8B-B14F-4D97-AF65-F5344CB8AC3E}">
        <p14:creationId xmlns:p14="http://schemas.microsoft.com/office/powerpoint/2010/main" val="304563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2EA3-C8D4-6FE5-B205-30517817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26EF6-09F1-E47B-B84A-1025D912F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Plugins add goals to a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These goals can be independently executed (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mvn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&lt;goal&gt;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) or executed as part of the build phase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Plugins are also centrally hosted in the Maven repo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and developers can develop their own plugins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… a more sophisticated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Makefile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or </a:t>
            </a:r>
            <a:r>
              <a:rPr lang="en-US" dirty="0" err="1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CMake</a:t>
            </a:r>
            <a:r>
              <a:rPr lang="en-US" dirty="0">
                <a:solidFill>
                  <a:srgbClr val="333333"/>
                </a:solidFill>
                <a:latin typeface="Helvetica Neue"/>
                <a:cs typeface="Helvetica" panose="020B0604020202020204" pitchFamily="34" charset="0"/>
              </a:rPr>
              <a:t> system</a:t>
            </a:r>
            <a:endParaRPr lang="en-US" dirty="0">
              <a:solidFill>
                <a:srgbClr val="3333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9041D9-BD53-61A2-C62D-2394EAEA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Maven with plugins</a:t>
            </a:r>
          </a:p>
        </p:txBody>
      </p:sp>
    </p:spTree>
    <p:extLst>
      <p:ext uri="{BB962C8B-B14F-4D97-AF65-F5344CB8AC3E}">
        <p14:creationId xmlns:p14="http://schemas.microsoft.com/office/powerpoint/2010/main" val="29698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5C462-8D59-28F5-82C2-9BE0D06E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&lt;build&gt;</a:t>
            </a:r>
          </a:p>
          <a:p>
            <a:r>
              <a:rPr lang="en-US" dirty="0"/>
              <a:t>  &lt;plugins&gt;</a:t>
            </a:r>
          </a:p>
          <a:p>
            <a:r>
              <a:rPr lang="en-US" dirty="0"/>
              <a:t>    &lt;!-- Runs unit tests --&gt;</a:t>
            </a:r>
          </a:p>
          <a:p>
            <a:r>
              <a:rPr lang="en-US" dirty="0"/>
              <a:t>    &lt;plugin&gt;</a:t>
            </a:r>
          </a:p>
          <a:p>
            <a:r>
              <a:rPr lang="en-US" dirty="0"/>
              <a:t>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artifactId</a:t>
            </a:r>
            <a:r>
              <a:rPr lang="en-US" dirty="0"/>
              <a:t>&gt;maven-surefire-plugin&lt;/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&lt;version&gt;3.2.5&lt;/version&gt;</a:t>
            </a:r>
          </a:p>
          <a:p>
            <a:r>
              <a:rPr lang="en-US" dirty="0"/>
              <a:t>    &lt;/plugin&gt;</a:t>
            </a:r>
          </a:p>
          <a:p>
            <a:endParaRPr lang="en-US" dirty="0"/>
          </a:p>
          <a:p>
            <a:r>
              <a:rPr lang="en-US" dirty="0"/>
              <a:t>    &lt;!-- Generates HTML reports --&gt;</a:t>
            </a:r>
          </a:p>
          <a:p>
            <a:r>
              <a:rPr lang="en-US" dirty="0"/>
              <a:t>    &lt;plugin&gt;                                                                                                                                                                                      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                                                                                                                                                	&lt;</a:t>
            </a:r>
            <a:r>
              <a:rPr lang="en-US" dirty="0" err="1"/>
              <a:t>artifactId</a:t>
            </a:r>
            <a:r>
              <a:rPr lang="en-US" dirty="0"/>
              <a:t>&gt;maven-surefire-report-plugin</a:t>
            </a:r>
          </a:p>
          <a:p>
            <a:r>
              <a:rPr lang="en-US" dirty="0"/>
              <a:t>	&lt;/</a:t>
            </a:r>
            <a:r>
              <a:rPr lang="en-US" dirty="0" err="1"/>
              <a:t>artifactId</a:t>
            </a:r>
            <a:r>
              <a:rPr lang="en-US" dirty="0"/>
              <a:t>&gt;                                                                                                                                       	&lt;version&gt;3.2.5&lt;/version&gt;                                                                                                                                                                  	&lt;/plugin&gt;                                                                                                                                                                                 	&lt;/plugins&gt;                                                                                                                                                                                &lt;/build&gt;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FD054E-F1BE-436B-5D9E-20BA69F1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plugin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064C-80D4-02BF-3704-F20160462F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clean test </a:t>
            </a:r>
            <a:r>
              <a:rPr lang="en-US" dirty="0" err="1">
                <a:latin typeface="Consolas" panose="020B0609020204030204" pitchFamily="49" charset="0"/>
              </a:rPr>
              <a:t>surefire-report:report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2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22A72-8CD5-EED5-4A69-5D980AB0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 Development Kit</a:t>
            </a:r>
          </a:p>
          <a:p>
            <a:pPr lvl="1"/>
            <a:r>
              <a:rPr lang="en-US" dirty="0"/>
              <a:t>Install Java JDK from </a:t>
            </a:r>
            <a:r>
              <a:rPr lang="en-US" dirty="0">
                <a:hlinkClick r:id="rId2"/>
              </a:rPr>
              <a:t>https://www.oracle.com/java/technologies/downloads/#java21</a:t>
            </a:r>
            <a:endParaRPr lang="en-US" dirty="0"/>
          </a:p>
          <a:p>
            <a:r>
              <a:rPr lang="en-US" dirty="0"/>
              <a:t>Maven</a:t>
            </a:r>
          </a:p>
          <a:p>
            <a:pPr lvl="1"/>
            <a:r>
              <a:rPr lang="en-US" dirty="0"/>
              <a:t>Install maven locally from </a:t>
            </a:r>
            <a:r>
              <a:rPr lang="en-US" dirty="0">
                <a:hlinkClick r:id="rId3"/>
              </a:rPr>
              <a:t>https://maven.apache.org/install.html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the PATH variable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Linux, add the location where you have unzipped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$PATH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variable in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export $PATH=$PATH:&lt;path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~/.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Run the command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source ~/.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bashrc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your shell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On Windows 11, open Settings -&gt; System -&gt; About -&gt; Advanced System Settings -&gt; Environment variables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Click “New” and add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&lt;path where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mvn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exists&gt;</a:t>
            </a: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Might have to reboot machine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Install the Maven plugin from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VSCode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marketplace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C743FD-43C5-58C8-BD3E-1C790433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maven</a:t>
            </a:r>
          </a:p>
        </p:txBody>
      </p:sp>
    </p:spTree>
    <p:extLst>
      <p:ext uri="{BB962C8B-B14F-4D97-AF65-F5344CB8AC3E}">
        <p14:creationId xmlns:p14="http://schemas.microsoft.com/office/powerpoint/2010/main" val="129676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7F8F3C-B7D0-C76A-F4D0-474A1693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https://github.com/davsec-teaching/junit_demo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9A7256-23F9-1257-060A-F9D25C9B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Demo</a:t>
            </a:r>
          </a:p>
        </p:txBody>
      </p:sp>
    </p:spTree>
    <p:extLst>
      <p:ext uri="{BB962C8B-B14F-4D97-AF65-F5344CB8AC3E}">
        <p14:creationId xmlns:p14="http://schemas.microsoft.com/office/powerpoint/2010/main" val="505774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9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C59AC-8403-C40A-18D8-6D01A5BA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isolation</a:t>
            </a:r>
          </a:p>
          <a:p>
            <a:pPr lvl="1"/>
            <a:r>
              <a:rPr lang="en-US" dirty="0"/>
              <a:t>Isolates files, processes, security contexts</a:t>
            </a:r>
          </a:p>
          <a:p>
            <a:r>
              <a:rPr lang="en-US" dirty="0"/>
              <a:t>Weaker isolation than virtual machines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A5B90-E86B-9EBE-8CED-53D960B7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 from </a:t>
            </a:r>
            <a:r>
              <a:rPr lang="en-US" dirty="0" err="1"/>
              <a:t>pyenv</a:t>
            </a:r>
            <a:r>
              <a:rPr lang="en-US" dirty="0"/>
              <a:t>/</a:t>
            </a:r>
            <a:r>
              <a:rPr lang="en-US" dirty="0" err="1"/>
              <a:t>venv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93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</a:t>
            </a:r>
            <a:r>
              <a:rPr lang="en-US" altLang="en-US" sz="1400" dirty="0" err="1">
                <a:solidFill>
                  <a:srgbClr val="242424"/>
                </a:solidFill>
              </a:rPr>
              <a:t>Usethe</a:t>
            </a:r>
            <a:r>
              <a:rPr lang="en-US" altLang="en-US" sz="1400" dirty="0">
                <a:solidFill>
                  <a:srgbClr val="242424"/>
                </a:solidFill>
              </a:rPr>
              <a:t>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DEBIAN_FRONTEND=noninteractive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</a:t>
            </a:r>
            <a:r>
              <a:rPr lang="en-US" altLang="en-US" sz="1400" dirty="0" err="1">
                <a:solidFill>
                  <a:srgbClr val="242424"/>
                </a:solidFill>
              </a:rPr>
              <a:t>git@github.com:davsec-teaching</a:t>
            </a:r>
            <a:r>
              <a:rPr lang="en-US" altLang="en-US" sz="1400" dirty="0">
                <a:solidFill>
                  <a:srgbClr val="242424"/>
                </a:solidFill>
              </a:rPr>
              <a:t>/</a:t>
            </a:r>
            <a:r>
              <a:rPr lang="en-US" altLang="en-US" sz="1400" dirty="0" err="1">
                <a:solidFill>
                  <a:srgbClr val="242424"/>
                </a:solidFill>
              </a:rPr>
              <a:t>junit_demo.git</a:t>
            </a:r>
            <a:r>
              <a:rPr lang="en-US" altLang="en-US" sz="1400" dirty="0">
                <a:solidFill>
                  <a:srgbClr val="242424"/>
                </a:solidFill>
              </a:rPr>
              <a:t>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test </a:t>
            </a:r>
            <a:r>
              <a:rPr lang="en-US" altLang="en-US" sz="1400" dirty="0" err="1">
                <a:solidFill>
                  <a:srgbClr val="242424"/>
                </a:solidFill>
              </a:rPr>
              <a:t>surefire-report:report</a:t>
            </a: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["bash"]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–it -p 8080:8080 java-app bash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b="1" dirty="0">
                <a:solidFill>
                  <a:srgbClr val="242424"/>
                </a:solidFill>
              </a:rPr>
              <a:t># In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sv-SE" altLang="en-US" sz="1400" dirty="0">
                <a:solidFill>
                  <a:srgbClr val="242424"/>
                </a:solidFill>
              </a:rPr>
              <a:t>&gt; cat /etc/os-release</a:t>
            </a:r>
            <a:br>
              <a:rPr lang="sv-SE" altLang="en-US" sz="1400" dirty="0">
                <a:solidFill>
                  <a:srgbClr val="242424"/>
                </a:solidFill>
              </a:rPr>
            </a:br>
            <a:r>
              <a:rPr lang="sv-SE" altLang="en-US" sz="1400" dirty="0">
                <a:solidFill>
                  <a:srgbClr val="242424"/>
                </a:solidFill>
              </a:rPr>
              <a:t>&gt; top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who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027116"/>
            <a:ext cx="5963170" cy="1973793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291ED9-0DFF-89CA-115E-BB17FB81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-y ca-certificates curl </a:t>
            </a:r>
            <a:r>
              <a:rPr lang="en-US" dirty="0" err="1"/>
              <a:t>gnupg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Create keyring directory</a:t>
            </a:r>
          </a:p>
          <a:p>
            <a:r>
              <a:rPr lang="en-US" dirty="0" err="1"/>
              <a:t>sudo</a:t>
            </a:r>
            <a:r>
              <a:rPr lang="en-US" dirty="0"/>
              <a:t> install -m 0755 -d /</a:t>
            </a:r>
            <a:r>
              <a:rPr lang="en-US" dirty="0" err="1"/>
              <a:t>etc</a:t>
            </a:r>
            <a:r>
              <a:rPr lang="en-US" dirty="0"/>
              <a:t>/apt/keyrings</a:t>
            </a:r>
          </a:p>
          <a:p>
            <a:endParaRPr lang="en-US" dirty="0"/>
          </a:p>
          <a:p>
            <a:r>
              <a:rPr lang="en-US" dirty="0"/>
              <a:t># Add Docker’s official GPG key</a:t>
            </a:r>
          </a:p>
          <a:p>
            <a:r>
              <a:rPr lang="en-US" dirty="0" err="1"/>
              <a:t>sudo</a:t>
            </a:r>
            <a:r>
              <a:rPr lang="en-US" dirty="0"/>
              <a:t> curl -</a:t>
            </a:r>
            <a:r>
              <a:rPr lang="en-US" dirty="0" err="1"/>
              <a:t>fsSL</a:t>
            </a:r>
            <a:r>
              <a:rPr lang="en-US" dirty="0"/>
              <a:t> https://download.docker.com/linux/ubuntu/gpg \</a:t>
            </a:r>
          </a:p>
          <a:p>
            <a:r>
              <a:rPr lang="en-US" dirty="0"/>
              <a:t>  -o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a+r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Add the Docker repository (replace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if needed)</a:t>
            </a:r>
          </a:p>
          <a:p>
            <a:r>
              <a:rPr lang="en-US" dirty="0"/>
              <a:t>echo \</a:t>
            </a:r>
          </a:p>
          <a:p>
            <a:r>
              <a:rPr lang="en-US" dirty="0"/>
              <a:t>  "deb [arch=$(</a:t>
            </a:r>
            <a:r>
              <a:rPr lang="en-US" dirty="0" err="1"/>
              <a:t>dpkg</a:t>
            </a:r>
            <a:r>
              <a:rPr lang="en-US" dirty="0"/>
              <a:t> --print-architecture) signed-by=/</a:t>
            </a:r>
            <a:r>
              <a:rPr lang="en-US" dirty="0" err="1"/>
              <a:t>etc</a:t>
            </a:r>
            <a:r>
              <a:rPr lang="en-US" dirty="0"/>
              <a:t>/apt/keyrings/</a:t>
            </a:r>
            <a:r>
              <a:rPr lang="en-US" dirty="0" err="1"/>
              <a:t>docker.asc</a:t>
            </a:r>
            <a:r>
              <a:rPr lang="en-US" dirty="0"/>
              <a:t>] \</a:t>
            </a:r>
          </a:p>
          <a:p>
            <a:r>
              <a:rPr lang="en-US" dirty="0"/>
              <a:t>  https://download.docker.com/linux/ubuntu \</a:t>
            </a:r>
          </a:p>
          <a:p>
            <a:r>
              <a:rPr lang="en-US" dirty="0"/>
              <a:t>  $(.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os</a:t>
            </a:r>
            <a:r>
              <a:rPr lang="en-US" dirty="0"/>
              <a:t>-release; echo "$VERSION_CODENAME") stable" | \</a:t>
            </a:r>
          </a:p>
          <a:p>
            <a:r>
              <a:rPr lang="en-US" dirty="0"/>
              <a:t>  </a:t>
            </a:r>
            <a:r>
              <a:rPr lang="en-US" dirty="0" err="1"/>
              <a:t>sudo</a:t>
            </a:r>
            <a:r>
              <a:rPr lang="en-US" dirty="0"/>
              <a:t> tee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sources.list.d</a:t>
            </a:r>
            <a:r>
              <a:rPr lang="en-US" dirty="0"/>
              <a:t>/</a:t>
            </a:r>
            <a:r>
              <a:rPr lang="en-US" dirty="0" err="1"/>
              <a:t>docker.list</a:t>
            </a:r>
            <a:r>
              <a:rPr lang="en-US" dirty="0"/>
              <a:t> &gt; /dev/null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82891-CD21-0E75-4CCC-A99F05B3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 instructions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E9854A-EEF7-0B4C-1B7D-D481A2F48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 the Docker repo</a:t>
            </a:r>
          </a:p>
        </p:txBody>
      </p:sp>
    </p:spTree>
    <p:extLst>
      <p:ext uri="{BB962C8B-B14F-4D97-AF65-F5344CB8AC3E}">
        <p14:creationId xmlns:p14="http://schemas.microsoft.com/office/powerpoint/2010/main" val="4083863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r>
              <a:rPr lang="en-US" dirty="0"/>
              <a:t>Isolation for security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 for CI?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  <a:p>
            <a:r>
              <a:rPr lang="en-US" dirty="0"/>
              <a:t>Service tests also called integration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6344</TotalTime>
  <Words>2699</Words>
  <Application>Microsoft Office PowerPoint</Application>
  <PresentationFormat>Widescreen</PresentationFormat>
  <Paragraphs>425</Paragraphs>
  <Slides>38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-apple-system</vt:lpstr>
      <vt:lpstr>Arial</vt:lpstr>
      <vt:lpstr>Calibri</vt:lpstr>
      <vt:lpstr>Consolas</vt:lpstr>
      <vt:lpstr>Helvetica</vt:lpstr>
      <vt:lpstr>Helvetica Neue</vt:lpstr>
      <vt:lpstr>Wingdings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PowerPoint Presentation</vt:lpstr>
      <vt:lpstr>Recap</vt:lpstr>
      <vt:lpstr>Maven</vt:lpstr>
      <vt:lpstr>Project Object Model (POM)</vt:lpstr>
      <vt:lpstr>Maven dependency management</vt:lpstr>
      <vt:lpstr>Maven workflow</vt:lpstr>
      <vt:lpstr>Sample pom.xml</vt:lpstr>
      <vt:lpstr>Maven build phases</vt:lpstr>
      <vt:lpstr>Extending Maven with plugins</vt:lpstr>
      <vt:lpstr>Maven plugin</vt:lpstr>
      <vt:lpstr>Installing maven</vt:lpstr>
      <vt:lpstr>Junit Demo</vt:lpstr>
      <vt:lpstr>Test lifecycle example</vt:lpstr>
      <vt:lpstr>PowerPoint Presentation</vt:lpstr>
      <vt:lpstr>Continuous integration</vt:lpstr>
      <vt:lpstr>Background: containerization</vt:lpstr>
      <vt:lpstr>Containers</vt:lpstr>
      <vt:lpstr>What is a container?</vt:lpstr>
      <vt:lpstr>Docker architecture</vt:lpstr>
      <vt:lpstr>How is it different from pyenv/venv?</vt:lpstr>
      <vt:lpstr>Sample Dockerfile to run HW1</vt:lpstr>
      <vt:lpstr>Docker install instructions</vt:lpstr>
      <vt:lpstr>What do containers provide for CI?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572</cp:revision>
  <dcterms:created xsi:type="dcterms:W3CDTF">2019-06-30T03:25:06Z</dcterms:created>
  <dcterms:modified xsi:type="dcterms:W3CDTF">2025-10-08T03:50:01Z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