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1" r:id="rId9"/>
    <p:sldId id="260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Mention that SQL </a:t>
            </a:r>
            <a:r>
              <a:rPr lang="en-US" dirty="0" err="1"/>
              <a:t>dbs</a:t>
            </a:r>
            <a:r>
              <a:rPr lang="en-US" dirty="0"/>
              <a:t> might be better</a:t>
            </a:r>
          </a:p>
        </p:txBody>
      </p:sp>
    </p:spTree>
    <p:extLst>
      <p:ext uri="{BB962C8B-B14F-4D97-AF65-F5344CB8AC3E}">
        <p14:creationId xmlns:p14="http://schemas.microsoft.com/office/powerpoint/2010/main" val="329486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 with </a:t>
            </a:r>
            <a:r>
              <a:rPr lang="en-US" dirty="0" err="1"/>
              <a:t>redis</a:t>
            </a:r>
            <a:r>
              <a:rPr lang="en-US" dirty="0"/>
              <a:t>-cli to verify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redis</a:t>
            </a:r>
            <a:r>
              <a:rPr lang="en-US" dirty="0"/>
              <a:t>-cli KEYS '*'</a:t>
            </a:r>
          </a:p>
        </p:txBody>
      </p:sp>
    </p:spTree>
    <p:extLst>
      <p:ext uri="{BB962C8B-B14F-4D97-AF65-F5344CB8AC3E}">
        <p14:creationId xmlns:p14="http://schemas.microsoft.com/office/powerpoint/2010/main" val="1718475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Just the syntax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Doesn’t mee that everything is flattened out</a:t>
            </a:r>
          </a:p>
        </p:txBody>
      </p:sp>
    </p:spTree>
    <p:extLst>
      <p:ext uri="{BB962C8B-B14F-4D97-AF65-F5344CB8AC3E}">
        <p14:creationId xmlns:p14="http://schemas.microsoft.com/office/powerpoint/2010/main" val="307214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6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Asynchronous save - BGSAVE</a:t>
            </a:r>
          </a:p>
        </p:txBody>
      </p:sp>
    </p:spTree>
    <p:extLst>
      <p:ext uri="{BB962C8B-B14F-4D97-AF65-F5344CB8AC3E}">
        <p14:creationId xmlns:p14="http://schemas.microsoft.com/office/powerpoint/2010/main" val="390707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October 6,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October 6,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October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October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October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October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October 6,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commands/scan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operate/oss_and_stack/install/install-redi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docs/latest/comman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01A1A-903C-A2D6-1ABC-F68EAC1D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Hides network communication</a:t>
            </a:r>
          </a:p>
          <a:p>
            <a:r>
              <a:rPr lang="en-US" dirty="0">
                <a:latin typeface="Consolas" panose="020B0609020204030204" pitchFamily="49" charset="0"/>
              </a:rPr>
              <a:t>String key = ... 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value = ...;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Jedis </a:t>
            </a:r>
            <a:r>
              <a:rPr lang="en-US" dirty="0" err="1">
                <a:latin typeface="Consolas" panose="020B0609020204030204" pitchFamily="49" charset="0"/>
              </a:rPr>
              <a:t>jedisSession</a:t>
            </a:r>
            <a:r>
              <a:rPr lang="en-US" dirty="0">
                <a:latin typeface="Consolas" panose="020B0609020204030204" pitchFamily="49" charset="0"/>
              </a:rPr>
              <a:t> = new Jedis("localhost", 6379); </a:t>
            </a:r>
            <a:r>
              <a:rPr lang="en-US" dirty="0" err="1">
                <a:latin typeface="Consolas" panose="020B0609020204030204" pitchFamily="49" charset="0"/>
              </a:rPr>
              <a:t>jedisSession.set</a:t>
            </a:r>
            <a:r>
              <a:rPr lang="en-US" dirty="0">
                <a:latin typeface="Consolas" panose="020B0609020204030204" pitchFamily="49" charset="0"/>
              </a:rPr>
              <a:t>(key, value);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Demo: https://github.com/davsec-teaching/jedis-demo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6C7B2-FD4A-10D6-6BD7-254D6FA4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13284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2BB85-2D55-4A82-412D-F0B32AB1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DBC4-003B-89C1-B8DF-7BCBFC115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</p:txBody>
      </p:sp>
    </p:spTree>
    <p:extLst>
      <p:ext uri="{BB962C8B-B14F-4D97-AF65-F5344CB8AC3E}">
        <p14:creationId xmlns:p14="http://schemas.microsoft.com/office/powerpoint/2010/main" val="428135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608DC-C657-62F5-8003-8CC3552D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examples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Reflection and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D3A56F-1B3B-F4B5-CF20-DFA7788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DE4B08-6669-82D3-2757-5A40AF969DC1}"/>
              </a:ext>
            </a:extLst>
          </p:cNvPr>
          <p:cNvCxnSpPr/>
          <p:nvPr/>
        </p:nvCxnSpPr>
        <p:spPr>
          <a:xfrm>
            <a:off x="0" y="215617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0AD8E-C3D2-F5E1-0240-99736D66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is a key-value store</a:t>
            </a:r>
          </a:p>
          <a:p>
            <a:pPr lvl="1"/>
            <a:r>
              <a:rPr lang="en-US" dirty="0"/>
              <a:t>In-memory, but can persist</a:t>
            </a:r>
          </a:p>
          <a:p>
            <a:r>
              <a:rPr lang="en-US" dirty="0"/>
              <a:t>Key: unique identifier for the record you’re storing</a:t>
            </a:r>
          </a:p>
          <a:p>
            <a:r>
              <a:rPr lang="en-US" dirty="0"/>
              <a:t>Value: Collection of values of field-value pairs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60FB6C-8458-B962-2E95-A6E3834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recap</a:t>
            </a:r>
          </a:p>
        </p:txBody>
      </p:sp>
    </p:spTree>
    <p:extLst>
      <p:ext uri="{BB962C8B-B14F-4D97-AF65-F5344CB8AC3E}">
        <p14:creationId xmlns:p14="http://schemas.microsoft.com/office/powerpoint/2010/main" val="106114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B319A-7417-33BC-7C60-51FE3028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F2D85D-F280-0E99-E228-A0606011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184424"/>
              </p:ext>
            </p:extLst>
          </p:nvPr>
        </p:nvGraphicFramePr>
        <p:xfrm>
          <a:off x="6176514" y="829380"/>
          <a:ext cx="5551935" cy="3964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76853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1744025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  <a:tr h="1744025">
                <a:tc>
                  <a:txBody>
                    <a:bodyPr/>
                    <a:lstStyle/>
                    <a:p>
                      <a:r>
                        <a:rPr lang="en-US" dirty="0"/>
                        <a:t>10279812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59248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3100FAD-7B6E-610E-82D2-306CD354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A432-61F2-C293-17EB-73BE37E7C3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Redis is a key-value store</a:t>
            </a:r>
          </a:p>
          <a:p>
            <a:r>
              <a:rPr lang="en-US" dirty="0"/>
              <a:t>Key: unique identifier for the record you’re storing</a:t>
            </a:r>
          </a:p>
          <a:p>
            <a:r>
              <a:rPr lang="en-US" dirty="0"/>
              <a:t>Value: Collection of values of field-value pairs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8A3B8D-1746-634B-4C61-1B830A190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77380"/>
              </p:ext>
            </p:extLst>
          </p:nvPr>
        </p:nvGraphicFramePr>
        <p:xfrm>
          <a:off x="7449961" y="1201138"/>
          <a:ext cx="4278488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244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139244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AF2976-2C66-33A1-37CA-B39DD637C49E}"/>
              </a:ext>
            </a:extLst>
          </p:cNvPr>
          <p:cNvSpPr txBox="1"/>
          <p:nvPr/>
        </p:nvSpPr>
        <p:spPr>
          <a:xfrm>
            <a:off x="8071555" y="23265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A1CB8E-800F-F6E2-3A84-B8EEE651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90541"/>
              </p:ext>
            </p:extLst>
          </p:nvPr>
        </p:nvGraphicFramePr>
        <p:xfrm>
          <a:off x="7449961" y="3078266"/>
          <a:ext cx="4278488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244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139244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9B589-2135-0FCB-D890-9E5AD6D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syntax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[key] [value]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[key] [field-name] [field-value] [field-name] [field-value]</a:t>
            </a:r>
          </a:p>
          <a:p>
            <a:pPr lvl="1"/>
            <a:r>
              <a:rPr lang="en-US" dirty="0"/>
              <a:t>E.g.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10279811 Name "ABC" Age 22 GPA 3.8 Credits 45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10279812</a:t>
            </a:r>
            <a:r>
              <a:rPr lang="en-US" dirty="0">
                <a:latin typeface="Consolas" panose="020B0609020204030204" pitchFamily="49" charset="0"/>
              </a:rPr>
              <a:t> Name “DEF" Age 21 GPA 3.9 Credits 60</a:t>
            </a:r>
          </a:p>
          <a:p>
            <a:pPr marL="461963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CD1E32-AD07-D0E9-01FC-4F26C75F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-cli commands</a:t>
            </a:r>
          </a:p>
        </p:txBody>
      </p:sp>
    </p:spTree>
    <p:extLst>
      <p:ext uri="{BB962C8B-B14F-4D97-AF65-F5344CB8AC3E}">
        <p14:creationId xmlns:p14="http://schemas.microsoft.com/office/powerpoint/2010/main" val="26227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1E8F09-4CF8-FDB8-9EE0-770E369B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syntax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 [key] # Returns all fields and values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>
                <a:latin typeface="Consolas" panose="020B0609020204030204" pitchFamily="49" charset="0"/>
              </a:rPr>
              <a:t> [key] [field-name] # return only that field value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Examples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redis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hgetall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10279811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redis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hget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10279811 GPA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4E306-498F-5A8F-78B6-DF50F4A4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-cli commands</a:t>
            </a:r>
          </a:p>
        </p:txBody>
      </p:sp>
    </p:spTree>
    <p:extLst>
      <p:ext uri="{BB962C8B-B14F-4D97-AF65-F5344CB8AC3E}">
        <p14:creationId xmlns:p14="http://schemas.microsoft.com/office/powerpoint/2010/main" val="383568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0781-DDB7-F5C5-0ED9-B2B66011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10279811 Name "ABC" Age 22 GPA 3.8 Credits 45</a:t>
            </a:r>
          </a:p>
          <a:p>
            <a:r>
              <a:rPr lang="fr-FR" dirty="0" err="1">
                <a:latin typeface="Consolas" panose="020B0609020204030204" pitchFamily="49" charset="0"/>
              </a:rPr>
              <a:t>Jedis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jedis</a:t>
            </a:r>
            <a:r>
              <a:rPr lang="fr-FR" dirty="0">
                <a:latin typeface="Consolas" panose="020B0609020204030204" pitchFamily="49" charset="0"/>
              </a:rPr>
              <a:t> = new </a:t>
            </a:r>
            <a:r>
              <a:rPr lang="fr-FR" dirty="0" err="1">
                <a:latin typeface="Consolas" panose="020B0609020204030204" pitchFamily="49" charset="0"/>
              </a:rPr>
              <a:t>Jedis</a:t>
            </a:r>
            <a:r>
              <a:rPr lang="fr-FR" dirty="0">
                <a:latin typeface="Consolas" panose="020B0609020204030204" pitchFamily="49" charset="0"/>
              </a:rPr>
              <a:t>("localhost",6379);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Map&lt;String, String&gt; </a:t>
            </a:r>
            <a:r>
              <a:rPr lang="en-US" dirty="0" err="1">
                <a:latin typeface="Consolas" panose="020B0609020204030204" pitchFamily="49" charset="0"/>
              </a:rPr>
              <a:t>studentMap</a:t>
            </a:r>
            <a:r>
              <a:rPr lang="en-US" dirty="0">
                <a:latin typeface="Consolas" panose="020B0609020204030204" pitchFamily="49" charset="0"/>
              </a:rPr>
              <a:t> = new HashMap&lt;&gt;();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studentMap.put</a:t>
            </a:r>
            <a:r>
              <a:rPr lang="en-US" dirty="0">
                <a:latin typeface="Consolas" panose="020B0609020204030204" pitchFamily="49" charset="0"/>
              </a:rPr>
              <a:t>(“Name", “ABC”);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studentMap.put</a:t>
            </a:r>
            <a:r>
              <a:rPr lang="en-US" dirty="0">
                <a:latin typeface="Consolas" panose="020B0609020204030204" pitchFamily="49" charset="0"/>
              </a:rPr>
              <a:t>(“Age”,”22”);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studentMap.put</a:t>
            </a:r>
            <a:r>
              <a:rPr lang="en-US" dirty="0">
                <a:latin typeface="Consolas" panose="020B0609020204030204" pitchFamily="49" charset="0"/>
              </a:rPr>
              <a:t>(“GPA", “3.8”);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studentMap.put</a:t>
            </a:r>
            <a:r>
              <a:rPr lang="en-US" dirty="0">
                <a:latin typeface="Consolas" panose="020B0609020204030204" pitchFamily="49" charset="0"/>
              </a:rPr>
              <a:t>(“Credits", “45”);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jedis.hset</a:t>
            </a:r>
            <a:r>
              <a:rPr lang="en-US" dirty="0">
                <a:latin typeface="Consolas" panose="020B0609020204030204" pitchFamily="49" charset="0"/>
              </a:rPr>
              <a:t>("10279811", </a:t>
            </a:r>
            <a:r>
              <a:rPr lang="en-US" dirty="0" err="1">
                <a:latin typeface="Consolas" panose="020B0609020204030204" pitchFamily="49" charset="0"/>
              </a:rPr>
              <a:t>studentMap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18DDF-5DC5-9A67-C95B-017AC53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E7950A-2648-A0AB-E34B-FCD563D8A655}"/>
              </a:ext>
            </a:extLst>
          </p:cNvPr>
          <p:cNvSpPr/>
          <p:nvPr/>
        </p:nvSpPr>
        <p:spPr>
          <a:xfrm>
            <a:off x="360607" y="2638926"/>
            <a:ext cx="10227182" cy="253465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88EF-920E-E6AF-7EDC-6D497D71FCA4}"/>
              </a:ext>
            </a:extLst>
          </p:cNvPr>
          <p:cNvSpPr/>
          <p:nvPr/>
        </p:nvSpPr>
        <p:spPr>
          <a:xfrm>
            <a:off x="2662649" y="5173579"/>
            <a:ext cx="2230193" cy="54543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0ED8F-EAC5-54D4-46D9-B3221E6B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redis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hgetall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10279811</a:t>
            </a:r>
          </a:p>
          <a:p>
            <a:r>
              <a:rPr lang="en-US" dirty="0">
                <a:latin typeface="Consolas" panose="020B0609020204030204" pitchFamily="49" charset="0"/>
              </a:rPr>
              <a:t>Map&lt;String, String&gt; </a:t>
            </a:r>
            <a:r>
              <a:rPr lang="en-US" dirty="0" err="1">
                <a:latin typeface="Consolas" panose="020B0609020204030204" pitchFamily="49" charset="0"/>
              </a:rPr>
              <a:t>retrievedMap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jedis.hgetAll</a:t>
            </a:r>
            <a:r>
              <a:rPr lang="en-US" dirty="0">
                <a:latin typeface="Consolas" panose="020B0609020204030204" pitchFamily="49" charset="0"/>
              </a:rPr>
              <a:t>("100001");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retrievedMap.get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authorName</a:t>
            </a:r>
            <a:r>
              <a:rPr lang="en-US" dirty="0">
                <a:latin typeface="Consolas" panose="020B0609020204030204" pitchFamily="49" charset="0"/>
              </a:rPr>
              <a:t>"));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2AE1F1-4BDD-03E0-4C38-C5595DE6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7656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03F7A-2892-4014-6822-B78FC1D6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save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jedis.save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256F-5556-FF55-0F4D-EC30CEF9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persistence</a:t>
            </a:r>
          </a:p>
        </p:txBody>
      </p:sp>
    </p:spTree>
    <p:extLst>
      <p:ext uri="{BB962C8B-B14F-4D97-AF65-F5344CB8AC3E}">
        <p14:creationId xmlns:p14="http://schemas.microsoft.com/office/powerpoint/2010/main" val="186770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08EEE-BEC7-ADD3-B362-4D2FCC35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skeleton code uploaded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endParaRPr lang="en-US" dirty="0"/>
          </a:p>
          <a:p>
            <a:r>
              <a:rPr lang="en-US" dirty="0"/>
              <a:t>Assignment handout updated slightly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69CFB8-E42D-EA50-DB34-2CDC88DC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96675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058DAA-8B41-8CB2-FF13-584A0629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2511B9-C4DB-C84A-2692-AF026746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201195-AE3A-AB83-1F1D-11DA39D413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schema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Credits</a:t>
            </a:r>
          </a:p>
          <a:p>
            <a:pPr lvl="1"/>
            <a:r>
              <a:rPr lang="en-US" dirty="0"/>
              <a:t>Class 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Class Name</a:t>
            </a:r>
          </a:p>
          <a:p>
            <a:pPr lvl="2"/>
            <a:r>
              <a:rPr lang="en-US" dirty="0"/>
              <a:t>Section</a:t>
            </a:r>
          </a:p>
          <a:p>
            <a:pPr lvl="2"/>
            <a:r>
              <a:rPr lang="en-US" dirty="0"/>
              <a:t>Instructor Name</a:t>
            </a:r>
          </a:p>
          <a:p>
            <a:pPr lvl="2"/>
            <a:r>
              <a:rPr lang="en-US" dirty="0"/>
              <a:t>Number of enrolled students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0C5DB5-CFED-CF27-FE14-6B97FC498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374002"/>
              </p:ext>
            </p:extLst>
          </p:nvPr>
        </p:nvGraphicFramePr>
        <p:xfrm>
          <a:off x="6176514" y="829380"/>
          <a:ext cx="5551935" cy="46635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557387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2067633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  <a:tr h="2038569">
                <a:tc>
                  <a:txBody>
                    <a:bodyPr/>
                    <a:lstStyle/>
                    <a:p>
                      <a:r>
                        <a:rPr lang="en-US" dirty="0"/>
                        <a:t>10279812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592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5FFC3E-9834-6342-2729-26349418A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07315"/>
              </p:ext>
            </p:extLst>
          </p:nvPr>
        </p:nvGraphicFramePr>
        <p:xfrm>
          <a:off x="7449961" y="1201138"/>
          <a:ext cx="4278488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244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139244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…?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DD79A7-D5E9-7EE7-7CEF-8A1783538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21538"/>
              </p:ext>
            </p:extLst>
          </p:nvPr>
        </p:nvGraphicFramePr>
        <p:xfrm>
          <a:off x="7449961" y="3436903"/>
          <a:ext cx="4278488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244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139244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…?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C88BD46-B348-E9DE-AEF0-4A1726A963B2}"/>
              </a:ext>
            </a:extLst>
          </p:cNvPr>
          <p:cNvSpPr txBox="1"/>
          <p:nvPr/>
        </p:nvSpPr>
        <p:spPr>
          <a:xfrm>
            <a:off x="8071555" y="23265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98066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51A8F-43C4-7D94-61C4-672F15273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621B69-8C8C-80E0-ADF8-B48BD98B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3682A-2BEF-E888-4DA9-3ADC553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087468-54FE-A059-D2FC-A4E8297DCB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schema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Credits</a:t>
            </a:r>
          </a:p>
          <a:p>
            <a:pPr lvl="1"/>
            <a:r>
              <a:rPr lang="en-US" dirty="0"/>
              <a:t>Class 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Class Name</a:t>
            </a:r>
          </a:p>
          <a:p>
            <a:pPr lvl="2"/>
            <a:r>
              <a:rPr lang="en-US" dirty="0"/>
              <a:t>Section</a:t>
            </a:r>
          </a:p>
          <a:p>
            <a:pPr lvl="2"/>
            <a:r>
              <a:rPr lang="en-US" dirty="0"/>
              <a:t>Instructor Name</a:t>
            </a:r>
          </a:p>
          <a:p>
            <a:pPr lvl="2"/>
            <a:r>
              <a:rPr lang="en-US" dirty="0"/>
              <a:t>Number of enrolled students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DE104B-D401-0A53-21A9-03719EA4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156454"/>
              </p:ext>
            </p:extLst>
          </p:nvPr>
        </p:nvGraphicFramePr>
        <p:xfrm>
          <a:off x="6176514" y="829380"/>
          <a:ext cx="5551935" cy="382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0110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3428086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A90402-C253-A14B-E4DA-A02D883CD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66372"/>
              </p:ext>
            </p:extLst>
          </p:nvPr>
        </p:nvGraphicFramePr>
        <p:xfrm>
          <a:off x="7449960" y="1201138"/>
          <a:ext cx="4520990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ClassName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9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Enrolled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403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4A0F713-147C-DD93-E5F1-CF39BA041F74}"/>
              </a:ext>
            </a:extLst>
          </p:cNvPr>
          <p:cNvSpPr txBox="1"/>
          <p:nvPr/>
        </p:nvSpPr>
        <p:spPr>
          <a:xfrm>
            <a:off x="8071555" y="23265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26140-C551-9534-AC46-60DEDA5F5083}"/>
              </a:ext>
            </a:extLst>
          </p:cNvPr>
          <p:cNvSpPr txBox="1"/>
          <p:nvPr/>
        </p:nvSpPr>
        <p:spPr>
          <a:xfrm>
            <a:off x="2878667" y="3052798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Non-ideal design</a:t>
            </a:r>
          </a:p>
        </p:txBody>
      </p:sp>
    </p:spTree>
    <p:extLst>
      <p:ext uri="{BB962C8B-B14F-4D97-AF65-F5344CB8AC3E}">
        <p14:creationId xmlns:p14="http://schemas.microsoft.com/office/powerpoint/2010/main" val="27861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4AD31-6734-7DA1-39CE-7C87C99F0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4A633-8098-2C35-A193-2352A355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67C395-DB8A-65D1-2536-3EDFAE6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338560-780B-B2A4-7C89-226538B80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935908"/>
              </p:ext>
            </p:extLst>
          </p:nvPr>
        </p:nvGraphicFramePr>
        <p:xfrm>
          <a:off x="6176514" y="829380"/>
          <a:ext cx="5551935" cy="382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0110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3428086">
                <a:tc>
                  <a:txBody>
                    <a:bodyPr/>
                    <a:lstStyle/>
                    <a:p>
                      <a:r>
                        <a:rPr lang="en-US" dirty="0"/>
                        <a:t>10279812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FABB3B-86C7-52EC-7D71-C56C23576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36888"/>
              </p:ext>
            </p:extLst>
          </p:nvPr>
        </p:nvGraphicFramePr>
        <p:xfrm>
          <a:off x="7449960" y="1201138"/>
          <a:ext cx="4520990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ClassName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9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Enrolled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40373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3F97E6A-513D-E991-5C6D-E1F4CC5FC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057996"/>
              </p:ext>
            </p:extLst>
          </p:nvPr>
        </p:nvGraphicFramePr>
        <p:xfrm>
          <a:off x="221050" y="785004"/>
          <a:ext cx="5551935" cy="382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0110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3428086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A6448-E4E1-EE99-4866-7C26AB9C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56190"/>
              </p:ext>
            </p:extLst>
          </p:nvPr>
        </p:nvGraphicFramePr>
        <p:xfrm>
          <a:off x="1494496" y="1156762"/>
          <a:ext cx="4520990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ClassName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9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Enrolled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403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F3E09C-6F63-97FB-1BAA-797F8B3D4183}"/>
              </a:ext>
            </a:extLst>
          </p:cNvPr>
          <p:cNvSpPr txBox="1"/>
          <p:nvPr/>
        </p:nvSpPr>
        <p:spPr>
          <a:xfrm>
            <a:off x="2116091" y="188281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3E3A2-1DB5-851E-70F0-60A2B1913DD2}"/>
              </a:ext>
            </a:extLst>
          </p:cNvPr>
          <p:cNvSpPr/>
          <p:nvPr/>
        </p:nvSpPr>
        <p:spPr>
          <a:xfrm>
            <a:off x="1253066" y="2878667"/>
            <a:ext cx="10814755" cy="239754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C892-F379-6360-4684-14A39EF6B04D}"/>
              </a:ext>
            </a:extLst>
          </p:cNvPr>
          <p:cNvSpPr txBox="1"/>
          <p:nvPr/>
        </p:nvSpPr>
        <p:spPr>
          <a:xfrm>
            <a:off x="3754991" y="5261449"/>
            <a:ext cx="213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Duplication</a:t>
            </a:r>
          </a:p>
        </p:txBody>
      </p:sp>
    </p:spTree>
    <p:extLst>
      <p:ext uri="{BB962C8B-B14F-4D97-AF65-F5344CB8AC3E}">
        <p14:creationId xmlns:p14="http://schemas.microsoft.com/office/powerpoint/2010/main" val="24677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59274-27AC-AB4E-C6DD-A146DB39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FBAEA-4720-3909-44B3-E744BB685D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BDF3072-3601-575A-BFE4-6179D3C0F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84318"/>
              </p:ext>
            </p:extLst>
          </p:nvPr>
        </p:nvGraphicFramePr>
        <p:xfrm>
          <a:off x="221050" y="785005"/>
          <a:ext cx="5551935" cy="5099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27695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2367037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  <a:tr h="236703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10279812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151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CFB28-81C6-B7B5-ADCA-1E92A6040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10381"/>
              </p:ext>
            </p:extLst>
          </p:nvPr>
        </p:nvGraphicFramePr>
        <p:xfrm>
          <a:off x="1494496" y="1156762"/>
          <a:ext cx="452099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7B3297-9506-10F8-38C6-A7C3634EBFB4}"/>
              </a:ext>
            </a:extLst>
          </p:cNvPr>
          <p:cNvSpPr txBox="1"/>
          <p:nvPr/>
        </p:nvSpPr>
        <p:spPr>
          <a:xfrm>
            <a:off x="2116091" y="188281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4E76824-3D03-F910-1A56-C6ED33D10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916470"/>
              </p:ext>
            </p:extLst>
          </p:nvPr>
        </p:nvGraphicFramePr>
        <p:xfrm>
          <a:off x="6176511" y="1812294"/>
          <a:ext cx="5551935" cy="2685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271483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2320235">
                <a:tc>
                  <a:txBody>
                    <a:bodyPr/>
                    <a:lstStyle/>
                    <a:p>
                      <a:r>
                        <a:rPr lang="en-US" dirty="0"/>
                        <a:t>ECS160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8793A8-76B2-44D0-897F-C2D1D0A4E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01234"/>
              </p:ext>
            </p:extLst>
          </p:nvPr>
        </p:nvGraphicFramePr>
        <p:xfrm>
          <a:off x="7409221" y="2184051"/>
          <a:ext cx="4520990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/>
                        <a:t>ClassName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Instructor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9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Enrolled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403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44DBE7-5942-CCE7-A1B4-7246F3C971A1}"/>
              </a:ext>
            </a:extLst>
          </p:cNvPr>
          <p:cNvSpPr txBox="1"/>
          <p:nvPr/>
        </p:nvSpPr>
        <p:spPr>
          <a:xfrm>
            <a:off x="8303742" y="1257268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Courses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86C4B6-DFE1-4DF8-98B2-B2116128C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39595"/>
              </p:ext>
            </p:extLst>
          </p:nvPr>
        </p:nvGraphicFramePr>
        <p:xfrm>
          <a:off x="1453756" y="3494109"/>
          <a:ext cx="452099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6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158A4-AA37-979A-537B-2D94CC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having different patterns for keys for each object type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student001, student002, student003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class001, class002, class003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instructor001, instructor002, …</a:t>
            </a:r>
          </a:p>
          <a:p>
            <a:r>
              <a:rPr lang="en-US" dirty="0"/>
              <a:t>Use SCAN + HGETALL to fetch records of a particular type</a:t>
            </a:r>
          </a:p>
          <a:p>
            <a:pPr lvl="2"/>
            <a:r>
              <a:rPr lang="en-US" dirty="0">
                <a:hlinkClick r:id="rId2"/>
              </a:rPr>
              <a:t>https://redis.io/docs/latest/commands/scan/</a:t>
            </a:r>
            <a:endParaRPr lang="en-US" dirty="0"/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set "name12" "tapti12“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scan 0 MATCH "name1*"</a:t>
            </a:r>
          </a:p>
          <a:p>
            <a:r>
              <a:rPr lang="en-US" dirty="0"/>
              <a:t>Don’t store JSON in Redis! </a:t>
            </a:r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DCD8D-06D4-61AF-8A49-C50B8ECE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homework</a:t>
            </a:r>
          </a:p>
        </p:txBody>
      </p:sp>
    </p:spTree>
    <p:extLst>
      <p:ext uri="{BB962C8B-B14F-4D97-AF65-F5344CB8AC3E}">
        <p14:creationId xmlns:p14="http://schemas.microsoft.com/office/powerpoint/2010/main" val="383594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1DC87-B7C3-3AA3-5674-7914EA65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F4DA6-D1F9-AC98-1BB5-CB73A440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9CE50-9768-B024-515A-74382F9B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876028-173A-29BD-E052-C281675EC7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schema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Credits</a:t>
            </a:r>
          </a:p>
          <a:p>
            <a:pPr lvl="1"/>
            <a:r>
              <a:rPr lang="en-US" dirty="0"/>
              <a:t>Class 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Class Name</a:t>
            </a:r>
          </a:p>
          <a:p>
            <a:pPr lvl="2"/>
            <a:r>
              <a:rPr lang="en-US" dirty="0"/>
              <a:t>Section</a:t>
            </a:r>
          </a:p>
          <a:p>
            <a:pPr lvl="2"/>
            <a:r>
              <a:rPr lang="en-US" dirty="0"/>
              <a:t>Instructor Name</a:t>
            </a:r>
          </a:p>
          <a:p>
            <a:pPr lvl="2"/>
            <a:r>
              <a:rPr lang="en-US" dirty="0"/>
              <a:t>Number of enrolled students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EF3F0E-7A7A-4408-F5AC-EAFDAB0CC2CE}"/>
              </a:ext>
            </a:extLst>
          </p:cNvPr>
          <p:cNvGraphicFramePr>
            <a:graphicFrameLocks/>
          </p:cNvGraphicFramePr>
          <p:nvPr/>
        </p:nvGraphicFramePr>
        <p:xfrm>
          <a:off x="6176514" y="829380"/>
          <a:ext cx="5551935" cy="382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0110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3428086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7CC125-4640-21FE-1CD9-0522F34CC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86288"/>
              </p:ext>
            </p:extLst>
          </p:nvPr>
        </p:nvGraphicFramePr>
        <p:xfrm>
          <a:off x="7449960" y="1201138"/>
          <a:ext cx="4520990" cy="331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ClassDetails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{ “Id” : “ECS160”</a:t>
                      </a:r>
                      <a:br>
                        <a:rPr lang="en-US" b="1" i="1" dirty="0"/>
                      </a:br>
                      <a:r>
                        <a:rPr lang="en-US" b="1" i="1" dirty="0"/>
                        <a:t>    “Name”: “SWE”</a:t>
                      </a:r>
                      <a:br>
                        <a:rPr lang="en-US" b="1" i="1" dirty="0"/>
                      </a:br>
                      <a:r>
                        <a:rPr lang="en-US" b="1" i="1" dirty="0"/>
                        <a:t>   “Instructor”: “XYZ”</a:t>
                      </a:r>
                      <a:br>
                        <a:rPr lang="en-US" b="1" i="1" dirty="0"/>
                      </a:br>
                      <a:r>
                        <a:rPr lang="en-US" b="1" i="1" dirty="0"/>
                        <a:t>   “</a:t>
                      </a:r>
                      <a:r>
                        <a:rPr lang="en-US" b="1" i="1" dirty="0" err="1"/>
                        <a:t>TotalStudents</a:t>
                      </a:r>
                      <a:r>
                        <a:rPr lang="en-US" b="1" i="1" dirty="0"/>
                        <a:t>”: 93</a:t>
                      </a:r>
                      <a:br>
                        <a:rPr lang="en-US" b="1" i="1" dirty="0"/>
                      </a:br>
                      <a:r>
                        <a:rPr lang="en-US" b="1" i="1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5E653E-9643-A547-1E3B-D84CE1145044}"/>
              </a:ext>
            </a:extLst>
          </p:cNvPr>
          <p:cNvSpPr txBox="1"/>
          <p:nvPr/>
        </p:nvSpPr>
        <p:spPr>
          <a:xfrm>
            <a:off x="8071555" y="23265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0017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FAA206-843A-30F8-F6B7-E6BC50D2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  <a:p>
            <a:r>
              <a:rPr lang="en-US" dirty="0"/>
              <a:t>Complete HW1 discussion</a:t>
            </a:r>
          </a:p>
          <a:p>
            <a:r>
              <a:rPr lang="en-US" dirty="0"/>
              <a:t>Maven build system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Continuous Integration / Continuous Deployment</a:t>
            </a:r>
          </a:p>
          <a:p>
            <a:r>
              <a:rPr lang="en-US" dirty="0"/>
              <a:t>Reflection and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35A4F-6412-D0D3-D2E6-580AE0EB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400B1B-D7C7-DC4A-B3BA-F884369BC91D}"/>
              </a:ext>
            </a:extLst>
          </p:cNvPr>
          <p:cNvCxnSpPr/>
          <p:nvPr/>
        </p:nvCxnSpPr>
        <p:spPr>
          <a:xfrm>
            <a:off x="0" y="289767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1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4208E1-C2C6-CAE5-F994-2CD63176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collections of data designed for efficient storage, retrieval, and management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Relational</a:t>
            </a:r>
          </a:p>
          <a:p>
            <a:pPr lvl="1"/>
            <a:r>
              <a:rPr lang="en-US" dirty="0"/>
              <a:t>NoSQL (document, </a:t>
            </a:r>
            <a:r>
              <a:rPr lang="en-US" b="1" dirty="0"/>
              <a:t>key-value</a:t>
            </a:r>
            <a:r>
              <a:rPr lang="en-US" dirty="0"/>
              <a:t>, graph, and so on…)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2670B-2D9C-50B3-0BD7-B5991AAC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</p:spTree>
    <p:extLst>
      <p:ext uri="{BB962C8B-B14F-4D97-AF65-F5344CB8AC3E}">
        <p14:creationId xmlns:p14="http://schemas.microsoft.com/office/powerpoint/2010/main" val="42331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9345-73B3-693F-008E-CC61B1C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Server</a:t>
            </a:r>
          </a:p>
          <a:p>
            <a:r>
              <a:rPr lang="en-US" dirty="0"/>
              <a:t>In-memory data store</a:t>
            </a:r>
          </a:p>
          <a:p>
            <a:pPr lvl="1"/>
            <a:r>
              <a:rPr lang="en-US" dirty="0"/>
              <a:t>Can persist to a file</a:t>
            </a:r>
          </a:p>
          <a:p>
            <a:r>
              <a:rPr lang="en-US" dirty="0"/>
              <a:t>Key-value store</a:t>
            </a:r>
          </a:p>
          <a:p>
            <a:r>
              <a:rPr lang="en-US" dirty="0"/>
              <a:t>Keys can contain strings, hashes, lists, sets, and so 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4E53D-F949-BF15-C512-0A360358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47524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C8F7-51A5-C9E2-B9C6-E4E98ED6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E564F-EDC6-7267-95DE-A2E7FBD9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database</a:t>
            </a:r>
          </a:p>
          <a:p>
            <a:pPr lvl="1"/>
            <a:r>
              <a:rPr lang="en-US" dirty="0"/>
              <a:t>HW1 – to persist social media posts</a:t>
            </a:r>
          </a:p>
          <a:p>
            <a:r>
              <a:rPr lang="en-US" dirty="0"/>
              <a:t>As a caching layer</a:t>
            </a:r>
          </a:p>
          <a:p>
            <a:pPr lvl="1"/>
            <a:r>
              <a:rPr lang="en-US" dirty="0"/>
              <a:t>Cache previously executed SQL queries</a:t>
            </a:r>
          </a:p>
          <a:p>
            <a:r>
              <a:rPr lang="en-US" dirty="0"/>
              <a:t>As a message broker</a:t>
            </a:r>
          </a:p>
          <a:p>
            <a:pPr lvl="1"/>
            <a:r>
              <a:rPr lang="en-US" dirty="0"/>
              <a:t>Communicate between two different services</a:t>
            </a:r>
          </a:p>
          <a:p>
            <a:pPr lvl="1"/>
            <a:r>
              <a:rPr lang="en-US" dirty="0"/>
              <a:t>[Will see more of this in Microservices]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00CB6-9CEC-02DB-8876-BD93F7C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0394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8D74-467B-E46D-5C56-CB6681B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Redis</a:t>
            </a:r>
          </a:p>
          <a:p>
            <a:pPr lvl="1"/>
            <a:r>
              <a:rPr lang="en-US" dirty="0">
                <a:hlinkClick r:id="rId2"/>
              </a:rPr>
              <a:t>https://redis.io/docs/latest/operate/oss_and_stack/install/install-redis/</a:t>
            </a:r>
            <a:endParaRPr lang="en-US" dirty="0"/>
          </a:p>
          <a:p>
            <a:r>
              <a:rPr lang="en-US" dirty="0"/>
              <a:t>Needs Linux/mac or Ubuntu on Windows (WSL)</a:t>
            </a:r>
          </a:p>
          <a:p>
            <a:r>
              <a:rPr lang="en-US" dirty="0"/>
              <a:t>Start the service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</a:t>
            </a:r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 start (OR)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</a:t>
            </a:r>
          </a:p>
          <a:p>
            <a:r>
              <a:rPr lang="en-US" dirty="0"/>
              <a:t>Can run locally or remotely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07A91-90CE-4DC1-AED2-67EE5852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9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A0A8E-DB4F-3320-7805-71E2D989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2778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Data-stores typically hosted on a different machine than application server</a:t>
            </a:r>
          </a:p>
          <a:p>
            <a:pPr lvl="1"/>
            <a:r>
              <a:rPr lang="en-US" dirty="0"/>
              <a:t>Allows independent scalability</a:t>
            </a:r>
          </a:p>
          <a:p>
            <a:pPr lvl="1"/>
            <a:r>
              <a:rPr lang="en-US" dirty="0"/>
              <a:t>As your data-store grows you can migrate it to a more powerful machine</a:t>
            </a:r>
          </a:p>
          <a:p>
            <a:r>
              <a:rPr lang="en-US" dirty="0"/>
              <a:t>Socket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F2F31D-8893-6CB9-491B-9927EC5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603A5-E4D8-2B89-8C3C-2DA2566E646C}"/>
              </a:ext>
            </a:extLst>
          </p:cNvPr>
          <p:cNvGrpSpPr/>
          <p:nvPr/>
        </p:nvGrpSpPr>
        <p:grpSpPr>
          <a:xfrm>
            <a:off x="2396819" y="3394494"/>
            <a:ext cx="6536166" cy="2416806"/>
            <a:chOff x="2267866" y="2191772"/>
            <a:chExt cx="6536166" cy="2416806"/>
          </a:xfrm>
        </p:grpSpPr>
        <p:pic>
          <p:nvPicPr>
            <p:cNvPr id="3074" name="Picture 2" descr="Laptop - Free computer icons">
              <a:extLst>
                <a:ext uri="{FF2B5EF4-FFF2-40B4-BE49-F238E27FC236}">
                  <a16:creationId xmlns:a16="http://schemas.microsoft.com/office/drawing/2014/main" id="{6899701D-51D0-DE36-5DE9-40BAD4260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08" y="2260784"/>
              <a:ext cx="1441939" cy="144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dis original wordmark&quot; Icon - Download for free – Iconduck">
              <a:extLst>
                <a:ext uri="{FF2B5EF4-FFF2-40B4-BE49-F238E27FC236}">
                  <a16:creationId xmlns:a16="http://schemas.microsoft.com/office/drawing/2014/main" id="{52F8EC62-97E8-9E03-C69D-472750C48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010" y="2191772"/>
              <a:ext cx="1994022" cy="19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921297E-9152-9FA6-4E9A-2D378CCF1C50}"/>
                </a:ext>
              </a:extLst>
            </p:cNvPr>
            <p:cNvCxnSpPr>
              <a:stCxn id="3074" idx="2"/>
              <a:endCxn id="3076" idx="2"/>
            </p:cNvCxnSpPr>
            <p:nvPr/>
          </p:nvCxnSpPr>
          <p:spPr>
            <a:xfrm rot="16200000" flipH="1">
              <a:off x="5293027" y="1674573"/>
              <a:ext cx="485844" cy="4542143"/>
            </a:xfrm>
            <a:prstGeom prst="bentConnector3">
              <a:avLst>
                <a:gd name="adj1" fmla="val 147052"/>
              </a:avLst>
            </a:prstGeom>
            <a:ln w="412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18F0A-9D40-A2C0-9072-630F33699202}"/>
                </a:ext>
              </a:extLst>
            </p:cNvPr>
            <p:cNvSpPr txBox="1"/>
            <p:nvPr/>
          </p:nvSpPr>
          <p:spPr>
            <a:xfrm>
              <a:off x="2267866" y="3945644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D748D-C05A-0121-8C83-B8305AA80D72}"/>
                </a:ext>
              </a:extLst>
            </p:cNvPr>
            <p:cNvSpPr txBox="1"/>
            <p:nvPr/>
          </p:nvSpPr>
          <p:spPr>
            <a:xfrm>
              <a:off x="8004658" y="4239246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13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7169-148A-BEF1-84AB-D33D2A32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CB4D8-BC00-3D09-7444-86F98097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line utility </a:t>
            </a:r>
            <a:r>
              <a:rPr lang="en-US" dirty="0" err="1"/>
              <a:t>redis</a:t>
            </a:r>
            <a:r>
              <a:rPr lang="en-US" dirty="0"/>
              <a:t>-cli</a:t>
            </a:r>
          </a:p>
          <a:p>
            <a:pPr lvl="1"/>
            <a:r>
              <a:rPr lang="en-US" dirty="0"/>
              <a:t>Encapsulates network communication</a:t>
            </a:r>
          </a:p>
          <a:p>
            <a:pPr lvl="1"/>
            <a:r>
              <a:rPr lang="en-US" dirty="0"/>
              <a:t>Can run connect to locally or remotely running Redis server</a:t>
            </a:r>
          </a:p>
          <a:p>
            <a:r>
              <a:rPr lang="en-US" dirty="0">
                <a:latin typeface="Consolas" panose="020B0609020204030204" pitchFamily="49" charset="0"/>
              </a:rPr>
              <a:t>SET, GET, HSET, HGET, HGETALL</a:t>
            </a:r>
          </a:p>
          <a:p>
            <a:r>
              <a:rPr lang="en-US" dirty="0">
                <a:latin typeface="Consolas" panose="020B0609020204030204" pitchFamily="49" charset="0"/>
              </a:rPr>
              <a:t>scan cursor [match pattern] [count </a:t>
            </a:r>
            <a:r>
              <a:rPr lang="en-US" dirty="0" err="1">
                <a:latin typeface="Consolas" panose="020B0609020204030204" pitchFamily="49" charset="0"/>
              </a:rPr>
              <a:t>lim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scan 0 match * count 10</a:t>
            </a:r>
          </a:p>
          <a:p>
            <a:r>
              <a:rPr lang="en-US" dirty="0">
                <a:latin typeface="Consolas" panose="020B0609020204030204" pitchFamily="49" charset="0"/>
              </a:rPr>
              <a:t>keys [pattern]</a:t>
            </a:r>
          </a:p>
          <a:p>
            <a:r>
              <a:rPr lang="en-US" dirty="0">
                <a:hlinkClick r:id="rId3"/>
              </a:rPr>
              <a:t>https://redis.io/docs/latest/commands/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5D4D9C-18A1-AE12-68C4-EB39729A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Redis-cli</a:t>
            </a:r>
          </a:p>
        </p:txBody>
      </p:sp>
    </p:spTree>
    <p:extLst>
      <p:ext uri="{BB962C8B-B14F-4D97-AF65-F5344CB8AC3E}">
        <p14:creationId xmlns:p14="http://schemas.microsoft.com/office/powerpoint/2010/main" val="22943676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7344</TotalTime>
  <Words>1012</Words>
  <Application>Microsoft Office PowerPoint</Application>
  <PresentationFormat>Widescreen</PresentationFormat>
  <Paragraphs>343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Agenda</vt:lpstr>
      <vt:lpstr>Why databases?</vt:lpstr>
      <vt:lpstr>Redis</vt:lpstr>
      <vt:lpstr>Uses</vt:lpstr>
      <vt:lpstr>Installation instructions</vt:lpstr>
      <vt:lpstr>Network communication</vt:lpstr>
      <vt:lpstr>Redis-cli</vt:lpstr>
      <vt:lpstr>Jedis library</vt:lpstr>
      <vt:lpstr>PowerPoint Presentation</vt:lpstr>
      <vt:lpstr>Agenda</vt:lpstr>
      <vt:lpstr>Redis recap</vt:lpstr>
      <vt:lpstr>Redis recap</vt:lpstr>
      <vt:lpstr>redis-cli commands</vt:lpstr>
      <vt:lpstr>redis-cli commands</vt:lpstr>
      <vt:lpstr>Jedis library</vt:lpstr>
      <vt:lpstr>Jedis library</vt:lpstr>
      <vt:lpstr>Redis persistence</vt:lpstr>
      <vt:lpstr>Nested objects</vt:lpstr>
      <vt:lpstr>Nested objects</vt:lpstr>
      <vt:lpstr>Nested objects</vt:lpstr>
      <vt:lpstr>Nested objects</vt:lpstr>
      <vt:lpstr>For homework</vt:lpstr>
      <vt:lpstr>Don’t do this!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897</cp:revision>
  <dcterms:created xsi:type="dcterms:W3CDTF">2019-06-30T03:25:06Z</dcterms:created>
  <dcterms:modified xsi:type="dcterms:W3CDTF">2025-10-06T20:17:25Z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