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8" r:id="rId3"/>
    <p:sldId id="257" r:id="rId4"/>
    <p:sldId id="258" r:id="rId5"/>
    <p:sldId id="265" r:id="rId6"/>
    <p:sldId id="266" r:id="rId7"/>
    <p:sldId id="272" r:id="rId8"/>
    <p:sldId id="278" r:id="rId9"/>
    <p:sldId id="283" r:id="rId10"/>
    <p:sldId id="284" r:id="rId11"/>
    <p:sldId id="285" r:id="rId12"/>
    <p:sldId id="287" r:id="rId13"/>
    <p:sldId id="1092" r:id="rId14"/>
    <p:sldId id="259" r:id="rId15"/>
    <p:sldId id="260" r:id="rId16"/>
    <p:sldId id="281" r:id="rId17"/>
    <p:sldId id="261" r:id="rId18"/>
    <p:sldId id="279" r:id="rId19"/>
    <p:sldId id="264" r:id="rId20"/>
    <p:sldId id="275" r:id="rId21"/>
    <p:sldId id="263" r:id="rId22"/>
    <p:sldId id="288" r:id="rId23"/>
    <p:sldId id="291" r:id="rId24"/>
    <p:sldId id="292" r:id="rId25"/>
    <p:sldId id="293" r:id="rId26"/>
    <p:sldId id="1093" r:id="rId27"/>
    <p:sldId id="290" r:id="rId28"/>
    <p:sldId id="289" r:id="rId29"/>
    <p:sldId id="276" r:id="rId30"/>
    <p:sldId id="267" r:id="rId31"/>
    <p:sldId id="294" r:id="rId32"/>
    <p:sldId id="268" r:id="rId33"/>
    <p:sldId id="1089" r:id="rId34"/>
    <p:sldId id="269" r:id="rId35"/>
    <p:sldId id="282" r:id="rId36"/>
    <p:sldId id="1090" r:id="rId37"/>
    <p:sldId id="277" r:id="rId38"/>
    <p:sldId id="271" r:id="rId39"/>
    <p:sldId id="273" r:id="rId40"/>
    <p:sldId id="296" r:id="rId41"/>
    <p:sldId id="274" r:id="rId42"/>
    <p:sldId id="297" r:id="rId43"/>
    <p:sldId id="1091" r:id="rId4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FFD5D5"/>
    <a:srgbClr val="0000FF"/>
    <a:srgbClr val="B9B9FF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552" autoAdjust="0"/>
  </p:normalViewPr>
  <p:slideViewPr>
    <p:cSldViewPr snapToGrid="0">
      <p:cViewPr varScale="1">
        <p:scale>
          <a:sx n="104" d="100"/>
          <a:sy n="104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Runtime (in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(gcc-14)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180</c:v>
                </c:pt>
                <c:pt idx="2">
                  <c:v>308</c:v>
                </c:pt>
                <c:pt idx="3">
                  <c:v>278</c:v>
                </c:pt>
                <c:pt idx="4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F48-9787-6A969CB49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(openjdk-23)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</c:v>
                </c:pt>
                <c:pt idx="1">
                  <c:v>992</c:v>
                </c:pt>
                <c:pt idx="2">
                  <c:v>448</c:v>
                </c:pt>
                <c:pt idx="3">
                  <c:v>781</c:v>
                </c:pt>
                <c:pt idx="4">
                  <c:v>1972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F48-9787-6A969CB49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544239"/>
        <c:axId val="2067527919"/>
      </c:barChart>
      <c:catAx>
        <c:axId val="206754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27919"/>
        <c:crosses val="autoZero"/>
        <c:auto val="1"/>
        <c:lblAlgn val="ctr"/>
        <c:lblOffset val="100"/>
        <c:noMultiLvlLbl val="0"/>
      </c:catAx>
      <c:valAx>
        <c:axId val="20675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3871-D0BC-32A5-80EC-61F18C8A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BCB3F-BBC7-CC11-1B59-DDF88E74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B0E2BC-D61F-98CE-EE5F-0B911483B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7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90CF9-97AD-DA0E-80A3-8AB0ED2E5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9F298-92EF-3520-461D-960A855AC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28AB72-B0AD-7AEC-A9D3-7095898B6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4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3B38-6DEB-E4A3-0DFB-3F50E00E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67D94-D218-3246-9E13-7AA59CA3C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D3B83-2FA3-FF1E-0568-FF779AF7F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8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19847-671C-BF99-4764-9B631611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99411-3E00-A47B-DA34-3F18177F5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26C68-848A-1AD9-3C45-2F952F69B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56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90535-CD77-AFAB-8540-619DE7E2D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5EE80-70EA-59A5-9004-68FEE8DA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C4F8C-461D-646E-FB8E-4065983FB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5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A4EE-43DC-B544-3144-63B1672F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D3758-603E-AC21-DE03-D0DD86316B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409FA7-3424-E203-D643-BE3CA54AC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0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13E30-D390-DB20-714E-E0066EC47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E6D23-957B-0563-00F6-217519E8C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E5857-40A6-374E-1E3A-DE4EDA147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4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5AC00-667D-7ED7-7D98-161F9B75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EE256-5BF5-ED01-B8C5-CB23DD6B3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9D6BD-C382-39D3-5A23-EF76BB1F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7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benchmarks</a:t>
            </a:r>
          </a:p>
        </p:txBody>
      </p:sp>
    </p:spTree>
    <p:extLst>
      <p:ext uri="{BB962C8B-B14F-4D97-AF65-F5344CB8AC3E}">
        <p14:creationId xmlns:p14="http://schemas.microsoft.com/office/powerpoint/2010/main" val="359931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3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66543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43B7-65C3-00AE-F33C-DEB9124A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BE937-4060-54BD-34AF-575299A90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C49517-DB3F-F04B-F4ED-A6436EB3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subjective</a:t>
            </a:r>
          </a:p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798092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Strings are UTF-8, </a:t>
            </a:r>
          </a:p>
          <a:p>
            <a:r>
              <a:rPr lang="en-US" dirty="0"/>
              <a:t>	// so you can’t just index: s[0] = 'H'; won’t compile.</a:t>
            </a:r>
          </a:p>
          <a:p>
            <a:r>
              <a:rPr lang="en-US" dirty="0"/>
              <a:t>    // You must convert to bytes, mutate, then 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37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8942-C923-CA2C-D571-E564165B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8C065-026A-FF27-7E1C-8017F265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231C8-0204-8332-A44C-DF0AC8BB3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0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26CD-D3AF-C257-AB78-97AE0ADF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50D4C-E75D-562A-51B5-AAFCDB10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86BF-77FD-2247-BD80-30B7650D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dimensions</a:t>
            </a:r>
          </a:p>
        </p:txBody>
      </p:sp>
    </p:spTree>
    <p:extLst>
      <p:ext uri="{BB962C8B-B14F-4D97-AF65-F5344CB8AC3E}">
        <p14:creationId xmlns:p14="http://schemas.microsoft.com/office/powerpoint/2010/main" val="3970925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AB783-9787-AAD8-BAD9-B68B74D12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54B53-3402-AF87-4D7B-2A7BD73A9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2DE70-B774-4E7F-9AE9-B026362D7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https://docs.github.com/en/rest/using-the-rest-api/getting-started-with-the-rest-api?apiVersion=2022-11-28&amp;tool=curl</a:t>
            </a:r>
          </a:p>
        </p:txBody>
      </p:sp>
    </p:spTree>
    <p:extLst>
      <p:ext uri="{BB962C8B-B14F-4D97-AF65-F5344CB8AC3E}">
        <p14:creationId xmlns:p14="http://schemas.microsoft.com/office/powerpoint/2010/main" val="72121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Perspective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people have different ideas</a:t>
            </a:r>
          </a:p>
        </p:txBody>
      </p:sp>
    </p:spTree>
    <p:extLst>
      <p:ext uri="{BB962C8B-B14F-4D97-AF65-F5344CB8AC3E}">
        <p14:creationId xmlns:p14="http://schemas.microsoft.com/office/powerpoint/2010/main" val="339022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piece of code</a:t>
            </a:r>
          </a:p>
        </p:txBody>
      </p:sp>
    </p:spTree>
    <p:extLst>
      <p:ext uri="{BB962C8B-B14F-4D97-AF65-F5344CB8AC3E}">
        <p14:creationId xmlns:p14="http://schemas.microsoft.com/office/powerpoint/2010/main" val="2295292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E4E1-F73C-1469-ABCF-E4298F31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E5A9D-8A6B-536F-4DA2-BDF37EEE8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C00F5-5232-15D1-1A19-F2303CBF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54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B430-2FA6-E8F1-E994-A8A3B539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2BB07-EA24-0A47-29C2-F8F66ADF9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19F9-6539-6479-E4FE-EAF79527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5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Have you heard this term before?</a:t>
            </a:r>
          </a:p>
        </p:txBody>
      </p:sp>
    </p:spTree>
    <p:extLst>
      <p:ext uri="{BB962C8B-B14F-4D97-AF65-F5344CB8AC3E}">
        <p14:creationId xmlns:p14="http://schemas.microsoft.com/office/powerpoint/2010/main" val="424213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September 24,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September 24,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September 24,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September 24,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76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September 24,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120.67.11.8:9090/graphdelete" TargetMode="External"/><Relationship Id="rId4" Type="http://schemas.openxmlformats.org/officeDocument/2006/relationships/hyperlink" Target="https://120.67.11.8:9090/graphad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120.67.11.8:9090/graphdelete" TargetMode="External"/><Relationship Id="rId4" Type="http://schemas.openxmlformats.org/officeDocument/2006/relationships/hyperlink" Target="https://120.67.11.8:9090/graphad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delete" TargetMode="External"/><Relationship Id="rId5" Type="http://schemas.openxmlformats.org/officeDocument/2006/relationships/hyperlink" Target="https://120.67.11.8:9090/graphadd" TargetMode="Externa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120.67.11.8:9090/graphdelet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ad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hyperlink" Target="https://120.67.11.8:9090/graphdelet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ad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xmxu@ucdavis.edu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ucdavis/fall2025/ecs160f25/home" TargetMode="External"/><Relationship Id="rId2" Type="http://schemas.openxmlformats.org/officeDocument/2006/relationships/hyperlink" Target="https://github.com/davsec-teaching/ecs160-f2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ZUUYkR8ZKuD7HUs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ECS 160</a:t>
            </a:r>
            <a:br>
              <a:rPr lang="en-US" sz="4800" dirty="0"/>
            </a:br>
            <a:r>
              <a:rPr lang="en-US" sz="4800" dirty="0"/>
              <a:t>Software Engineering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539151"/>
            <a:ext cx="9871710" cy="976289"/>
          </a:xfrm>
        </p:spPr>
        <p:txBody>
          <a:bodyPr/>
          <a:lstStyle/>
          <a:p>
            <a:r>
              <a:rPr lang="en-US" dirty="0"/>
              <a:t>Instructor: Tapti Palit</a:t>
            </a:r>
          </a:p>
          <a:p>
            <a:r>
              <a:rPr lang="en-US" dirty="0"/>
              <a:t>Teaching Assistant: </a:t>
            </a:r>
            <a:r>
              <a:rPr lang="en-US" dirty="0" err="1"/>
              <a:t>Xingming</a:t>
            </a:r>
            <a:r>
              <a:rPr lang="en-US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FEFA28-A651-2993-1CAB-E51452E2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LLMs learn?</a:t>
            </a:r>
          </a:p>
        </p:txBody>
      </p:sp>
      <p:pic>
        <p:nvPicPr>
          <p:cNvPr id="1026" name="Picture 2" descr="Data icon - Free download on Iconfinder">
            <a:extLst>
              <a:ext uri="{FF2B5EF4-FFF2-40B4-BE49-F238E27FC236}">
                <a16:creationId xmlns:a16="http://schemas.microsoft.com/office/drawing/2014/main" id="{B82CA5A8-AA2A-4AE4-505B-DF7DC4F5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75" y="936537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E8F495-1607-79A7-AB81-F6F6D59D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86" y="2476958"/>
            <a:ext cx="1398940" cy="13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- Free business and finance icons">
            <a:extLst>
              <a:ext uri="{FF2B5EF4-FFF2-40B4-BE49-F238E27FC236}">
                <a16:creationId xmlns:a16="http://schemas.microsoft.com/office/drawing/2014/main" id="{8E92E4F6-C047-22A2-00B2-D225C1B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1" y="3806685"/>
            <a:ext cx="1919110" cy="19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stand all the LLM Models in this Guide">
            <a:extLst>
              <a:ext uri="{FF2B5EF4-FFF2-40B4-BE49-F238E27FC236}">
                <a16:creationId xmlns:a16="http://schemas.microsoft.com/office/drawing/2014/main" id="{BD8DA883-49A6-868A-239E-853F1545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95" y="2099846"/>
            <a:ext cx="3966809" cy="215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43D4D85-B0EA-D82B-8CBB-BFDD04394FB7}"/>
              </a:ext>
            </a:extLst>
          </p:cNvPr>
          <p:cNvCxnSpPr>
            <a:stCxn id="1026" idx="3"/>
            <a:endCxn id="1032" idx="1"/>
          </p:cNvCxnSpPr>
          <p:nvPr/>
        </p:nvCxnSpPr>
        <p:spPr>
          <a:xfrm>
            <a:off x="2930437" y="1586618"/>
            <a:ext cx="1182158" cy="15898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A77FE0-F28A-BF32-C865-70D8F3543B70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>
            <a:off x="2979826" y="3176428"/>
            <a:ext cx="1132769" cy="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73351E-4951-4ED0-6CFC-EA0A152186F2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3239911" y="3176429"/>
            <a:ext cx="872684" cy="15898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02FC24-6F72-7480-6D44-45806DD69D3C}"/>
              </a:ext>
            </a:extLst>
          </p:cNvPr>
          <p:cNvSpPr txBox="1"/>
          <p:nvPr/>
        </p:nvSpPr>
        <p:spPr>
          <a:xfrm>
            <a:off x="257375" y="2270678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E4EB99-636C-DC8B-D32B-5E0BE826C88C}"/>
              </a:ext>
            </a:extLst>
          </p:cNvPr>
          <p:cNvSpPr txBox="1"/>
          <p:nvPr/>
        </p:nvSpPr>
        <p:spPr>
          <a:xfrm>
            <a:off x="5651006" y="442470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LLM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2CC9F7-4062-154F-5989-125FBC0930D9}"/>
              </a:ext>
            </a:extLst>
          </p:cNvPr>
          <p:cNvCxnSpPr>
            <a:endCxn id="1032" idx="0"/>
          </p:cNvCxnSpPr>
          <p:nvPr/>
        </p:nvCxnSpPr>
        <p:spPr>
          <a:xfrm>
            <a:off x="6095999" y="1343378"/>
            <a:ext cx="1" cy="7564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A069DE-48FF-D5ED-1275-4F1AA70F96AE}"/>
              </a:ext>
            </a:extLst>
          </p:cNvPr>
          <p:cNvSpPr txBox="1"/>
          <p:nvPr/>
        </p:nvSpPr>
        <p:spPr>
          <a:xfrm>
            <a:off x="5253460" y="736856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PROMPT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8A55E5-A9DD-AAAD-5A74-87E8BE78DBB8}"/>
              </a:ext>
            </a:extLst>
          </p:cNvPr>
          <p:cNvSpPr txBox="1"/>
          <p:nvPr/>
        </p:nvSpPr>
        <p:spPr>
          <a:xfrm>
            <a:off x="8273238" y="2625079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60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2494C-98C8-338F-4BBA-E0952030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over-reliance on LLMs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B12A9-4F7D-9FA2-3E8D-3F47AF0C3A0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Imagine we use LLMs for our course projects</a:t>
            </a:r>
          </a:p>
          <a:p>
            <a:r>
              <a:rPr lang="en-US" dirty="0" err="1"/>
              <a:t>TechnologyX</a:t>
            </a:r>
            <a:r>
              <a:rPr lang="en-US" dirty="0"/>
              <a:t> becomes popular in the year 2027</a:t>
            </a:r>
          </a:p>
          <a:p>
            <a:r>
              <a:rPr lang="en-US" dirty="0"/>
              <a:t>… what are the challenges?</a:t>
            </a:r>
          </a:p>
          <a:p>
            <a:pPr lvl="1"/>
            <a:r>
              <a:rPr lang="en-US" dirty="0"/>
              <a:t>LLMs have no data on </a:t>
            </a:r>
            <a:r>
              <a:rPr lang="en-US" dirty="0" err="1"/>
              <a:t>TechnologyX</a:t>
            </a:r>
            <a:r>
              <a:rPr lang="en-US" dirty="0"/>
              <a:t> and will perform poorly</a:t>
            </a:r>
          </a:p>
          <a:p>
            <a:pPr lvl="1"/>
            <a:r>
              <a:rPr lang="en-US" dirty="0"/>
              <a:t>Plus, we didn’t learn the meta-skills necessary to pick up a new skills</a:t>
            </a:r>
          </a:p>
        </p:txBody>
      </p:sp>
      <p:pic>
        <p:nvPicPr>
          <p:cNvPr id="2050" name="Picture 2" descr="2+ Thousand Bell Curve Icon Royalty-Free Images, Stock Photos &amp; Pictures |  Shutterstock">
            <a:extLst>
              <a:ext uri="{FF2B5EF4-FFF2-40B4-BE49-F238E27FC236}">
                <a16:creationId xmlns:a16="http://schemas.microsoft.com/office/drawing/2014/main" id="{ABA7370F-8AC1-0A21-A2FE-8023FE052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12" y="1656066"/>
            <a:ext cx="5349028" cy="26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A90A52-0416-28D6-3B5D-ED81834006DF}"/>
              </a:ext>
            </a:extLst>
          </p:cNvPr>
          <p:cNvGrpSpPr/>
          <p:nvPr/>
        </p:nvGrpSpPr>
        <p:grpSpPr>
          <a:xfrm>
            <a:off x="9595555" y="2623991"/>
            <a:ext cx="2423997" cy="1123920"/>
            <a:chOff x="9595555" y="2623991"/>
            <a:chExt cx="2423997" cy="11239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BE70-21AC-0E1D-4086-4948E3DDE48C}"/>
                </a:ext>
              </a:extLst>
            </p:cNvPr>
            <p:cNvSpPr txBox="1"/>
            <p:nvPr/>
          </p:nvSpPr>
          <p:spPr>
            <a:xfrm>
              <a:off x="9595555" y="2623991"/>
              <a:ext cx="242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 WANT TO BE HERE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65E3D4A2-BAA5-7D99-7775-1916C9EA0B45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10230661" y="3171018"/>
              <a:ext cx="754588" cy="399198"/>
            </a:xfrm>
            <a:prstGeom prst="curvedConnector3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5E50AD-CD48-FCBD-A2A5-6E3D59545EFC}"/>
              </a:ext>
            </a:extLst>
          </p:cNvPr>
          <p:cNvSpPr txBox="1"/>
          <p:nvPr/>
        </p:nvSpPr>
        <p:spPr>
          <a:xfrm>
            <a:off x="8293052" y="4145914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Skill Level</a:t>
            </a:r>
          </a:p>
        </p:txBody>
      </p:sp>
    </p:spTree>
    <p:extLst>
      <p:ext uri="{BB962C8B-B14F-4D97-AF65-F5344CB8AC3E}">
        <p14:creationId xmlns:p14="http://schemas.microsoft.com/office/powerpoint/2010/main" val="18385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28521-D9E6-FA5E-D38B-F62E5DA8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upskill if you rely on LLMs?</a:t>
            </a:r>
          </a:p>
          <a:p>
            <a:pPr lvl="1"/>
            <a:r>
              <a:rPr lang="en-US" dirty="0"/>
              <a:t>E.g., improve your Rust skills</a:t>
            </a:r>
          </a:p>
          <a:p>
            <a:r>
              <a:rPr lang="en-US" dirty="0"/>
              <a:t>… wait for next GPT model?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Bottomline – please don’t use LLMs for writing code </a:t>
            </a:r>
          </a:p>
          <a:p>
            <a:r>
              <a:rPr lang="en-US" b="1" dirty="0">
                <a:sym typeface="Wingdings" panose="05000000000000000000" pitchFamily="2" charset="2"/>
              </a:rPr>
              <a:t>… </a:t>
            </a:r>
            <a:r>
              <a:rPr lang="en-US" b="1" i="1" dirty="0">
                <a:sym typeface="Wingdings" panose="05000000000000000000" pitchFamily="2" charset="2"/>
              </a:rPr>
              <a:t>questions?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A3B8E-8DB2-9CCF-CDA3-A16AC98E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over-reliance on LLMs</a:t>
            </a:r>
          </a:p>
        </p:txBody>
      </p:sp>
    </p:spTree>
    <p:extLst>
      <p:ext uri="{BB962C8B-B14F-4D97-AF65-F5344CB8AC3E}">
        <p14:creationId xmlns:p14="http://schemas.microsoft.com/office/powerpoint/2010/main" val="31877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209113-70BD-A872-4C3D-A80CDA935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9D53-A07E-E297-101D-53B5B417C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engineering overview</a:t>
            </a:r>
          </a:p>
        </p:txBody>
      </p:sp>
    </p:spTree>
    <p:extLst>
      <p:ext uri="{BB962C8B-B14F-4D97-AF65-F5344CB8AC3E}">
        <p14:creationId xmlns:p14="http://schemas.microsoft.com/office/powerpoint/2010/main" val="185425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D8B7D-5014-617C-1298-4106FBC5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032A, ECS 036, ECS 34, …</a:t>
            </a:r>
          </a:p>
          <a:p>
            <a:pPr lvl="1"/>
            <a:r>
              <a:rPr lang="en-US" dirty="0"/>
              <a:t>Focused on programming, data-structures, algorithms …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… so, what is different in ECS 160?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B9946-3A4A-89C3-F49A-410E078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379913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2FB5-3C97-B323-365D-E0920FE1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solve specific problems</a:t>
            </a:r>
          </a:p>
          <a:p>
            <a:r>
              <a:rPr lang="en-US" dirty="0"/>
              <a:t>Focused on implementing functionality</a:t>
            </a:r>
          </a:p>
          <a:p>
            <a:pPr lvl="1"/>
            <a:r>
              <a:rPr lang="en-US" dirty="0"/>
              <a:t>Concerned with runtime complexity, storage complexity, and so on…</a:t>
            </a:r>
          </a:p>
          <a:p>
            <a:r>
              <a:rPr lang="en-US" dirty="0"/>
              <a:t>Typically involves a single (or few) programmers</a:t>
            </a:r>
          </a:p>
          <a:p>
            <a:r>
              <a:rPr lang="en-US" dirty="0"/>
              <a:t>Example: Creating a function to sort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C6C07-895E-F683-DF21-9EDD76A0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125558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164B-FDDD-EDE8-034E-3711E573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796727"/>
            <a:ext cx="5633413" cy="50464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 partition(vector&lt;int&gt;&amp;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Choose the pivot</a:t>
            </a:r>
          </a:p>
          <a:p>
            <a:r>
              <a:rPr lang="en-US" dirty="0"/>
              <a:t>    int pivot = </a:t>
            </a:r>
            <a:r>
              <a:rPr lang="en-US" dirty="0" err="1"/>
              <a:t>arr</a:t>
            </a:r>
            <a:r>
              <a:rPr lang="en-US" dirty="0"/>
              <a:t>[high];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Index of smaller element and indicates </a:t>
            </a:r>
          </a:p>
          <a:p>
            <a:r>
              <a:rPr lang="en-US" dirty="0"/>
              <a:t>    // the right position of pivot found so far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low - 1;</a:t>
            </a:r>
          </a:p>
          <a:p>
            <a:endParaRPr lang="en-US" dirty="0"/>
          </a:p>
          <a:p>
            <a:r>
              <a:rPr lang="en-US" dirty="0"/>
              <a:t>    // Traverse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low..high</a:t>
            </a:r>
            <a:r>
              <a:rPr lang="en-US" dirty="0"/>
              <a:t>] and move all smaller</a:t>
            </a:r>
          </a:p>
          <a:p>
            <a:r>
              <a:rPr lang="en-US" dirty="0"/>
              <a:t>    // elements on left side. Elements from low to </a:t>
            </a:r>
          </a:p>
          <a:p>
            <a:r>
              <a:rPr lang="en-US" dirty="0"/>
              <a:t>    // </a:t>
            </a:r>
            <a:r>
              <a:rPr lang="en-US" dirty="0" err="1"/>
              <a:t>i</a:t>
            </a:r>
            <a:r>
              <a:rPr lang="en-US" dirty="0"/>
              <a:t> are smaller after every iteration</a:t>
            </a:r>
          </a:p>
          <a:p>
            <a:r>
              <a:rPr lang="en-US" dirty="0"/>
              <a:t>    for (int j = low; j &lt;= high - 1;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[j] &lt; pivot) {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arr</a:t>
            </a:r>
            <a:r>
              <a:rPr lang="en-US" dirty="0"/>
              <a:t>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Move pivot after smaller elements and</a:t>
            </a:r>
          </a:p>
          <a:p>
            <a:r>
              <a:rPr lang="en-US" dirty="0"/>
              <a:t>    // return its position</a:t>
            </a:r>
          </a:p>
          <a:p>
            <a:r>
              <a:rPr lang="en-US" dirty="0"/>
              <a:t>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</a:t>
            </a:r>
            <a:r>
              <a:rPr lang="en-US" dirty="0" err="1"/>
              <a:t>arr</a:t>
            </a:r>
            <a:r>
              <a:rPr lang="en-US" dirty="0"/>
              <a:t>[high]);  </a:t>
            </a:r>
          </a:p>
          <a:p>
            <a:r>
              <a:rPr lang="en-US" dirty="0"/>
              <a:t>    return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</a:t>
            </a:r>
            <a:r>
              <a:rPr lang="en-US" dirty="0" err="1"/>
              <a:t>QuickSort</a:t>
            </a:r>
            <a:r>
              <a:rPr lang="en-US" dirty="0"/>
              <a:t> function implementation</a:t>
            </a:r>
          </a:p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(low &lt; high)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pi is the partition return index of pivot</a:t>
            </a:r>
          </a:p>
          <a:p>
            <a:r>
              <a:rPr lang="en-US" dirty="0"/>
              <a:t>        int pi = partition(</a:t>
            </a:r>
            <a:r>
              <a:rPr lang="en-US" dirty="0" err="1"/>
              <a:t>arr</a:t>
            </a:r>
            <a:r>
              <a:rPr lang="en-US" dirty="0"/>
              <a:t>, low, high);</a:t>
            </a:r>
          </a:p>
          <a:p>
            <a:endParaRPr lang="en-US" dirty="0"/>
          </a:p>
          <a:p>
            <a:r>
              <a:rPr lang="en-US" dirty="0"/>
              <a:t>        // Recursion calls for smaller elements</a:t>
            </a:r>
          </a:p>
          <a:p>
            <a:r>
              <a:rPr lang="en-US" dirty="0"/>
              <a:t>        // and greater or equals elements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pi - 1);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pi + 1, high);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D0733-8301-6177-EA60-EF92FB6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30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57361-91A6-364A-FEF5-1C7C1788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Designing, building, and maintaining software systems</a:t>
            </a:r>
          </a:p>
          <a:p>
            <a:r>
              <a:rPr lang="en-US" dirty="0"/>
              <a:t>Collaborative effort across teams of 1000s of software developers</a:t>
            </a:r>
          </a:p>
          <a:p>
            <a:r>
              <a:rPr lang="en-US" dirty="0"/>
              <a:t>Example: Building and maintaining a scalable social media platform</a:t>
            </a:r>
          </a:p>
          <a:p>
            <a:r>
              <a:rPr lang="en-US" dirty="0"/>
              <a:t>Software engineering is the application of a systematic, disciplined, quantifiable approach to the development, operation, and maintenance of software; that is, the application of engineering to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962B0-5647-BFB8-5F97-192FBA3F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223E-9DDC-0D44-733C-365C36B41F2E}"/>
              </a:ext>
            </a:extLst>
          </p:cNvPr>
          <p:cNvSpPr txBox="1"/>
          <p:nvPr/>
        </p:nvSpPr>
        <p:spPr>
          <a:xfrm>
            <a:off x="2069288" y="4583723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1D97-B935-97EF-FA17-02177CDE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B54C3-2741-69AB-9837-F8183DAF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B4F02-F591-71E8-2BEE-99E2C14F63EC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AD6DB-0BDF-86F0-B4A1-36817334D6A1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51E93-B39F-04EA-48F5-B306D2DCC0C5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364AC-AEB4-8E14-B8DD-F529C59F312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EB1BC-97E1-8092-31A9-88B7643750AA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5F60D-0E93-AE94-F2CE-8F69245ADDA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8F157-A59A-8AAD-8C15-32B0E6F22E17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21B368-DB87-08A6-2A82-B9E49C00AC9A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969C3E-7182-5584-E679-A27B03E2FEEB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DBEF9-E9DC-55D7-1AFC-7A267957B78B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A6C5CF-D82C-8EFB-7E80-5B13FC70B500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70D0C4-A12C-481E-CD19-D03081595E09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28155-1E1D-C536-3633-3236C63A8B71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718F-A3E9-BBB1-E742-A8A5FF35E141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5E01C-3AFC-5B0E-1AF2-F7B9F74248C8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C9490-5B17-0FD5-EDFF-1DF6E26F868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00444D-9F64-C791-AA5E-26DCBCD51A6E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0907D-78B6-9C49-B77B-775E1CDF12EB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5C9EF-4417-9E29-D58B-721AED504EB2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ABEEA2-8F96-034D-F47B-5907D3DCBAAE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A20DD-A638-5ACF-CCF5-14CC3F5C8F7D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441E8-770D-EBD9-D78B-7D2251578655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A95DAF-7DF7-63E3-9963-86DA867FF321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95B0E8-1650-9494-7E7D-33EB966FD4C2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5D0A07-6453-AC65-D411-C50B85DC517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E345E5-9A87-12D5-7FED-E22A6523A082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62CFA-AF19-882D-6AF3-23E95D1D0A2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25697-E082-794D-810C-DFD7E47B99ED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54F9B2-61A4-7DC8-793D-7712D447F061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49BC71-EB30-DCD5-5034-E8DCD8AFBBDE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A0E26E4-8A91-039C-4632-E3081C8C92D6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8A5462-E530-4F15-54E5-C0EF52078FC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A8FCC-6B71-BB58-8A47-B8D95172AA95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D54B31-D9CB-DD62-7C11-F1D6FC752716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C8246-24C8-CFE4-4293-8BDBCF53245E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77A03-C28D-0608-32AB-4AA592659DA1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BD202A-829B-76D9-0B45-4B81C3D20E57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93CD26-F80F-D392-C26C-7A1EF143FC3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2F5EC-AB8C-10C5-2B29-A02A2CAE0F2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DB8E7E-014B-3C7A-BCF1-C6AE771DAD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BF0A22-C5B8-D300-702F-C2EDF8AF02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32E85-AF59-5905-4FDF-492265C3F1A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08A41B-A436-3ABD-A382-037EC790A2DF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F8674EA-A33F-A83E-6591-AC9B0499D372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944F7117-22AE-0319-EF7A-A4C03C971E60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BB694EC-E021-0F34-3FEC-F22166C59A4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0140B54-8C75-0D2E-1465-E9D779B9FD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BE1A6A1-462F-63D8-0723-135A28BC65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A26CF1F1-8D5E-CA7E-5361-86A68D10CD9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98DF38E0-74F5-E80E-7414-DEB305691D2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B87C4073-7FAC-56CC-CCA4-861BD4DCB8E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B96C30D-2607-9E61-D2A0-7681A799C26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71F06FD-1FFE-8905-8EB3-85C8F8D2FDAD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7FBB9DDC-4DBA-1A45-8362-E7AF6D13125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DD4A529-9584-051D-4C98-1E4880AEC8A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4587FFE5-84DF-8962-290F-11C969C29B0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6595FECA-6890-B9A8-9A3B-158357BE4DC7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757FFD11-BE92-CCCE-ED67-1F13D1B0225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6FA9552C-9894-84FD-8AE7-6CAE0282B6A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C7FFC95-317A-DBBB-BD82-C9CABD75190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68D6BC86-3D98-EDB2-3F59-F547C4E35151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9B6BD1D-066E-2BE3-32FD-EF8C8F68B8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40329D3A-9658-9009-E43A-329F172E5A4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603F647-DB1E-3467-55DC-F33C69A964CC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FCF63A16-4E5A-452D-7507-A44399043DD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942DBA1-6989-2F96-2DE9-524C9457D029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4B96AB6E-F22D-1BA3-9F8A-13B5B7FB95C5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AC9F9B26-9865-0DB1-0DB9-DD11DE5E9ED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DD01D83E-F465-708D-FDC8-D27B568C4C5A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1756BA6-CC3D-C35C-6EB7-A447431B648A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3D2EB79-D56E-E77B-3161-16DEE33073FE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90D37FEE-15D4-CD0C-AF54-0A50DEE5FAC5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159330F4-0516-8641-403A-6D7A2FC3E49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4EB64FA-95C1-CF4C-48CA-A25249AA9435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3071450" y="1230922"/>
            <a:ext cx="1219202" cy="2063261"/>
          </a:xfrm>
          <a:prstGeom prst="bentConnector3">
            <a:avLst>
              <a:gd name="adj1" fmla="val 2272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9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C5E2-A3A0-279A-BB14-026F8849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8720-99EA-A447-F8F7-F96B00F0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Heterogenous</a:t>
            </a:r>
          </a:p>
          <a:p>
            <a:pPr lvl="1"/>
            <a:r>
              <a:rPr lang="en-US" dirty="0"/>
              <a:t>Various components written in different languages (Java, C, Python, and so 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components that communicate with each 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single “logical component” can run on many machines (duplicated services for redundancy)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programmers must coordinate their development work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Too much complexity!!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C256A-B623-CD29-DC79-8E69DDE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312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736FE-58EE-2428-D415-964C3DFE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 and TA introductions</a:t>
            </a:r>
          </a:p>
          <a:p>
            <a:r>
              <a:rPr lang="en-US" dirty="0"/>
              <a:t>Course information and policies</a:t>
            </a:r>
          </a:p>
          <a:p>
            <a:r>
              <a:rPr lang="en-US" dirty="0"/>
              <a:t>Software engineering overview</a:t>
            </a:r>
          </a:p>
          <a:p>
            <a:r>
              <a:rPr lang="en-US" dirty="0"/>
              <a:t>Course details</a:t>
            </a:r>
          </a:p>
          <a:p>
            <a:r>
              <a:rPr lang="en-US" dirty="0"/>
              <a:t>Background quiz (0 points)</a:t>
            </a:r>
          </a:p>
          <a:p>
            <a:r>
              <a:rPr lang="en-US" dirty="0"/>
              <a:t>Demo: GitHub and GitHub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0188F9-AAD3-2C3E-E5A5-64A127B7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9122FB-23B1-CF20-B513-551DEAD176F0}"/>
              </a:ext>
            </a:extLst>
          </p:cNvPr>
          <p:cNvCxnSpPr/>
          <p:nvPr/>
        </p:nvCxnSpPr>
        <p:spPr>
          <a:xfrm>
            <a:off x="0" y="4257964"/>
            <a:ext cx="12192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8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4CC94-118D-B985-9D3F-47DC63F7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sense </a:t>
            </a:r>
            <a:r>
              <a:rPr lang="en-US"/>
              <a:t>of complexity</a:t>
            </a:r>
          </a:p>
        </p:txBody>
      </p:sp>
      <p:pic>
        <p:nvPicPr>
          <p:cNvPr id="1026" name="Picture 2" descr="Brain - Free healthcare and medical icons">
            <a:extLst>
              <a:ext uri="{FF2B5EF4-FFF2-40B4-BE49-F238E27FC236}">
                <a16:creationId xmlns:a16="http://schemas.microsoft.com/office/drawing/2014/main" id="{C0C3397E-81D3-CD19-F84B-5D65CB3C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652953"/>
            <a:ext cx="2350478" cy="23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,464 Complexity Icon High Res Illustrations - Getty Images | Complexity  icon vector">
            <a:extLst>
              <a:ext uri="{FF2B5EF4-FFF2-40B4-BE49-F238E27FC236}">
                <a16:creationId xmlns:a16="http://schemas.microsoft.com/office/drawing/2014/main" id="{361DF56C-3839-BA6D-0F9C-193A6972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44" y="1370867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000B96F0-2C97-560E-EAA7-45BBCA41E9FE}"/>
              </a:ext>
            </a:extLst>
          </p:cNvPr>
          <p:cNvSpPr/>
          <p:nvPr/>
        </p:nvSpPr>
        <p:spPr>
          <a:xfrm>
            <a:off x="3322491" y="2262554"/>
            <a:ext cx="937847" cy="94956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843BC236-2677-EF3B-E7CF-12E72B016C04}"/>
              </a:ext>
            </a:extLst>
          </p:cNvPr>
          <p:cNvSpPr/>
          <p:nvPr/>
        </p:nvSpPr>
        <p:spPr>
          <a:xfrm>
            <a:off x="7397067" y="2599592"/>
            <a:ext cx="1277816" cy="4572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E987008C-01D7-1A96-C5CF-1B1D7A0629DC}"/>
              </a:ext>
            </a:extLst>
          </p:cNvPr>
          <p:cNvSpPr/>
          <p:nvPr/>
        </p:nvSpPr>
        <p:spPr>
          <a:xfrm>
            <a:off x="8897815" y="1989992"/>
            <a:ext cx="2520461" cy="1676400"/>
          </a:xfrm>
          <a:prstGeom prst="flowChartPunchedTape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Abstractions</a:t>
            </a:r>
          </a:p>
        </p:txBody>
      </p:sp>
      <p:pic>
        <p:nvPicPr>
          <p:cNvPr id="8" name="Picture 4" descr="Lamp - Free technology icons">
            <a:extLst>
              <a:ext uri="{FF2B5EF4-FFF2-40B4-BE49-F238E27FC236}">
                <a16:creationId xmlns:a16="http://schemas.microsoft.com/office/drawing/2014/main" id="{D7DD483E-321A-34E8-E459-405A56B9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88" y="1220969"/>
            <a:ext cx="1511361" cy="15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BF9CF-55FD-9B10-B87D-36B0C740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identifying the essential characteristics of an object or system and ignoring the irrelevant details to reduce complexity and increase efficiency in problem-solving. </a:t>
            </a:r>
          </a:p>
          <a:p>
            <a:pPr lvl="1"/>
            <a:r>
              <a:rPr lang="en-US" dirty="0"/>
              <a:t>The User Following UI component does not need to know the details of the User Graph MySQL database</a:t>
            </a:r>
          </a:p>
          <a:p>
            <a:pPr lvl="1"/>
            <a:r>
              <a:rPr lang="en-US" dirty="0"/>
              <a:t>Only cares about the Graph Service </a:t>
            </a:r>
            <a:r>
              <a:rPr lang="en-US" b="1" i="1" dirty="0"/>
              <a:t>API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813B2-0DD4-E149-748F-E325512F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F457-71FC-056A-1ACE-1D768B1BC93E}"/>
              </a:ext>
            </a:extLst>
          </p:cNvPr>
          <p:cNvSpPr txBox="1"/>
          <p:nvPr/>
        </p:nvSpPr>
        <p:spPr>
          <a:xfrm>
            <a:off x="6811107" y="1840523"/>
            <a:ext cx="409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(Ian Sommerville, Software Engineering, 10th Edition)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90B7-4C6A-A36C-6DCD-BF98A55E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626C2-9750-6315-78A1-FAAB802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36F518-E322-953A-46AB-72DD725DF290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9D444-4D60-D6A6-7348-C4CC14FEB067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F40D2-36A6-806C-D23F-7CFBBBD16849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EEDD69-EF4B-A716-9315-662661035393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3931D3-BF0B-C602-92D7-01E32CCD136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499BB9-7A0A-C9D4-139C-871F624308D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B987CC-E097-C803-7E64-0886AB932FD1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621D96-4217-0352-2C19-D1B468FAFEA6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4AACE6-D1C1-4A9F-E7E3-D915762D1EAF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F01C0-3D26-F3AA-0757-97211C448CC2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8FFE7F-C444-6067-44F7-0A1D82F24A3A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CF0C32-995A-2B1B-9A2B-1EBA80FA3342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98C24-DFD9-A08D-BF61-4D92452D77BC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973CD7-DBF5-37E6-15C6-31E5D90EE729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FD4E63-B1F2-8B23-2D56-1BB5DC1BCB6D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03453-BC7A-6863-CDCF-35321DD7CE2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895767-71FC-3422-E9A3-EC4447F2551D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7D28CA-CCCE-214C-8FE7-39AB812CD301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1B6CF-BA44-5352-C296-0FF7D1B002BF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2BD5E7-D34A-0629-9AA9-B983E273C00B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632002-759E-8147-7B75-8AC3E174C1C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9401A6-E5D8-5D21-DE8F-EAD7700C4A12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B6D3F2-F977-F8D2-8683-344D4B68F926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0EC92B1-079A-1C29-04CB-A746DB9B415C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15D1B6-A6D1-5BB8-CE7D-7AFCCA317630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D0409-9BB4-DFE9-0852-33FA74BF5966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B0BB08-E18E-AF44-1D12-8735616137B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6A6C29-6662-6391-1F4F-B96408EEA16F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616D11-59B1-41D3-B6D3-C77CA0A88A06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18B6A2-0D14-B781-8C57-252375D2F04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26F1A7-B891-9BD2-C692-95C4BD4B2840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C9BE00-0372-D83D-EE07-BFF3385CFAB2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2F3446-F889-21AC-9DAB-B3624C096C9D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E9A761-FB70-44AA-02B5-3205F8F3081B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90CCC1-B766-EDA2-42B5-F54AD2D462E9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BF1A67-EA0E-CCC6-3570-4C024B070E97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ACAAC-B701-4508-F845-1E6EE047F9B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5D965-59C1-D685-C4FA-AE7493F5A2F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8A1388-41B7-14C1-A1F6-D35210532805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C40567-6769-E259-F8DA-2FAE622312E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0A41CF-04E4-8FE0-CD3F-CE009C82767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AE6B79-3D1B-90EF-817B-77952B13E3E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7C49A9-ED1B-1007-A3B3-A9FBC3F2BF79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39D2581-9CE3-9A1A-764B-7669071B863F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7A726302-EF61-4091-85DF-F42FF6D1A614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A40DF16C-E96C-D830-0628-54C1AC7B9B3A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A01AF54A-70B6-01A3-8D05-48BED3792C0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C3203FC1-B7AF-B658-0696-1940959AFE07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84E12107-03E8-79E0-1302-8CB8703158AC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E409CF5-FA06-2E6A-B04D-A2E0FB5EE08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FF7B12C7-BA48-9904-7A1D-BB7F3B35C78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120A6E25-69A8-3339-C76D-FF4B7330A5B0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5FC05B0-AEE6-1463-2642-93C118248A3E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BC83BE03-A250-4D75-4F59-0D470DE3498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EE30212D-8986-542B-4FBF-4F10172E08B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24025A76-8D02-BE31-01BA-880CFD90924A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F2964E39-68C2-4E1D-DE50-8D56AFB3AB7D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CC29F917-2EF1-56A3-D5F5-5FC1BB8E179D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EC0930FC-994B-3C14-B396-F07E9B989691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E393FF11-BFEC-40BA-8571-1FE6420982F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152BF35F-21CE-F880-5C58-3CB36207AA38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0A824C6-FEEF-A668-9B5F-F5846233D865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77645267-DF66-D6DF-0DBA-84A9644082DF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02FA358-ED16-2417-3EFE-46FE1E1E5D23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991C2304-CA91-BE3E-C0B7-1C83EA06CC4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DBBF8AE-FD42-548F-8F72-5E170625BA61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FA52A431-7A32-13C2-C182-16EBE3A0CF44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BC04309A-240A-29D0-491A-93797070BFCE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7FE116B8-96D2-ABB7-8AE4-69665C3215B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A957B85F-B6A1-D497-80C3-8A88C0C1E6EF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C34DADCF-418F-A755-115B-44ECEE46D28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311B5E97-E831-50C8-D796-5C22D0319A64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34311C5B-6ED1-07CB-89E3-90E88AE5203C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ED6AB7-58F9-1912-103F-322FD4A27C41}"/>
              </a:ext>
            </a:extLst>
          </p:cNvPr>
          <p:cNvSpPr/>
          <p:nvPr/>
        </p:nvSpPr>
        <p:spPr>
          <a:xfrm>
            <a:off x="1" y="1617378"/>
            <a:ext cx="1636539" cy="1015708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978A4E-344F-DF52-B5BD-EC03C243F2AF}"/>
              </a:ext>
            </a:extLst>
          </p:cNvPr>
          <p:cNvCxnSpPr>
            <a:cxnSpLocks/>
          </p:cNvCxnSpPr>
          <p:nvPr/>
        </p:nvCxnSpPr>
        <p:spPr>
          <a:xfrm>
            <a:off x="3071450" y="1230922"/>
            <a:ext cx="1219202" cy="2063261"/>
          </a:xfrm>
          <a:prstGeom prst="bentConnector3">
            <a:avLst>
              <a:gd name="adj1" fmla="val 2272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538C4-F678-7FCC-37EC-2DC1DB37C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B0CB5-3A1A-73E4-3672-735CC9C5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following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214C31-12A1-248C-780B-F5C455BE9E0F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D1037C-8B25-D433-A381-748A9808CA58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D968C-ECA5-B34E-8568-8307F308600D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9E7153-BE37-46DF-5557-4DA19881F9D8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F6F078-F05B-E368-7433-FCF88425BB05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BE161F1D-750A-09DD-3BB9-C9A616D4101C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D642D4-7A3A-2E18-C96C-FA05065FEE24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3B9FD1-560C-9941-1911-738B70138E7D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7A93-4D19-21F4-1D10-F8B265246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9A0F8-371E-AFB0-A1FF-A5E2A3D0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Programming Interface (API) is just a standard of data-interchange agreed upon by the sender and receiver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A7A456-680C-DC11-AE98-38C31E07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864B56-B724-28A7-78F6-49CA3BB41AD7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1F1907-B31C-BC53-35C8-DADD3D6CB67B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314364-3984-0383-4CE4-6CF5C6F623A3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356135-0CB9-076B-AA4E-00C5C8477816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45499-C978-4D03-A65D-C499E0F9813D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40F87380-C48F-EFD5-D8AB-D9C43BAD8539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289DB8-D71B-A971-6D7D-0D18F3F0E381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998A218-3D03-52ED-18B7-2273F4DD3ED1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122" name="Picture 2" descr="Jar Jar File Vector SVG Icon - SVG Repo">
            <a:extLst>
              <a:ext uri="{FF2B5EF4-FFF2-40B4-BE49-F238E27FC236}">
                <a16:creationId xmlns:a16="http://schemas.microsoft.com/office/drawing/2014/main" id="{660828E7-E228-CD43-34F0-A5BD4068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2" y="3523300"/>
            <a:ext cx="1036318" cy="10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49056-BD69-0C65-1686-90A6DAA1ECBE}"/>
              </a:ext>
            </a:extLst>
          </p:cNvPr>
          <p:cNvSpPr txBox="1"/>
          <p:nvPr/>
        </p:nvSpPr>
        <p:spPr>
          <a:xfrm>
            <a:off x="4727845" y="4566286"/>
            <a:ext cx="169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graphservice.jar</a:t>
            </a:r>
          </a:p>
        </p:txBody>
      </p:sp>
    </p:spTree>
    <p:extLst>
      <p:ext uri="{BB962C8B-B14F-4D97-AF65-F5344CB8AC3E}">
        <p14:creationId xmlns:p14="http://schemas.microsoft.com/office/powerpoint/2010/main" val="27640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6894-846B-95CB-2868-06319121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A9E0BC-030D-9C19-C373-4367DCEB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an internet endpoint (also called REST endpoint)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21396-4FD1-7604-BFCE-8D3075AC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C49ECD-A5D8-B5B5-9B00-FF60837EDA37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1F5C4E-4E40-BDCB-1332-0E8975824E9A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C6231A-EF99-DA3B-AD7C-EB9B41CB7C2D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F6B079-9FE5-4B82-1360-986A87D30828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107FFD-4BA8-F377-6C79-7810A9555EF3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EF73C5DE-F68E-B745-A13F-D9D07F8F9A77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0242E3-9267-2523-6933-130D8B03035D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2AC22C-8D7E-D771-AE05-3033AAF5E915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40EE1F-49C1-0864-98ED-724A153E3FF8}"/>
              </a:ext>
            </a:extLst>
          </p:cNvPr>
          <p:cNvGrpSpPr/>
          <p:nvPr/>
        </p:nvGrpSpPr>
        <p:grpSpPr>
          <a:xfrm>
            <a:off x="4621532" y="3523300"/>
            <a:ext cx="3766031" cy="2004658"/>
            <a:chOff x="4621532" y="3523300"/>
            <a:chExt cx="3766031" cy="2004658"/>
          </a:xfrm>
        </p:grpSpPr>
        <p:pic>
          <p:nvPicPr>
            <p:cNvPr id="6146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C636E440-E55B-89DF-680A-798278ACA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BA3FCB-F7EF-7061-591D-4E0E523EEA46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5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115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166EF-0FF6-A6F3-5AF2-718C24884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FF80EC-C0AD-274E-37A3-FBEEAD93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“standards” are industry standards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2D75E6-8AB3-CE54-8B1F-2702612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F60F12-C6DE-2DA8-4435-959ED8D60540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251108-68C0-A796-96CA-D190E6A1C5F7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FC42F2-2727-1B8B-9183-9640D360E424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59BE66-9DCE-B0F2-B445-6B30738F021A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8E570D-5551-9F54-B311-BA5C5380F077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2939E5D3-29AC-E53F-226D-B355746FBDDA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A85E47-DE1D-0C1E-2013-2CE8221B1C55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338BA1F-F565-5F3F-9184-05566A730D75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E3CE8B-B8AF-8943-74F0-E8BF4394F5F7}"/>
              </a:ext>
            </a:extLst>
          </p:cNvPr>
          <p:cNvGrpSpPr/>
          <p:nvPr/>
        </p:nvGrpSpPr>
        <p:grpSpPr>
          <a:xfrm>
            <a:off x="4621532" y="3523300"/>
            <a:ext cx="3766031" cy="2004658"/>
            <a:chOff x="4621532" y="3523300"/>
            <a:chExt cx="3766031" cy="2004658"/>
          </a:xfrm>
        </p:grpSpPr>
        <p:pic>
          <p:nvPicPr>
            <p:cNvPr id="6146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F29C08FD-5F3B-4C99-F8BA-30462CB85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E3EBA1-483D-4AF9-7660-A3BA1624E451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5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EBA236-5EEE-2C18-F6B5-7C3AF2DE8C48}"/>
              </a:ext>
            </a:extLst>
          </p:cNvPr>
          <p:cNvSpPr txBox="1"/>
          <p:nvPr/>
        </p:nvSpPr>
        <p:spPr>
          <a:xfrm>
            <a:off x="3117110" y="1408869"/>
            <a:ext cx="25830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&lt;xml&gt;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&lt;data&gt;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&lt;</a:t>
            </a:r>
            <a:r>
              <a:rPr lang="en-US" sz="1200" b="1" dirty="0" err="1">
                <a:latin typeface="Consolas" panose="020B0609020204030204" pitchFamily="49" charset="0"/>
              </a:rPr>
              <a:t>userid</a:t>
            </a:r>
            <a:r>
              <a:rPr lang="en-US" sz="1200" b="1" dirty="0">
                <a:latin typeface="Consolas" panose="020B0609020204030204" pitchFamily="49" charset="0"/>
              </a:rPr>
              <a:t>&gt; ABC &lt;/</a:t>
            </a:r>
            <a:r>
              <a:rPr lang="en-US" sz="1200" b="1" dirty="0" err="1">
                <a:latin typeface="Consolas" panose="020B0609020204030204" pitchFamily="49" charset="0"/>
              </a:rPr>
              <a:t>userid</a:t>
            </a:r>
            <a:r>
              <a:rPr lang="en-US" sz="1200" b="1" dirty="0">
                <a:latin typeface="Consolas" panose="020B0609020204030204" pitchFamily="49" charset="0"/>
              </a:rPr>
              <a:t>&gt;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&lt;/data&gt;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&lt;/xml&gt;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393B-9B1F-F6A9-FA57-274B4E90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F55BE-797E-BC53-A28F-994475CE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APIs enable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B4B53-A700-970D-331D-D11843A274AC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31A8F-8C39-B4E0-9CF4-054917A74BB5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D3324-4912-2B0A-4EF6-10B25A2A0499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2D6B58-13CF-CD32-72C3-AFDE8C89DA6B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1FCF4E-F48D-3FF2-B411-3BDA80A2A0CE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3D174364-95FC-1209-575E-4479392F55DC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9A5DAF-296B-F503-B5FA-01728FC31552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11145A-F49A-FB48-3F6B-C82E40D39D1D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7" name="Picture 6" descr="Java logo - Social media &amp; Logos Icons">
            <a:extLst>
              <a:ext uri="{FF2B5EF4-FFF2-40B4-BE49-F238E27FC236}">
                <a16:creationId xmlns:a16="http://schemas.microsoft.com/office/drawing/2014/main" id="{B73DF938-7FEB-203C-DA43-14DDACC0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Java logo - Social media &amp; Logos Icons">
            <a:extLst>
              <a:ext uri="{FF2B5EF4-FFF2-40B4-BE49-F238E27FC236}">
                <a16:creationId xmlns:a16="http://schemas.microsoft.com/office/drawing/2014/main" id="{AC2EC98C-CD97-7ACF-C946-87D4FF45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6" y="1764428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40C2194-C6C9-A9D4-E1F7-B6ABD92B6C44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10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270CAD84-486B-3263-7F1B-A12931A9B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19CCA-9D5C-78A2-5E27-1187973C59C4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5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6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88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ED1E0-BB04-AA18-9DEE-5E233411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5D851A-BA9A-1458-EC07-6A75E4D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following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B21032-45A4-DA27-AEF5-B4414DF4581A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451335-74E5-E3F0-58CF-5EF1813D8C85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9FEA9-EF74-38A0-FD3B-F27088C2ACB1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2F447E-53E2-A357-F69C-068149AD397E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0F3974-A3DC-E812-B6D4-468185E101B7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5C7B3BA9-52CF-602B-4A46-8DD1A0F45CC3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1F361D-3087-C2D6-01C3-A5ECCFEE8FBD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2BE76-B5CD-779C-FBFF-2ABD6D01CDAC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9" name="Picture 6" descr="Java logo - Social media &amp; Logos Icons">
            <a:extLst>
              <a:ext uri="{FF2B5EF4-FFF2-40B4-BE49-F238E27FC236}">
                <a16:creationId xmlns:a16="http://schemas.microsoft.com/office/drawing/2014/main" id="{1B553618-07D5-B79B-5ECC-5B6978122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t lang logo - Social media &amp; Logos Icons">
            <a:extLst>
              <a:ext uri="{FF2B5EF4-FFF2-40B4-BE49-F238E27FC236}">
                <a16:creationId xmlns:a16="http://schemas.microsoft.com/office/drawing/2014/main" id="{A2F5EB2C-D146-4A93-4D68-19E55B6C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06" y="1681017"/>
            <a:ext cx="2008591" cy="10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1968AA0-47A3-A9A8-9360-50E2532ADD01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62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C75492F8-6D9E-A274-3722-4DBF8A3A2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69817E31-F96F-4474-5556-1C77C27608D5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7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552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7C11E-E242-9BEF-D3CE-A1B8F481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dividing a software system into distinct, self-contained components or modules, each encapsulating specific functionality or data</a:t>
            </a:r>
          </a:p>
          <a:p>
            <a:r>
              <a:rPr lang="en-US" dirty="0"/>
              <a:t>Each module provides a well-defined </a:t>
            </a:r>
            <a:r>
              <a:rPr lang="en-US" b="1" dirty="0"/>
              <a:t>interface</a:t>
            </a:r>
            <a:r>
              <a:rPr lang="en-US" dirty="0"/>
              <a:t> (abstraction) that hides its internal details, allowing other parts of the system to interact with it without knowing its implementation</a:t>
            </a:r>
          </a:p>
          <a:p>
            <a:r>
              <a:rPr lang="en-US" dirty="0"/>
              <a:t>Abstraction and modularization are closely related concepts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A97A7B-AE15-5C85-E822-5D3F37C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1839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65A31-9C25-3A5F-36B9-5D3AE2A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Tapti Palit</a:t>
            </a:r>
          </a:p>
          <a:p>
            <a:r>
              <a:rPr lang="en-US" dirty="0"/>
              <a:t>Background: Software security, program analysis, systems</a:t>
            </a:r>
          </a:p>
          <a:p>
            <a:pPr lvl="1"/>
            <a:r>
              <a:rPr lang="en-US" dirty="0"/>
              <a:t>Ph.D. at SUNY Stony Brook, postdoc at Purdue University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offering of ECS 160</a:t>
            </a:r>
          </a:p>
          <a:p>
            <a:r>
              <a:rPr lang="en-US" dirty="0"/>
              <a:t>Contact details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r>
              <a:rPr lang="en-US" dirty="0"/>
              <a:t> (non-coursework related topics only)</a:t>
            </a:r>
          </a:p>
          <a:p>
            <a:pPr lvl="1"/>
            <a:r>
              <a:rPr lang="en-US" dirty="0"/>
              <a:t>Office: ASB 2087</a:t>
            </a:r>
          </a:p>
          <a:p>
            <a:pPr lvl="2"/>
            <a:r>
              <a:rPr lang="en-US" dirty="0"/>
              <a:t>Office hours: Wednesday 2 PM – 4 PM (in office)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2CC51-2202-B9F6-C9C0-2D35E6B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</p:spTree>
    <p:extLst>
      <p:ext uri="{BB962C8B-B14F-4D97-AF65-F5344CB8AC3E}">
        <p14:creationId xmlns:p14="http://schemas.microsoft.com/office/powerpoint/2010/main" val="2185753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6DB7A-43D4-4F69-30F4-41BFB2A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to which a software module or component can be used in more than one computing program or software system with little or no modification </a:t>
            </a:r>
          </a:p>
          <a:p>
            <a:r>
              <a:rPr lang="en-US" dirty="0"/>
              <a:t>Closely related to abstraction and modularization</a:t>
            </a:r>
          </a:p>
          <a:p>
            <a:pPr lvl="1"/>
            <a:r>
              <a:rPr lang="en-US" dirty="0"/>
              <a:t>Abstracting the low-level details and modularizing a component allows us to reuse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54FE4-816F-7FBA-879E-D9345C14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7C31-B038-B32F-9622-F74CB8DE02DF}"/>
              </a:ext>
            </a:extLst>
          </p:cNvPr>
          <p:cNvSpPr txBox="1"/>
          <p:nvPr/>
        </p:nvSpPr>
        <p:spPr>
          <a:xfrm>
            <a:off x="2940104" y="1899139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7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3EFF-9BA8-A616-BD6A-34A1517A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8B732-FC82-CE41-0E59-36B1B014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the graph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CFCBE2-96F9-F075-169F-34AD6BE9FCC4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D03FC3-C59F-94B4-FD7B-E7E201F85A61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9E32B-DAF3-4CC9-7A90-E8CEC1DCF6AE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30A5EF-6251-E997-BE2D-B924044B3292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798C0D-8F3E-7AC2-B50C-F8CE2671AFE0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FFCEFD95-9B69-2F76-E360-9A03944B7634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29935B-7EFE-B60C-234C-DB68511B9176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D882BE8-7E47-4BB1-CE44-F498812F3B55}"/>
              </a:ext>
            </a:extLst>
          </p:cNvPr>
          <p:cNvSpPr txBox="1"/>
          <p:nvPr/>
        </p:nvSpPr>
        <p:spPr>
          <a:xfrm>
            <a:off x="3477512" y="3467100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9" name="Picture 6" descr="Java logo - Social media &amp; Logos Icons">
            <a:extLst>
              <a:ext uri="{FF2B5EF4-FFF2-40B4-BE49-F238E27FC236}">
                <a16:creationId xmlns:a16="http://schemas.microsoft.com/office/drawing/2014/main" id="{0467F294-EA5F-C03A-EB1C-391C9A01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t lang logo - Social media &amp; Logos Icons">
            <a:extLst>
              <a:ext uri="{FF2B5EF4-FFF2-40B4-BE49-F238E27FC236}">
                <a16:creationId xmlns:a16="http://schemas.microsoft.com/office/drawing/2014/main" id="{73439F17-5D0A-A48D-8AEB-0E945FCF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06" y="1681017"/>
            <a:ext cx="2008591" cy="10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44233-5755-EFB2-5108-48E97CC3F33E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62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5B2253B5-A014-7B63-15EE-32A13BB37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98390C50-57A0-58A4-10D4-52D751E43E44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7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730ADC-FAC7-5387-3BA7-D8920AFBD715}"/>
              </a:ext>
            </a:extLst>
          </p:cNvPr>
          <p:cNvSpPr/>
          <p:nvPr/>
        </p:nvSpPr>
        <p:spPr>
          <a:xfrm>
            <a:off x="1303477" y="4555134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details download flow</a:t>
            </a:r>
            <a:endParaRPr lang="en-US" sz="2000" dirty="0"/>
          </a:p>
        </p:txBody>
      </p:sp>
      <p:pic>
        <p:nvPicPr>
          <p:cNvPr id="7170" name="Picture 2" descr="Python logo and symbol, meaning, history, PNG">
            <a:extLst>
              <a:ext uri="{FF2B5EF4-FFF2-40B4-BE49-F238E27FC236}">
                <a16:creationId xmlns:a16="http://schemas.microsoft.com/office/drawing/2014/main" id="{621A4431-154A-D8FA-3F9D-0CC46591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6" y="3522811"/>
            <a:ext cx="2247384" cy="140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6C5CFDB-7AD5-D7D7-CF2C-A48478D55F2B}"/>
              </a:ext>
            </a:extLst>
          </p:cNvPr>
          <p:cNvCxnSpPr>
            <a:stCxn id="2" idx="3"/>
            <a:endCxn id="16" idx="1"/>
          </p:cNvCxnSpPr>
          <p:nvPr/>
        </p:nvCxnSpPr>
        <p:spPr>
          <a:xfrm flipV="1">
            <a:off x="3351055" y="2986563"/>
            <a:ext cx="1057557" cy="1916710"/>
          </a:xfrm>
          <a:prstGeom prst="bentConnector3">
            <a:avLst>
              <a:gd name="adj1" fmla="val 78849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3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4831CA-CD96-CDE6-BA11-792A09C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performance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0C030-1D17-F7EB-D2FA-85A8F3A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0FB3B-739A-9277-FD12-B5FE374A2896}"/>
              </a:ext>
            </a:extLst>
          </p:cNvPr>
          <p:cNvGrpSpPr/>
          <p:nvPr/>
        </p:nvGrpSpPr>
        <p:grpSpPr>
          <a:xfrm>
            <a:off x="1207911" y="1344103"/>
            <a:ext cx="9512637" cy="2084897"/>
            <a:chOff x="1128889" y="1223333"/>
            <a:chExt cx="9512637" cy="20848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97716B-5732-CDB2-1D52-F05E94C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E1FF5-C7C9-1513-EDFF-014002780B18}"/>
                </a:ext>
              </a:extLst>
            </p:cNvPr>
            <p:cNvSpPr txBox="1"/>
            <p:nvPr/>
          </p:nvSpPr>
          <p:spPr>
            <a:xfrm>
              <a:off x="9727126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Faster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8951-3CCA-4E14-61DE-D8376A108DC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Slower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B4524-C27F-6032-5471-BCB8A657B3BC}"/>
                </a:ext>
              </a:extLst>
            </p:cNvPr>
            <p:cNvSpPr txBox="1"/>
            <p:nvPr/>
          </p:nvSpPr>
          <p:spPr>
            <a:xfrm>
              <a:off x="8236992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C/C++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C2A3E-065E-55D0-BCEA-A7D42D61CDB8}"/>
                </a:ext>
              </a:extLst>
            </p:cNvPr>
            <p:cNvSpPr txBox="1"/>
            <p:nvPr/>
          </p:nvSpPr>
          <p:spPr>
            <a:xfrm>
              <a:off x="6712118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Rust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6CDD37-8CB6-FD0C-A115-89B87087D510}"/>
                </a:ext>
              </a:extLst>
            </p:cNvPr>
            <p:cNvSpPr txBox="1"/>
            <p:nvPr/>
          </p:nvSpPr>
          <p:spPr>
            <a:xfrm>
              <a:off x="3575755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Java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F0703A-2E6F-78C5-8CA8-F86A2D55C1BD}"/>
              </a:ext>
            </a:extLst>
          </p:cNvPr>
          <p:cNvSpPr txBox="1"/>
          <p:nvPr/>
        </p:nvSpPr>
        <p:spPr>
          <a:xfrm>
            <a:off x="1772355" y="1342278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3399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37723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8B494B-3626-D8FE-2540-B4FC44EBD9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363" y="784225"/>
          <a:ext cx="1144905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4A142E6-F5CB-58C5-6FB5-AF932198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Java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46927-DF2C-8E47-C0BE-4F4098381F9D}"/>
              </a:ext>
            </a:extLst>
          </p:cNvPr>
          <p:cNvSpPr txBox="1"/>
          <p:nvPr/>
        </p:nvSpPr>
        <p:spPr>
          <a:xfrm>
            <a:off x="7502770" y="1160585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https://programming-language-benchmarks.vercel.app/c-vs-java</a:t>
            </a:r>
          </a:p>
        </p:txBody>
      </p:sp>
    </p:spTree>
    <p:extLst>
      <p:ext uri="{BB962C8B-B14F-4D97-AF65-F5344CB8AC3E}">
        <p14:creationId xmlns:p14="http://schemas.microsoft.com/office/powerpoint/2010/main" val="1267638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3B892-CC97-81AB-26AE-28480BFD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 choice impacts security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084CA-D901-3EE6-5454-99D1ABC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5E782-E8CF-03BF-DD38-ABE4A40BDB18}"/>
              </a:ext>
            </a:extLst>
          </p:cNvPr>
          <p:cNvGrpSpPr/>
          <p:nvPr/>
        </p:nvGrpSpPr>
        <p:grpSpPr>
          <a:xfrm>
            <a:off x="1207911" y="1348845"/>
            <a:ext cx="9219123" cy="2080155"/>
            <a:chOff x="1128889" y="1228075"/>
            <a:chExt cx="9219123" cy="208015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A66C5A-B911-F577-2183-445347CF1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CBCE9-1EEC-46EC-E3D5-2E56552FB81A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More secure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D05FF8-1678-5D72-B6A3-9D7F88180B5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Less secure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21321-E117-AFF8-D271-AAF1C6D0603E}"/>
                </a:ext>
              </a:extLst>
            </p:cNvPr>
            <p:cNvSpPr txBox="1"/>
            <p:nvPr/>
          </p:nvSpPr>
          <p:spPr>
            <a:xfrm>
              <a:off x="8635999" y="1228075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00929-6FA5-0B2B-711E-355F1B4B16EE}"/>
                </a:ext>
              </a:extLst>
            </p:cNvPr>
            <p:cNvSpPr txBox="1"/>
            <p:nvPr/>
          </p:nvSpPr>
          <p:spPr>
            <a:xfrm>
              <a:off x="6090359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CFF6A-0C9A-6D2A-9492-564A0332B746}"/>
                </a:ext>
              </a:extLst>
            </p:cNvPr>
            <p:cNvSpPr txBox="1"/>
            <p:nvPr/>
          </p:nvSpPr>
          <p:spPr>
            <a:xfrm>
              <a:off x="1866564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9B0A28-3BAC-2747-8A2D-1B2B06EC229C}"/>
              </a:ext>
            </a:extLst>
          </p:cNvPr>
          <p:cNvSpPr txBox="1"/>
          <p:nvPr/>
        </p:nvSpPr>
        <p:spPr>
          <a:xfrm>
            <a:off x="4092219" y="1375419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3399"/>
                </a:solidFill>
              </a:rPr>
              <a:t>Python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01FFD0-E53B-E900-F363-230EE4197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6" y="2078827"/>
            <a:ext cx="6992326" cy="3143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215271-2888-A5AE-A1A0-3AD85BF75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01" y="2289819"/>
            <a:ext cx="5949147" cy="3203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B41E72-2ABB-01E5-03B2-3D1B06F90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02" y="2680341"/>
            <a:ext cx="7443944" cy="2948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9D71AE-1CD1-61E4-102D-E7CAB04D9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91" y="1588990"/>
            <a:ext cx="7640116" cy="22101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99B251-63EB-96AE-83AD-1324244FD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3457" y="2650873"/>
            <a:ext cx="802116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3FCA-2CBF-2976-528B-737D8208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6CE0AF-0534-FE7E-74B2-2098D1CA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programming languages have steeper learning curve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399848-BECA-768D-F83D-88BBEF10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80B84-7DC5-0D52-4FFF-09DA6D0459B4}"/>
              </a:ext>
            </a:extLst>
          </p:cNvPr>
          <p:cNvGrpSpPr/>
          <p:nvPr/>
        </p:nvGrpSpPr>
        <p:grpSpPr>
          <a:xfrm>
            <a:off x="1207911" y="1464588"/>
            <a:ext cx="9219123" cy="1964412"/>
            <a:chOff x="1128889" y="1343818"/>
            <a:chExt cx="9219123" cy="19644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322217-C926-5D6F-B761-8F509D2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162E7-AB7A-BC02-D73C-027FFC408529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Harder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B80C21-3CCA-31FA-7342-4AC35942D982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Easier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616B6-DAF3-BA68-2785-F1735AFBE25E}"/>
                </a:ext>
              </a:extLst>
            </p:cNvPr>
            <p:cNvSpPr txBox="1"/>
            <p:nvPr/>
          </p:nvSpPr>
          <p:spPr>
            <a:xfrm>
              <a:off x="8612130" y="1343818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8FB841-077F-48ED-CDE6-128005CE1BE9}"/>
                </a:ext>
              </a:extLst>
            </p:cNvPr>
            <p:cNvSpPr txBox="1"/>
            <p:nvPr/>
          </p:nvSpPr>
          <p:spPr>
            <a:xfrm>
              <a:off x="4027097" y="1345141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085089-E536-A539-C00A-C61CFCB5DCF1}"/>
                </a:ext>
              </a:extLst>
            </p:cNvPr>
            <p:cNvSpPr txBox="1"/>
            <p:nvPr/>
          </p:nvSpPr>
          <p:spPr>
            <a:xfrm>
              <a:off x="6405149" y="134425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34ED59-7B2D-1B50-066D-D095B217F667}"/>
              </a:ext>
            </a:extLst>
          </p:cNvPr>
          <p:cNvSpPr txBox="1"/>
          <p:nvPr/>
        </p:nvSpPr>
        <p:spPr>
          <a:xfrm>
            <a:off x="1488296" y="1430205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3399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2061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63FC9A-1B11-209D-2B57-61500939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main() {</a:t>
            </a:r>
          </a:p>
          <a:p>
            <a:r>
              <a:rPr lang="en-US" dirty="0"/>
              <a:t>    let mut s = String::from("hello");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unsafe {</a:t>
            </a:r>
          </a:p>
          <a:p>
            <a:r>
              <a:rPr lang="en-US" dirty="0"/>
              <a:t>        let bytes = </a:t>
            </a:r>
            <a:r>
              <a:rPr lang="en-US" dirty="0" err="1"/>
              <a:t>s.as_bytes_mut</a:t>
            </a:r>
            <a:r>
              <a:rPr lang="en-US" dirty="0"/>
              <a:t>(); </a:t>
            </a:r>
          </a:p>
          <a:p>
            <a:r>
              <a:rPr lang="en-US" dirty="0"/>
              <a:t>        bytes[0] = </a:t>
            </a:r>
            <a:r>
              <a:rPr lang="en-US" dirty="0" err="1"/>
              <a:t>b'H</a:t>
            </a:r>
            <a:r>
              <a:rPr lang="en-US" dirty="0"/>
              <a:t>';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!("{}", s); // "Hello"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11534B-1F75-A479-346B-D1655609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C vs. 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44BCE-8AB1-C646-D3F6-C937176732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char s[] = "hello";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s[0] = 'H';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("%s\n", 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FE0B-3552-5FD8-20FE-66D46386BA0D}"/>
              </a:ext>
            </a:extLst>
          </p:cNvPr>
          <p:cNvSpPr/>
          <p:nvPr/>
        </p:nvSpPr>
        <p:spPr>
          <a:xfrm>
            <a:off x="7056582" y="1026543"/>
            <a:ext cx="508000" cy="4064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1F4D6-5E69-826A-236F-7A22C92CCE95}"/>
              </a:ext>
            </a:extLst>
          </p:cNvPr>
          <p:cNvSpPr/>
          <p:nvPr/>
        </p:nvSpPr>
        <p:spPr>
          <a:xfrm>
            <a:off x="6659417" y="1721361"/>
            <a:ext cx="4753343" cy="78278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B48B7F-BE17-1CE4-5F82-9F5FD7B9B309}"/>
              </a:ext>
            </a:extLst>
          </p:cNvPr>
          <p:cNvSpPr/>
          <p:nvPr/>
        </p:nvSpPr>
        <p:spPr>
          <a:xfrm>
            <a:off x="6659417" y="1521670"/>
            <a:ext cx="794328" cy="30018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A5D97-753E-564B-35B6-88A074A3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 necessary to deal with complexity of modern software systems</a:t>
            </a:r>
          </a:p>
          <a:p>
            <a:pPr lvl="1"/>
            <a:r>
              <a:rPr lang="en-US" dirty="0"/>
              <a:t>Modularization makes abstraction possible</a:t>
            </a:r>
          </a:p>
          <a:p>
            <a:pPr lvl="1"/>
            <a:r>
              <a:rPr lang="en-US" dirty="0"/>
              <a:t>Abstraction and modularization allows reuse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Performance vs. security</a:t>
            </a:r>
          </a:p>
          <a:p>
            <a:pPr lvl="2"/>
            <a:r>
              <a:rPr lang="en-US" dirty="0"/>
              <a:t>C/C++ highly performant but lack security</a:t>
            </a:r>
          </a:p>
          <a:p>
            <a:pPr lvl="1"/>
            <a:r>
              <a:rPr lang="en-US" dirty="0"/>
              <a:t>Modularization improves reusability, but can reduce performance</a:t>
            </a:r>
          </a:p>
          <a:p>
            <a:pPr lvl="2"/>
            <a:r>
              <a:rPr lang="en-US" dirty="0"/>
              <a:t>… </a:t>
            </a:r>
            <a:r>
              <a:rPr lang="en-US" b="1" i="1" dirty="0"/>
              <a:t>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F462F-0241-4004-5ABF-B949FC3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008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7824-9893-9D77-7C68-C9125587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48591E-287E-80F9-48CA-61F1D68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9E4842-E4E9-5473-D263-92D19E03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5676"/>
              </p:ext>
            </p:extLst>
          </p:nvPr>
        </p:nvGraphicFramePr>
        <p:xfrm>
          <a:off x="2032000" y="895751"/>
          <a:ext cx="7416800" cy="4403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Background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OO fundamentals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Networking fundamentals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6, 7, 8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144FC547-E759-1378-653E-A7AF303EA6E1}"/>
              </a:ext>
            </a:extLst>
          </p:cNvPr>
          <p:cNvSpPr/>
          <p:nvPr/>
        </p:nvSpPr>
        <p:spPr>
          <a:xfrm>
            <a:off x="9706707" y="1277814"/>
            <a:ext cx="515815" cy="2708031"/>
          </a:xfrm>
          <a:prstGeom prst="rightBrac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BEF58-6BB1-A26B-C569-599EA6E07A31}"/>
              </a:ext>
            </a:extLst>
          </p:cNvPr>
          <p:cNvSpPr txBox="1"/>
          <p:nvPr/>
        </p:nvSpPr>
        <p:spPr>
          <a:xfrm>
            <a:off x="10328031" y="2277886"/>
            <a:ext cx="147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Abstraction,</a:t>
            </a:r>
          </a:p>
          <a:p>
            <a:r>
              <a:rPr lang="en-US" sz="2000" b="1" i="1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1702300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2034-86F1-BD7C-8EA6-57A1AA7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5426B-7A76-18FF-C91B-D7BB547E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frameworks, tools and technologies</a:t>
            </a:r>
          </a:p>
          <a:p>
            <a:pPr lvl="1"/>
            <a:r>
              <a:rPr lang="en-US" dirty="0"/>
              <a:t>Spring Boot for microservices, REST API</a:t>
            </a:r>
          </a:p>
          <a:p>
            <a:pPr lvl="1"/>
            <a:r>
              <a:rPr lang="en-US" dirty="0"/>
              <a:t>JUnit and GitHub Actions</a:t>
            </a:r>
          </a:p>
          <a:p>
            <a:pPr lvl="1"/>
            <a:r>
              <a:rPr lang="en-US" dirty="0"/>
              <a:t>Maven build systems</a:t>
            </a:r>
          </a:p>
          <a:p>
            <a:pPr lvl="1"/>
            <a:r>
              <a:rPr lang="en-US" dirty="0"/>
              <a:t>LLM integration</a:t>
            </a:r>
          </a:p>
          <a:p>
            <a:r>
              <a:rPr lang="en-US" dirty="0"/>
              <a:t>Develop our own frameworks using Java Reflection and Annotations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1ECE2-8D40-13E9-9092-E5340D8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assignments</a:t>
            </a:r>
          </a:p>
        </p:txBody>
      </p:sp>
    </p:spTree>
    <p:extLst>
      <p:ext uri="{BB962C8B-B14F-4D97-AF65-F5344CB8AC3E}">
        <p14:creationId xmlns:p14="http://schemas.microsoft.com/office/powerpoint/2010/main" val="260656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B49F4-7C7C-DC91-6F2C-4E82FDB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Xingming</a:t>
            </a:r>
            <a:r>
              <a:rPr lang="en-US" dirty="0"/>
              <a:t> Xu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MSCS student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xmxu@ucdavis.edu</a:t>
            </a:r>
            <a:endParaRPr lang="en-US" dirty="0"/>
          </a:p>
          <a:p>
            <a:r>
              <a:rPr lang="en-US" dirty="0"/>
              <a:t>Office hours: TBD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94F4C-26A9-A8E2-8B67-1B4695E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</p:spTree>
    <p:extLst>
      <p:ext uri="{BB962C8B-B14F-4D97-AF65-F5344CB8AC3E}">
        <p14:creationId xmlns:p14="http://schemas.microsoft.com/office/powerpoint/2010/main" val="3525081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A9259-60B2-DC5E-68A3-BFB30E72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97AB82-2D2E-408E-C0E8-9DF33E8A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Answer the question - </a:t>
            </a:r>
            <a:r>
              <a:rPr lang="en-US" i="1" dirty="0"/>
              <a:t>How effective are LLMs in bug finding?</a:t>
            </a:r>
          </a:p>
          <a:p>
            <a:r>
              <a:rPr lang="en-US" b="1" u="sng" dirty="0"/>
              <a:t>HW1</a:t>
            </a:r>
            <a:r>
              <a:rPr lang="en-US" dirty="0"/>
              <a:t> - Preliminary analysis on GitHub issues using GitHub API</a:t>
            </a:r>
          </a:p>
          <a:p>
            <a:pPr lvl="1"/>
            <a:r>
              <a:rPr lang="en-US" dirty="0"/>
              <a:t>Maven, Json parsing, invoking APIs, Junit tests</a:t>
            </a:r>
          </a:p>
          <a:p>
            <a:r>
              <a:rPr lang="en-US" b="1" u="sng" dirty="0"/>
              <a:t>HW2</a:t>
            </a:r>
            <a:r>
              <a:rPr lang="en-US" b="1" dirty="0"/>
              <a:t> - </a:t>
            </a:r>
            <a:r>
              <a:rPr lang="en-US" dirty="0"/>
              <a:t>Analyze GitHub repos using locally-run LLMs</a:t>
            </a:r>
          </a:p>
          <a:p>
            <a:pPr lvl="1"/>
            <a:r>
              <a:rPr lang="en-US" dirty="0"/>
              <a:t>Develop frameworks using reflection and annotations</a:t>
            </a:r>
          </a:p>
          <a:p>
            <a:pPr lvl="1"/>
            <a:r>
              <a:rPr lang="en-US" dirty="0"/>
              <a:t>Microservices, mock testing</a:t>
            </a:r>
          </a:p>
          <a:p>
            <a:r>
              <a:rPr lang="en-US" b="1" u="sng" dirty="0"/>
              <a:t>HW3</a:t>
            </a:r>
            <a:r>
              <a:rPr lang="en-US" b="1" dirty="0"/>
              <a:t> - </a:t>
            </a:r>
            <a:r>
              <a:rPr lang="en-US" dirty="0"/>
              <a:t>Fuzz test GitHub repositories and compare against LLM results</a:t>
            </a:r>
          </a:p>
          <a:p>
            <a:pPr lvl="1"/>
            <a:r>
              <a:rPr lang="en-US" dirty="0"/>
              <a:t>Develop frameworks using reflection and annotations, fuzz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37B3F-743A-7524-D5B4-1804EF9C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theme</a:t>
            </a:r>
          </a:p>
        </p:txBody>
      </p:sp>
    </p:spTree>
    <p:extLst>
      <p:ext uri="{BB962C8B-B14F-4D97-AF65-F5344CB8AC3E}">
        <p14:creationId xmlns:p14="http://schemas.microsoft.com/office/powerpoint/2010/main" val="1271716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4FE65-45CF-F488-BE23-FDA3E38A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 is very similar to W24 offering</a:t>
            </a:r>
          </a:p>
          <a:p>
            <a:pPr lvl="1"/>
            <a:r>
              <a:rPr lang="en-US" b="1" dirty="0"/>
              <a:t>Very </a:t>
            </a:r>
            <a:r>
              <a:rPr lang="en-US" dirty="0"/>
              <a:t>different from offerings previous to that</a:t>
            </a:r>
            <a:endParaRPr lang="en-US" b="1" dirty="0"/>
          </a:p>
          <a:p>
            <a:r>
              <a:rPr lang="en-US" dirty="0"/>
              <a:t>Assignments will be harder and open-ended</a:t>
            </a:r>
          </a:p>
          <a:p>
            <a:pPr lvl="1"/>
            <a:r>
              <a:rPr lang="en-US" dirty="0"/>
              <a:t>Must submit report along with code</a:t>
            </a:r>
          </a:p>
          <a:p>
            <a:pPr lvl="1"/>
            <a:r>
              <a:rPr lang="en-US" dirty="0"/>
              <a:t>Will simulate real-world problems and solutions</a:t>
            </a:r>
          </a:p>
          <a:p>
            <a:pPr lvl="1"/>
            <a:r>
              <a:rPr lang="en-US" dirty="0"/>
              <a:t>Assignments will be long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start early!!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72B2A-481E-182C-8882-33DA679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against previous offerings</a:t>
            </a:r>
          </a:p>
        </p:txBody>
      </p:sp>
    </p:spTree>
    <p:extLst>
      <p:ext uri="{BB962C8B-B14F-4D97-AF65-F5344CB8AC3E}">
        <p14:creationId xmlns:p14="http://schemas.microsoft.com/office/powerpoint/2010/main" val="2976789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B4090-494B-576F-FFCE-C01E486C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Enrollment cap will likely not increase</a:t>
            </a:r>
          </a:p>
          <a:p>
            <a:pPr lvl="1"/>
            <a:r>
              <a:rPr lang="en-US" dirty="0"/>
              <a:t>Limited by room size</a:t>
            </a:r>
          </a:p>
          <a:p>
            <a:r>
              <a:rPr lang="en-US" dirty="0"/>
              <a:t>I will likely teach ECS 160 in W25, too</a:t>
            </a:r>
          </a:p>
          <a:p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First HW will start on Oct 10</a:t>
            </a:r>
          </a:p>
          <a:p>
            <a:pPr lvl="1"/>
            <a:r>
              <a:rPr lang="en-US" dirty="0"/>
              <a:t>Third HW will be due on Dec 12</a:t>
            </a:r>
          </a:p>
          <a:p>
            <a:pPr lvl="1"/>
            <a:r>
              <a:rPr lang="en-US" dirty="0"/>
              <a:t>Initial drafts of all </a:t>
            </a:r>
            <a:r>
              <a:rPr lang="en-US" dirty="0" err="1"/>
              <a:t>homeworks</a:t>
            </a:r>
            <a:r>
              <a:rPr lang="en-US" dirty="0"/>
              <a:t> will be available on GitHub by the weekend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AE58FE-6188-3BE1-8051-8417B312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logistics</a:t>
            </a:r>
          </a:p>
        </p:txBody>
      </p:sp>
    </p:spTree>
    <p:extLst>
      <p:ext uri="{BB962C8B-B14F-4D97-AF65-F5344CB8AC3E}">
        <p14:creationId xmlns:p14="http://schemas.microsoft.com/office/powerpoint/2010/main" val="335994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CB572-2977-DB12-613C-326537AD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Canvas quiz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27D33-1FF5-BE66-B481-B7BBB44A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43842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48F75C-667D-E086-42CA-A33CF3C7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timings</a:t>
            </a:r>
          </a:p>
          <a:p>
            <a:pPr lvl="1"/>
            <a:r>
              <a:rPr lang="en-US" dirty="0"/>
              <a:t>Lectures - </a:t>
            </a:r>
            <a:r>
              <a:rPr lang="de-DE" dirty="0"/>
              <a:t>MWF 12:10 PM - 1:00 PM in Veihmeyer Hall 212</a:t>
            </a:r>
            <a:endParaRPr lang="en-US" dirty="0"/>
          </a:p>
          <a:p>
            <a:pPr lvl="1"/>
            <a:r>
              <a:rPr lang="en-US" dirty="0"/>
              <a:t>Discussion – </a:t>
            </a:r>
            <a:r>
              <a:rPr lang="de-DE" dirty="0"/>
              <a:t>W 10 AM - 10:50 AM in Chem 179</a:t>
            </a:r>
            <a:endParaRPr lang="en-US" dirty="0"/>
          </a:p>
          <a:p>
            <a:r>
              <a:rPr lang="en-US" dirty="0"/>
              <a:t>Lectures and discussion will be recorded and uploaded on Canvas</a:t>
            </a:r>
          </a:p>
          <a:p>
            <a:r>
              <a:rPr lang="en-US" dirty="0"/>
              <a:t>Course page: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https://github.com/davsec-teaching/ecs160-f25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Most slides already up; HWs will be up by weekend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might change </a:t>
            </a:r>
            <a:r>
              <a:rPr lang="en-US" dirty="0"/>
              <a:t>before the start day. </a:t>
            </a:r>
          </a:p>
          <a:p>
            <a:r>
              <a:rPr lang="en-US" dirty="0"/>
              <a:t>Piazza link: </a:t>
            </a:r>
            <a:r>
              <a:rPr lang="en-US" u="sng" dirty="0">
                <a:hlinkClick r:id="rId3"/>
              </a:rPr>
              <a:t>https://piazza.com/ucdavis/fall2025/ecs160f25/home</a:t>
            </a:r>
            <a:endParaRPr lang="en-US" dirty="0"/>
          </a:p>
          <a:p>
            <a:r>
              <a:rPr lang="en-US" dirty="0"/>
              <a:t>Textbooks:</a:t>
            </a:r>
          </a:p>
          <a:p>
            <a:pPr lvl="1"/>
            <a:r>
              <a:rPr lang="en-US" dirty="0"/>
              <a:t>Required: None</a:t>
            </a:r>
          </a:p>
          <a:p>
            <a:pPr lvl="1"/>
            <a:r>
              <a:rPr lang="en-US" dirty="0"/>
              <a:t>Recommended: check the course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776C-2B16-D7EE-9833-E03A7A12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284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5E7C08-9EC6-B0D4-9368-42976AEF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79FA1-6CE8-148E-7C93-4FF20FC81DB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 midterm, 1 final</a:t>
            </a:r>
          </a:p>
          <a:p>
            <a:r>
              <a:rPr lang="en-US" dirty="0"/>
              <a:t>4 homework assignments, to be performed in teams of 3</a:t>
            </a:r>
          </a:p>
          <a:p>
            <a:pPr lvl="1"/>
            <a:r>
              <a:rPr lang="en-US" dirty="0"/>
              <a:t>Please register your team at: </a:t>
            </a:r>
            <a:r>
              <a:rPr lang="en-US" dirty="0">
                <a:hlinkClick r:id="rId3"/>
              </a:rPr>
              <a:t>https://forms.gle/BZUUYkR8ZKuD7HUs7</a:t>
            </a:r>
            <a:endParaRPr lang="en-US" dirty="0"/>
          </a:p>
          <a:p>
            <a:pPr lvl="1"/>
            <a:r>
              <a:rPr lang="en-US" dirty="0"/>
              <a:t> A single person from a team should register</a:t>
            </a:r>
          </a:p>
          <a:p>
            <a:r>
              <a:rPr lang="en-US" dirty="0"/>
              <a:t>Homework assignments build on top of each other</a:t>
            </a:r>
          </a:p>
          <a:p>
            <a:r>
              <a:rPr lang="en-US" dirty="0"/>
              <a:t>Attendance is not mandatory</a:t>
            </a:r>
          </a:p>
          <a:p>
            <a:pPr lvl="1"/>
            <a:r>
              <a:rPr lang="en-US" dirty="0"/>
              <a:t>Attendance != participation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358AD-2B02-AECB-0218-D4B9572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40447"/>
              </p:ext>
            </p:extLst>
          </p:nvPr>
        </p:nvGraphicFramePr>
        <p:xfrm>
          <a:off x="7311818" y="1576399"/>
          <a:ext cx="3657599" cy="223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1751894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83823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Participation and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7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EC138D-7987-C3BA-0648-B16B5600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Fixed full-step grade cutoffs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Might be curved on top of these cutoffs </a:t>
            </a:r>
            <a:r>
              <a:rPr lang="en-US" i="1" dirty="0"/>
              <a:t>per instructor’s discretion</a:t>
            </a:r>
          </a:p>
          <a:p>
            <a:r>
              <a:rPr lang="en-US" dirty="0"/>
              <a:t>Might have extra credit assignments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4B77D-24A2-71BE-BE62-0D8FA2A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 cutoffs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B8AB0-7193-657A-F356-2A660724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86" y="215986"/>
            <a:ext cx="1558070" cy="39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95FA18-8320-B247-A97B-B682AB79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Inter-group collaboration and discussion is permitted</a:t>
            </a:r>
          </a:p>
          <a:p>
            <a:pPr lvl="1"/>
            <a:r>
              <a:rPr lang="en-US" dirty="0"/>
              <a:t>Copying code is not permitted</a:t>
            </a:r>
          </a:p>
          <a:p>
            <a:r>
              <a:rPr lang="en-US" dirty="0"/>
              <a:t>Submitting AI-generated code is </a:t>
            </a:r>
            <a:r>
              <a:rPr lang="en-US" b="1" dirty="0"/>
              <a:t>not permitted</a:t>
            </a:r>
          </a:p>
          <a:p>
            <a:r>
              <a:rPr lang="en-US" dirty="0"/>
              <a:t>Using AI to understand concepts, exceptions, or compilation errors is permitted</a:t>
            </a:r>
          </a:p>
          <a:p>
            <a:r>
              <a:rPr lang="en-US" b="1" i="1" dirty="0"/>
              <a:t>… 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F8473-50AC-D18C-5974-B8CF6DE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and AI policies</a:t>
            </a:r>
          </a:p>
        </p:txBody>
      </p:sp>
    </p:spTree>
    <p:extLst>
      <p:ext uri="{BB962C8B-B14F-4D97-AF65-F5344CB8AC3E}">
        <p14:creationId xmlns:p14="http://schemas.microsoft.com/office/powerpoint/2010/main" val="30107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7C86B-A915-F8C1-8CB5-CAC32087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Meta-skills</a:t>
            </a:r>
          </a:p>
          <a:p>
            <a:r>
              <a:rPr lang="en-US" dirty="0"/>
              <a:t>How to study?</a:t>
            </a:r>
          </a:p>
          <a:p>
            <a:r>
              <a:rPr lang="en-US" dirty="0"/>
              <a:t>How to quickly learn new things?</a:t>
            </a:r>
          </a:p>
          <a:p>
            <a:r>
              <a:rPr lang="en-US" dirty="0"/>
              <a:t>How to persevere?</a:t>
            </a:r>
          </a:p>
          <a:p>
            <a:r>
              <a:rPr lang="en-US" dirty="0"/>
              <a:t>… over-reliance on LLMs prevent meta-skills development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CE7A63-ACDF-E6B2-A5BA-72976BC1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college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1DBAF6-F704-AEE2-059F-394560B41C0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Skills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Designing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Programming languages – C/Java/C++/Rust/Haskell</a:t>
            </a:r>
          </a:p>
        </p:txBody>
      </p:sp>
    </p:spTree>
    <p:extLst>
      <p:ext uri="{BB962C8B-B14F-4D97-AF65-F5344CB8AC3E}">
        <p14:creationId xmlns:p14="http://schemas.microsoft.com/office/powerpoint/2010/main" val="27651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5260</TotalTime>
  <Words>2152</Words>
  <Application>Microsoft Office PowerPoint</Application>
  <PresentationFormat>Widescreen</PresentationFormat>
  <Paragraphs>435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Agenda</vt:lpstr>
      <vt:lpstr>Instructor details</vt:lpstr>
      <vt:lpstr>TA details</vt:lpstr>
      <vt:lpstr>Course information</vt:lpstr>
      <vt:lpstr>Course components</vt:lpstr>
      <vt:lpstr>Grade cutoffs</vt:lpstr>
      <vt:lpstr>Academic integrity and AI policies</vt:lpstr>
      <vt:lpstr>The purpose of college</vt:lpstr>
      <vt:lpstr>How do LLMs learn?</vt:lpstr>
      <vt:lpstr>Implications of over-reliance on LLMs</vt:lpstr>
      <vt:lpstr>Implications of over-reliance on LLMs</vt:lpstr>
      <vt:lpstr>PowerPoint Presentation</vt:lpstr>
      <vt:lpstr>Why study software engineering?</vt:lpstr>
      <vt:lpstr>What is Programming?</vt:lpstr>
      <vt:lpstr>Quick sort</vt:lpstr>
      <vt:lpstr>What is software engineering?</vt:lpstr>
      <vt:lpstr>Social media platform</vt:lpstr>
      <vt:lpstr>Characteristics</vt:lpstr>
      <vt:lpstr>Making sense of complexity</vt:lpstr>
      <vt:lpstr>Abstraction</vt:lpstr>
      <vt:lpstr>Social media platform</vt:lpstr>
      <vt:lpstr>User following flow</vt:lpstr>
      <vt:lpstr>Types of API</vt:lpstr>
      <vt:lpstr>Types of API</vt:lpstr>
      <vt:lpstr>Types of API</vt:lpstr>
      <vt:lpstr>What APIs enable</vt:lpstr>
      <vt:lpstr>User following flow</vt:lpstr>
      <vt:lpstr>Modularization</vt:lpstr>
      <vt:lpstr>Reusability</vt:lpstr>
      <vt:lpstr>Reusing the graph service</vt:lpstr>
      <vt:lpstr>Performance</vt:lpstr>
      <vt:lpstr>C vs. Java performance</vt:lpstr>
      <vt:lpstr>Security</vt:lpstr>
      <vt:lpstr>Usability</vt:lpstr>
      <vt:lpstr>Usability – C vs. Rust</vt:lpstr>
      <vt:lpstr>Summary</vt:lpstr>
      <vt:lpstr>Syllabus overview</vt:lpstr>
      <vt:lpstr>HW assignments</vt:lpstr>
      <vt:lpstr>HW theme</vt:lpstr>
      <vt:lpstr>Comparison against previous offerings</vt:lpstr>
      <vt:lpstr>Additional logistics</vt:lpstr>
      <vt:lpstr>Quiz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817</cp:revision>
  <dcterms:created xsi:type="dcterms:W3CDTF">2019-06-30T03:25:06Z</dcterms:created>
  <dcterms:modified xsi:type="dcterms:W3CDTF">2025-09-24T16:29:24Z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