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1" r:id="rId3"/>
    <p:sldId id="362" r:id="rId4"/>
    <p:sldId id="388" r:id="rId5"/>
    <p:sldId id="352" r:id="rId6"/>
    <p:sldId id="389" r:id="rId7"/>
    <p:sldId id="391" r:id="rId8"/>
    <p:sldId id="390" r:id="rId9"/>
    <p:sldId id="392" r:id="rId10"/>
    <p:sldId id="334" r:id="rId11"/>
    <p:sldId id="353" r:id="rId12"/>
    <p:sldId id="340" r:id="rId13"/>
    <p:sldId id="356" r:id="rId14"/>
    <p:sldId id="259" r:id="rId15"/>
    <p:sldId id="364" r:id="rId16"/>
    <p:sldId id="365" r:id="rId17"/>
    <p:sldId id="366" r:id="rId18"/>
    <p:sldId id="399" r:id="rId19"/>
    <p:sldId id="398" r:id="rId20"/>
    <p:sldId id="385" r:id="rId21"/>
    <p:sldId id="367" r:id="rId22"/>
    <p:sldId id="368" r:id="rId23"/>
    <p:sldId id="369" r:id="rId24"/>
    <p:sldId id="397" r:id="rId25"/>
    <p:sldId id="363" r:id="rId2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0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September 28,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Reference/Statu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Networking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https://developer.mozilla.org/en-US/docs/Web/HTTP/Reference/Status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4DA820-736F-5677-5811-34C49926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– web server 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12471-587F-7330-D3ED-F5AF49DE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7" y="2137361"/>
            <a:ext cx="1995311" cy="19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- Free web icons">
            <a:extLst>
              <a:ext uri="{FF2B5EF4-FFF2-40B4-BE49-F238E27FC236}">
                <a16:creationId xmlns:a16="http://schemas.microsoft.com/office/drawing/2014/main" id="{D3086A7F-E798-F95F-AB91-6B27D77755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47" y="696277"/>
            <a:ext cx="4877481" cy="48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2F7D51-1E1C-897E-B7EE-8EEA18870041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4075288" y="3135017"/>
            <a:ext cx="190765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016F1D-F4DA-89FF-40B2-31C6352228FB}"/>
              </a:ext>
            </a:extLst>
          </p:cNvPr>
          <p:cNvCxnSpPr>
            <a:cxnSpLocks/>
          </p:cNvCxnSpPr>
          <p:nvPr/>
        </p:nvCxnSpPr>
        <p:spPr>
          <a:xfrm flipH="1">
            <a:off x="3905956" y="3633844"/>
            <a:ext cx="2269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2E9B5B-5905-23A2-442F-5E6AD71586DB}"/>
              </a:ext>
            </a:extLst>
          </p:cNvPr>
          <p:cNvSpPr txBox="1"/>
          <p:nvPr/>
        </p:nvSpPr>
        <p:spPr>
          <a:xfrm>
            <a:off x="4075288" y="2483556"/>
            <a:ext cx="18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GET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BFAAD-E6F8-CC8B-9D33-6239F0D46484}"/>
              </a:ext>
            </a:extLst>
          </p:cNvPr>
          <p:cNvSpPr txBox="1"/>
          <p:nvPr/>
        </p:nvSpPr>
        <p:spPr>
          <a:xfrm>
            <a:off x="4199467" y="3683044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22238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1CCA4-8F3D-81C0-B560-FFF809DB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GitHub API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/>
              </a:rPr>
              <a:t>gh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 auth login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/>
              </a:rPr>
              <a:t>gh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 token</a:t>
            </a:r>
          </a:p>
          <a:p>
            <a:r>
              <a:rPr lang="en-US" dirty="0">
                <a:latin typeface="Consolas" panose="020B0609020204030204" pitchFamily="49" charset="0"/>
              </a:rPr>
              <a:t>curl --request GET --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 "https://api.github.com/repos/</a:t>
            </a:r>
            <a:r>
              <a:rPr lang="en-US" dirty="0" err="1">
                <a:latin typeface="Consolas" panose="020B0609020204030204" pitchFamily="49" charset="0"/>
              </a:rPr>
              <a:t>octocat</a:t>
            </a:r>
            <a:r>
              <a:rPr lang="en-US" dirty="0">
                <a:latin typeface="Consolas" panose="020B0609020204030204" pitchFamily="49" charset="0"/>
              </a:rPr>
              <a:t>/Spoon-Knife/issues" --header "Accept: application/</a:t>
            </a:r>
            <a:r>
              <a:rPr lang="en-US" dirty="0" err="1">
                <a:latin typeface="Consolas" panose="020B0609020204030204" pitchFamily="49" charset="0"/>
              </a:rPr>
              <a:t>vnd.github+json</a:t>
            </a:r>
            <a:r>
              <a:rPr lang="en-US" dirty="0">
                <a:latin typeface="Consolas" panose="020B0609020204030204" pitchFamily="49" charset="0"/>
              </a:rPr>
              <a:t>" --header "Authorization: [TOKEN]“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F433B-C389-6980-6B9C-6DF2501F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</a:t>
            </a:r>
          </a:p>
        </p:txBody>
      </p:sp>
    </p:spTree>
    <p:extLst>
      <p:ext uri="{BB962C8B-B14F-4D97-AF65-F5344CB8AC3E}">
        <p14:creationId xmlns:p14="http://schemas.microsoft.com/office/powerpoint/2010/main" val="21310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3C6F9-ABFA-D575-35CE-F1D50245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1439629"/>
            <a:ext cx="9495692" cy="506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5881B-725E-18E8-8D00-EF44BE099EEE}"/>
              </a:ext>
            </a:extLst>
          </p:cNvPr>
          <p:cNvSpPr/>
          <p:nvPr/>
        </p:nvSpPr>
        <p:spPr>
          <a:xfrm>
            <a:off x="844061" y="2627728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9CF7-F0E1-06A0-F507-5031989BB2C3}"/>
              </a:ext>
            </a:extLst>
          </p:cNvPr>
          <p:cNvSpPr/>
          <p:nvPr/>
        </p:nvSpPr>
        <p:spPr>
          <a:xfrm>
            <a:off x="844061" y="2985867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D369-3D80-355D-34C9-22EA79F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just a protocol</a:t>
            </a:r>
          </a:p>
          <a:p>
            <a:r>
              <a:rPr lang="en-US" dirty="0"/>
              <a:t>The </a:t>
            </a:r>
            <a:r>
              <a:rPr lang="en-US" b="1" i="1" dirty="0"/>
              <a:t>functionality </a:t>
            </a:r>
            <a:r>
              <a:rPr lang="en-US" dirty="0"/>
              <a:t>of each HTTP method must be implemented by an application </a:t>
            </a:r>
          </a:p>
          <a:p>
            <a:pPr lvl="1"/>
            <a:r>
              <a:rPr lang="en-US" dirty="0"/>
              <a:t>Apache httpd webserver</a:t>
            </a:r>
          </a:p>
          <a:p>
            <a:pPr lvl="1"/>
            <a:r>
              <a:rPr lang="en-US" dirty="0"/>
              <a:t>Nginx webserver</a:t>
            </a:r>
          </a:p>
          <a:p>
            <a:pPr lvl="1"/>
            <a:r>
              <a:rPr lang="en-US" dirty="0"/>
              <a:t>You can develop your own webserver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EF6C93-C848-BC02-8927-93501F8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6935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HTTP web server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apache2 start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any HTML/</a:t>
            </a:r>
            <a:r>
              <a:rPr lang="en-US" dirty="0" err="1"/>
              <a:t>Javascript</a:t>
            </a:r>
            <a:r>
              <a:rPr lang="en-US" dirty="0"/>
              <a:t>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  <a:p>
            <a:r>
              <a:rPr lang="en-US" b="1" i="1" dirty="0"/>
              <a:t>How is it different from API?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5075</TotalTime>
  <Words>1224</Words>
  <Application>Microsoft Office PowerPoint</Application>
  <PresentationFormat>Widescreen</PresentationFormat>
  <Paragraphs>284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Network layers</vt:lpstr>
      <vt:lpstr>What is a protocol?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HTTP server</vt:lpstr>
      <vt:lpstr>HTTP and HTTP methods</vt:lpstr>
      <vt:lpstr>HTTP request</vt:lpstr>
      <vt:lpstr>HTTP response</vt:lpstr>
      <vt:lpstr>HTTP GET method</vt:lpstr>
      <vt:lpstr>Browser – web server communication</vt:lpstr>
      <vt:lpstr>HTTP GET request</vt:lpstr>
      <vt:lpstr>Wireshark demo</vt:lpstr>
      <vt:lpstr>HTTP POST method</vt:lpstr>
      <vt:lpstr>HTTP PUT method</vt:lpstr>
      <vt:lpstr>HTTP DELETE method</vt:lpstr>
      <vt:lpstr>Key points</vt:lpstr>
      <vt:lpstr>Apache httpd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476</cp:revision>
  <dcterms:created xsi:type="dcterms:W3CDTF">2019-06-30T03:25:06Z</dcterms:created>
  <dcterms:modified xsi:type="dcterms:W3CDTF">2025-09-29T02:11:45Z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