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3" r:id="rId3"/>
    <p:sldId id="353" r:id="rId4"/>
    <p:sldId id="294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3" r:id="rId14"/>
    <p:sldId id="362" r:id="rId15"/>
    <p:sldId id="257" r:id="rId16"/>
    <p:sldId id="273" r:id="rId17"/>
    <p:sldId id="274" r:id="rId18"/>
    <p:sldId id="364" r:id="rId19"/>
    <p:sldId id="365" r:id="rId20"/>
    <p:sldId id="366" r:id="rId21"/>
    <p:sldId id="280" r:id="rId2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28EA4-836D-7D85-B1BA-B0CE9CA7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898CC-6A6B-3903-5DBA-496A7B3CA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6AE29-1A4C-730C-818C-E078CF8F8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End point provided by the kernel</a:t>
            </a:r>
          </a:p>
        </p:txBody>
      </p:sp>
    </p:spTree>
    <p:extLst>
      <p:ext uri="{BB962C8B-B14F-4D97-AF65-F5344CB8AC3E}">
        <p14:creationId xmlns:p14="http://schemas.microsoft.com/office/powerpoint/2010/main" val="352995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16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7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83A7ACED-85E9-408D-F4F7-8B1951AFF5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70EBA31-C12E-4D56-9A0E-5D3C34B230C1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958B506-D0C4-C7D6-2706-5332670E51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0F9770E-3505-358B-F409-1F615A292E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B675C58A-CF53-5634-11A3-007200B69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42288C7C-40CD-DC60-A64B-78747DC53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/>
              <a:t>This is a single JSON object for a person. It’s wrapped in curly braces and uses the key/value pairs. </a:t>
            </a:r>
          </a:p>
          <a:p>
            <a:r>
              <a:rPr lang="en-US" altLang="en-US" dirty="0"/>
              <a:t>The first pair, which is the name, uses a string as the value, John Smith, must be wrapped in double quotes. </a:t>
            </a:r>
          </a:p>
          <a:p>
            <a:r>
              <a:rPr lang="en-US" altLang="en-US" dirty="0"/>
              <a:t>The second one is the number, and note that the number is not wrapped in double quotes. </a:t>
            </a:r>
          </a:p>
          <a:p>
            <a:r>
              <a:rPr lang="en-US" altLang="en-US" dirty="0"/>
              <a:t>The next is address which is actually an embedded object with a street and a city. </a:t>
            </a:r>
          </a:p>
          <a:p>
            <a:r>
              <a:rPr lang="en-US" altLang="en-US" dirty="0"/>
              <a:t>The last one is an array is an array of strings. 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1BBFC52A-0CA5-BF80-2F76-B8557FD5B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312832C-7247-41C1-8320-A07FF2681367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8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759F0-09EC-1F8D-6F19-DCD43F2EB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2D4530-B069-246C-BE0E-EB6210D2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72577D-9771-DD78-2BC8-91E54F4D6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58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676C5AFC-8A13-4E55-E8A7-D2220EC090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C6B302AE-D708-3013-F49D-BAD16BE43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7FE1721E-FC3F-A148-D3A0-7B737A99B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8029E1-A20E-46A3-8B69-280BEF3F773E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2352BBF-B900-2EE6-91A8-92DA47017B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D7C48-1F3A-4151-AC2C-C287253963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4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  <p:sldLayoutId id="2147483692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rest/search/search?apiVersion=2022-11-28" TargetMode="External"/><Relationship Id="rId2" Type="http://schemas.openxmlformats.org/officeDocument/2006/relationships/hyperlink" Target="https://docs.github.com/en/rest?apiVersion=2022-11-28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API and JSON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595D75-6AA8-FE2A-215C-23A5837F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HTTP-based interface to interact with GitHub programmatically</a:t>
            </a:r>
          </a:p>
          <a:p>
            <a:r>
              <a:rPr lang="en-US" dirty="0"/>
              <a:t>Authentication Methods</a:t>
            </a:r>
          </a:p>
          <a:p>
            <a:pPr lvl="1"/>
            <a:r>
              <a:rPr lang="en-US" dirty="0"/>
              <a:t>Personal Access Tokens</a:t>
            </a:r>
          </a:p>
          <a:p>
            <a:pPr lvl="1"/>
            <a:r>
              <a:rPr lang="en-US" b="1" dirty="0"/>
              <a:t>OAuth Apps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C940C0-A521-A1C7-E5B3-EE52B3E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REST API</a:t>
            </a:r>
          </a:p>
        </p:txBody>
      </p:sp>
    </p:spTree>
    <p:extLst>
      <p:ext uri="{BB962C8B-B14F-4D97-AF65-F5344CB8AC3E}">
        <p14:creationId xmlns:p14="http://schemas.microsoft.com/office/powerpoint/2010/main" val="4006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63102E-53E1-5547-ABB1-E613AEFF7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b="1" dirty="0"/>
              <a:t>Authorization</a:t>
            </a:r>
          </a:p>
          <a:p>
            <a:r>
              <a:rPr lang="en-US" dirty="0"/>
              <a:t>Technological standard that allows you to authorize one app or service to sign in to another without divulging private information, such as passwords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14DDF7-D2BD-9675-23BE-0A96485D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</p:spTree>
    <p:extLst>
      <p:ext uri="{BB962C8B-B14F-4D97-AF65-F5344CB8AC3E}">
        <p14:creationId xmlns:p14="http://schemas.microsoft.com/office/powerpoint/2010/main" val="45820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672C-C530-7112-F5BB-FFF62B10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989735-AEAD-AF6C-0AE4-CEB860F78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0C94D-6E35-A7BA-C881-4F59CC7EA07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Google (or GitHub) runs an OAuth server</a:t>
            </a:r>
          </a:p>
          <a:p>
            <a:r>
              <a:rPr lang="en-US" dirty="0"/>
              <a:t>Gives you an OAuth token</a:t>
            </a:r>
          </a:p>
          <a:p>
            <a:r>
              <a:rPr lang="en-US" dirty="0"/>
              <a:t>Use that token to make API calls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196DA-628E-1234-14EF-F16E533D5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796" y="696277"/>
            <a:ext cx="401058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7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F2788-95B6-A0EE-76E2-D4AC47C73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gh</a:t>
            </a:r>
            <a:r>
              <a:rPr lang="en-US" dirty="0">
                <a:latin typeface="Consolas" panose="020B0609020204030204" pitchFamily="49" charset="0"/>
              </a:rPr>
              <a:t> auth login</a:t>
            </a:r>
          </a:p>
          <a:p>
            <a:pPr lvl="1"/>
            <a:r>
              <a:rPr lang="en-US" dirty="0"/>
              <a:t>This launches OAuth authentication</a:t>
            </a:r>
          </a:p>
          <a:p>
            <a:r>
              <a:rPr lang="en-US" dirty="0">
                <a:latin typeface="Consolas" panose="020B0609020204030204" pitchFamily="49" charset="0"/>
              </a:rPr>
              <a:t>cat ~/.config/</a:t>
            </a:r>
            <a:r>
              <a:rPr lang="en-US" dirty="0" err="1">
                <a:latin typeface="Consolas" panose="020B0609020204030204" pitchFamily="49" charset="0"/>
              </a:rPr>
              <a:t>gh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hosts.yml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Grab the </a:t>
            </a:r>
            <a:r>
              <a:rPr lang="en-US" dirty="0" err="1">
                <a:latin typeface="Helvetica" panose="020B0604020202020204"/>
                <a:cs typeface="Helvetica" panose="020B0604020202020204"/>
              </a:rPr>
              <a:t>Oauth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 token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Can run without authorization, but will be rate-limited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CF2C7CB-5E8D-0C21-EF6C-13515F95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CLI demo</a:t>
            </a:r>
          </a:p>
        </p:txBody>
      </p:sp>
    </p:spTree>
    <p:extLst>
      <p:ext uri="{BB962C8B-B14F-4D97-AF65-F5344CB8AC3E}">
        <p14:creationId xmlns:p14="http://schemas.microsoft.com/office/powerpoint/2010/main" val="11172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FE6DED-4FF1-5B95-CE76-2EE12AA44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APIs</a:t>
            </a:r>
          </a:p>
          <a:p>
            <a:pPr lvl="1"/>
            <a:r>
              <a:rPr lang="en-US" dirty="0"/>
              <a:t>REST = Representational State Transfer</a:t>
            </a:r>
          </a:p>
          <a:p>
            <a:pPr lvl="1"/>
            <a:r>
              <a:rPr lang="en-US" dirty="0"/>
              <a:t>Stateless services</a:t>
            </a:r>
          </a:p>
          <a:p>
            <a:pPr lvl="2"/>
            <a:r>
              <a:rPr lang="en-US" dirty="0"/>
              <a:t>Implication: the service will not remember anything about previous interactions</a:t>
            </a:r>
          </a:p>
          <a:p>
            <a:r>
              <a:rPr lang="en-US" dirty="0"/>
              <a:t>Common Endpoints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/repos/{owner}/{repo}</a:t>
            </a:r>
            <a:r>
              <a:rPr lang="en-US" dirty="0"/>
              <a:t> - Repo metadata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/repos/{owner}/{repo}/issues</a:t>
            </a:r>
            <a:r>
              <a:rPr lang="en-US" dirty="0"/>
              <a:t> - Create an issue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GET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/users/{username}</a:t>
            </a:r>
            <a:r>
              <a:rPr lang="en-US" dirty="0"/>
              <a:t> - User profile data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DCC1A4-B5CE-C843-06FA-604C0780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REST API</a:t>
            </a:r>
          </a:p>
        </p:txBody>
      </p:sp>
    </p:spTree>
    <p:extLst>
      <p:ext uri="{BB962C8B-B14F-4D97-AF65-F5344CB8AC3E}">
        <p14:creationId xmlns:p14="http://schemas.microsoft.com/office/powerpoint/2010/main" val="876860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1D58AF4D-3816-08E6-2F01-5EBD60660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“JSON” stands for “JavaScript Object Notation”</a:t>
            </a:r>
          </a:p>
          <a:p>
            <a:pPr lvl="1"/>
            <a:r>
              <a:rPr lang="en-US" altLang="en-US"/>
              <a:t>Lightweight data-interchange format</a:t>
            </a:r>
          </a:p>
          <a:p>
            <a:pPr lvl="1"/>
            <a:r>
              <a:rPr lang="en-US" altLang="en-US"/>
              <a:t>Despite the name, JSON is a (mostly) language-independent way of specifying objects as name-value pairs</a:t>
            </a:r>
          </a:p>
          <a:p>
            <a:pPr lvl="1"/>
            <a:r>
              <a:rPr lang="en-US" altLang="en-US"/>
              <a:t>Structured representation of data object</a:t>
            </a:r>
          </a:p>
          <a:p>
            <a:pPr lvl="1"/>
            <a:r>
              <a:rPr lang="en-US" altLang="en-US"/>
              <a:t>Can be parsed with most modern languages</a:t>
            </a:r>
          </a:p>
          <a:p>
            <a:r>
              <a:rPr lang="en-US" altLang="en-US"/>
              <a:t>JSON Schema can be used to validated a JSON file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0697A23-782E-780C-8DF7-91E7BF9C5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JSON?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1BDD6-B41D-8870-C781-F9AB9A096EE0}"/>
              </a:ext>
            </a:extLst>
          </p:cNvPr>
          <p:cNvSpPr txBox="1"/>
          <p:nvPr/>
        </p:nvSpPr>
        <p:spPr>
          <a:xfrm>
            <a:off x="2640963" y="5360926"/>
            <a:ext cx="9381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Credit: Some slide contents adapted from  - https://www.cs.utexas.edu/~fares/cs330ef25/CS%20373_files/tutorials/JSON.ppt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0D5AD29C-D327-F545-91BC-C0116F7A5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JSON is almost identical to python dictionary except for </a:t>
            </a:r>
          </a:p>
          <a:p>
            <a:pPr lvl="1"/>
            <a:r>
              <a:rPr lang="en-US" altLang="en-US" dirty="0"/>
              <a:t>In JSON, true and false are not capitalized</a:t>
            </a:r>
          </a:p>
          <a:p>
            <a:pPr lvl="1"/>
            <a:r>
              <a:rPr lang="en-US" altLang="en-US" dirty="0"/>
              <a:t>In JSON, null is used instead of None</a:t>
            </a:r>
          </a:p>
          <a:p>
            <a:r>
              <a:rPr lang="en-US" altLang="en-US" dirty="0"/>
              <a:t>Uses key/value pairs: {“name”: “John”}</a:t>
            </a:r>
          </a:p>
          <a:p>
            <a:r>
              <a:rPr lang="en-US" altLang="en-US" dirty="0"/>
              <a:t>Uses double quotes around KEY and VALUE</a:t>
            </a:r>
          </a:p>
          <a:p>
            <a:r>
              <a:rPr lang="en-US" altLang="en-US" dirty="0"/>
              <a:t>A value can be: A string, a number, true, false, null, an object, or an array</a:t>
            </a:r>
          </a:p>
          <a:p>
            <a:r>
              <a:rPr lang="en-US" altLang="en-US" dirty="0"/>
              <a:t>Strings are enclosed in double quotes, and can contain the usual assortment of escaped characters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9218" name="Title 1">
            <a:extLst>
              <a:ext uri="{FF2B5EF4-FFF2-40B4-BE49-F238E27FC236}">
                <a16:creationId xmlns:a16="http://schemas.microsoft.com/office/drawing/2014/main" id="{0DC901B0-9E1C-7CFB-2C54-66BA0AEE9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Syntax Rules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83B2C7-8B0C-3110-3768-210B1C855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JSON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3B56B-E5CF-8629-E528-D3397A639AC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en-US" sz="2400" dirty="0"/>
              <a:t>{ </a:t>
            </a:r>
          </a:p>
          <a:p>
            <a:r>
              <a:rPr lang="en-US" altLang="en-US" sz="2400" dirty="0"/>
              <a:t>	"name": "John Smith",</a:t>
            </a:r>
          </a:p>
          <a:p>
            <a:r>
              <a:rPr lang="en-US" altLang="en-US" sz="2400" dirty="0"/>
              <a:t>	"age": 35,</a:t>
            </a:r>
          </a:p>
          <a:p>
            <a:r>
              <a:rPr lang="en-US" altLang="en-US" sz="2400" dirty="0"/>
              <a:t>	"address": {</a:t>
            </a:r>
          </a:p>
          <a:p>
            <a:r>
              <a:rPr lang="en-US" altLang="en-US" sz="2400" dirty="0"/>
              <a:t>		"street": "5 main St.",</a:t>
            </a:r>
          </a:p>
          <a:p>
            <a:r>
              <a:rPr lang="en-US" altLang="en-US" sz="2400" dirty="0"/>
              <a:t>		"city": "Austin"</a:t>
            </a:r>
          </a:p>
          <a:p>
            <a:r>
              <a:rPr lang="en-US" altLang="en-US" sz="2400" dirty="0"/>
              <a:t>	},</a:t>
            </a:r>
          </a:p>
          <a:p>
            <a:r>
              <a:rPr lang="en-US" altLang="en-US" sz="2400" dirty="0"/>
              <a:t>	"children": ["Mary", "Abel"]</a:t>
            </a:r>
          </a:p>
          <a:p>
            <a:r>
              <a:rPr lang="en-US" altLang="en-US" sz="24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A7D8B9-602D-F37E-2E3B-5B0CC683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request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curl --request GET --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 "https://api.github.com/repos/</a:t>
            </a:r>
            <a:r>
              <a:rPr lang="en-US" dirty="0" err="1">
                <a:latin typeface="Consolas" panose="020B0609020204030204" pitchFamily="49" charset="0"/>
              </a:rPr>
              <a:t>octocat</a:t>
            </a:r>
            <a:r>
              <a:rPr lang="en-US" dirty="0">
                <a:latin typeface="Consolas" panose="020B0609020204030204" pitchFamily="49" charset="0"/>
              </a:rPr>
              <a:t>/Spoon-Knife/issues" --header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 --header "Authorization: [TOKEN]"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Postman</a:t>
            </a:r>
          </a:p>
          <a:p>
            <a:pPr lvl="1"/>
            <a:r>
              <a:rPr lang="en-US" dirty="0"/>
              <a:t>Cleaner interface (?)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467F48-8420-33E2-81B1-427B1875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25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1416F-0FB9-9A08-FBF8-C15FA558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AF1689-8D8D-7988-706D-1732DD391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curl -L   -H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 -H "X-GitHub-Api-Version: 2022-11-28"   https://api.github.com/repos/davsec-teaching/ecs160-f25/commits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curl -L   -H "Accept: application/</a:t>
            </a:r>
            <a:r>
              <a:rPr lang="en-US" dirty="0" err="1">
                <a:latin typeface="Consolas" panose="020B0609020204030204" pitchFamily="49" charset="0"/>
              </a:rPr>
              <a:t>vnd.github+json</a:t>
            </a:r>
            <a:r>
              <a:rPr lang="en-US" dirty="0">
                <a:latin typeface="Consolas" panose="020B0609020204030204" pitchFamily="49" charset="0"/>
              </a:rPr>
              <a:t>" -H "X-GitHub-Api-Version: 2022-11-28"   https://api.github.com/repos/davsec-teaching/ecs160-f25/commits/061f8cb41d4dbb8b278356d61ec6e600ed2ea940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59325-AB91-2797-2F2F-1D668B8B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7680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E0B51-0CFB-10E9-4DBF-22657B00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Networking recap and DNS servers</a:t>
            </a:r>
          </a:p>
          <a:p>
            <a:r>
              <a:rPr lang="en-US" dirty="0"/>
              <a:t>GitHub API and JSON parsing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Databases and Redis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D90A9A-C87C-0CBB-0609-09F2457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9395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8BA324-4FA1-3A5B-F235-EC6CEB60A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API: </a:t>
            </a:r>
            <a:r>
              <a:rPr lang="en-US" dirty="0">
                <a:hlinkClick r:id="rId2"/>
              </a:rPr>
              <a:t>https://docs.github.com/en/rest?apiVersion=2022-11-28</a:t>
            </a:r>
            <a:endParaRPr lang="en-US" dirty="0"/>
          </a:p>
          <a:p>
            <a:r>
              <a:rPr lang="en-US" dirty="0"/>
              <a:t>Search API: </a:t>
            </a:r>
            <a:r>
              <a:rPr lang="en-US" dirty="0">
                <a:hlinkClick r:id="rId3"/>
              </a:rPr>
              <a:t>https://docs.github.com/en/rest/search/search?apiVersion=2022-11-28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CAD6F8-5665-1E89-21EA-8F6FBA38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9276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A503-7E15-66AD-CB9E-EE7236F7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JSON (string, or file containing JSON object), you can use the </a:t>
            </a:r>
            <a:r>
              <a:rPr lang="en-US" dirty="0" err="1"/>
              <a:t>Gson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 module.</a:t>
            </a:r>
          </a:p>
          <a:p>
            <a:r>
              <a:rPr lang="en-US" b="1" dirty="0"/>
              <a:t>Demo</a:t>
            </a: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AC7CCA8F-EB8B-5E56-1C85-80D629C6E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JSON with </a:t>
            </a:r>
            <a:r>
              <a:rPr lang="en-US" altLang="en-US" dirty="0" err="1"/>
              <a:t>Gson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F54E3-85FF-A7F9-71CC-E0F5F0383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F34E8B-8917-016A-BBAA-5ACD1999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end point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E521162-1C2D-781E-F1CB-64330DE3A3A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(port number, IP address) pair identifies a unique </a:t>
            </a:r>
            <a:r>
              <a:rPr lang="en-US" b="1" i="1" dirty="0"/>
              <a:t>socket</a:t>
            </a:r>
            <a:r>
              <a:rPr lang="en-US" dirty="0"/>
              <a:t> end point</a:t>
            </a:r>
          </a:p>
          <a:p>
            <a:pPr lvl="1"/>
            <a:r>
              <a:rPr lang="en-US" dirty="0"/>
              <a:t>E.g. (142.250.114.100, 80) -&gt; google.com</a:t>
            </a:r>
          </a:p>
          <a:p>
            <a:pPr lvl="1"/>
            <a:r>
              <a:rPr lang="en-US" dirty="0"/>
              <a:t>(23.185.0.4, 80) -&gt; ucdavis.edu</a:t>
            </a:r>
          </a:p>
          <a:p>
            <a:r>
              <a:rPr lang="en-US" dirty="0"/>
              <a:t>Socket API to open and close sockets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2D5E7E-0BE6-0D6A-014C-052F195671A0}"/>
              </a:ext>
            </a:extLst>
          </p:cNvPr>
          <p:cNvGrpSpPr/>
          <p:nvPr/>
        </p:nvGrpSpPr>
        <p:grpSpPr>
          <a:xfrm>
            <a:off x="7556499" y="1460366"/>
            <a:ext cx="4294781" cy="4323694"/>
            <a:chOff x="7556499" y="1460366"/>
            <a:chExt cx="4294781" cy="43236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F6539-C4E2-3961-CFB4-4AB84B8421AD}"/>
                </a:ext>
              </a:extLst>
            </p:cNvPr>
            <p:cNvSpPr/>
            <p:nvPr/>
          </p:nvSpPr>
          <p:spPr>
            <a:xfrm>
              <a:off x="7556500" y="1460366"/>
              <a:ext cx="4294780" cy="787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Application Layer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0D01712-9292-E661-8D13-A5E665F3FA2F}"/>
                </a:ext>
              </a:extLst>
            </p:cNvPr>
            <p:cNvSpPr/>
            <p:nvPr/>
          </p:nvSpPr>
          <p:spPr>
            <a:xfrm>
              <a:off x="7556500" y="2247765"/>
              <a:ext cx="4294780" cy="120680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Transport Layer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953DD7E-B708-DCC1-9946-181793EE7D7E}"/>
                </a:ext>
              </a:extLst>
            </p:cNvPr>
            <p:cNvSpPr/>
            <p:nvPr/>
          </p:nvSpPr>
          <p:spPr>
            <a:xfrm>
              <a:off x="7556499" y="3454572"/>
              <a:ext cx="4294779" cy="1524086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Internet Layer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48EBF4-3443-2689-7A37-4A9EF2A0E6E9}"/>
                </a:ext>
              </a:extLst>
            </p:cNvPr>
            <p:cNvSpPr/>
            <p:nvPr/>
          </p:nvSpPr>
          <p:spPr>
            <a:xfrm>
              <a:off x="7556500" y="4996660"/>
              <a:ext cx="4294778" cy="787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Link layer</a:t>
              </a:r>
            </a:p>
          </p:txBody>
        </p:sp>
      </p:grpSp>
      <p:pic>
        <p:nvPicPr>
          <p:cNvPr id="14340" name="Picture 4" descr="Redis : A Comprehensive Guide | TO THE NEW Blog">
            <a:extLst>
              <a:ext uri="{FF2B5EF4-FFF2-40B4-BE49-F238E27FC236}">
                <a16:creationId xmlns:a16="http://schemas.microsoft.com/office/drawing/2014/main" id="{7E2271CC-551D-E31E-532E-A654095E2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268" y="1517902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 descr="Externally visible ssh server - arc-ssh - Academic Computing ...">
            <a:extLst>
              <a:ext uri="{FF2B5EF4-FFF2-40B4-BE49-F238E27FC236}">
                <a16:creationId xmlns:a16="http://schemas.microsoft.com/office/drawing/2014/main" id="{AB596E07-6D2E-84CA-5C2F-8A99056BD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2598" y="1528297"/>
            <a:ext cx="652744" cy="65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E140A5-C54D-DBF2-0920-2F11A52A53D9}"/>
              </a:ext>
            </a:extLst>
          </p:cNvPr>
          <p:cNvSpPr txBox="1"/>
          <p:nvPr/>
        </p:nvSpPr>
        <p:spPr>
          <a:xfrm>
            <a:off x="5415892" y="4011140"/>
            <a:ext cx="1729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Linux kernel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080AEB19-BC71-877C-564E-302A33F4EB17}"/>
              </a:ext>
            </a:extLst>
          </p:cNvPr>
          <p:cNvSpPr/>
          <p:nvPr/>
        </p:nvSpPr>
        <p:spPr>
          <a:xfrm rot="10800000">
            <a:off x="6868906" y="2260023"/>
            <a:ext cx="469900" cy="2718635"/>
          </a:xfrm>
          <a:prstGeom prst="rightBrace">
            <a:avLst>
              <a:gd name="adj1" fmla="val 8333"/>
              <a:gd name="adj2" fmla="val 5112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7C586-A00A-23FC-8D20-B380BE01C642}"/>
              </a:ext>
            </a:extLst>
          </p:cNvPr>
          <p:cNvSpPr txBox="1"/>
          <p:nvPr/>
        </p:nvSpPr>
        <p:spPr>
          <a:xfrm>
            <a:off x="5941242" y="1537417"/>
            <a:ext cx="149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Userspace</a:t>
            </a:r>
            <a:endParaRPr lang="en-US" sz="2400" b="1" i="1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37AFAF4-9AC7-AAC3-7DDB-D966B88F54B6}"/>
              </a:ext>
            </a:extLst>
          </p:cNvPr>
          <p:cNvSpPr/>
          <p:nvPr/>
        </p:nvSpPr>
        <p:spPr>
          <a:xfrm>
            <a:off x="7556500" y="2260024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Port:80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8A0FB3-DF35-4AB4-23DB-B1B2250B4B7E}"/>
              </a:ext>
            </a:extLst>
          </p:cNvPr>
          <p:cNvSpPr/>
          <p:nvPr/>
        </p:nvSpPr>
        <p:spPr>
          <a:xfrm>
            <a:off x="8604039" y="2260024"/>
            <a:ext cx="954507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Port:6379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0AE4FB-63F6-FD7D-BC51-BDB5A278D65A}"/>
              </a:ext>
            </a:extLst>
          </p:cNvPr>
          <p:cNvSpPr/>
          <p:nvPr/>
        </p:nvSpPr>
        <p:spPr>
          <a:xfrm>
            <a:off x="9651579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7E6613-566C-3528-135B-6CA04E355033}"/>
              </a:ext>
            </a:extLst>
          </p:cNvPr>
          <p:cNvSpPr/>
          <p:nvPr/>
        </p:nvSpPr>
        <p:spPr>
          <a:xfrm>
            <a:off x="10803741" y="2250090"/>
            <a:ext cx="954506" cy="41820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Port:81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11BDAED-C55E-F7FE-C285-20FB683CF3F6}"/>
              </a:ext>
            </a:extLst>
          </p:cNvPr>
          <p:cNvGrpSpPr/>
          <p:nvPr/>
        </p:nvGrpSpPr>
        <p:grpSpPr>
          <a:xfrm>
            <a:off x="7738329" y="2668292"/>
            <a:ext cx="3729934" cy="1277101"/>
            <a:chOff x="7738329" y="2668292"/>
            <a:chExt cx="3729934" cy="12771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32C419-CAC1-1B5D-34E8-021D0FFAC965}"/>
                </a:ext>
              </a:extLst>
            </p:cNvPr>
            <p:cNvSpPr/>
            <p:nvPr/>
          </p:nvSpPr>
          <p:spPr>
            <a:xfrm>
              <a:off x="773832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130.245.42.104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E91DDC-4C1D-BE8F-B1F0-A460D0DC9E22}"/>
                </a:ext>
              </a:extLst>
            </p:cNvPr>
            <p:cNvSpPr/>
            <p:nvPr/>
          </p:nvSpPr>
          <p:spPr>
            <a:xfrm>
              <a:off x="9704289" y="3527191"/>
              <a:ext cx="1763974" cy="418202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24.11.201.33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3F7B0F-4F81-8D1F-4B54-81D919631726}"/>
                </a:ext>
              </a:extLst>
            </p:cNvPr>
            <p:cNvCxnSpPr>
              <a:cxnSpLocks/>
              <a:stCxn id="15" idx="0"/>
              <a:endCxn id="2" idx="2"/>
            </p:cNvCxnSpPr>
            <p:nvPr/>
          </p:nvCxnSpPr>
          <p:spPr>
            <a:xfrm flipH="1" flipV="1">
              <a:off x="8033753" y="2678226"/>
              <a:ext cx="586563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0C5D189-D5F4-5E36-4367-4908E34551AA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8620316" y="2678226"/>
              <a:ext cx="462724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119CB79-872A-DDA2-662A-25441B633774}"/>
                </a:ext>
              </a:extLst>
            </p:cNvPr>
            <p:cNvCxnSpPr>
              <a:cxnSpLocks/>
              <a:stCxn id="19" idx="0"/>
              <a:endCxn id="11" idx="2"/>
            </p:cNvCxnSpPr>
            <p:nvPr/>
          </p:nvCxnSpPr>
          <p:spPr>
            <a:xfrm flipV="1">
              <a:off x="10586276" y="2668292"/>
              <a:ext cx="694718" cy="8588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7F1F9EA-C60A-B900-43E7-F24A00F36586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119360" y="2678226"/>
              <a:ext cx="466916" cy="84896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05011C6-D0AF-8867-7783-D112F55E4C47}"/>
              </a:ext>
            </a:extLst>
          </p:cNvPr>
          <p:cNvGrpSpPr/>
          <p:nvPr/>
        </p:nvGrpSpPr>
        <p:grpSpPr>
          <a:xfrm>
            <a:off x="8009398" y="3945393"/>
            <a:ext cx="3059234" cy="2696804"/>
            <a:chOff x="8009398" y="3945393"/>
            <a:chExt cx="3059234" cy="2696804"/>
          </a:xfrm>
        </p:grpSpPr>
        <p:pic>
          <p:nvPicPr>
            <p:cNvPr id="33" name="Picture 2" descr="1000Mbps Gigabit Ethernet Converged Network Adapter (NIC) with Intel I350  Chip | Ethernet PCI Express NIC Network Card | Quad Copper RJ45 Ports | PCI  ...">
              <a:extLst>
                <a:ext uri="{FF2B5EF4-FFF2-40B4-BE49-F238E27FC236}">
                  <a16:creationId xmlns:a16="http://schemas.microsoft.com/office/drawing/2014/main" id="{4841375C-F748-3079-7364-988A42188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09398" y="5702397"/>
              <a:ext cx="1260475" cy="85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WiFi Card, Ubit AX/AC WiFi 6E Card Dual Band 5400 Mbps AX210N PCIe Bluetooth WLAN Network WiFi Card with Bluetooth 5.2 | MU-MIMO| OFDMA| Ultra-Low La">
              <a:extLst>
                <a:ext uri="{FF2B5EF4-FFF2-40B4-BE49-F238E27FC236}">
                  <a16:creationId xmlns:a16="http://schemas.microsoft.com/office/drawing/2014/main" id="{9A7FC14E-85CC-C02A-A7B3-B621B78A13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8832" y="5702397"/>
              <a:ext cx="939800" cy="93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C4047F2-69FC-35F4-1C6F-3B3D4CD041ED}"/>
                </a:ext>
              </a:extLst>
            </p:cNvPr>
            <p:cNvCxnSpPr>
              <a:cxnSpLocks/>
              <a:stCxn id="33" idx="0"/>
              <a:endCxn id="15" idx="2"/>
            </p:cNvCxnSpPr>
            <p:nvPr/>
          </p:nvCxnSpPr>
          <p:spPr>
            <a:xfrm flipH="1" flipV="1">
              <a:off x="8620316" y="3945393"/>
              <a:ext cx="19320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BF15201-4CA5-622E-410A-2E83FFFB7D89}"/>
                </a:ext>
              </a:extLst>
            </p:cNvPr>
            <p:cNvCxnSpPr>
              <a:cxnSpLocks/>
              <a:stCxn id="34" idx="0"/>
              <a:endCxn id="19" idx="2"/>
            </p:cNvCxnSpPr>
            <p:nvPr/>
          </p:nvCxnSpPr>
          <p:spPr>
            <a:xfrm flipH="1" flipV="1">
              <a:off x="10586276" y="3945393"/>
              <a:ext cx="12456" cy="1757004"/>
            </a:xfrm>
            <a:prstGeom prst="straightConnector1">
              <a:avLst/>
            </a:prstGeom>
            <a:ln w="222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5EB825EC-4F14-559D-01C7-316497AC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560" y="1570577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C0A6F3-1BD2-DE3B-883A-07CDFBE77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133" y="1556303"/>
            <a:ext cx="1114793" cy="5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6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056DD-E0C7-7B52-5E66-327C2D53B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20E4FC-8B34-C230-660E-C221FE0D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02DAD6-42A5-647B-B343-04D62BC0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978" y="1107852"/>
            <a:ext cx="8612841" cy="46422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2CE684-6B0A-5C08-89AD-17F8C711A589}"/>
              </a:ext>
            </a:extLst>
          </p:cNvPr>
          <p:cNvSpPr/>
          <p:nvPr/>
        </p:nvSpPr>
        <p:spPr>
          <a:xfrm>
            <a:off x="3330222" y="1514253"/>
            <a:ext cx="1580446" cy="67579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B74B3-FE53-B0AE-2F06-12CA68CD5145}"/>
              </a:ext>
            </a:extLst>
          </p:cNvPr>
          <p:cNvSpPr txBox="1"/>
          <p:nvPr/>
        </p:nvSpPr>
        <p:spPr>
          <a:xfrm>
            <a:off x="5350933" y="1625600"/>
            <a:ext cx="4684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No IP address, no port</a:t>
            </a:r>
          </a:p>
        </p:txBody>
      </p:sp>
    </p:spTree>
    <p:extLst>
      <p:ext uri="{BB962C8B-B14F-4D97-AF65-F5344CB8AC3E}">
        <p14:creationId xmlns:p14="http://schemas.microsoft.com/office/powerpoint/2010/main" val="75391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5C936A-FCCC-61F6-CED1-891CABB1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 are human-readable mappings to IP addresses</a:t>
            </a:r>
          </a:p>
          <a:p>
            <a:r>
              <a:rPr lang="en-US" dirty="0"/>
              <a:t>Who administers?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0BEDE9-4FB8-09BB-BF93-373AC044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names</a:t>
            </a:r>
          </a:p>
        </p:txBody>
      </p:sp>
      <p:pic>
        <p:nvPicPr>
          <p:cNvPr id="1026" name="Picture 2" descr="DNS Heirarchy">
            <a:extLst>
              <a:ext uri="{FF2B5EF4-FFF2-40B4-BE49-F238E27FC236}">
                <a16:creationId xmlns:a16="http://schemas.microsoft.com/office/drawing/2014/main" id="{01A72032-167D-0840-5A50-AD8636DEA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89" y="2008493"/>
            <a:ext cx="10340622" cy="3721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6F392-A265-A1C9-C87A-DB16E6A886DC}"/>
              </a:ext>
            </a:extLst>
          </p:cNvPr>
          <p:cNvSpPr txBox="1"/>
          <p:nvPr/>
        </p:nvSpPr>
        <p:spPr>
          <a:xfrm>
            <a:off x="3048000" y="5560763"/>
            <a:ext cx="75974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https://www.cloudflare.com/learning/dns/glossary/dns-root-server/</a:t>
            </a:r>
          </a:p>
        </p:txBody>
      </p:sp>
    </p:spTree>
    <p:extLst>
      <p:ext uri="{BB962C8B-B14F-4D97-AF65-F5344CB8AC3E}">
        <p14:creationId xmlns:p14="http://schemas.microsoft.com/office/powerpoint/2010/main" val="1810816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AABAA-CDA0-204A-5170-49FC415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9A90BD-D78C-D7C9-A7D8-B010BDFE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lookup</a:t>
            </a:r>
          </a:p>
        </p:txBody>
      </p:sp>
      <p:pic>
        <p:nvPicPr>
          <p:cNvPr id="25602" name="Picture 2" descr="What is DNS: Simple Explanation of Domain Name Systems">
            <a:extLst>
              <a:ext uri="{FF2B5EF4-FFF2-40B4-BE49-F238E27FC236}">
                <a16:creationId xmlns:a16="http://schemas.microsoft.com/office/drawing/2014/main" id="{7A6154DA-0038-0C69-D5A1-04E0A30FF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18" y="1008891"/>
            <a:ext cx="6949193" cy="499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E9DD9C-A2F3-B57D-1811-32B59956592E}"/>
              </a:ext>
            </a:extLst>
          </p:cNvPr>
          <p:cNvSpPr txBox="1"/>
          <p:nvPr/>
        </p:nvSpPr>
        <p:spPr>
          <a:xfrm>
            <a:off x="1919111" y="563465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https://www.fixrunner.com/what-is-dns/</a:t>
            </a:r>
          </a:p>
        </p:txBody>
      </p:sp>
    </p:spTree>
    <p:extLst>
      <p:ext uri="{BB962C8B-B14F-4D97-AF65-F5344CB8AC3E}">
        <p14:creationId xmlns:p14="http://schemas.microsoft.com/office/powerpoint/2010/main" val="2387767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43C00-C680-6EC8-24C5-9ED4E6A7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dig [Domain name]</a:t>
            </a: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3926C-EE18-B308-680D-9EB856A9B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domain name to IP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C357A-0A54-C17C-C1F3-EC277457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940" y="696277"/>
            <a:ext cx="7754432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0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2B02-AD85-F12C-7899-766742E5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BFB70-19C1-39A8-9250-5B29E55A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3935333" cy="5218981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whois</a:t>
            </a:r>
            <a:r>
              <a:rPr lang="en-US" dirty="0">
                <a:latin typeface="Consolas" panose="020B0609020204030204" pitchFamily="49" charset="0"/>
              </a:rPr>
              <a:t> [IP]</a:t>
            </a: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FFC21-32CE-4F17-47AA-11DA52BD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IP to domain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8F29F7-C943-46E4-AB3B-798DB49C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970" y="696277"/>
            <a:ext cx="7325747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3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32E27D-25EE-72F9-2A84-621DADF6A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1C08C-7E88-C6B9-3BBE-EB5760EC99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GitHub API</a:t>
            </a:r>
          </a:p>
        </p:txBody>
      </p:sp>
    </p:spTree>
    <p:extLst>
      <p:ext uri="{BB962C8B-B14F-4D97-AF65-F5344CB8AC3E}">
        <p14:creationId xmlns:p14="http://schemas.microsoft.com/office/powerpoint/2010/main" val="2091878488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7220</TotalTime>
  <Words>854</Words>
  <Application>Microsoft Office PowerPoint</Application>
  <PresentationFormat>Widescreen</PresentationFormat>
  <Paragraphs>116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Agenda</vt:lpstr>
      <vt:lpstr>Socket end point</vt:lpstr>
      <vt:lpstr>Domain names</vt:lpstr>
      <vt:lpstr>Domain names</vt:lpstr>
      <vt:lpstr>DNS lookup</vt:lpstr>
      <vt:lpstr>Map domain name to IP</vt:lpstr>
      <vt:lpstr>Map IP to domain name</vt:lpstr>
      <vt:lpstr>PowerPoint Presentation</vt:lpstr>
      <vt:lpstr>GitHub REST API</vt:lpstr>
      <vt:lpstr>OAuth</vt:lpstr>
      <vt:lpstr>OAuth</vt:lpstr>
      <vt:lpstr>GitHub CLI demo</vt:lpstr>
      <vt:lpstr>GitHub REST API</vt:lpstr>
      <vt:lpstr>What is JSON? </vt:lpstr>
      <vt:lpstr>JSON Syntax Rules</vt:lpstr>
      <vt:lpstr>JSON Example</vt:lpstr>
      <vt:lpstr>Demo</vt:lpstr>
      <vt:lpstr>Demo</vt:lpstr>
      <vt:lpstr>Demo</vt:lpstr>
      <vt:lpstr>Using JSON with Gson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860</cp:revision>
  <dcterms:created xsi:type="dcterms:W3CDTF">2019-06-30T03:25:06Z</dcterms:created>
  <dcterms:modified xsi:type="dcterms:W3CDTF">2025-10-01T03:26:10Z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