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4" r:id="rId3"/>
    <p:sldId id="257" r:id="rId4"/>
    <p:sldId id="265" r:id="rId5"/>
    <p:sldId id="258" r:id="rId6"/>
    <p:sldId id="277" r:id="rId7"/>
    <p:sldId id="296" r:id="rId8"/>
    <p:sldId id="261" r:id="rId9"/>
    <p:sldId id="259" r:id="rId10"/>
    <p:sldId id="260" r:id="rId11"/>
    <p:sldId id="266" r:id="rId12"/>
    <p:sldId id="269" r:id="rId13"/>
    <p:sldId id="295" r:id="rId14"/>
    <p:sldId id="267" r:id="rId15"/>
    <p:sldId id="291" r:id="rId16"/>
    <p:sldId id="292" r:id="rId17"/>
    <p:sldId id="380" r:id="rId18"/>
    <p:sldId id="300" r:id="rId19"/>
    <p:sldId id="301" r:id="rId20"/>
    <p:sldId id="294" r:id="rId21"/>
    <p:sldId id="293" r:id="rId22"/>
    <p:sldId id="297" r:id="rId23"/>
    <p:sldId id="268" r:id="rId24"/>
    <p:sldId id="271" r:id="rId2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Install docker.io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a simple text file</a:t>
            </a:r>
          </a:p>
        </p:txBody>
      </p:sp>
    </p:spTree>
    <p:extLst>
      <p:ext uri="{BB962C8B-B14F-4D97-AF65-F5344CB8AC3E}">
        <p14:creationId xmlns:p14="http://schemas.microsoft.com/office/powerpoint/2010/main" val="85958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4F3F-3DBD-CFE6-C539-50427B21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3A5A2-4DDD-1161-7110-D54C20456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B093-F889-35C7-C5D0-C3AE07BC6A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Isolated environment that emulates a physical machine</a:t>
            </a:r>
          </a:p>
          <a:p>
            <a:r>
              <a:rPr lang="en-US" dirty="0"/>
              <a:t>Each container shares the host kernel</a:t>
            </a:r>
          </a:p>
          <a:p>
            <a:r>
              <a:rPr lang="en-US" dirty="0"/>
              <a:t>Isolation enforced by software</a:t>
            </a:r>
          </a:p>
          <a:p>
            <a:pPr lvl="1"/>
            <a:r>
              <a:rPr lang="en-US" dirty="0"/>
              <a:t>Namespaces and </a:t>
            </a:r>
            <a:r>
              <a:rPr lang="en-US" dirty="0" err="1"/>
              <a:t>cgroups</a:t>
            </a:r>
            <a:r>
              <a:rPr lang="en-US" dirty="0"/>
              <a:t> in the Linux kernel</a:t>
            </a:r>
          </a:p>
          <a:p>
            <a:r>
              <a:rPr lang="en-US" b="1" i="1" dirty="0"/>
              <a:t>Docker </a:t>
            </a:r>
            <a:r>
              <a:rPr lang="en-US" dirty="0"/>
              <a:t>is leading technology for building containers</a:t>
            </a:r>
            <a:endParaRPr lang="en-US" b="1" i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5D2408-0B85-5E4E-A359-B276FB9F498D}"/>
              </a:ext>
            </a:extLst>
          </p:cNvPr>
          <p:cNvGrpSpPr/>
          <p:nvPr/>
        </p:nvGrpSpPr>
        <p:grpSpPr>
          <a:xfrm>
            <a:off x="6057435" y="1454270"/>
            <a:ext cx="1725701" cy="2680669"/>
            <a:chOff x="5160979" y="1454270"/>
            <a:chExt cx="1725701" cy="26806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F50B584-E53E-40F7-5D19-C28B20DC1EDF}"/>
                </a:ext>
              </a:extLst>
            </p:cNvPr>
            <p:cNvSpPr/>
            <p:nvPr/>
          </p:nvSpPr>
          <p:spPr>
            <a:xfrm>
              <a:off x="5160979" y="1454270"/>
              <a:ext cx="1725701" cy="2680669"/>
            </a:xfrm>
            <a:prstGeom prst="roundRect">
              <a:avLst/>
            </a:prstGeom>
            <a:solidFill>
              <a:schemeClr val="accent4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9066857-168E-D85C-743E-4B9572964569}"/>
                </a:ext>
              </a:extLst>
            </p:cNvPr>
            <p:cNvGrpSpPr/>
            <p:nvPr/>
          </p:nvGrpSpPr>
          <p:grpSpPr>
            <a:xfrm>
              <a:off x="5241416" y="3228509"/>
              <a:ext cx="1532791" cy="779658"/>
              <a:chOff x="5241416" y="3228509"/>
              <a:chExt cx="1532791" cy="779658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F81EAAF-EE79-0800-13AA-AA7264FEC18E}"/>
                  </a:ext>
                </a:extLst>
              </p:cNvPr>
              <p:cNvSpPr/>
              <p:nvPr/>
            </p:nvSpPr>
            <p:spPr>
              <a:xfrm>
                <a:off x="5241416" y="3228509"/>
                <a:ext cx="1532791" cy="6799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Ubuntu 22.04</a:t>
                </a:r>
              </a:p>
            </p:txBody>
          </p:sp>
          <p:pic>
            <p:nvPicPr>
              <p:cNvPr id="13" name="Picture 6" descr="893 ubuntu icons - Iconfinder">
                <a:extLst>
                  <a:ext uri="{FF2B5EF4-FFF2-40B4-BE49-F238E27FC236}">
                    <a16:creationId xmlns:a16="http://schemas.microsoft.com/office/drawing/2014/main" id="{ADF5998C-E579-15A2-A39D-701943F09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9355" y="3697505"/>
                <a:ext cx="310662" cy="3106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Picture 14" descr="Java logo and symbol, meaning, history, PNG">
              <a:extLst>
                <a:ext uri="{FF2B5EF4-FFF2-40B4-BE49-F238E27FC236}">
                  <a16:creationId xmlns:a16="http://schemas.microsoft.com/office/drawing/2014/main" id="{BDB2CD2F-3BE9-A222-41CE-053B843BB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0283" y="1631387"/>
              <a:ext cx="1306208" cy="816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AB901A-5062-F6C0-9C35-FBFF384C5C3F}"/>
              </a:ext>
            </a:extLst>
          </p:cNvPr>
          <p:cNvGrpSpPr/>
          <p:nvPr/>
        </p:nvGrpSpPr>
        <p:grpSpPr>
          <a:xfrm>
            <a:off x="8034856" y="1454270"/>
            <a:ext cx="1702776" cy="2680669"/>
            <a:chOff x="8034856" y="1454270"/>
            <a:chExt cx="1702776" cy="268066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2952F3-AE23-F4C7-B79E-C753766903B0}"/>
                </a:ext>
              </a:extLst>
            </p:cNvPr>
            <p:cNvSpPr/>
            <p:nvPr/>
          </p:nvSpPr>
          <p:spPr>
            <a:xfrm>
              <a:off x="8034856" y="1454270"/>
              <a:ext cx="1702776" cy="2680669"/>
            </a:xfrm>
            <a:prstGeom prst="round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93E2717-76FD-D971-55DA-A6FEBAB05AB4}"/>
                </a:ext>
              </a:extLst>
            </p:cNvPr>
            <p:cNvSpPr/>
            <p:nvPr/>
          </p:nvSpPr>
          <p:spPr>
            <a:xfrm>
              <a:off x="8232965" y="3230184"/>
              <a:ext cx="1427283" cy="67993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Ubuntu 24.10</a:t>
              </a:r>
            </a:p>
          </p:txBody>
        </p:sp>
        <p:pic>
          <p:nvPicPr>
            <p:cNvPr id="14" name="Picture 6" descr="893 ubuntu icons - Iconfinder">
              <a:extLst>
                <a:ext uri="{FF2B5EF4-FFF2-40B4-BE49-F238E27FC236}">
                  <a16:creationId xmlns:a16="http://schemas.microsoft.com/office/drawing/2014/main" id="{A1E62B1C-6897-ECB0-8E2A-5FE62BA0C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0113" y="3675199"/>
              <a:ext cx="310662" cy="310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Python icon - Free download on Iconfinder">
              <a:extLst>
                <a:ext uri="{FF2B5EF4-FFF2-40B4-BE49-F238E27FC236}">
                  <a16:creationId xmlns:a16="http://schemas.microsoft.com/office/drawing/2014/main" id="{E4F6C670-6512-7A24-61CD-7A9F9194D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21749" y="1524508"/>
              <a:ext cx="1030138" cy="103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9FEA8B-17E0-AD13-CAFA-F1A5873C94F9}"/>
              </a:ext>
            </a:extLst>
          </p:cNvPr>
          <p:cNvGrpSpPr/>
          <p:nvPr/>
        </p:nvGrpSpPr>
        <p:grpSpPr>
          <a:xfrm>
            <a:off x="9906000" y="1454271"/>
            <a:ext cx="1713320" cy="2680669"/>
            <a:chOff x="9906000" y="1454271"/>
            <a:chExt cx="1713320" cy="268066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721DD8-89AA-0B01-AD5A-54C6585EE49B}"/>
                </a:ext>
              </a:extLst>
            </p:cNvPr>
            <p:cNvSpPr/>
            <p:nvPr/>
          </p:nvSpPr>
          <p:spPr>
            <a:xfrm>
              <a:off x="9906000" y="1454271"/>
              <a:ext cx="1713320" cy="26806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1C6359F-B841-3661-225F-75790DDC9A80}"/>
                </a:ext>
              </a:extLst>
            </p:cNvPr>
            <p:cNvSpPr/>
            <p:nvPr/>
          </p:nvSpPr>
          <p:spPr>
            <a:xfrm>
              <a:off x="10207907" y="3228509"/>
              <a:ext cx="1267842" cy="6799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Fedora 20</a:t>
              </a:r>
            </a:p>
          </p:txBody>
        </p:sp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9ED1E0D9-78E7-269D-313B-10F334B62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972" y="3697504"/>
              <a:ext cx="344079" cy="344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 descr="Nodejs - Free brands and logotypes icons">
              <a:extLst>
                <a:ext uri="{FF2B5EF4-FFF2-40B4-BE49-F238E27FC236}">
                  <a16:creationId xmlns:a16="http://schemas.microsoft.com/office/drawing/2014/main" id="{4F19A534-82CA-AA9A-E651-540A45CC0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5813" y="1561255"/>
              <a:ext cx="956644" cy="95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0FBF1CF-187E-6713-5F80-F4406A1446C4}"/>
              </a:ext>
            </a:extLst>
          </p:cNvPr>
          <p:cNvSpPr/>
          <p:nvPr/>
        </p:nvSpPr>
        <p:spPr>
          <a:xfrm>
            <a:off x="6022927" y="4876165"/>
            <a:ext cx="556188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CDF740E3-1081-EE43-7914-C959EA35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931" y="4876165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D035F70-6247-24E6-169C-DD08DD356048}"/>
              </a:ext>
            </a:extLst>
          </p:cNvPr>
          <p:cNvSpPr/>
          <p:nvPr/>
        </p:nvSpPr>
        <p:spPr>
          <a:xfrm>
            <a:off x="6015487" y="4176069"/>
            <a:ext cx="556188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4FF314-DD82-3EC1-8A03-BF4FC3D71FF3}"/>
              </a:ext>
            </a:extLst>
          </p:cNvPr>
          <p:cNvGrpSpPr/>
          <p:nvPr/>
        </p:nvGrpSpPr>
        <p:grpSpPr>
          <a:xfrm>
            <a:off x="5877903" y="1026543"/>
            <a:ext cx="5875346" cy="3342257"/>
            <a:chOff x="5877903" y="1026543"/>
            <a:chExt cx="5875346" cy="3505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878F91-13BF-EF3A-5706-49A82ECAC327}"/>
                </a:ext>
              </a:extLst>
            </p:cNvPr>
            <p:cNvSpPr/>
            <p:nvPr/>
          </p:nvSpPr>
          <p:spPr>
            <a:xfrm>
              <a:off x="5877903" y="1026543"/>
              <a:ext cx="2034314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2C8C04-8C34-E10F-EBDC-C6C9CFB52215}"/>
                </a:ext>
              </a:extLst>
            </p:cNvPr>
            <p:cNvSpPr/>
            <p:nvPr/>
          </p:nvSpPr>
          <p:spPr>
            <a:xfrm>
              <a:off x="7900039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F7B0BE-CFAE-6908-DEB4-A5888A7FDCFD}"/>
                </a:ext>
              </a:extLst>
            </p:cNvPr>
            <p:cNvSpPr/>
            <p:nvPr/>
          </p:nvSpPr>
          <p:spPr>
            <a:xfrm>
              <a:off x="9823020" y="1026543"/>
              <a:ext cx="1930229" cy="3505200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51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3E1F8-B7A3-7B22-9484-288D6F7F7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8FE643-8F0C-509A-012C-E37FC2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A6596F-9E97-3A85-0CFC-A7DBC30E56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Remote docker registry</a:t>
            </a:r>
          </a:p>
          <a:p>
            <a:pPr lvl="1"/>
            <a:r>
              <a:rPr lang="en-US" dirty="0" err="1"/>
              <a:t>Dockerhub</a:t>
            </a:r>
            <a:r>
              <a:rPr lang="en-US" dirty="0"/>
              <a:t> contains docker images</a:t>
            </a:r>
          </a:p>
          <a:p>
            <a:r>
              <a:rPr lang="en-US" dirty="0"/>
              <a:t>Docker host</a:t>
            </a:r>
          </a:p>
          <a:p>
            <a:pPr lvl="1"/>
            <a:r>
              <a:rPr lang="en-US" dirty="0"/>
              <a:t>Machine running docker daemon</a:t>
            </a:r>
          </a:p>
          <a:p>
            <a:pPr lvl="1"/>
            <a:r>
              <a:rPr lang="en-US" dirty="0"/>
              <a:t>Stores docker images locally</a:t>
            </a:r>
          </a:p>
          <a:p>
            <a:pPr lvl="1"/>
            <a:r>
              <a:rPr lang="en-US" dirty="0"/>
              <a:t>Spawns containers </a:t>
            </a:r>
          </a:p>
          <a:p>
            <a:r>
              <a:rPr lang="en-US" dirty="0"/>
              <a:t>Docker client commands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pull</a:t>
            </a:r>
            <a:r>
              <a:rPr lang="en-US" dirty="0"/>
              <a:t>: pulls image from registry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build</a:t>
            </a:r>
            <a:r>
              <a:rPr lang="en-US" dirty="0"/>
              <a:t>: builds a docker image from a </a:t>
            </a:r>
            <a:r>
              <a:rPr lang="en-US" dirty="0" err="1">
                <a:latin typeface="Consolas" panose="020B0609020204030204" pitchFamily="49" charset="0"/>
              </a:rPr>
              <a:t>Dockerfile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docker run</a:t>
            </a:r>
            <a:r>
              <a:rPr lang="en-US" dirty="0"/>
              <a:t>: spawns a container</a:t>
            </a:r>
          </a:p>
        </p:txBody>
      </p:sp>
      <p:pic>
        <p:nvPicPr>
          <p:cNvPr id="12290" name="Picture 2" descr="Understanding Docker Architecture: A Comprehensive Guide | by Ravi Patel |  Medium">
            <a:extLst>
              <a:ext uri="{FF2B5EF4-FFF2-40B4-BE49-F238E27FC236}">
                <a16:creationId xmlns:a16="http://schemas.microsoft.com/office/drawing/2014/main" id="{AC4E8A75-6AE4-72D1-5A60-00EDBF0DF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487" y="1453662"/>
            <a:ext cx="6036910" cy="305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89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F4BD-4504-C6A6-189C-DB51580F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Dockerfile</a:t>
            </a:r>
            <a:r>
              <a:rPr lang="en-US" dirty="0"/>
              <a:t> to run HW1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F66848C-2856-156E-6D23-A95B79929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75" y="597877"/>
            <a:ext cx="5963171" cy="540303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Use the Ubuntu base image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FROM ubuntu:20.04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the working directory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WORKDIR /app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Install required dependencies: OpenJDK, Maven, Git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apt-get update &amp;&amp; apt-get install -y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openjdk-11-jdk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maven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git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apt-get clean \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    &amp;&amp; rm -rf /var/lib/apt/lists/*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Set JAVA_HOME environment variable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JAVA_HOME=/</a:t>
            </a:r>
            <a:r>
              <a:rPr lang="en-US" altLang="en-US" sz="1400" dirty="0" err="1">
                <a:solidFill>
                  <a:srgbClr val="242424"/>
                </a:solidFill>
              </a:rPr>
              <a:t>usr</a:t>
            </a:r>
            <a:r>
              <a:rPr lang="en-US" altLang="en-US" sz="1400" dirty="0">
                <a:solidFill>
                  <a:srgbClr val="242424"/>
                </a:solidFill>
              </a:rPr>
              <a:t>/lib/</a:t>
            </a:r>
            <a:r>
              <a:rPr lang="en-US" altLang="en-US" sz="1400" dirty="0" err="1">
                <a:solidFill>
                  <a:srgbClr val="242424"/>
                </a:solidFill>
              </a:rPr>
              <a:t>jvm</a:t>
            </a:r>
            <a:r>
              <a:rPr lang="en-US" altLang="en-US" sz="1400" dirty="0">
                <a:solidFill>
                  <a:srgbClr val="242424"/>
                </a:solidFill>
              </a:rPr>
              <a:t>/java-11-openjdk-amd64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ENV PATH="$JAVA_HOME/bin:$PATH"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Clone the Java application repository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git clone https://github.com/example-user/java-app.git .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Build the application using Maven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RUN </a:t>
            </a:r>
            <a:r>
              <a:rPr lang="en-US" altLang="en-US" sz="1400" dirty="0" err="1">
                <a:solidFill>
                  <a:srgbClr val="242424"/>
                </a:solidFill>
              </a:rPr>
              <a:t>mvn</a:t>
            </a:r>
            <a:r>
              <a:rPr lang="en-US" altLang="en-US" sz="1400" dirty="0">
                <a:solidFill>
                  <a:srgbClr val="242424"/>
                </a:solidFill>
              </a:rPr>
              <a:t> clean package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# Define the command to run the application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CMD ["java", "-jar", "target/java-app.jar"]</a:t>
            </a:r>
          </a:p>
          <a:p>
            <a:pPr lvl="0"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5E4772-CBED-3A73-FDE5-98903B6FA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014" y="1676401"/>
            <a:ext cx="4615017" cy="273017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55488" rIns="0" bIns="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build the docker container</a:t>
            </a:r>
          </a:p>
          <a:p>
            <a:pPr marL="285750" indent="-285750" defTabSz="914400" ea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docker build -t java-app .  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endParaRPr lang="en-US" altLang="en-US" sz="1400" dirty="0">
              <a:solidFill>
                <a:srgbClr val="242424"/>
              </a:solidFill>
            </a:endParaRP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b="1" dirty="0">
                <a:solidFill>
                  <a:srgbClr val="242424"/>
                </a:solidFill>
              </a:rPr>
              <a:t># To run the docker container</a:t>
            </a:r>
          </a:p>
          <a:p>
            <a:pPr defTabSz="914400" ea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1400" dirty="0">
                <a:solidFill>
                  <a:srgbClr val="242424"/>
                </a:solidFill>
              </a:rPr>
              <a:t>&gt; </a:t>
            </a:r>
            <a:r>
              <a:rPr lang="sv-SE" altLang="en-US" sz="1400" dirty="0">
                <a:solidFill>
                  <a:srgbClr val="242424"/>
                </a:solidFill>
              </a:rPr>
              <a:t>docker run -p 8080:8080 java-app</a:t>
            </a:r>
            <a:endParaRPr lang="en-US" altLang="en-US" sz="1400" dirty="0">
              <a:solidFill>
                <a:srgbClr val="242424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D3DC23-DFEC-4DA7-8CC4-BC57749DB9E8}"/>
              </a:ext>
            </a:extLst>
          </p:cNvPr>
          <p:cNvSpPr/>
          <p:nvPr/>
        </p:nvSpPr>
        <p:spPr>
          <a:xfrm>
            <a:off x="181714" y="696277"/>
            <a:ext cx="3564786" cy="69627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808E9-806B-755B-9D02-A5F34243874D}"/>
              </a:ext>
            </a:extLst>
          </p:cNvPr>
          <p:cNvSpPr/>
          <p:nvPr/>
        </p:nvSpPr>
        <p:spPr>
          <a:xfrm>
            <a:off x="181714" y="1956039"/>
            <a:ext cx="5545986" cy="1472961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8E327E-95F1-3BEA-171A-2D5B8113D664}"/>
              </a:ext>
            </a:extLst>
          </p:cNvPr>
          <p:cNvSpPr/>
          <p:nvPr/>
        </p:nvSpPr>
        <p:spPr>
          <a:xfrm>
            <a:off x="309507" y="4027116"/>
            <a:ext cx="5963170" cy="1973793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  <a:p>
            <a:r>
              <a:rPr lang="en-US" dirty="0"/>
              <a:t>Service tests also called integration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6143</TotalTime>
  <Words>1674</Words>
  <Application>Microsoft Office PowerPoint</Application>
  <PresentationFormat>Widescreen</PresentationFormat>
  <Paragraphs>293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Test lifecycle example</vt:lpstr>
      <vt:lpstr>PowerPoint Presentation</vt:lpstr>
      <vt:lpstr>Continuous integration</vt:lpstr>
      <vt:lpstr>Background: containerization</vt:lpstr>
      <vt:lpstr>Containers</vt:lpstr>
      <vt:lpstr>What is a container?</vt:lpstr>
      <vt:lpstr>Docker architecture</vt:lpstr>
      <vt:lpstr>Sample Dockerfile to run HW1</vt:lpstr>
      <vt:lpstr>What do containers provide?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557</cp:revision>
  <dcterms:created xsi:type="dcterms:W3CDTF">2019-06-30T03:25:06Z</dcterms:created>
  <dcterms:modified xsi:type="dcterms:W3CDTF">2025-10-06T00:08:29Z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