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5"/>
  </p:notesMasterIdLst>
  <p:handoutMasterIdLst>
    <p:handoutMasterId r:id="rId26"/>
  </p:handoutMasterIdLst>
  <p:sldIdLst>
    <p:sldId id="256" r:id="rId2"/>
    <p:sldId id="331" r:id="rId3"/>
    <p:sldId id="362" r:id="rId4"/>
    <p:sldId id="388" r:id="rId5"/>
    <p:sldId id="352" r:id="rId6"/>
    <p:sldId id="389" r:id="rId7"/>
    <p:sldId id="391" r:id="rId8"/>
    <p:sldId id="390" r:id="rId9"/>
    <p:sldId id="392" r:id="rId10"/>
    <p:sldId id="334" r:id="rId11"/>
    <p:sldId id="353" r:id="rId12"/>
    <p:sldId id="340" r:id="rId13"/>
    <p:sldId id="356" r:id="rId14"/>
    <p:sldId id="259" r:id="rId15"/>
    <p:sldId id="364" r:id="rId16"/>
    <p:sldId id="365" r:id="rId17"/>
    <p:sldId id="366" r:id="rId18"/>
    <p:sldId id="367" r:id="rId19"/>
    <p:sldId id="368" r:id="rId20"/>
    <p:sldId id="369" r:id="rId21"/>
    <p:sldId id="397" r:id="rId22"/>
    <p:sldId id="363" r:id="rId23"/>
    <p:sldId id="385" r:id="rId24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9B9FF"/>
    <a:srgbClr val="003399"/>
    <a:srgbClr val="DDDDFF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1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28EA4-836D-7D85-B1BA-B0CE9CA7A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9898CC-6A6B-3903-5DBA-496A7B3CA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6AE29-1A4C-730C-818C-E078CF8F8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3529958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http://httpforever.com/</a:t>
            </a:r>
          </a:p>
        </p:txBody>
      </p:sp>
    </p:spTree>
    <p:extLst>
      <p:ext uri="{BB962C8B-B14F-4D97-AF65-F5344CB8AC3E}">
        <p14:creationId xmlns:p14="http://schemas.microsoft.com/office/powerpoint/2010/main" val="711171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C0E9C-3160-4604-4180-395EE04B8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179E00-C46A-89AC-ED7A-CAB05B196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506FE0-A3D1-4C20-D97E-D48B32512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Everything is abstraction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Don’t want to be writing a HTTP response for each request</a:t>
            </a:r>
          </a:p>
          <a:p>
            <a:pPr marL="171450" indent="-171450">
              <a:buFontTx/>
              <a:buChar char="-"/>
            </a:pPr>
            <a:r>
              <a:rPr lang="en-US" dirty="0"/>
              <a:t>Hides the details of the lower layers</a:t>
            </a:r>
          </a:p>
        </p:txBody>
      </p:sp>
    </p:spTree>
    <p:extLst>
      <p:ext uri="{BB962C8B-B14F-4D97-AF65-F5344CB8AC3E}">
        <p14:creationId xmlns:p14="http://schemas.microsoft.com/office/powerpoint/2010/main" val="3148019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Important for the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512853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/apache2 has the config</a:t>
            </a:r>
          </a:p>
          <a:p>
            <a:pPr marL="171450" indent="-171450">
              <a:buFontTx/>
              <a:buChar char="-"/>
            </a:pPr>
            <a:r>
              <a:rPr lang="en-US" dirty="0"/>
              <a:t>/var/www has the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0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Run </a:t>
            </a:r>
            <a:r>
              <a:rPr lang="en-US" dirty="0" err="1"/>
              <a:t>wireshark</a:t>
            </a:r>
            <a:r>
              <a:rPr lang="en-US" dirty="0"/>
              <a:t> on the WSL</a:t>
            </a:r>
          </a:p>
          <a:p>
            <a:pPr marL="171450" indent="-1714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/apache2 has the config</a:t>
            </a:r>
          </a:p>
          <a:p>
            <a:pPr marL="171450" indent="-171450">
              <a:buFontTx/>
              <a:buChar char="-"/>
            </a:pPr>
            <a:r>
              <a:rPr lang="en-US" dirty="0"/>
              <a:t>/var/www has the website</a:t>
            </a:r>
          </a:p>
        </p:txBody>
      </p:sp>
    </p:spTree>
    <p:extLst>
      <p:ext uri="{BB962C8B-B14F-4D97-AF65-F5344CB8AC3E}">
        <p14:creationId xmlns:p14="http://schemas.microsoft.com/office/powerpoint/2010/main" val="277517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Networking code consists of different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Purely in software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11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4444D-11D1-49EF-804D-6A5EA6421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702C7-C45B-C83B-783C-F43090E33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338FB3-A225-D03B-D6A4-6E30EEF24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Networking code consists of different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Purely in software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0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8CEC-55DB-9DD5-C4D4-87112A6FD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36CB0A-7866-55C5-0446-0D03AB410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06C5C5-86DE-DC62-373D-CE2D536E5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2116021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CAB0F-6FE0-50E5-82D7-93D2082B9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6AAF3-46A5-FB11-5748-A5DFBFAFB5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850560-A989-7E6F-FBB6-F7146C05F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753926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765CB-05BB-D2EA-2FBD-4A5E81F88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37DB7-F472-528D-7923-8C9E25D16A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6F8AED-A32D-B51E-5DAA-EBEE155CF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2472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29907-8AA7-FDD1-9442-76BEFCC63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664BC-6A84-1E7D-6E67-8D84D4F60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DE2BD-4C2C-77AC-3019-CC47F7685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2299861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8E4EF-3D72-5F2D-3FFD-720B33B0F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3F87FD-EB26-0805-6586-70CBA3097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944689-B862-1F7B-04AA-ED013A89B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4008325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848924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September 25,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September 25,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September 25,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September 25,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Thursday, September 25,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Networking Fundamentals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9C179-79E0-77F2-2B98-EC6C1B81F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72678F6-32BB-1869-7F8B-EB13C3A4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Clients can connect to an IP address and a  port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FAFE0A-5F89-3C32-B356-BF56AC10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communication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D6EFD6-3B8F-45F3-059A-478CEA565483}"/>
              </a:ext>
            </a:extLst>
          </p:cNvPr>
          <p:cNvGrpSpPr/>
          <p:nvPr/>
        </p:nvGrpSpPr>
        <p:grpSpPr>
          <a:xfrm>
            <a:off x="7556500" y="1460366"/>
            <a:ext cx="2971800" cy="3569007"/>
            <a:chOff x="7556500" y="1460366"/>
            <a:chExt cx="2971800" cy="35690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01A6B5-B9DB-FFC8-53D2-621082EEF126}"/>
                </a:ext>
              </a:extLst>
            </p:cNvPr>
            <p:cNvSpPr/>
            <p:nvPr/>
          </p:nvSpPr>
          <p:spPr>
            <a:xfrm>
              <a:off x="7556500" y="1460366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757CB-425D-21C7-B37B-FABC0F72ECF6}"/>
                </a:ext>
              </a:extLst>
            </p:cNvPr>
            <p:cNvSpPr/>
            <p:nvPr/>
          </p:nvSpPr>
          <p:spPr>
            <a:xfrm>
              <a:off x="7556500" y="2247765"/>
              <a:ext cx="297180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42003A-7E75-3C54-834B-5906E442AD4A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EF7F21-FE3F-B623-F53D-8DE9B1545573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pic>
        <p:nvPicPr>
          <p:cNvPr id="14340" name="Picture 4" descr="Redis : A Comprehensive Guide | TO THE NEW Blog">
            <a:extLst>
              <a:ext uri="{FF2B5EF4-FFF2-40B4-BE49-F238E27FC236}">
                <a16:creationId xmlns:a16="http://schemas.microsoft.com/office/drawing/2014/main" id="{932EB746-6310-B1CB-F774-B1664608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268" y="1517902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14D3ECA9-AD80-8C3A-7771-DBE7C9C7A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98" y="152829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96FA10-7258-0DDD-C3B3-E60C55C69A52}"/>
              </a:ext>
            </a:extLst>
          </p:cNvPr>
          <p:cNvSpPr/>
          <p:nvPr/>
        </p:nvSpPr>
        <p:spPr>
          <a:xfrm>
            <a:off x="7556500" y="226002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398642-4149-6945-D84D-3D7750B43DB4}"/>
              </a:ext>
            </a:extLst>
          </p:cNvPr>
          <p:cNvSpPr/>
          <p:nvPr/>
        </p:nvSpPr>
        <p:spPr>
          <a:xfrm>
            <a:off x="8604039" y="2260024"/>
            <a:ext cx="954507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Port:6379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D63F00-9B14-2223-E192-A2693FA9C45B}"/>
              </a:ext>
            </a:extLst>
          </p:cNvPr>
          <p:cNvSpPr/>
          <p:nvPr/>
        </p:nvSpPr>
        <p:spPr>
          <a:xfrm>
            <a:off x="9651579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Port:22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1F7FF6-E585-941C-6A13-E62B2F9BDA1C}"/>
              </a:ext>
            </a:extLst>
          </p:cNvPr>
          <p:cNvSpPr txBox="1"/>
          <p:nvPr/>
        </p:nvSpPr>
        <p:spPr>
          <a:xfrm>
            <a:off x="7981573" y="5329703"/>
            <a:ext cx="216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Machine A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612085A3-D57F-92BD-25E0-E592D442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1556303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C17D2B-F870-B35B-0E52-0C5BADAC870F}"/>
              </a:ext>
            </a:extLst>
          </p:cNvPr>
          <p:cNvSpPr/>
          <p:nvPr/>
        </p:nvSpPr>
        <p:spPr>
          <a:xfrm>
            <a:off x="8244996" y="3592478"/>
            <a:ext cx="1763974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130.245.42.104</a:t>
            </a:r>
          </a:p>
        </p:txBody>
      </p:sp>
      <p:pic>
        <p:nvPicPr>
          <p:cNvPr id="15" name="Picture 2" descr="1000Mbps Gigabit Ethernet Converged Network Adapter (NIC) with Intel I350  Chip | Ethernet PCI Express NIC Network Card | Quad Copper RJ45 Ports | PCI  ...">
            <a:extLst>
              <a:ext uri="{FF2B5EF4-FFF2-40B4-BE49-F238E27FC236}">
                <a16:creationId xmlns:a16="http://schemas.microsoft.com/office/drawing/2014/main" id="{D193AC16-4FDF-2211-B6E7-00F639E8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308" y="4402020"/>
            <a:ext cx="1260475" cy="8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69DEDCE-F173-6461-2883-0BA8AD3E7E27}"/>
              </a:ext>
            </a:extLst>
          </p:cNvPr>
          <p:cNvGrpSpPr/>
          <p:nvPr/>
        </p:nvGrpSpPr>
        <p:grpSpPr>
          <a:xfrm>
            <a:off x="1308471" y="1479881"/>
            <a:ext cx="2971800" cy="4315853"/>
            <a:chOff x="1308471" y="1479881"/>
            <a:chExt cx="2971800" cy="431585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CDFAF26-15AE-68FA-323C-3FBDFF3795E5}"/>
                </a:ext>
              </a:extLst>
            </p:cNvPr>
            <p:cNvGrpSpPr/>
            <p:nvPr/>
          </p:nvGrpSpPr>
          <p:grpSpPr>
            <a:xfrm>
              <a:off x="1308471" y="1479881"/>
              <a:ext cx="2971800" cy="4315853"/>
              <a:chOff x="1308471" y="1479881"/>
              <a:chExt cx="2971800" cy="431585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3A5C140-2789-5BDB-21A6-8A4FF45F4CF8}"/>
                  </a:ext>
                </a:extLst>
              </p:cNvPr>
              <p:cNvGrpSpPr/>
              <p:nvPr/>
            </p:nvGrpSpPr>
            <p:grpSpPr>
              <a:xfrm>
                <a:off x="1308471" y="1479881"/>
                <a:ext cx="2971800" cy="3569007"/>
                <a:chOff x="7556500" y="1460366"/>
                <a:chExt cx="2971800" cy="3569007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B4880B6-8238-914C-F2E8-40EB1D7C5A7C}"/>
                    </a:ext>
                  </a:extLst>
                </p:cNvPr>
                <p:cNvSpPr/>
                <p:nvPr/>
              </p:nvSpPr>
              <p:spPr>
                <a:xfrm>
                  <a:off x="7556500" y="1460366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Application Layer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27E775E-0626-469D-C529-28691A6A07DF}"/>
                    </a:ext>
                  </a:extLst>
                </p:cNvPr>
                <p:cNvSpPr/>
                <p:nvPr/>
              </p:nvSpPr>
              <p:spPr>
                <a:xfrm>
                  <a:off x="7556500" y="2247765"/>
                  <a:ext cx="2971800" cy="1206807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Transport Layer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1766574-FE63-03E9-A79C-78BFF6788E2D}"/>
                    </a:ext>
                  </a:extLst>
                </p:cNvPr>
                <p:cNvSpPr/>
                <p:nvPr/>
              </p:nvSpPr>
              <p:spPr>
                <a:xfrm>
                  <a:off x="7556500" y="3454573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Internet Layer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D4F60CC-91DB-9BFB-7846-C692CA1D812E}"/>
                    </a:ext>
                  </a:extLst>
                </p:cNvPr>
                <p:cNvSpPr/>
                <p:nvPr/>
              </p:nvSpPr>
              <p:spPr>
                <a:xfrm>
                  <a:off x="7556500" y="4241973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Link layer</a:t>
                  </a:r>
                </a:p>
              </p:txBody>
            </p:sp>
          </p:grp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08249788-C0B6-F742-2C8D-354BF16B1FA3}"/>
                  </a:ext>
                </a:extLst>
              </p:cNvPr>
              <p:cNvSpPr/>
              <p:nvPr/>
            </p:nvSpPr>
            <p:spPr>
              <a:xfrm>
                <a:off x="2356010" y="2279539"/>
                <a:ext cx="1179670" cy="41820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Port:15487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9A95CC-8E24-E088-28FA-132FBC14EE82}"/>
                  </a:ext>
                </a:extLst>
              </p:cNvPr>
              <p:cNvSpPr txBox="1"/>
              <p:nvPr/>
            </p:nvSpPr>
            <p:spPr>
              <a:xfrm>
                <a:off x="2163419" y="1630839"/>
                <a:ext cx="1564852" cy="52322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nsolas" panose="020B0609020204030204" pitchFamily="49" charset="0"/>
                  </a:rPr>
                  <a:t>HW1-app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885A53-7D1B-5D3E-B1BC-45FDAC8E7B19}"/>
                  </a:ext>
                </a:extLst>
              </p:cNvPr>
              <p:cNvSpPr txBox="1"/>
              <p:nvPr/>
            </p:nvSpPr>
            <p:spPr>
              <a:xfrm>
                <a:off x="1706880" y="5334069"/>
                <a:ext cx="2164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Machine B</a:t>
                </a: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A220C89-1348-B3CE-AC2C-1D1964DE5D61}"/>
                </a:ext>
              </a:extLst>
            </p:cNvPr>
            <p:cNvSpPr/>
            <p:nvPr/>
          </p:nvSpPr>
          <p:spPr>
            <a:xfrm>
              <a:off x="2063857" y="3592478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102.56.89.2</a:t>
              </a:r>
            </a:p>
          </p:txBody>
        </p:sp>
        <p:pic>
          <p:nvPicPr>
            <p:cNvPr id="16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367BD3F8-6090-D1BD-F5E6-2785A3AE2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447" y="4367636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2102DB8-C624-18F7-7B02-0D8863BC3ACE}"/>
              </a:ext>
            </a:extLst>
          </p:cNvPr>
          <p:cNvSpPr/>
          <p:nvPr/>
        </p:nvSpPr>
        <p:spPr>
          <a:xfrm>
            <a:off x="855826" y="1325880"/>
            <a:ext cx="3823225" cy="1574138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D58420F-FB26-82E0-1F32-F052FE2D412F}"/>
              </a:ext>
            </a:extLst>
          </p:cNvPr>
          <p:cNvCxnSpPr>
            <a:stCxn id="31" idx="2"/>
            <a:endCxn id="3" idx="2"/>
          </p:cNvCxnSpPr>
          <p:nvPr/>
        </p:nvCxnSpPr>
        <p:spPr>
          <a:xfrm rot="5400000" flipH="1" flipV="1">
            <a:off x="6003811" y="-379740"/>
            <a:ext cx="19515" cy="6135448"/>
          </a:xfrm>
          <a:prstGeom prst="bentConnector3">
            <a:avLst>
              <a:gd name="adj1" fmla="val -13882690"/>
            </a:avLst>
          </a:prstGeom>
          <a:ln w="412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F54E3-85FF-A7F9-71CC-E0F5F0383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F34E8B-8917-016A-BBAA-5ACD1999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end point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E521162-1C2D-781E-F1CB-64330DE3A3A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(port number, IP address) pair identifies a unique </a:t>
            </a:r>
            <a:r>
              <a:rPr lang="en-US" b="1" i="1" dirty="0"/>
              <a:t>socket</a:t>
            </a:r>
            <a:r>
              <a:rPr lang="en-US" dirty="0"/>
              <a:t> end point</a:t>
            </a:r>
          </a:p>
          <a:p>
            <a:pPr lvl="1"/>
            <a:r>
              <a:rPr lang="en-US" dirty="0"/>
              <a:t>E.g. (142.250.114.100, 80) -&gt; google.com</a:t>
            </a:r>
          </a:p>
          <a:p>
            <a:pPr lvl="1"/>
            <a:r>
              <a:rPr lang="en-US" dirty="0"/>
              <a:t>(23.185.0.4, 80) -&gt; ucdavis.edu</a:t>
            </a:r>
          </a:p>
          <a:p>
            <a:r>
              <a:rPr lang="en-US" dirty="0"/>
              <a:t>Socket API to open and close sockets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2D5E7E-0BE6-0D6A-014C-052F195671A0}"/>
              </a:ext>
            </a:extLst>
          </p:cNvPr>
          <p:cNvGrpSpPr/>
          <p:nvPr/>
        </p:nvGrpSpPr>
        <p:grpSpPr>
          <a:xfrm>
            <a:off x="7556499" y="1460366"/>
            <a:ext cx="4294781" cy="4323694"/>
            <a:chOff x="7556499" y="1460366"/>
            <a:chExt cx="4294781" cy="43236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EF6539-C4E2-3961-CFB4-4AB84B8421AD}"/>
                </a:ext>
              </a:extLst>
            </p:cNvPr>
            <p:cNvSpPr/>
            <p:nvPr/>
          </p:nvSpPr>
          <p:spPr>
            <a:xfrm>
              <a:off x="7556500" y="1460366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D01712-9292-E661-8D13-A5E665F3FA2F}"/>
                </a:ext>
              </a:extLst>
            </p:cNvPr>
            <p:cNvSpPr/>
            <p:nvPr/>
          </p:nvSpPr>
          <p:spPr>
            <a:xfrm>
              <a:off x="7556500" y="2247765"/>
              <a:ext cx="429478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53DD7E-B708-DCC1-9946-181793EE7D7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48EBF4-3443-2689-7A37-4A9EF2A0E6E9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pic>
        <p:nvPicPr>
          <p:cNvPr id="14340" name="Picture 4" descr="Redis : A Comprehensive Guide | TO THE NEW Blog">
            <a:extLst>
              <a:ext uri="{FF2B5EF4-FFF2-40B4-BE49-F238E27FC236}">
                <a16:creationId xmlns:a16="http://schemas.microsoft.com/office/drawing/2014/main" id="{7E2271CC-551D-E31E-532E-A654095E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268" y="1517902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AB596E07-6D2E-84CA-5C2F-8A99056B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98" y="152829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E140A5-C54D-DBF2-0920-2F11A52A53D9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80AEB19-BC71-877C-564E-302A33F4EB17}"/>
              </a:ext>
            </a:extLst>
          </p:cNvPr>
          <p:cNvSpPr/>
          <p:nvPr/>
        </p:nvSpPr>
        <p:spPr>
          <a:xfrm rot="10800000">
            <a:off x="6868906" y="2260023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07C586-A00A-23FC-8D20-B380BE01C642}"/>
              </a:ext>
            </a:extLst>
          </p:cNvPr>
          <p:cNvSpPr txBox="1"/>
          <p:nvPr/>
        </p:nvSpPr>
        <p:spPr>
          <a:xfrm>
            <a:off x="5941242" y="1537417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7AFAF4-9AC7-AAC3-7DDB-D966B88F54B6}"/>
              </a:ext>
            </a:extLst>
          </p:cNvPr>
          <p:cNvSpPr/>
          <p:nvPr/>
        </p:nvSpPr>
        <p:spPr>
          <a:xfrm>
            <a:off x="7556500" y="226002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8A0FB3-DF35-4AB4-23DB-B1B2250B4B7E}"/>
              </a:ext>
            </a:extLst>
          </p:cNvPr>
          <p:cNvSpPr/>
          <p:nvPr/>
        </p:nvSpPr>
        <p:spPr>
          <a:xfrm>
            <a:off x="8604039" y="2260024"/>
            <a:ext cx="954507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Port:6379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0AE4FB-63F6-FD7D-BC51-BDB5A278D65A}"/>
              </a:ext>
            </a:extLst>
          </p:cNvPr>
          <p:cNvSpPr/>
          <p:nvPr/>
        </p:nvSpPr>
        <p:spPr>
          <a:xfrm>
            <a:off x="9651579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7E6613-566C-3528-135B-6CA04E355033}"/>
              </a:ext>
            </a:extLst>
          </p:cNvPr>
          <p:cNvSpPr/>
          <p:nvPr/>
        </p:nvSpPr>
        <p:spPr>
          <a:xfrm>
            <a:off x="10803741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BDAED-C55E-F7FE-C285-20FB683CF3F6}"/>
              </a:ext>
            </a:extLst>
          </p:cNvPr>
          <p:cNvGrpSpPr/>
          <p:nvPr/>
        </p:nvGrpSpPr>
        <p:grpSpPr>
          <a:xfrm>
            <a:off x="7738329" y="2668292"/>
            <a:ext cx="3729934" cy="1277101"/>
            <a:chOff x="7738329" y="2668292"/>
            <a:chExt cx="3729934" cy="127710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032C419-CAC1-1B5D-34E8-021D0FFAC965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1E91DDC-4C1D-BE8F-B1F0-A460D0DC9E2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03F7B0F-4F81-8D1F-4B54-81D919631726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8033753" y="2678226"/>
              <a:ext cx="586563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C5D189-D5F4-5E36-4367-4908E34551AA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8620316" y="2678226"/>
              <a:ext cx="462724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119CB79-872A-DDA2-662A-25441B633774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V="1">
              <a:off x="10586276" y="2668292"/>
              <a:ext cx="694718" cy="85889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F1F9EA-C60A-B900-43E7-F24A00F36586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10119360" y="2678226"/>
              <a:ext cx="466916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5011C6-D0AF-8867-7783-D112F55E4C47}"/>
              </a:ext>
            </a:extLst>
          </p:cNvPr>
          <p:cNvGrpSpPr/>
          <p:nvPr/>
        </p:nvGrpSpPr>
        <p:grpSpPr>
          <a:xfrm>
            <a:off x="8009398" y="3945393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4841375C-F748-3079-7364-988A42188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9A7FC14E-85CC-C02A-A7B3-B621B78A1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4047F2-69FC-35F4-1C6F-3B3D4CD041ED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F15201-4CA5-622E-410A-2E83FFFB7D89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5EB825EC-4F14-559D-01C7-316497AC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560" y="1570577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6C0A6F3-1BD2-DE3B-883A-07CDFBE77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133" y="1556303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6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A45F4-F1E5-2946-37E9-78782761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bind to ports</a:t>
            </a:r>
          </a:p>
          <a:p>
            <a:pPr lvl="1"/>
            <a:r>
              <a:rPr lang="en-US" dirty="0"/>
              <a:t>Multiple instances of the same app needs different ports</a:t>
            </a:r>
          </a:p>
          <a:p>
            <a:r>
              <a:rPr lang="en-US" dirty="0"/>
              <a:t>Every physical interface has a corresponding IP address</a:t>
            </a:r>
          </a:p>
          <a:p>
            <a:r>
              <a:rPr lang="en-US" dirty="0"/>
              <a:t>(port, IP address) is a socket pair and uniquely identifies an internet end point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7EA087-830D-C013-AAFA-E7B7A3D1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key points</a:t>
            </a:r>
          </a:p>
        </p:txBody>
      </p:sp>
    </p:spTree>
    <p:extLst>
      <p:ext uri="{BB962C8B-B14F-4D97-AF65-F5344CB8AC3E}">
        <p14:creationId xmlns:p14="http://schemas.microsoft.com/office/powerpoint/2010/main" val="280529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3ABC6-57A7-3525-A5D3-A00085E81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55FDF9-36DF-4C11-AA5B-FD011693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server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AD7375-81F1-DEAC-28D9-2C3976657A8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– Apache httpd</a:t>
            </a:r>
          </a:p>
          <a:p>
            <a:r>
              <a:rPr lang="en-US" dirty="0"/>
              <a:t>Serves HTML and </a:t>
            </a:r>
            <a:r>
              <a:rPr lang="en-US" dirty="0" err="1"/>
              <a:t>Javascript</a:t>
            </a:r>
            <a:r>
              <a:rPr lang="en-US" dirty="0"/>
              <a:t> pages</a:t>
            </a:r>
          </a:p>
          <a:p>
            <a:r>
              <a:rPr lang="en-US" dirty="0"/>
              <a:t>Encapsulates and abstracts </a:t>
            </a:r>
          </a:p>
          <a:p>
            <a:pPr lvl="1"/>
            <a:r>
              <a:rPr lang="en-US" dirty="0"/>
              <a:t>All HTTP protocol parsing</a:t>
            </a:r>
          </a:p>
          <a:p>
            <a:pPr lvl="1"/>
            <a:r>
              <a:rPr lang="en-US" dirty="0"/>
              <a:t>All socket programming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CB9616-16A8-98D0-D928-F5AC7A2769AF}"/>
              </a:ext>
            </a:extLst>
          </p:cNvPr>
          <p:cNvGrpSpPr/>
          <p:nvPr/>
        </p:nvGrpSpPr>
        <p:grpSpPr>
          <a:xfrm>
            <a:off x="7556499" y="1460366"/>
            <a:ext cx="4294781" cy="4323694"/>
            <a:chOff x="7556499" y="1460366"/>
            <a:chExt cx="4294781" cy="43236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70D6D0-500B-662B-5E78-647D31E8A21D}"/>
                </a:ext>
              </a:extLst>
            </p:cNvPr>
            <p:cNvSpPr/>
            <p:nvPr/>
          </p:nvSpPr>
          <p:spPr>
            <a:xfrm>
              <a:off x="7556500" y="1460366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5C19C1-4EA1-51C9-77B1-FDC6474CF005}"/>
                </a:ext>
              </a:extLst>
            </p:cNvPr>
            <p:cNvSpPr/>
            <p:nvPr/>
          </p:nvSpPr>
          <p:spPr>
            <a:xfrm>
              <a:off x="7556500" y="2247765"/>
              <a:ext cx="429478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501C95-617F-5F2B-2FB6-7A0B518AEB80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776A86-0AF0-55DC-179C-AE0C1C5384BC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086AE59-9E94-8816-33CD-90DFC71985E6}"/>
              </a:ext>
            </a:extLst>
          </p:cNvPr>
          <p:cNvSpPr txBox="1"/>
          <p:nvPr/>
        </p:nvSpPr>
        <p:spPr>
          <a:xfrm>
            <a:off x="5415892" y="4011140"/>
            <a:ext cx="168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DFCA6D8-ACE2-0942-9223-9831B64FC2DF}"/>
              </a:ext>
            </a:extLst>
          </p:cNvPr>
          <p:cNvSpPr/>
          <p:nvPr/>
        </p:nvSpPr>
        <p:spPr>
          <a:xfrm rot="10800000">
            <a:off x="6868906" y="2260023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297155-5CD3-DCAC-7E9C-B8AB7866AAE8}"/>
              </a:ext>
            </a:extLst>
          </p:cNvPr>
          <p:cNvSpPr txBox="1"/>
          <p:nvPr/>
        </p:nvSpPr>
        <p:spPr>
          <a:xfrm>
            <a:off x="5941242" y="1537417"/>
            <a:ext cx="147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Userspace</a:t>
            </a:r>
            <a:endParaRPr lang="en-US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F34B96-25F0-A9D2-1C6B-903FA3B40E83}"/>
              </a:ext>
            </a:extLst>
          </p:cNvPr>
          <p:cNvSpPr/>
          <p:nvPr/>
        </p:nvSpPr>
        <p:spPr>
          <a:xfrm>
            <a:off x="8143063" y="224776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638556-479F-F70C-7B79-A22306ED9F30}"/>
              </a:ext>
            </a:extLst>
          </p:cNvPr>
          <p:cNvGrpSpPr/>
          <p:nvPr/>
        </p:nvGrpSpPr>
        <p:grpSpPr>
          <a:xfrm>
            <a:off x="7738329" y="2665966"/>
            <a:ext cx="3729934" cy="1279427"/>
            <a:chOff x="7738329" y="2665966"/>
            <a:chExt cx="3729934" cy="127942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DEC658B-FE3E-6907-7545-B0C00F352DCD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574175-FD60-8EA5-AD79-49CF7473A9F4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227517-B37D-34BD-EBC6-451C7A5FB7DB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V="1">
              <a:off x="8620316" y="2665966"/>
              <a:ext cx="0" cy="86122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4FEBD8-E58F-36DE-5896-ACE7433921C6}"/>
              </a:ext>
            </a:extLst>
          </p:cNvPr>
          <p:cNvGrpSpPr/>
          <p:nvPr/>
        </p:nvGrpSpPr>
        <p:grpSpPr>
          <a:xfrm>
            <a:off x="8009398" y="3945393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197FE3A9-7A2C-94C9-94C8-34D248B0D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89DABEF8-2CBF-D240-C12B-5E1614B2C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54201BE-42C0-57C8-23EF-FFD57B3135C9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1A6F355-268F-9E76-4683-CE51387A07DB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9B445058-C067-F798-359D-A8E9A491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579" y="1519542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8FD8B8-EF2E-AC6E-747F-FEEF1846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98" y="156326"/>
            <a:ext cx="3105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 file - Free computer icons">
            <a:extLst>
              <a:ext uri="{FF2B5EF4-FFF2-40B4-BE49-F238E27FC236}">
                <a16:creationId xmlns:a16="http://schemas.microsoft.com/office/drawing/2014/main" id="{C2D35BCA-9053-D112-F8B3-FC6DD4E8A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008" y="334048"/>
            <a:ext cx="1288392" cy="128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s file - Free files and folders icons">
            <a:extLst>
              <a:ext uri="{FF2B5EF4-FFF2-40B4-BE49-F238E27FC236}">
                <a16:creationId xmlns:a16="http://schemas.microsoft.com/office/drawing/2014/main" id="{FD8124CC-379C-88A2-F182-EDFADDB0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525" y="335131"/>
            <a:ext cx="1260475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7E98FF-9187-747C-39FB-C46F429D4441}"/>
              </a:ext>
            </a:extLst>
          </p:cNvPr>
          <p:cNvSpPr/>
          <p:nvPr/>
        </p:nvSpPr>
        <p:spPr>
          <a:xfrm>
            <a:off x="7556499" y="1519542"/>
            <a:ext cx="4438611" cy="43119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1429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427CEE-3CBC-0532-E8CD-9FE745348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  <a:p>
            <a:pPr lvl="1"/>
            <a:r>
              <a:rPr lang="en-US" dirty="0"/>
              <a:t>Used for communicating with web servers, microservices, and so on…</a:t>
            </a:r>
          </a:p>
          <a:p>
            <a:r>
              <a:rPr lang="en-US" dirty="0"/>
              <a:t>Supports multiple “methods” or “verbs”</a:t>
            </a:r>
          </a:p>
          <a:p>
            <a:pPr lvl="1"/>
            <a:r>
              <a:rPr lang="en-US" dirty="0"/>
              <a:t>Common ones</a:t>
            </a:r>
          </a:p>
          <a:p>
            <a:pPr lvl="2"/>
            <a:r>
              <a:rPr lang="en-US" dirty="0"/>
              <a:t>GET</a:t>
            </a:r>
          </a:p>
          <a:p>
            <a:pPr lvl="2"/>
            <a:r>
              <a:rPr lang="en-US" dirty="0"/>
              <a:t>POST</a:t>
            </a:r>
          </a:p>
          <a:p>
            <a:pPr lvl="2"/>
            <a:r>
              <a:rPr lang="en-US" dirty="0"/>
              <a:t>PUT</a:t>
            </a:r>
          </a:p>
          <a:p>
            <a:pPr lvl="2"/>
            <a:r>
              <a:rPr lang="en-US" dirty="0"/>
              <a:t>DELETE</a:t>
            </a:r>
          </a:p>
          <a:p>
            <a:pPr lvl="1"/>
            <a:r>
              <a:rPr lang="en-US" dirty="0"/>
              <a:t>Different types of messages that the protocol can understand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00560-DF09-C5CF-37CC-A38FDE00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and HTTP methods</a:t>
            </a:r>
          </a:p>
        </p:txBody>
      </p:sp>
    </p:spTree>
    <p:extLst>
      <p:ext uri="{BB962C8B-B14F-4D97-AF65-F5344CB8AC3E}">
        <p14:creationId xmlns:p14="http://schemas.microsoft.com/office/powerpoint/2010/main" val="238185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9635C-9C9E-026D-8595-9236A5328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13919-006A-17D4-4600-8AE0E489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Request Line</a:t>
            </a:r>
            <a:r>
              <a:rPr lang="en-US" dirty="0"/>
              <a:t>: Method, URL, HTTP version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GET /index.html HTTP/1.1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Headers: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Metadata like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Content-Type, Authorization</a:t>
            </a:r>
          </a:p>
          <a:p>
            <a:r>
              <a:rPr lang="en-US" b="1" dirty="0"/>
              <a:t>Body</a:t>
            </a:r>
            <a:r>
              <a:rPr lang="en-US" dirty="0"/>
              <a:t>: Optional, contains data for POST/PUT requests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40FD3E-B5E5-4EB8-446E-73E42ACA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380611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8C5DB-40A5-196F-B000-4402311EC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62407A-BF90-F4D1-465F-0B0098E7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Status Line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HTTP version, status code (e.g.,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200 OK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Headers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Metadata like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Content-Type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Content-Length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Body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Optional, contains response data (e.g., HTML, JSON)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DCE230-C7DB-D949-0458-D4B8664B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0558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257EB-7274-3337-64B0-BB479CA3D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2D538-F814-1B6B-26FC-E79182C8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google.com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GET /index.html HTTP/1.1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&lt;html&gt;</a:t>
            </a:r>
          </a:p>
          <a:p>
            <a:r>
              <a:rPr lang="en-US" dirty="0">
                <a:cs typeface="Helvetica" panose="020B0604020202020204" pitchFamily="34" charset="0"/>
              </a:rPr>
              <a:t>	&lt;head&gt;&lt;title&gt;…. &lt;/title&gt;&lt;/head&gt;</a:t>
            </a:r>
          </a:p>
          <a:p>
            <a:r>
              <a:rPr lang="en-US" dirty="0">
                <a:cs typeface="Helvetica" panose="020B0604020202020204" pitchFamily="34" charset="0"/>
              </a:rPr>
              <a:t>	&lt;body&gt; … &lt;/body&gt;</a:t>
            </a:r>
          </a:p>
          <a:p>
            <a:r>
              <a:rPr lang="en-US" dirty="0">
                <a:cs typeface="Helvetica" panose="020B0604020202020204" pitchFamily="34" charset="0"/>
              </a:rPr>
              <a:t>&lt;/html&gt;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189B1-BD75-63EB-2570-1A8EE730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9F4DEE-59E4-0651-4577-872C74ABB6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r</a:t>
            </a:r>
            <a:r>
              <a:rPr lang="en-US" dirty="0"/>
              <a:t>etrieve data from the server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Does not modify the server state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send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GET /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url?id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=100 HTTP 1.1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/>
              <a:t>Fetching a webpage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Retrieving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57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604D0-9D59-8C61-9E3D-2F251B5D5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DAD4EE-FDD8-4628-9182-DA5AA58F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POST /users HTTP/1.1</a:t>
            </a:r>
          </a:p>
          <a:p>
            <a:r>
              <a:rPr lang="en-US" dirty="0">
                <a:cs typeface="Helvetica" panose="020B0604020202020204" pitchFamily="34" charset="0"/>
              </a:rPr>
              <a:t>Content-Type: application/</a:t>
            </a:r>
            <a:r>
              <a:rPr lang="en-US" dirty="0" err="1">
                <a:cs typeface="Helvetica" panose="020B0604020202020204" pitchFamily="34" charset="0"/>
              </a:rPr>
              <a:t>json</a:t>
            </a:r>
            <a:endParaRPr lang="en-US" dirty="0">
              <a:cs typeface="Helvetica" panose="020B0604020202020204" pitchFamily="34" charset="0"/>
            </a:endParaRP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{  </a:t>
            </a:r>
          </a:p>
          <a:p>
            <a:r>
              <a:rPr lang="en-US" dirty="0">
                <a:cs typeface="Helvetica" panose="020B0604020202020204" pitchFamily="34" charset="0"/>
              </a:rPr>
              <a:t>	"name": "John Doe",  </a:t>
            </a:r>
            <a:br>
              <a:rPr lang="en-US" dirty="0"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        "email": </a:t>
            </a:r>
            <a:r>
              <a:rPr lang="en-US" dirty="0">
                <a:cs typeface="Helvetica" panose="020B0604020202020204" pitchFamily="34" charset="0"/>
                <a:hlinkClick r:id="rId2"/>
              </a:rPr>
              <a:t>“john.doe@example.com</a:t>
            </a:r>
            <a:r>
              <a:rPr lang="en-US" dirty="0">
                <a:cs typeface="Helvetica" panose="020B0604020202020204" pitchFamily="34" charset="0"/>
              </a:rPr>
              <a:t>”</a:t>
            </a:r>
          </a:p>
          <a:p>
            <a:r>
              <a:rPr lang="en-US" dirty="0"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AA85F-E1E8-52DB-3D71-E7EB7243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C9480-4355-80F4-C00E-A8F57A8FCB6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send data to the server</a:t>
            </a:r>
            <a:endParaRPr lang="en-US" dirty="0"/>
          </a:p>
          <a:p>
            <a:r>
              <a:rPr lang="en-US" dirty="0"/>
              <a:t>Includes a body to send data to the server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/>
              <a:t>User registration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Submitting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7189A-EF85-0B4C-7BD1-C44330642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428010-0CB6-B992-1A5F-D83C9A0E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PUT /users/</a:t>
            </a:r>
            <a:r>
              <a:rPr lang="en-US" b="1" dirty="0">
                <a:cs typeface="Helvetica" panose="020B0604020202020204" pitchFamily="34" charset="0"/>
              </a:rPr>
              <a:t>10</a:t>
            </a:r>
            <a:r>
              <a:rPr lang="en-US" dirty="0">
                <a:cs typeface="Helvetica" panose="020B0604020202020204" pitchFamily="34" charset="0"/>
              </a:rPr>
              <a:t> HTTP/1.1</a:t>
            </a:r>
          </a:p>
          <a:p>
            <a:r>
              <a:rPr lang="en-US" dirty="0">
                <a:cs typeface="Helvetica" panose="020B0604020202020204" pitchFamily="34" charset="0"/>
              </a:rPr>
              <a:t>Content-Type: application/</a:t>
            </a:r>
            <a:r>
              <a:rPr lang="en-US" dirty="0" err="1">
                <a:cs typeface="Helvetica" panose="020B0604020202020204" pitchFamily="34" charset="0"/>
              </a:rPr>
              <a:t>json</a:t>
            </a:r>
            <a:endParaRPr lang="en-US" dirty="0">
              <a:cs typeface="Helvetica" panose="020B0604020202020204" pitchFamily="34" charset="0"/>
            </a:endParaRP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{  </a:t>
            </a:r>
          </a:p>
          <a:p>
            <a:r>
              <a:rPr lang="en-US" dirty="0">
                <a:cs typeface="Helvetica" panose="020B0604020202020204" pitchFamily="34" charset="0"/>
              </a:rPr>
              <a:t>	"name": "John Doe",  "email": 	</a:t>
            </a:r>
            <a:r>
              <a:rPr lang="en-US" dirty="0">
                <a:cs typeface="Helvetica" panose="020B0604020202020204" pitchFamily="34" charset="0"/>
                <a:hlinkClick r:id="rId2"/>
              </a:rPr>
              <a:t>john.doe@example.com</a:t>
            </a:r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0034C-BB2D-9F39-FFE2-FDF01916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PUT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E1520D-2398-9EB0-3B1F-E21D30A2A0E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u</a:t>
            </a:r>
            <a:r>
              <a:rPr lang="en-US" dirty="0"/>
              <a:t>pdate or replace an existing resource on the server</a:t>
            </a:r>
          </a:p>
          <a:p>
            <a:r>
              <a:rPr lang="en-US" dirty="0"/>
              <a:t>Includes a body to send updated data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Updating user information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so 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99112-23C2-001D-1952-0F9417A39F33}"/>
              </a:ext>
            </a:extLst>
          </p:cNvPr>
          <p:cNvSpPr/>
          <p:nvPr/>
        </p:nvSpPr>
        <p:spPr>
          <a:xfrm>
            <a:off x="6705600" y="2262555"/>
            <a:ext cx="961292" cy="3048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53BF9-A137-F26F-32FA-20027826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5DC9B73-E722-8D9A-0875-31EAD60DE11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kernel contains the networking code</a:t>
            </a:r>
          </a:p>
          <a:p>
            <a:r>
              <a:rPr lang="en-US" dirty="0"/>
              <a:t>TCP-IP is the most common networking stack</a:t>
            </a:r>
          </a:p>
          <a:p>
            <a:r>
              <a:rPr lang="en-US" dirty="0"/>
              <a:t>It is organized in layers</a:t>
            </a:r>
          </a:p>
          <a:p>
            <a:pPr lvl="1"/>
            <a:r>
              <a:rPr lang="en-US" b="1" i="1" dirty="0"/>
              <a:t>Layered architecture</a:t>
            </a:r>
          </a:p>
          <a:p>
            <a:r>
              <a:rPr lang="en-US" dirty="0"/>
              <a:t>Every layer has a </a:t>
            </a:r>
            <a:r>
              <a:rPr lang="en-US" b="1" i="1" dirty="0"/>
              <a:t>protocol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47B939-2EB8-0E23-E730-580120CD6CD8}"/>
              </a:ext>
            </a:extLst>
          </p:cNvPr>
          <p:cNvGrpSpPr/>
          <p:nvPr/>
        </p:nvGrpSpPr>
        <p:grpSpPr>
          <a:xfrm>
            <a:off x="7556500" y="1879773"/>
            <a:ext cx="2971800" cy="3149600"/>
            <a:chOff x="7556500" y="1879773"/>
            <a:chExt cx="2971800" cy="314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B74B9-591A-A10B-74B3-4FD221F4B951}"/>
                </a:ext>
              </a:extLst>
            </p:cNvPr>
            <p:cNvSpPr/>
            <p:nvPr/>
          </p:nvSpPr>
          <p:spPr>
            <a:xfrm>
              <a:off x="7556500" y="1879773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5F8452-2F01-4D8D-CD0C-97B0366DD469}"/>
                </a:ext>
              </a:extLst>
            </p:cNvPr>
            <p:cNvSpPr/>
            <p:nvPr/>
          </p:nvSpPr>
          <p:spPr>
            <a:xfrm>
              <a:off x="7556500" y="2667173"/>
              <a:ext cx="2971800" cy="7874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A09A9D-0B40-D784-FF05-698B7745E912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101785-7E24-1969-09E4-48FF894B7E5E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C9736A7-D2F1-F2FE-94CF-50E5E5DB8060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A72BA54-868E-7742-55D1-BDB5C01DE94C}"/>
              </a:ext>
            </a:extLst>
          </p:cNvPr>
          <p:cNvSpPr/>
          <p:nvPr/>
        </p:nvSpPr>
        <p:spPr>
          <a:xfrm rot="10800000">
            <a:off x="6868906" y="2717886"/>
            <a:ext cx="469900" cy="2260773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66C669-6A57-272F-26E4-32C2110C3A15}"/>
              </a:ext>
            </a:extLst>
          </p:cNvPr>
          <p:cNvSpPr txBox="1"/>
          <p:nvPr/>
        </p:nvSpPr>
        <p:spPr>
          <a:xfrm>
            <a:off x="5824091" y="2042379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B2F47C-87AE-82A4-51E2-CE3AF7701857}"/>
              </a:ext>
            </a:extLst>
          </p:cNvPr>
          <p:cNvSpPr/>
          <p:nvPr/>
        </p:nvSpPr>
        <p:spPr>
          <a:xfrm>
            <a:off x="10475312" y="2738484"/>
            <a:ext cx="17166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TCP, UDP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EC150A-B169-D805-FBB9-2973399CA6FA}"/>
              </a:ext>
            </a:extLst>
          </p:cNvPr>
          <p:cNvSpPr/>
          <p:nvPr/>
        </p:nvSpPr>
        <p:spPr>
          <a:xfrm>
            <a:off x="11049305" y="3495707"/>
            <a:ext cx="5116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809901-283C-3EE3-9AE3-2EF153D37508}"/>
              </a:ext>
            </a:extLst>
          </p:cNvPr>
          <p:cNvSpPr/>
          <p:nvPr/>
        </p:nvSpPr>
        <p:spPr>
          <a:xfrm>
            <a:off x="10495492" y="4343285"/>
            <a:ext cx="16421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Ethernet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15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24581-718F-F1ED-5DC9-A08A4BA85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154E58-191A-C7AC-838F-0E1079A0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DELETE /users/</a:t>
            </a:r>
            <a:r>
              <a:rPr lang="en-US" b="1" dirty="0">
                <a:cs typeface="Helvetica" panose="020B0604020202020204" pitchFamily="34" charset="0"/>
              </a:rPr>
              <a:t>10</a:t>
            </a:r>
            <a:r>
              <a:rPr lang="en-US" dirty="0">
                <a:cs typeface="Helvetica" panose="020B0604020202020204" pitchFamily="34" charset="0"/>
              </a:rPr>
              <a:t> HTTP/1.1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7633ED-C8B9-EC3E-BE32-723EC14C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DELETE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7433F-72D5-9530-BD45-1FA0EC4EBB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</a:t>
            </a:r>
            <a:r>
              <a:rPr lang="en-US" dirty="0"/>
              <a:t>remove a resource from the server</a:t>
            </a:r>
          </a:p>
          <a:p>
            <a:r>
              <a:rPr lang="en-US" dirty="0"/>
              <a:t>Typically, does not have a request body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Deleting user account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Removing items from a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EE4B16-FD39-48A4-0AF7-1CF8014A3BAD}"/>
              </a:ext>
            </a:extLst>
          </p:cNvPr>
          <p:cNvSpPr/>
          <p:nvPr/>
        </p:nvSpPr>
        <p:spPr>
          <a:xfrm>
            <a:off x="7033846" y="2262555"/>
            <a:ext cx="961292" cy="3048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1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3D369-3D80-355D-34C9-22EA79F8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just a protocol</a:t>
            </a:r>
          </a:p>
          <a:p>
            <a:r>
              <a:rPr lang="en-US" dirty="0"/>
              <a:t>The </a:t>
            </a:r>
            <a:r>
              <a:rPr lang="en-US" b="1" i="1" dirty="0"/>
              <a:t>functionality </a:t>
            </a:r>
            <a:r>
              <a:rPr lang="en-US" dirty="0"/>
              <a:t>of each HTTP method must be implemented by an application </a:t>
            </a:r>
          </a:p>
          <a:p>
            <a:pPr lvl="1"/>
            <a:r>
              <a:rPr lang="en-US" dirty="0"/>
              <a:t>Apache httpd webserver</a:t>
            </a:r>
          </a:p>
          <a:p>
            <a:pPr lvl="1"/>
            <a:r>
              <a:rPr lang="en-US" dirty="0"/>
              <a:t>Nginx webserver</a:t>
            </a:r>
          </a:p>
          <a:p>
            <a:pPr lvl="1"/>
            <a:r>
              <a:rPr lang="en-US" dirty="0"/>
              <a:t>You can develop your own webserver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EF6C93-C848-BC02-8927-93501F84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156935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BCEC9-62AA-2E30-E749-8F25C4C8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HTTP web server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service apache2 start</a:t>
            </a:r>
          </a:p>
          <a:p>
            <a:r>
              <a:rPr lang="en-US" dirty="0"/>
              <a:t>Update the port in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</a:rPr>
              <a:t>/apache2/</a:t>
            </a:r>
            <a:r>
              <a:rPr lang="en-US" dirty="0" err="1">
                <a:latin typeface="Consolas" panose="020B0609020204030204" pitchFamily="49" charset="0"/>
              </a:rPr>
              <a:t>ports.conf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Add any HTML/</a:t>
            </a:r>
            <a:r>
              <a:rPr lang="en-US" dirty="0" err="1"/>
              <a:t>Javascript</a:t>
            </a:r>
            <a:r>
              <a:rPr lang="en-US" dirty="0"/>
              <a:t> files in </a:t>
            </a:r>
            <a:r>
              <a:rPr lang="en-US" dirty="0">
                <a:latin typeface="Consolas" panose="020B0609020204030204" pitchFamily="49" charset="0"/>
              </a:rPr>
              <a:t>/var/www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45D792-CB66-7780-4EBA-B98D3284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httpd demo</a:t>
            </a:r>
          </a:p>
        </p:txBody>
      </p:sp>
    </p:spTree>
    <p:extLst>
      <p:ext uri="{BB962C8B-B14F-4D97-AF65-F5344CB8AC3E}">
        <p14:creationId xmlns:p14="http://schemas.microsoft.com/office/powerpoint/2010/main" val="2326133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688D89-4A7C-7176-3A06-D9381544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Wireshark demo for Apache httpd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583154-EEAA-0940-9466-6119CEED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3C6F9-ABFA-D575-35CE-F1D50245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1" y="1439629"/>
            <a:ext cx="9495692" cy="50653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F5881B-725E-18E8-8D00-EF44BE099EEE}"/>
              </a:ext>
            </a:extLst>
          </p:cNvPr>
          <p:cNvSpPr/>
          <p:nvPr/>
        </p:nvSpPr>
        <p:spPr>
          <a:xfrm>
            <a:off x="844061" y="2627728"/>
            <a:ext cx="6050280" cy="351691"/>
          </a:xfrm>
          <a:prstGeom prst="rect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59CF7-F0E1-06A0-F507-5031989BB2C3}"/>
              </a:ext>
            </a:extLst>
          </p:cNvPr>
          <p:cNvSpPr/>
          <p:nvPr/>
        </p:nvSpPr>
        <p:spPr>
          <a:xfrm>
            <a:off x="844061" y="2985867"/>
            <a:ext cx="6050280" cy="351691"/>
          </a:xfrm>
          <a:prstGeom prst="rect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3A200-027F-F190-13B5-58D5894C4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E8ED1-A7E8-BCB4-CF70-39516413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layer/protocol has a fixed message format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Payload</a:t>
            </a:r>
          </a:p>
          <a:p>
            <a:pPr lvl="1"/>
            <a:r>
              <a:rPr lang="en-US" dirty="0"/>
              <a:t>[optional] Checksum</a:t>
            </a:r>
          </a:p>
          <a:p>
            <a:r>
              <a:rPr lang="en-US" dirty="0"/>
              <a:t>Structured set of messages that follow a predefined format</a:t>
            </a:r>
          </a:p>
          <a:p>
            <a:pPr lvl="1"/>
            <a:r>
              <a:rPr lang="en-US" dirty="0"/>
              <a:t>Multiple messages needed to establish and tear down a connection</a:t>
            </a:r>
          </a:p>
          <a:p>
            <a:pPr lvl="1"/>
            <a:r>
              <a:rPr lang="en-US" dirty="0"/>
              <a:t>[more in a networking class]</a:t>
            </a:r>
          </a:p>
          <a:p>
            <a:r>
              <a:rPr lang="en-US" b="1" i="1" dirty="0"/>
              <a:t>How is it different from API?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867814-B862-19CD-7DB1-AA45E074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6B094C-30F5-9401-2C86-6DCED33A5B9B}"/>
              </a:ext>
            </a:extLst>
          </p:cNvPr>
          <p:cNvGrpSpPr/>
          <p:nvPr/>
        </p:nvGrpSpPr>
        <p:grpSpPr>
          <a:xfrm>
            <a:off x="3688080" y="1706880"/>
            <a:ext cx="7376160" cy="914400"/>
            <a:chOff x="3688080" y="1706880"/>
            <a:chExt cx="7376160" cy="9144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7FD235-AEB2-AFDE-FA6B-F70345135064}"/>
                </a:ext>
              </a:extLst>
            </p:cNvPr>
            <p:cNvGrpSpPr/>
            <p:nvPr/>
          </p:nvGrpSpPr>
          <p:grpSpPr>
            <a:xfrm>
              <a:off x="3688080" y="1706880"/>
              <a:ext cx="3444240" cy="914400"/>
              <a:chOff x="5471160" y="1798320"/>
              <a:chExt cx="3444240" cy="9144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8864EF-D5C0-64B7-C0FA-B4C156B81F98}"/>
                  </a:ext>
                </a:extLst>
              </p:cNvPr>
              <p:cNvSpPr/>
              <p:nvPr/>
            </p:nvSpPr>
            <p:spPr>
              <a:xfrm>
                <a:off x="5471160" y="1798320"/>
                <a:ext cx="172212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Header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411C42-3A1A-6F02-AC7C-B0B1E3A38562}"/>
                  </a:ext>
                </a:extLst>
              </p:cNvPr>
              <p:cNvSpPr/>
              <p:nvPr/>
            </p:nvSpPr>
            <p:spPr>
              <a:xfrm>
                <a:off x="7193280" y="1798320"/>
                <a:ext cx="1722120" cy="914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Checksum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1CA2F4-AFFA-AAC3-0611-4C6D08B01E21}"/>
                </a:ext>
              </a:extLst>
            </p:cNvPr>
            <p:cNvSpPr/>
            <p:nvPr/>
          </p:nvSpPr>
          <p:spPr>
            <a:xfrm>
              <a:off x="7132320" y="1706880"/>
              <a:ext cx="3931920" cy="914400"/>
            </a:xfrm>
            <a:prstGeom prst="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Payload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35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5D413-C404-A2CA-DF4C-E258E2FA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B14B1-99C4-001F-CD58-20EE06EF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CBD242-61D1-0321-C81D-13EFCB44AAD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Only layer that communicates with hardware devices</a:t>
            </a:r>
          </a:p>
          <a:p>
            <a:r>
              <a:rPr lang="en-US" dirty="0"/>
              <a:t>Abstracts low-level hardware details</a:t>
            </a:r>
          </a:p>
          <a:p>
            <a:r>
              <a:rPr lang="en-US" dirty="0"/>
              <a:t>Upper layers don’t need to worry about which NIC card plugged 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3C881A-1F7D-67CE-24E7-3AF41FE6B46C}"/>
              </a:ext>
            </a:extLst>
          </p:cNvPr>
          <p:cNvGrpSpPr/>
          <p:nvPr/>
        </p:nvGrpSpPr>
        <p:grpSpPr>
          <a:xfrm>
            <a:off x="7556500" y="1879773"/>
            <a:ext cx="2971800" cy="3149600"/>
            <a:chOff x="7556500" y="1879773"/>
            <a:chExt cx="2971800" cy="314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D0ACBD-0D10-6FE9-7C61-79D9956A18DE}"/>
                </a:ext>
              </a:extLst>
            </p:cNvPr>
            <p:cNvSpPr/>
            <p:nvPr/>
          </p:nvSpPr>
          <p:spPr>
            <a:xfrm>
              <a:off x="7556500" y="1879773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4686A6-9EEC-7E69-1DDC-0FEDFAB46506}"/>
                </a:ext>
              </a:extLst>
            </p:cNvPr>
            <p:cNvSpPr/>
            <p:nvPr/>
          </p:nvSpPr>
          <p:spPr>
            <a:xfrm>
              <a:off x="7556500" y="2667173"/>
              <a:ext cx="2971800" cy="7874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8048F5-64E1-E520-CF8F-11E0C580B4F7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B75976-DAC8-D53D-DE18-04962738B275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DF43B8-2E9B-80EB-3A19-E54D3DA3CFFD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E1493EF-F6A4-3DEB-ACF7-3B86E8806DEE}"/>
              </a:ext>
            </a:extLst>
          </p:cNvPr>
          <p:cNvSpPr/>
          <p:nvPr/>
        </p:nvSpPr>
        <p:spPr>
          <a:xfrm rot="10800000">
            <a:off x="6868906" y="2717886"/>
            <a:ext cx="469900" cy="2260773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BC517C-6332-A905-2799-41AED566D903}"/>
              </a:ext>
            </a:extLst>
          </p:cNvPr>
          <p:cNvSpPr txBox="1"/>
          <p:nvPr/>
        </p:nvSpPr>
        <p:spPr>
          <a:xfrm>
            <a:off x="5824091" y="2042379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pic>
        <p:nvPicPr>
          <p:cNvPr id="2" name="Picture 2" descr="1000Mbps Gigabit Ethernet Converged Network Adapter (NIC) with Intel I350  Chip | Ethernet PCI Express NIC Network Card | Quad Copper RJ45 Ports | PCI  ...">
            <a:extLst>
              <a:ext uri="{FF2B5EF4-FFF2-40B4-BE49-F238E27FC236}">
                <a16:creationId xmlns:a16="http://schemas.microsoft.com/office/drawing/2014/main" id="{F00D1005-B24A-C627-AEE6-5795DC55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986" y="4787997"/>
            <a:ext cx="1260475" cy="8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WiFi Card, Ubit AX/AC WiFi 6E Card Dual Band 5400 Mbps AX210N PCIe Bluetooth WLAN Network WiFi Card with Bluetooth 5.2 | MU-MIMO| OFDMA| Ultra-Low La">
            <a:extLst>
              <a:ext uri="{FF2B5EF4-FFF2-40B4-BE49-F238E27FC236}">
                <a16:creationId xmlns:a16="http://schemas.microsoft.com/office/drawing/2014/main" id="{7F92B23C-AB33-7436-4CAF-343CB5999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420" y="4787997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8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1A707-3E6A-C907-4F6E-8158252C7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5CEEE-0CC5-7B53-739C-6AA0B180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F3A90-BF56-C4DF-68ED-AE3A3105B95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layer (IP layer)</a:t>
            </a:r>
          </a:p>
          <a:p>
            <a:pPr lvl="1"/>
            <a:r>
              <a:rPr lang="en-US" dirty="0"/>
              <a:t>Handles addressing</a:t>
            </a:r>
          </a:p>
          <a:p>
            <a:pPr lvl="1"/>
            <a:r>
              <a:rPr lang="en-US" dirty="0"/>
              <a:t>Unique address for each interface</a:t>
            </a:r>
          </a:p>
          <a:p>
            <a:pPr lvl="1"/>
            <a:r>
              <a:rPr lang="en-US" dirty="0"/>
              <a:t>localhost or 127.0.0.1 special “virtual” interface for the “loopback” interface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0CC86E-DE8A-FCAE-5AED-34E7D893E447}"/>
              </a:ext>
            </a:extLst>
          </p:cNvPr>
          <p:cNvGrpSpPr/>
          <p:nvPr/>
        </p:nvGrpSpPr>
        <p:grpSpPr>
          <a:xfrm>
            <a:off x="7638560" y="1240795"/>
            <a:ext cx="4294781" cy="3821252"/>
            <a:chOff x="7556499" y="1962808"/>
            <a:chExt cx="4294781" cy="38212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5E136D-067F-33B7-D252-7B31B843955E}"/>
                </a:ext>
              </a:extLst>
            </p:cNvPr>
            <p:cNvSpPr/>
            <p:nvPr/>
          </p:nvSpPr>
          <p:spPr>
            <a:xfrm>
              <a:off x="7556499" y="1962808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382B39-14F0-ECB5-C344-D2B1423CC439}"/>
                </a:ext>
              </a:extLst>
            </p:cNvPr>
            <p:cNvSpPr/>
            <p:nvPr/>
          </p:nvSpPr>
          <p:spPr>
            <a:xfrm>
              <a:off x="7556500" y="2750208"/>
              <a:ext cx="4294780" cy="70436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F12D84-1BE8-686B-72FA-2602E51B3A56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D81CB7-16F7-15AD-4C3D-C33DD715C61D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C8F758-5448-2B85-510F-A4AF530DD8CE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71D5269-410E-B788-2BBF-C7EE105BB3F3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4632D-5894-0205-F2C1-29BF84E613C2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3259AF3-1C2D-89C5-0F2C-35132DE6F424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3E4BC46-F590-462B-C86A-A0FEBE0F686D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8AC439-D798-162E-2656-B0224B73FB87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161EDF-529A-C7DF-A4DF-A858524598DB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BD4E2F48-2D2D-12AA-4338-446B334A7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1BD18726-C17E-22BC-7C7E-920B29537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E311E0A-3E0A-D47D-50C9-D89F82A13497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EFE120C-BCC0-4F03-C0E8-44C7BB16C01E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08A8B-6E8C-5018-E0D7-F228B1457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EA47AE-080F-4661-3B8F-6F03364A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B359F16-6681-CE50-A2EC-227D7B81C17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 is a logical abstraction provided by the transport layer</a:t>
            </a:r>
          </a:p>
          <a:p>
            <a:r>
              <a:rPr lang="en-US" dirty="0"/>
              <a:t>A port is associated with an IP address</a:t>
            </a:r>
          </a:p>
          <a:p>
            <a:pPr marL="168275" lvl="1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CC261E-C69D-92FD-3E97-1D7601BFD07B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81EBF0-7DB9-1994-EDD5-3E45224A8DD6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BE5D2C-EDFD-15F8-9E43-4F77C2CECA69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48F8D4-0EEA-7FB2-AC1E-25F011B3F25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D20772-6BDB-589F-7BE3-F6A498679467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9475AC6-5139-1136-DC95-751CB4118E46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BC9B5CB-2A69-255C-0CA3-582A8F5F569A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74F63E-767A-93C7-96C5-C7028087D245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14F87A-3E47-D453-3417-17F82B6C289B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005C1C1-206B-7938-F414-5875CC6BD026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A5654F8-F7E2-B68F-93DB-7DA63E8CC66A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57CD2C-7A06-7952-C7F4-7830074A7F93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A25DA773-D169-17F8-2814-08BB61D19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94E15DE-D379-AE11-612E-8CD73DFF6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C260D8-4111-2313-C989-91BBD3B7358C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2576CCA-B38E-C6AC-D41F-2FCC3FB60707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0DD721-0804-3A22-5686-BDD027D63DDF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F0AF529-3142-DA2F-2E31-C89B763BE98F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F988237-5BB2-97B4-902E-065B1E919DF3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5871F3C-B19A-938C-49EB-691279F2D21F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E213417-A10B-BA6B-A992-A0F380AD8FEA}"/>
              </a:ext>
            </a:extLst>
          </p:cNvPr>
          <p:cNvSpPr/>
          <p:nvPr/>
        </p:nvSpPr>
        <p:spPr>
          <a:xfrm>
            <a:off x="7934922" y="1363945"/>
            <a:ext cx="3823225" cy="784582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CD57B3-B708-26B8-4179-DE7339641C90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627A8-DB99-772B-6E64-86B05EED167E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F618B2-CF42-566C-A29D-EE5FB4F24684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50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BFF7-40E1-32BA-60EE-A7BD564BA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44669-CA29-2455-0C29-37DB04B6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840A9C-5A71-76A7-11C7-A3D23BE070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 numbers go from 0 to 65535</a:t>
            </a:r>
          </a:p>
          <a:p>
            <a:pPr lvl="1"/>
            <a:r>
              <a:rPr lang="en-US" dirty="0"/>
              <a:t>&lt; 1024, needs root access</a:t>
            </a:r>
          </a:p>
          <a:p>
            <a:r>
              <a:rPr lang="en-US" dirty="0"/>
              <a:t>Standard ports</a:t>
            </a:r>
          </a:p>
          <a:p>
            <a:pPr lvl="1"/>
            <a:r>
              <a:rPr lang="en-US" dirty="0"/>
              <a:t>Web servers typically bind to port 80</a:t>
            </a:r>
          </a:p>
          <a:p>
            <a:pPr lvl="1"/>
            <a:r>
              <a:rPr lang="en-US" dirty="0"/>
              <a:t>Redis to port 6379</a:t>
            </a:r>
          </a:p>
          <a:p>
            <a:pPr lvl="1"/>
            <a:r>
              <a:rPr lang="en-US" dirty="0"/>
              <a:t>Ssh to port 22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F874D-9A97-763F-F3A9-BF32440AF598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A8FD09-8DAF-09DF-43E3-4E75899740E5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26310B-F67F-383D-C00F-4025844A5D96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21E9B3-679B-4FAC-E966-CE6DFE4E05F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8CD3DC-7AD3-C304-E8BD-A2DA56703387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76D9914-6892-CAEC-19D8-34A706A1E87B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9D4500B-0955-FA1E-9A60-EEB2BC81CF7D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85C07-2155-F2C0-95CE-2FAE3DA1D45A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60FA54-EDEA-495E-4051-780812361B72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EFC3958-8CDE-755B-BBD0-A4925ED0D0FC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6B5A2E3-F793-4D30-354D-6869720A624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BDC9B49-44A1-D84C-24F6-BE55731B1818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66AA3EF0-4DCE-CD1E-1797-F6ADB0B27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D19D4A8-65C2-16DE-C809-42EA92A80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BD1968A-542D-C910-CE8B-7FCF70A6CAE8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7B581AA-6389-5651-BD03-297E253E23D6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A8B0B7-0D05-FCE8-A94D-583B78765D8A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7365E3E-3DA9-7D1C-4718-A617019318F3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D36AEB1-8D43-F0F4-6F3F-A037D765B93A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C5FBD04-B069-1BCF-A525-A21F5F0FD1F9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8DCEC69-11AB-D11C-5354-846450DA6D8B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58281F-DB46-406A-3D86-FF7DAFCD6846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F57FD8-B012-11BC-2351-86F6C0B039DF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0D269-E227-374B-BC68-28237D0DF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73751-B3D8-C2D1-F110-0BD7080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0B02D24-1370-4557-D993-2A69E141F0F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talk to the rest of the networking layers using application layer protocols</a:t>
            </a:r>
          </a:p>
          <a:p>
            <a:r>
              <a:rPr lang="en-US" dirty="0"/>
              <a:t>Applications </a:t>
            </a:r>
            <a:r>
              <a:rPr lang="en-US" b="1" i="1" dirty="0"/>
              <a:t>bind </a:t>
            </a:r>
            <a:r>
              <a:rPr lang="en-US" dirty="0"/>
              <a:t>and </a:t>
            </a:r>
            <a:r>
              <a:rPr lang="en-US" b="1" i="1" dirty="0"/>
              <a:t>listen </a:t>
            </a:r>
            <a:r>
              <a:rPr lang="en-US" dirty="0"/>
              <a:t>to a particular transport layer port for requests</a:t>
            </a:r>
          </a:p>
          <a:p>
            <a:r>
              <a:rPr lang="en-US" dirty="0"/>
              <a:t>HTTP, Redis, SSH protocols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CED436-5CEB-7958-68B8-DBBE1A7F3283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ADEBD0-A107-95CA-651B-25D0E7C66751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E28302-6410-1AD3-3C37-D207BF195B2C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49E3DE-159F-409A-C9F8-5B050EA4B9D0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8175C5-6E3E-9CC7-923A-DF85C6C46B18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E15B5E7-8C8A-3340-220C-0DE5B24EBB06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3D199B8-BCAB-CD4F-7CB8-1086660EBA7D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BA6ECE-BF0C-7045-A98F-431BFC7425B6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33FE6D-999F-9E28-18F4-7906E6AA3EB3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E8CB925-99A6-3F4C-8E61-744E6A7D032F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1E9219C-711B-F2E3-41C4-729D253E74F0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A71A54-E6BE-6597-05C3-423DA6C9F31B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EF728F48-1533-E072-1B2B-D0F0D620A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F635DE67-FEE5-357A-0872-2868E13F6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6D2D335-4CE4-E301-A35D-163A86F10412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80718E2-023B-B3F2-01C4-1B0B049CDE5B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29CAF6-456E-DDB5-DCB1-9BF1D2DA72D5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8C60434-6DC0-065D-6D17-F8C7FAA9CE2D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A517DDC-CB9C-C6B3-CA89-4CDE8552AD97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ACE7032-81B3-6F72-627E-34DB82FF1666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pic>
        <p:nvPicPr>
          <p:cNvPr id="2" name="Picture 4" descr="Redis : A Comprehensive Guide | TO THE NEW Blog">
            <a:extLst>
              <a:ext uri="{FF2B5EF4-FFF2-40B4-BE49-F238E27FC236}">
                <a16:creationId xmlns:a16="http://schemas.microsoft.com/office/drawing/2014/main" id="{619E4932-F142-9CEF-2713-C34D9ABE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107" y="768896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9B2CEA7B-426F-32B2-E950-A19B0D80C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527" y="78370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731BA4A-BC3E-5323-F054-ACD11169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88" y="799450"/>
            <a:ext cx="1220626" cy="65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B59F92-28EC-5A51-E6DB-D9491BF762EC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CEDF49-DF52-A5E8-896E-074BCD40EA53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714F51-2BB4-C260-0520-D802A5587231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654AF-296D-943F-18C4-7CB274DF6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6CDEE-7A64-01A2-A1D1-43AA6E95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39894F-91BE-071C-1099-A668CCBEB36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instances of the same application needs different ports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4EE2C4-7788-24DF-318B-B5A7969D4931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6300D6-F7BE-16CA-0AC1-2E5C654ADE6A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D8FF87-84B0-F82C-08AD-CD05DFF21D78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3F5638-61FE-DF2E-7C39-DD97EA833537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AEDD2D-87F9-9216-9261-F0621E38E531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B6A7C05-34C9-A744-1DFB-C24F37D044AD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F80D3FD-4A66-743D-7339-D0A2B40480F0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0ABE84-2B04-B68C-B3CE-34D8EB2863EA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834788-1077-A6E8-DD63-3777405D5198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2202D72-6FB6-9617-34E1-3449FF0D8C8B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436C654-22FC-B4CD-7726-17E0734D9A9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018FCD-4E98-FE63-3569-2445457F2588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33950E3A-5393-BCCB-645C-95C0D250B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C68863C-67B3-63B8-AB65-12826ED82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B1153A-6110-C973-0F03-8D0D89651912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A8F4DED-B93D-162F-E281-7F4A53CDFDB1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52A019-D980-173D-1A13-846D73C14ED4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E9A899-D10C-EEFC-7DC1-06AA9898D14D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071F1EA-71EE-1959-A488-94A703675607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C5E5B92-D93F-7AD7-59AB-1271B9377C62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pic>
        <p:nvPicPr>
          <p:cNvPr id="2" name="Picture 4" descr="Redis : A Comprehensive Guide | TO THE NEW Blog">
            <a:extLst>
              <a:ext uri="{FF2B5EF4-FFF2-40B4-BE49-F238E27FC236}">
                <a16:creationId xmlns:a16="http://schemas.microsoft.com/office/drawing/2014/main" id="{D3BCDB43-9821-AF89-C5DD-A3046E9D9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107" y="768896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0673CAC1-9315-9370-4035-64E5EF900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527" y="78370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2D9059E-DC02-F340-96F6-C53A418E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88" y="799450"/>
            <a:ext cx="1220626" cy="65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187CF3-187C-E1E7-4224-25FC144C0A9B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3CD17B-561D-8A5F-0F66-D14E83EA1C00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762816-9307-D9AE-201B-39604A34A30B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7C66E4-48FE-0F51-ABBE-4BE5F0A4256C}"/>
              </a:ext>
            </a:extLst>
          </p:cNvPr>
          <p:cNvGrpSpPr/>
          <p:nvPr/>
        </p:nvGrpSpPr>
        <p:grpSpPr>
          <a:xfrm>
            <a:off x="6919400" y="788461"/>
            <a:ext cx="1782977" cy="2016717"/>
            <a:chOff x="6919400" y="788461"/>
            <a:chExt cx="1782977" cy="2016717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72D8B88D-8E1C-E53F-9938-3DF8E0216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9400" y="788461"/>
              <a:ext cx="1220626" cy="65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6783E79-CBE3-1C31-9E59-37A707CD04BA}"/>
                </a:ext>
              </a:extLst>
            </p:cNvPr>
            <p:cNvSpPr/>
            <p:nvPr/>
          </p:nvSpPr>
          <p:spPr>
            <a:xfrm>
              <a:off x="7391915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Port:81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EC668B-4A8A-86B1-B29C-8D7249BE395F}"/>
                </a:ext>
              </a:extLst>
            </p:cNvPr>
            <p:cNvCxnSpPr>
              <a:cxnSpLocks/>
              <a:stCxn id="15" idx="0"/>
              <a:endCxn id="24" idx="2"/>
            </p:cNvCxnSpPr>
            <p:nvPr/>
          </p:nvCxnSpPr>
          <p:spPr>
            <a:xfrm flipH="1" flipV="1">
              <a:off x="7869168" y="1946250"/>
              <a:ext cx="833209" cy="85892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6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4957</TotalTime>
  <Words>1163</Words>
  <Application>Microsoft Office PowerPoint</Application>
  <PresentationFormat>Widescreen</PresentationFormat>
  <Paragraphs>278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Network layers</vt:lpstr>
      <vt:lpstr>What is a protocol?</vt:lpstr>
      <vt:lpstr>Link layer</vt:lpstr>
      <vt:lpstr>Internet layer</vt:lpstr>
      <vt:lpstr>Transport layer</vt:lpstr>
      <vt:lpstr>Transport layer</vt:lpstr>
      <vt:lpstr>Application layer</vt:lpstr>
      <vt:lpstr>Application layer</vt:lpstr>
      <vt:lpstr>Network communication</vt:lpstr>
      <vt:lpstr>Socket end point</vt:lpstr>
      <vt:lpstr>Networking key points</vt:lpstr>
      <vt:lpstr>HTTP server</vt:lpstr>
      <vt:lpstr>HTTP and HTTP methods</vt:lpstr>
      <vt:lpstr>HTTP request</vt:lpstr>
      <vt:lpstr>HTTP response</vt:lpstr>
      <vt:lpstr>HTTP GET method</vt:lpstr>
      <vt:lpstr>HTTP POST method</vt:lpstr>
      <vt:lpstr>HTTP PUT method</vt:lpstr>
      <vt:lpstr>HTTP DELETE method</vt:lpstr>
      <vt:lpstr>Key points</vt:lpstr>
      <vt:lpstr>Apache httpd demo</vt:lpstr>
      <vt:lpstr>Wireshark demo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466</cp:revision>
  <dcterms:created xsi:type="dcterms:W3CDTF">2019-06-30T03:25:06Z</dcterms:created>
  <dcterms:modified xsi:type="dcterms:W3CDTF">2025-09-26T03:26:28Z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