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d9ee33ba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d9ee33ba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dfb2e41f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dfb2e41f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d9ee33ba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d9ee33ba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dfb2e41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dfb2e41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dfb2e41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dfb2e41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81894d7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81894d7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81894d7d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81894d7d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d9ee33b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d9ee33b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dfb2e41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dfb2e41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d9ee33ba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d9ee33ba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3552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Arial"/>
                <a:ea typeface="Arial"/>
                <a:cs typeface="Arial"/>
                <a:sym typeface="Arial"/>
              </a:rPr>
              <a:t>Current Eating Trends</a:t>
            </a:r>
            <a:endParaRPr b="1">
              <a:latin typeface="Arial"/>
              <a:ea typeface="Arial"/>
              <a:cs typeface="Arial"/>
              <a:sym typeface="Arial"/>
            </a:endParaRPr>
          </a:p>
        </p:txBody>
      </p:sp>
      <p:sp>
        <p:nvSpPr>
          <p:cNvPr id="129" name="Google Shape;129;p13"/>
          <p:cNvSpPr txBox="1"/>
          <p:nvPr>
            <p:ph idx="1" type="subTitle"/>
          </p:nvPr>
        </p:nvSpPr>
        <p:spPr>
          <a:xfrm>
            <a:off x="1931425" y="2437883"/>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William Stoddard, David Schwartz, Alex Clayton</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2"/>
          <p:cNvPicPr preferRelativeResize="0"/>
          <p:nvPr/>
        </p:nvPicPr>
        <p:blipFill>
          <a:blip r:embed="rId3">
            <a:alphaModFix/>
          </a:blip>
          <a:stretch>
            <a:fillRect/>
          </a:stretch>
        </p:blipFill>
        <p:spPr>
          <a:xfrm>
            <a:off x="5175286" y="3876163"/>
            <a:ext cx="1187090" cy="832711"/>
          </a:xfrm>
          <a:prstGeom prst="rect">
            <a:avLst/>
          </a:prstGeom>
          <a:noFill/>
          <a:ln>
            <a:noFill/>
          </a:ln>
        </p:spPr>
      </p:pic>
      <p:sp>
        <p:nvSpPr>
          <p:cNvPr id="190" name="Google Shape;190;p22"/>
          <p:cNvSpPr txBox="1"/>
          <p:nvPr>
            <p:ph type="title"/>
          </p:nvPr>
        </p:nvSpPr>
        <p:spPr>
          <a:xfrm>
            <a:off x="757050" y="393150"/>
            <a:ext cx="24036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Calibri"/>
                <a:ea typeface="Calibri"/>
                <a:cs typeface="Calibri"/>
                <a:sym typeface="Calibri"/>
              </a:rPr>
              <a:t>Conclusions</a:t>
            </a:r>
            <a:endParaRPr b="1" sz="3300">
              <a:latin typeface="Calibri"/>
              <a:ea typeface="Calibri"/>
              <a:cs typeface="Calibri"/>
              <a:sym typeface="Calibri"/>
            </a:endParaRPr>
          </a:p>
        </p:txBody>
      </p:sp>
      <p:sp>
        <p:nvSpPr>
          <p:cNvPr id="191" name="Google Shape;191;p22"/>
          <p:cNvSpPr txBox="1"/>
          <p:nvPr>
            <p:ph idx="1" type="body"/>
          </p:nvPr>
        </p:nvSpPr>
        <p:spPr>
          <a:xfrm>
            <a:off x="899300" y="1053850"/>
            <a:ext cx="7505700" cy="2833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People appear to be eating out more as shown by the increase of restaurant revenue</a:t>
            </a:r>
            <a:endParaRPr/>
          </a:p>
          <a:p>
            <a:pPr indent="0" lvl="0" marL="0" rtl="0" algn="l">
              <a:spcBef>
                <a:spcPts val="0"/>
              </a:spcBef>
              <a:spcAft>
                <a:spcPts val="0"/>
              </a:spcAft>
              <a:buNone/>
            </a:pPr>
            <a:r>
              <a:t/>
            </a:r>
            <a:endParaRPr sz="700"/>
          </a:p>
          <a:p>
            <a:pPr indent="-311150" lvl="0" marL="457200" rtl="0" algn="l">
              <a:spcBef>
                <a:spcPts val="0"/>
              </a:spcBef>
              <a:spcAft>
                <a:spcPts val="0"/>
              </a:spcAft>
              <a:buSzPts val="1300"/>
              <a:buChar char="●"/>
            </a:pPr>
            <a:r>
              <a:rPr lang="en"/>
              <a:t>Not only are fast food restaurants seeing an increase in revenue, so are the services that deliver from those places</a:t>
            </a:r>
            <a:endParaRPr/>
          </a:p>
          <a:p>
            <a:pPr indent="0" lvl="0" marL="914400" rtl="0" algn="l">
              <a:spcBef>
                <a:spcPts val="0"/>
              </a:spcBef>
              <a:spcAft>
                <a:spcPts val="0"/>
              </a:spcAft>
              <a:buNone/>
            </a:pPr>
            <a:r>
              <a:t/>
            </a:r>
            <a:endParaRPr sz="700"/>
          </a:p>
          <a:p>
            <a:pPr indent="-311150" lvl="0" marL="457200" rtl="0" algn="l">
              <a:spcBef>
                <a:spcPts val="0"/>
              </a:spcBef>
              <a:spcAft>
                <a:spcPts val="0"/>
              </a:spcAft>
              <a:buSzPts val="1300"/>
              <a:buChar char="●"/>
            </a:pPr>
            <a:r>
              <a:rPr lang="en"/>
              <a:t>In addition, an increase in revenue of meal kit services such as HelloFresh could signify a trend towards simplifying meal </a:t>
            </a:r>
            <a:r>
              <a:rPr lang="en"/>
              <a:t>preparation</a:t>
            </a:r>
            <a:endParaRPr/>
          </a:p>
          <a:p>
            <a:pPr indent="0" lvl="0" marL="914400" rtl="0" algn="l">
              <a:spcBef>
                <a:spcPts val="0"/>
              </a:spcBef>
              <a:spcAft>
                <a:spcPts val="0"/>
              </a:spcAft>
              <a:buNone/>
            </a:pPr>
            <a:r>
              <a:t/>
            </a:r>
            <a:endParaRPr sz="700"/>
          </a:p>
          <a:p>
            <a:pPr indent="-311150" lvl="0" marL="457200" rtl="0" algn="l">
              <a:spcBef>
                <a:spcPts val="0"/>
              </a:spcBef>
              <a:spcAft>
                <a:spcPts val="0"/>
              </a:spcAft>
              <a:buSzPts val="1300"/>
              <a:buChar char="●"/>
            </a:pPr>
            <a:r>
              <a:rPr lang="en"/>
              <a:t>The continual success of both fast food and delivery companies shows that people are willing to pay for ease of access, even at the cost of quality</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192" name="Google Shape;192;p22"/>
          <p:cNvPicPr preferRelativeResize="0"/>
          <p:nvPr/>
        </p:nvPicPr>
        <p:blipFill>
          <a:blip r:embed="rId4">
            <a:alphaModFix/>
          </a:blip>
          <a:stretch>
            <a:fillRect/>
          </a:stretch>
        </p:blipFill>
        <p:spPr>
          <a:xfrm>
            <a:off x="3554715" y="3957506"/>
            <a:ext cx="1269473" cy="751369"/>
          </a:xfrm>
          <a:prstGeom prst="rect">
            <a:avLst/>
          </a:prstGeom>
          <a:noFill/>
          <a:ln>
            <a:noFill/>
          </a:ln>
        </p:spPr>
      </p:pic>
      <p:pic>
        <p:nvPicPr>
          <p:cNvPr id="193" name="Google Shape;193;p22"/>
          <p:cNvPicPr preferRelativeResize="0"/>
          <p:nvPr/>
        </p:nvPicPr>
        <p:blipFill>
          <a:blip r:embed="rId5">
            <a:alphaModFix/>
          </a:blip>
          <a:stretch>
            <a:fillRect/>
          </a:stretch>
        </p:blipFill>
        <p:spPr>
          <a:xfrm>
            <a:off x="3365717" y="3237650"/>
            <a:ext cx="1406884" cy="832709"/>
          </a:xfrm>
          <a:prstGeom prst="rect">
            <a:avLst/>
          </a:prstGeom>
          <a:noFill/>
          <a:ln>
            <a:noFill/>
          </a:ln>
        </p:spPr>
      </p:pic>
      <p:pic>
        <p:nvPicPr>
          <p:cNvPr id="194" name="Google Shape;194;p22"/>
          <p:cNvPicPr preferRelativeResize="0"/>
          <p:nvPr/>
        </p:nvPicPr>
        <p:blipFill>
          <a:blip r:embed="rId6">
            <a:alphaModFix/>
          </a:blip>
          <a:stretch>
            <a:fillRect/>
          </a:stretch>
        </p:blipFill>
        <p:spPr>
          <a:xfrm>
            <a:off x="2541275" y="3957517"/>
            <a:ext cx="792027" cy="606978"/>
          </a:xfrm>
          <a:prstGeom prst="rect">
            <a:avLst/>
          </a:prstGeom>
          <a:noFill/>
          <a:ln>
            <a:noFill/>
          </a:ln>
        </p:spPr>
      </p:pic>
      <p:pic>
        <p:nvPicPr>
          <p:cNvPr id="195" name="Google Shape;195;p22"/>
          <p:cNvPicPr preferRelativeResize="0"/>
          <p:nvPr/>
        </p:nvPicPr>
        <p:blipFill>
          <a:blip r:embed="rId7">
            <a:alphaModFix/>
          </a:blip>
          <a:stretch>
            <a:fillRect/>
          </a:stretch>
        </p:blipFill>
        <p:spPr>
          <a:xfrm>
            <a:off x="5010374" y="3350528"/>
            <a:ext cx="1078230" cy="6069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172550" y="1820825"/>
            <a:ext cx="6798900" cy="29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6000">
                <a:latin typeface="Calibri"/>
                <a:ea typeface="Calibri"/>
                <a:cs typeface="Calibri"/>
                <a:sym typeface="Calibri"/>
              </a:rPr>
              <a:t>Thanks for </a:t>
            </a:r>
            <a:r>
              <a:rPr b="1" lang="en" sz="6000">
                <a:latin typeface="Calibri"/>
                <a:ea typeface="Calibri"/>
                <a:cs typeface="Calibri"/>
                <a:sym typeface="Calibri"/>
              </a:rPr>
              <a:t>Listening</a:t>
            </a:r>
            <a:r>
              <a:rPr b="1" lang="en" sz="6000">
                <a:latin typeface="Calibri"/>
                <a:ea typeface="Calibri"/>
                <a:cs typeface="Calibri"/>
                <a:sym typeface="Calibri"/>
              </a:rPr>
              <a:t>!</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1059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Arial"/>
                <a:ea typeface="Arial"/>
                <a:cs typeface="Arial"/>
                <a:sym typeface="Arial"/>
              </a:rPr>
              <a:t>Our Questions</a:t>
            </a:r>
            <a:endParaRPr b="1">
              <a:latin typeface="Arial"/>
              <a:ea typeface="Arial"/>
              <a:cs typeface="Arial"/>
              <a:sym typeface="Arial"/>
            </a:endParaRPr>
          </a:p>
        </p:txBody>
      </p:sp>
      <p:sp>
        <p:nvSpPr>
          <p:cNvPr id="135" name="Google Shape;135;p14"/>
          <p:cNvSpPr txBox="1"/>
          <p:nvPr>
            <p:ph idx="1" type="body"/>
          </p:nvPr>
        </p:nvSpPr>
        <p:spPr>
          <a:xfrm>
            <a:off x="819150" y="1800200"/>
            <a:ext cx="7166400" cy="214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Are fast food restaurants more popular than dine-in restaurants?</a:t>
            </a:r>
            <a:endParaRPr sz="1800"/>
          </a:p>
          <a:p>
            <a:pPr indent="-342900" lvl="0" marL="457200" rtl="0" algn="l">
              <a:spcBef>
                <a:spcPts val="0"/>
              </a:spcBef>
              <a:spcAft>
                <a:spcPts val="0"/>
              </a:spcAft>
              <a:buSzPts val="1800"/>
              <a:buAutoNum type="arabicPeriod"/>
            </a:pPr>
            <a:r>
              <a:rPr lang="en" sz="1800"/>
              <a:t>Are people consuming more fast food than in previous years?</a:t>
            </a:r>
            <a:endParaRPr sz="1800"/>
          </a:p>
          <a:p>
            <a:pPr indent="-342900" lvl="0" marL="457200" rtl="0" algn="l">
              <a:spcBef>
                <a:spcPts val="0"/>
              </a:spcBef>
              <a:spcAft>
                <a:spcPts val="0"/>
              </a:spcAft>
              <a:buSzPts val="1800"/>
              <a:buAutoNum type="arabicPeriod"/>
            </a:pPr>
            <a:r>
              <a:rPr lang="en" sz="1800"/>
              <a:t>Is ease of access of food becoming an increasingly important factor to </a:t>
            </a:r>
            <a:r>
              <a:rPr lang="en" sz="1800"/>
              <a:t>consumers</a:t>
            </a:r>
            <a:r>
              <a:rPr lang="en" sz="1800"/>
              <a: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39333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Calibri"/>
                <a:ea typeface="Calibri"/>
                <a:cs typeface="Calibri"/>
                <a:sym typeface="Calibri"/>
              </a:rPr>
              <a:t>Fast Food vs. Dine In</a:t>
            </a:r>
            <a:endParaRPr b="1" sz="3300">
              <a:latin typeface="Calibri"/>
              <a:ea typeface="Calibri"/>
              <a:cs typeface="Calibri"/>
              <a:sym typeface="Calibri"/>
            </a:endParaRPr>
          </a:p>
          <a:p>
            <a:pPr indent="0" lvl="0" marL="0" rtl="0" algn="l">
              <a:spcBef>
                <a:spcPts val="0"/>
              </a:spcBef>
              <a:spcAft>
                <a:spcPts val="0"/>
              </a:spcAft>
              <a:buNone/>
            </a:pPr>
            <a:r>
              <a:rPr b="1" lang="en" sz="3300">
                <a:latin typeface="Calibri"/>
                <a:ea typeface="Calibri"/>
                <a:cs typeface="Calibri"/>
                <a:sym typeface="Calibri"/>
              </a:rPr>
              <a:t>Yelp Ratings</a:t>
            </a:r>
            <a:endParaRPr b="1" sz="3300">
              <a:latin typeface="Calibri"/>
              <a:ea typeface="Calibri"/>
              <a:cs typeface="Calibri"/>
              <a:sym typeface="Calibri"/>
            </a:endParaRPr>
          </a:p>
        </p:txBody>
      </p:sp>
      <p:sp>
        <p:nvSpPr>
          <p:cNvPr id="141" name="Google Shape;141;p15"/>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Fast-food restaurant ratings are generally lower than dine-in restaurant ratings on Yelp.</a:t>
            </a:r>
            <a:endParaRPr/>
          </a:p>
          <a:p>
            <a:pPr indent="-311150" lvl="0" marL="457200" rtl="0" algn="l">
              <a:spcBef>
                <a:spcPts val="0"/>
              </a:spcBef>
              <a:spcAft>
                <a:spcPts val="0"/>
              </a:spcAft>
              <a:buSzPts val="1300"/>
              <a:buChar char="●"/>
            </a:pPr>
            <a:r>
              <a:rPr lang="en"/>
              <a:t>Of the given restaurant chains, Cracker Barrel had the highest mean rating with 4.05 stars. </a:t>
            </a:r>
            <a:r>
              <a:rPr lang="en"/>
              <a:t>McDonalds had the lowest mean rating with 1.75 stars.</a:t>
            </a:r>
            <a:endParaRPr/>
          </a:p>
          <a:p>
            <a:pPr indent="0" lvl="0" marL="457200" rtl="0" algn="l">
              <a:spcBef>
                <a:spcPts val="1200"/>
              </a:spcBef>
              <a:spcAft>
                <a:spcPts val="1200"/>
              </a:spcAft>
              <a:buNone/>
            </a:pPr>
            <a:r>
              <a:t/>
            </a:r>
            <a:endParaRPr/>
          </a:p>
        </p:txBody>
      </p:sp>
      <p:pic>
        <p:nvPicPr>
          <p:cNvPr id="142" name="Google Shape;142;p15"/>
          <p:cNvPicPr preferRelativeResize="0"/>
          <p:nvPr/>
        </p:nvPicPr>
        <p:blipFill>
          <a:blip r:embed="rId3">
            <a:alphaModFix/>
          </a:blip>
          <a:stretch>
            <a:fillRect/>
          </a:stretch>
        </p:blipFill>
        <p:spPr>
          <a:xfrm>
            <a:off x="4572000" y="1250425"/>
            <a:ext cx="4159776" cy="311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30700" y="857025"/>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300">
                <a:latin typeface="Calibri"/>
                <a:ea typeface="Calibri"/>
                <a:cs typeface="Calibri"/>
                <a:sym typeface="Calibri"/>
              </a:rPr>
              <a:t>Fast Food vs. Dine In Annual Sales</a:t>
            </a:r>
            <a:endParaRPr b="1" sz="3300">
              <a:latin typeface="Calibri"/>
              <a:ea typeface="Calibri"/>
              <a:cs typeface="Calibri"/>
              <a:sym typeface="Calibri"/>
            </a:endParaRPr>
          </a:p>
        </p:txBody>
      </p:sp>
      <p:sp>
        <p:nvSpPr>
          <p:cNvPr id="148" name="Google Shape;148;p16"/>
          <p:cNvSpPr txBox="1"/>
          <p:nvPr>
            <p:ph idx="1" type="body"/>
          </p:nvPr>
        </p:nvSpPr>
        <p:spPr>
          <a:xfrm>
            <a:off x="830700" y="2319050"/>
            <a:ext cx="3709200" cy="21198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Even though dine-in restaurants have higher ratings on Yelp, fast-food restaurants have much higher annual sales.</a:t>
            </a:r>
            <a:endParaRPr/>
          </a:p>
          <a:p>
            <a:pPr indent="-311150" lvl="0" marL="457200" rtl="0" algn="l">
              <a:spcBef>
                <a:spcPts val="0"/>
              </a:spcBef>
              <a:spcAft>
                <a:spcPts val="0"/>
              </a:spcAft>
              <a:buSzPts val="1300"/>
              <a:buChar char="●"/>
            </a:pPr>
            <a:r>
              <a:rPr lang="en"/>
              <a:t>McDonald’s, with the lowest Yelp rating, also have the highest annual sales in 2022 with over $23 billion dollars.</a:t>
            </a:r>
            <a:endParaRPr/>
          </a:p>
          <a:p>
            <a:pPr indent="-311150" lvl="0" marL="457200" rtl="0" algn="l">
              <a:spcBef>
                <a:spcPts val="0"/>
              </a:spcBef>
              <a:spcAft>
                <a:spcPts val="0"/>
              </a:spcAft>
              <a:buSzPts val="1300"/>
              <a:buChar char="●"/>
            </a:pPr>
            <a:r>
              <a:rPr lang="en"/>
              <a:t>The correlation coefficient for annual sales vs yelp reviews is  -0.54 which signifies a negative correlation.</a:t>
            </a:r>
            <a:endParaRPr/>
          </a:p>
        </p:txBody>
      </p:sp>
      <p:pic>
        <p:nvPicPr>
          <p:cNvPr id="149" name="Google Shape;149;p16"/>
          <p:cNvPicPr preferRelativeResize="0"/>
          <p:nvPr/>
        </p:nvPicPr>
        <p:blipFill>
          <a:blip r:embed="rId3">
            <a:alphaModFix/>
          </a:blip>
          <a:stretch>
            <a:fillRect/>
          </a:stretch>
        </p:blipFill>
        <p:spPr>
          <a:xfrm>
            <a:off x="4686300" y="650700"/>
            <a:ext cx="4143050" cy="4143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525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Calibri"/>
                <a:ea typeface="Calibri"/>
                <a:cs typeface="Calibri"/>
                <a:sym typeface="Calibri"/>
              </a:rPr>
              <a:t>Household Incomes Over the Years</a:t>
            </a:r>
            <a:endParaRPr b="1" sz="3300">
              <a:latin typeface="Calibri"/>
              <a:ea typeface="Calibri"/>
              <a:cs typeface="Calibri"/>
              <a:sym typeface="Calibri"/>
            </a:endParaRPr>
          </a:p>
        </p:txBody>
      </p:sp>
      <p:sp>
        <p:nvSpPr>
          <p:cNvPr id="155" name="Google Shape;155;p17"/>
          <p:cNvSpPr txBox="1"/>
          <p:nvPr>
            <p:ph idx="1" type="body"/>
          </p:nvPr>
        </p:nvSpPr>
        <p:spPr>
          <a:xfrm>
            <a:off x="645475" y="1349800"/>
            <a:ext cx="3572700" cy="2747400"/>
          </a:xfrm>
          <a:prstGeom prst="rect">
            <a:avLst/>
          </a:prstGeom>
        </p:spPr>
        <p:txBody>
          <a:bodyPr anchorCtr="0" anchor="t" bIns="91425" lIns="91425" spcFirstLastPara="1" rIns="91425" wrap="square" tIns="91425">
            <a:noAutofit/>
          </a:bodyPr>
          <a:lstStyle/>
          <a:p>
            <a:pPr indent="-298926" lvl="0" marL="457200" rtl="0" algn="l">
              <a:spcBef>
                <a:spcPts val="0"/>
              </a:spcBef>
              <a:spcAft>
                <a:spcPts val="0"/>
              </a:spcAft>
              <a:buSzPts val="1108"/>
              <a:buChar char="●"/>
            </a:pPr>
            <a:r>
              <a:rPr lang="en" sz="1107"/>
              <a:t>In our study, we took a look at household incomes per types of households between the years 2020 to  2021. </a:t>
            </a:r>
            <a:endParaRPr sz="1107"/>
          </a:p>
          <a:p>
            <a:pPr indent="0" lvl="0" marL="457200" rtl="0" algn="l">
              <a:spcBef>
                <a:spcPts val="0"/>
              </a:spcBef>
              <a:spcAft>
                <a:spcPts val="0"/>
              </a:spcAft>
              <a:buSzPts val="852"/>
              <a:buNone/>
            </a:pPr>
            <a:r>
              <a:t/>
            </a:r>
            <a:endParaRPr sz="642"/>
          </a:p>
          <a:p>
            <a:pPr indent="-298926" lvl="0" marL="457200" rtl="0" algn="l">
              <a:spcBef>
                <a:spcPts val="0"/>
              </a:spcBef>
              <a:spcAft>
                <a:spcPts val="0"/>
              </a:spcAft>
              <a:buSzPts val="1108"/>
              <a:buChar char="●"/>
            </a:pPr>
            <a:r>
              <a:rPr lang="en" sz="1107"/>
              <a:t>By looking through each type of household in the graph to our left, we can see a majority of the median incomes have increased from 2020 to 2021. </a:t>
            </a:r>
            <a:endParaRPr sz="1107"/>
          </a:p>
          <a:p>
            <a:pPr indent="0" lvl="0" marL="457200" rtl="0" algn="l">
              <a:spcBef>
                <a:spcPts val="0"/>
              </a:spcBef>
              <a:spcAft>
                <a:spcPts val="0"/>
              </a:spcAft>
              <a:buSzPts val="852"/>
              <a:buNone/>
            </a:pPr>
            <a:r>
              <a:t/>
            </a:r>
            <a:endParaRPr sz="642"/>
          </a:p>
          <a:p>
            <a:pPr indent="-298926" lvl="0" marL="457200" rtl="0" algn="l">
              <a:spcBef>
                <a:spcPts val="0"/>
              </a:spcBef>
              <a:spcAft>
                <a:spcPts val="0"/>
              </a:spcAft>
              <a:buSzPts val="1108"/>
              <a:buChar char="●"/>
            </a:pPr>
            <a:r>
              <a:rPr lang="en" sz="1107"/>
              <a:t>While this does not 100% confirm that people are eating out more often, it does help boost the probability that people have more disposable income to spend.</a:t>
            </a:r>
            <a:endParaRPr sz="1107"/>
          </a:p>
          <a:p>
            <a:pPr indent="0" lvl="0" marL="0" rtl="0" algn="l">
              <a:spcBef>
                <a:spcPts val="0"/>
              </a:spcBef>
              <a:spcAft>
                <a:spcPts val="0"/>
              </a:spcAft>
              <a:buSzPts val="852"/>
              <a:buNone/>
            </a:pPr>
            <a:r>
              <a:t/>
            </a:r>
            <a:endParaRPr sz="1107"/>
          </a:p>
          <a:p>
            <a:pPr indent="0" lvl="0" marL="0" rtl="0" algn="l">
              <a:spcBef>
                <a:spcPts val="0"/>
              </a:spcBef>
              <a:spcAft>
                <a:spcPts val="0"/>
              </a:spcAft>
              <a:buSzPts val="852"/>
              <a:buNone/>
            </a:pPr>
            <a:r>
              <a:rPr lang="en" sz="1107"/>
              <a:t>Data was acquired through the US Census. https://www.census.gov/topics/income-poverty/income/data/tables.html</a:t>
            </a:r>
            <a:endParaRPr sz="1107"/>
          </a:p>
        </p:txBody>
      </p:sp>
      <p:pic>
        <p:nvPicPr>
          <p:cNvPr id="156" name="Google Shape;156;p17"/>
          <p:cNvPicPr preferRelativeResize="0"/>
          <p:nvPr/>
        </p:nvPicPr>
        <p:blipFill>
          <a:blip r:embed="rId3">
            <a:alphaModFix/>
          </a:blip>
          <a:stretch>
            <a:fillRect/>
          </a:stretch>
        </p:blipFill>
        <p:spPr>
          <a:xfrm>
            <a:off x="4345625" y="1480475"/>
            <a:ext cx="3961026" cy="2970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514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300">
                <a:latin typeface="Calibri"/>
                <a:ea typeface="Calibri"/>
                <a:cs typeface="Calibri"/>
                <a:sym typeface="Calibri"/>
              </a:rPr>
              <a:t>Top Fast Food Chains Sales </a:t>
            </a:r>
            <a:endParaRPr b="1" sz="3300">
              <a:latin typeface="Calibri"/>
              <a:ea typeface="Calibri"/>
              <a:cs typeface="Calibri"/>
              <a:sym typeface="Calibri"/>
            </a:endParaRPr>
          </a:p>
        </p:txBody>
      </p:sp>
      <p:sp>
        <p:nvSpPr>
          <p:cNvPr id="162" name="Google Shape;162;p18"/>
          <p:cNvSpPr txBox="1"/>
          <p:nvPr>
            <p:ph idx="1" type="body"/>
          </p:nvPr>
        </p:nvSpPr>
        <p:spPr>
          <a:xfrm>
            <a:off x="347500" y="1221975"/>
            <a:ext cx="4261800" cy="3032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Now that we have looked at Household median incomes, we took a look at the Top 50 Fast Food chains sales for the same years. </a:t>
            </a:r>
            <a:endParaRPr sz="1200"/>
          </a:p>
          <a:p>
            <a:pPr indent="0" lvl="0" marL="457200" rtl="0" algn="l">
              <a:spcBef>
                <a:spcPts val="0"/>
              </a:spcBef>
              <a:spcAft>
                <a:spcPts val="0"/>
              </a:spcAft>
              <a:buNone/>
            </a:pPr>
            <a:r>
              <a:t/>
            </a:r>
            <a:endParaRPr sz="500"/>
          </a:p>
          <a:p>
            <a:pPr indent="-304800" lvl="0" marL="457200" rtl="0" algn="l">
              <a:spcBef>
                <a:spcPts val="0"/>
              </a:spcBef>
              <a:spcAft>
                <a:spcPts val="0"/>
              </a:spcAft>
              <a:buSzPts val="1200"/>
              <a:buChar char="●"/>
            </a:pPr>
            <a:r>
              <a:rPr lang="en" sz="1200"/>
              <a:t>Across the board, nearly every restaurant increased their systemwide sales or at least matched the prior years. </a:t>
            </a:r>
            <a:endParaRPr sz="1200"/>
          </a:p>
          <a:p>
            <a:pPr indent="0" lvl="0" marL="457200" rtl="0" algn="l">
              <a:spcBef>
                <a:spcPts val="0"/>
              </a:spcBef>
              <a:spcAft>
                <a:spcPts val="0"/>
              </a:spcAft>
              <a:buNone/>
            </a:pPr>
            <a:r>
              <a:t/>
            </a:r>
            <a:endParaRPr sz="500"/>
          </a:p>
          <a:p>
            <a:pPr indent="-304800" lvl="0" marL="457200" rtl="0" algn="l">
              <a:spcBef>
                <a:spcPts val="0"/>
              </a:spcBef>
              <a:spcAft>
                <a:spcPts val="0"/>
              </a:spcAft>
              <a:buSzPts val="1200"/>
              <a:buChar char="●"/>
            </a:pPr>
            <a:r>
              <a:rPr lang="en" sz="1200"/>
              <a:t>We could not prove that there is a correlation between increasing median incomes and sales per restaurant. But it is theorized that when incomes increase, people are willing to spend more. And the fact these restaurants had increasing sales helps support that. </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rPr lang="en" sz="1200"/>
              <a:t>Data was acquired through QSR magazine and Kaggle.com by searching Top 50 Fast Food Chains for each year.</a:t>
            </a:r>
            <a:endParaRPr sz="1200"/>
          </a:p>
          <a:p>
            <a:pPr indent="0" lvl="0" marL="0" rtl="0" algn="l">
              <a:spcBef>
                <a:spcPts val="0"/>
              </a:spcBef>
              <a:spcAft>
                <a:spcPts val="0"/>
              </a:spcAft>
              <a:buNone/>
            </a:pPr>
            <a:r>
              <a:rPr lang="en" sz="1200"/>
              <a:t>https://www.qsrmagazine.com/search?search=top+50+fast+food+chains&amp;sort_by=search_api_relevance&amp;sort_order=DESC</a:t>
            </a:r>
            <a:endParaRPr sz="1200"/>
          </a:p>
        </p:txBody>
      </p:sp>
      <p:pic>
        <p:nvPicPr>
          <p:cNvPr id="163" name="Google Shape;163;p18"/>
          <p:cNvPicPr preferRelativeResize="0"/>
          <p:nvPr/>
        </p:nvPicPr>
        <p:blipFill>
          <a:blip r:embed="rId3">
            <a:alphaModFix/>
          </a:blip>
          <a:stretch>
            <a:fillRect/>
          </a:stretch>
        </p:blipFill>
        <p:spPr>
          <a:xfrm>
            <a:off x="4511908" y="1322175"/>
            <a:ext cx="4374642" cy="296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518775" y="571750"/>
            <a:ext cx="34053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Calibri"/>
                <a:ea typeface="Calibri"/>
                <a:cs typeface="Calibri"/>
                <a:sym typeface="Calibri"/>
              </a:rPr>
              <a:t>Success of Food Delivery Services</a:t>
            </a:r>
            <a:endParaRPr b="1" sz="3300">
              <a:latin typeface="Calibri"/>
              <a:ea typeface="Calibri"/>
              <a:cs typeface="Calibri"/>
              <a:sym typeface="Calibri"/>
            </a:endParaRPr>
          </a:p>
        </p:txBody>
      </p:sp>
      <p:sp>
        <p:nvSpPr>
          <p:cNvPr id="169" name="Google Shape;169;p19"/>
          <p:cNvSpPr txBox="1"/>
          <p:nvPr>
            <p:ph idx="1" type="body"/>
          </p:nvPr>
        </p:nvSpPr>
        <p:spPr>
          <a:xfrm>
            <a:off x="224600" y="1896625"/>
            <a:ext cx="3525900" cy="274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Surge of growth starting in 2019</a:t>
            </a:r>
            <a:endParaRPr/>
          </a:p>
          <a:p>
            <a:pPr indent="-311150" lvl="1" marL="914400" rtl="0" algn="l">
              <a:spcBef>
                <a:spcPts val="0"/>
              </a:spcBef>
              <a:spcAft>
                <a:spcPts val="0"/>
              </a:spcAft>
              <a:buSzPts val="1300"/>
              <a:buChar char="○"/>
            </a:pPr>
            <a:r>
              <a:rPr lang="en" sz="1300"/>
              <a:t>Largely due to the pandemic</a:t>
            </a:r>
            <a:endParaRPr sz="1300"/>
          </a:p>
          <a:p>
            <a:pPr indent="-311150" lvl="1" marL="914400" rtl="0" algn="l">
              <a:spcBef>
                <a:spcPts val="0"/>
              </a:spcBef>
              <a:spcAft>
                <a:spcPts val="0"/>
              </a:spcAft>
              <a:buSzPts val="1300"/>
              <a:buChar char="○"/>
            </a:pPr>
            <a:r>
              <a:rPr lang="en" sz="1300"/>
              <a:t>Companies still see steady growth</a:t>
            </a:r>
            <a:endParaRPr sz="1300"/>
          </a:p>
          <a:p>
            <a:pPr indent="0" lvl="0" marL="457200" rtl="0" algn="l">
              <a:lnSpc>
                <a:spcPct val="100000"/>
              </a:lnSpc>
              <a:spcBef>
                <a:spcPts val="0"/>
              </a:spcBef>
              <a:spcAft>
                <a:spcPts val="0"/>
              </a:spcAft>
              <a:buNone/>
            </a:pPr>
            <a:r>
              <a:t/>
            </a:r>
            <a:endParaRPr/>
          </a:p>
          <a:p>
            <a:pPr indent="-311150" lvl="0" marL="457200" rtl="0" algn="l">
              <a:spcBef>
                <a:spcPts val="0"/>
              </a:spcBef>
              <a:spcAft>
                <a:spcPts val="0"/>
              </a:spcAft>
              <a:buSzPts val="1300"/>
              <a:buChar char="●"/>
            </a:pPr>
            <a:r>
              <a:rPr lang="en"/>
              <a:t>No one company has a monopoly on the market, despite the simplicity of the service</a:t>
            </a:r>
            <a:endParaRPr/>
          </a:p>
        </p:txBody>
      </p:sp>
      <p:pic>
        <p:nvPicPr>
          <p:cNvPr id="170" name="Google Shape;170;p19"/>
          <p:cNvPicPr preferRelativeResize="0"/>
          <p:nvPr/>
        </p:nvPicPr>
        <p:blipFill>
          <a:blip r:embed="rId3">
            <a:alphaModFix/>
          </a:blip>
          <a:stretch>
            <a:fillRect/>
          </a:stretch>
        </p:blipFill>
        <p:spPr>
          <a:xfrm>
            <a:off x="3836100" y="915575"/>
            <a:ext cx="4871944" cy="3312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718975" y="718700"/>
            <a:ext cx="31719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300">
                <a:latin typeface="Calibri"/>
                <a:ea typeface="Calibri"/>
                <a:cs typeface="Calibri"/>
                <a:sym typeface="Calibri"/>
              </a:rPr>
              <a:t>Age Distribution Among Users</a:t>
            </a:r>
            <a:endParaRPr b="1" sz="3300">
              <a:latin typeface="Calibri"/>
              <a:ea typeface="Calibri"/>
              <a:cs typeface="Calibri"/>
              <a:sym typeface="Calibri"/>
            </a:endParaRPr>
          </a:p>
          <a:p>
            <a:pPr indent="0" lvl="0" marL="0" rtl="0" algn="l">
              <a:spcBef>
                <a:spcPts val="0"/>
              </a:spcBef>
              <a:spcAft>
                <a:spcPts val="0"/>
              </a:spcAft>
              <a:buNone/>
            </a:pPr>
            <a:r>
              <a:t/>
            </a:r>
            <a:endParaRPr/>
          </a:p>
        </p:txBody>
      </p:sp>
      <p:pic>
        <p:nvPicPr>
          <p:cNvPr id="176" name="Google Shape;176;p20"/>
          <p:cNvPicPr preferRelativeResize="0"/>
          <p:nvPr/>
        </p:nvPicPr>
        <p:blipFill>
          <a:blip r:embed="rId3">
            <a:alphaModFix/>
          </a:blip>
          <a:stretch>
            <a:fillRect/>
          </a:stretch>
        </p:blipFill>
        <p:spPr>
          <a:xfrm>
            <a:off x="3991050" y="660650"/>
            <a:ext cx="4626874" cy="3822201"/>
          </a:xfrm>
          <a:prstGeom prst="rect">
            <a:avLst/>
          </a:prstGeom>
          <a:noFill/>
          <a:ln>
            <a:noFill/>
          </a:ln>
        </p:spPr>
      </p:pic>
      <p:sp>
        <p:nvSpPr>
          <p:cNvPr id="177" name="Google Shape;177;p20"/>
          <p:cNvSpPr txBox="1"/>
          <p:nvPr>
            <p:ph idx="1" type="body"/>
          </p:nvPr>
        </p:nvSpPr>
        <p:spPr>
          <a:xfrm>
            <a:off x="364975" y="1856550"/>
            <a:ext cx="3525900" cy="2217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Restaurant delivery services see more users from younger age groups</a:t>
            </a:r>
            <a:endParaRPr/>
          </a:p>
          <a:p>
            <a:pPr indent="0" lvl="0" marL="457200" rtl="0" algn="l">
              <a:spcBef>
                <a:spcPts val="0"/>
              </a:spcBef>
              <a:spcAft>
                <a:spcPts val="0"/>
              </a:spcAft>
              <a:buNone/>
            </a:pPr>
            <a:r>
              <a:t/>
            </a:r>
            <a:endParaRPr sz="700"/>
          </a:p>
          <a:p>
            <a:pPr indent="-311150" lvl="0" marL="457200" rtl="0" algn="l">
              <a:spcBef>
                <a:spcPts val="0"/>
              </a:spcBef>
              <a:spcAft>
                <a:spcPts val="0"/>
              </a:spcAft>
              <a:buSzPts val="1300"/>
              <a:buChar char="●"/>
            </a:pPr>
            <a:r>
              <a:rPr lang="en"/>
              <a:t>Meal kit services see more users from older age groups</a:t>
            </a:r>
            <a:endParaRPr/>
          </a:p>
          <a:p>
            <a:pPr indent="0" lvl="0" marL="457200" rtl="0" algn="l">
              <a:spcBef>
                <a:spcPts val="0"/>
              </a:spcBef>
              <a:spcAft>
                <a:spcPts val="0"/>
              </a:spcAft>
              <a:buNone/>
            </a:pPr>
            <a:r>
              <a:t/>
            </a:r>
            <a:endParaRPr sz="700"/>
          </a:p>
          <a:p>
            <a:pPr indent="-311150" lvl="0" marL="457200" rtl="0" algn="l">
              <a:spcBef>
                <a:spcPts val="0"/>
              </a:spcBef>
              <a:spcAft>
                <a:spcPts val="0"/>
              </a:spcAft>
              <a:buSzPts val="1300"/>
              <a:buChar char="●"/>
            </a:pPr>
            <a:r>
              <a:rPr lang="en"/>
              <a:t>Majority of users </a:t>
            </a:r>
            <a:r>
              <a:rPr lang="en"/>
              <a:t>for</a:t>
            </a:r>
            <a:r>
              <a:rPr lang="en"/>
              <a:t> all services are in the 25-34 age range</a:t>
            </a:r>
            <a:endParaRPr/>
          </a:p>
          <a:p>
            <a:pPr indent="0" lvl="0" marL="45720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445100" y="600750"/>
            <a:ext cx="3746400" cy="11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Calibri"/>
                <a:ea typeface="Calibri"/>
                <a:cs typeface="Calibri"/>
                <a:sym typeface="Calibri"/>
              </a:rPr>
              <a:t>Gender Distribution Among Users</a:t>
            </a:r>
            <a:endParaRPr b="1" sz="3300">
              <a:latin typeface="Calibri"/>
              <a:ea typeface="Calibri"/>
              <a:cs typeface="Calibri"/>
              <a:sym typeface="Calibri"/>
            </a:endParaRPr>
          </a:p>
        </p:txBody>
      </p:sp>
      <p:sp>
        <p:nvSpPr>
          <p:cNvPr id="183" name="Google Shape;183;p21"/>
          <p:cNvSpPr txBox="1"/>
          <p:nvPr>
            <p:ph idx="1" type="body"/>
          </p:nvPr>
        </p:nvSpPr>
        <p:spPr>
          <a:xfrm>
            <a:off x="338400" y="1783075"/>
            <a:ext cx="3459000" cy="2471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Restaurant delivery services show a higher male </a:t>
            </a:r>
            <a:r>
              <a:rPr lang="en"/>
              <a:t>user base</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Meal kit</a:t>
            </a:r>
            <a:r>
              <a:rPr lang="en"/>
              <a:t> delivery services show a higher female user base</a:t>
            </a:r>
            <a:endParaRPr/>
          </a:p>
          <a:p>
            <a:pPr indent="0" lvl="0" marL="457200" rtl="0" algn="l">
              <a:spcBef>
                <a:spcPts val="1200"/>
              </a:spcBef>
              <a:spcAft>
                <a:spcPts val="1200"/>
              </a:spcAft>
              <a:buNone/>
            </a:pPr>
            <a:r>
              <a:t/>
            </a:r>
            <a:endParaRPr/>
          </a:p>
        </p:txBody>
      </p:sp>
      <p:pic>
        <p:nvPicPr>
          <p:cNvPr id="184" name="Google Shape;184;p21"/>
          <p:cNvPicPr preferRelativeResize="0"/>
          <p:nvPr/>
        </p:nvPicPr>
        <p:blipFill>
          <a:blip r:embed="rId3">
            <a:alphaModFix/>
          </a:blip>
          <a:stretch>
            <a:fillRect/>
          </a:stretch>
        </p:blipFill>
        <p:spPr>
          <a:xfrm>
            <a:off x="3991000" y="673525"/>
            <a:ext cx="4783126" cy="3941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